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713" r:id="rId2"/>
  </p:sldMasterIdLst>
  <p:notesMasterIdLst>
    <p:notesMasterId r:id="rId58"/>
  </p:notesMasterIdLst>
  <p:handoutMasterIdLst>
    <p:handoutMasterId r:id="rId59"/>
  </p:handoutMasterIdLst>
  <p:sldIdLst>
    <p:sldId id="363" r:id="rId3"/>
    <p:sldId id="394" r:id="rId4"/>
    <p:sldId id="424" r:id="rId5"/>
    <p:sldId id="425" r:id="rId6"/>
    <p:sldId id="426" r:id="rId7"/>
    <p:sldId id="430" r:id="rId8"/>
    <p:sldId id="438" r:id="rId9"/>
    <p:sldId id="427" r:id="rId10"/>
    <p:sldId id="428" r:id="rId11"/>
    <p:sldId id="429" r:id="rId12"/>
    <p:sldId id="431" r:id="rId13"/>
    <p:sldId id="432" r:id="rId14"/>
    <p:sldId id="433" r:id="rId15"/>
    <p:sldId id="434" r:id="rId16"/>
    <p:sldId id="493" r:id="rId17"/>
    <p:sldId id="435" r:id="rId18"/>
    <p:sldId id="439" r:id="rId19"/>
    <p:sldId id="440" r:id="rId20"/>
    <p:sldId id="509" r:id="rId21"/>
    <p:sldId id="441" r:id="rId22"/>
    <p:sldId id="448" r:id="rId23"/>
    <p:sldId id="446" r:id="rId24"/>
    <p:sldId id="449" r:id="rId25"/>
    <p:sldId id="495" r:id="rId26"/>
    <p:sldId id="503" r:id="rId27"/>
    <p:sldId id="442" r:id="rId28"/>
    <p:sldId id="444" r:id="rId29"/>
    <p:sldId id="445" r:id="rId30"/>
    <p:sldId id="455" r:id="rId31"/>
    <p:sldId id="496" r:id="rId32"/>
    <p:sldId id="498" r:id="rId33"/>
    <p:sldId id="470" r:id="rId34"/>
    <p:sldId id="477" r:id="rId35"/>
    <p:sldId id="476" r:id="rId36"/>
    <p:sldId id="511" r:id="rId37"/>
    <p:sldId id="453" r:id="rId38"/>
    <p:sldId id="457" r:id="rId39"/>
    <p:sldId id="501" r:id="rId40"/>
    <p:sldId id="514" r:id="rId41"/>
    <p:sldId id="502" r:id="rId42"/>
    <p:sldId id="467" r:id="rId43"/>
    <p:sldId id="471" r:id="rId44"/>
    <p:sldId id="473" r:id="rId45"/>
    <p:sldId id="474" r:id="rId46"/>
    <p:sldId id="478" r:id="rId47"/>
    <p:sldId id="505" r:id="rId48"/>
    <p:sldId id="482" r:id="rId49"/>
    <p:sldId id="484" r:id="rId50"/>
    <p:sldId id="486" r:id="rId51"/>
    <p:sldId id="488" r:id="rId52"/>
    <p:sldId id="489" r:id="rId53"/>
    <p:sldId id="490" r:id="rId54"/>
    <p:sldId id="491" r:id="rId55"/>
    <p:sldId id="451" r:id="rId56"/>
    <p:sldId id="460" r:id="rId57"/>
  </p:sldIdLst>
  <p:sldSz cx="9144000" cy="6858000" type="screen4x3"/>
  <p:notesSz cx="7010400" cy="9296400"/>
  <p:defaultTextStyle>
    <a:defPPr>
      <a:defRPr lang="en-US"/>
    </a:defPPr>
    <a:lvl1pPr algn="l" rtl="0" eaLnBrk="0" fontAlgn="base" hangingPunct="0">
      <a:spcBef>
        <a:spcPct val="0"/>
      </a:spcBef>
      <a:spcAft>
        <a:spcPct val="0"/>
      </a:spcAft>
      <a:defRPr sz="1400"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Verdana" pitchFamily="34" charset="0"/>
        <a:ea typeface="+mn-ea"/>
        <a:cs typeface="+mn-cs"/>
      </a:defRPr>
    </a:lvl5pPr>
    <a:lvl6pPr marL="2286000" algn="l" defTabSz="914400" rtl="0" eaLnBrk="1" latinLnBrk="0" hangingPunct="1">
      <a:defRPr sz="1400" b="1" kern="1200">
        <a:solidFill>
          <a:schemeClr val="tx1"/>
        </a:solidFill>
        <a:latin typeface="Verdana" pitchFamily="34" charset="0"/>
        <a:ea typeface="+mn-ea"/>
        <a:cs typeface="+mn-cs"/>
      </a:defRPr>
    </a:lvl6pPr>
    <a:lvl7pPr marL="2743200" algn="l" defTabSz="914400" rtl="0" eaLnBrk="1" latinLnBrk="0" hangingPunct="1">
      <a:defRPr sz="1400" b="1" kern="1200">
        <a:solidFill>
          <a:schemeClr val="tx1"/>
        </a:solidFill>
        <a:latin typeface="Verdana" pitchFamily="34" charset="0"/>
        <a:ea typeface="+mn-ea"/>
        <a:cs typeface="+mn-cs"/>
      </a:defRPr>
    </a:lvl7pPr>
    <a:lvl8pPr marL="3200400" algn="l" defTabSz="914400" rtl="0" eaLnBrk="1" latinLnBrk="0" hangingPunct="1">
      <a:defRPr sz="1400" b="1" kern="1200">
        <a:solidFill>
          <a:schemeClr val="tx1"/>
        </a:solidFill>
        <a:latin typeface="Verdana" pitchFamily="34" charset="0"/>
        <a:ea typeface="+mn-ea"/>
        <a:cs typeface="+mn-cs"/>
      </a:defRPr>
    </a:lvl8pPr>
    <a:lvl9pPr marL="3657600" algn="l" defTabSz="914400" rtl="0" eaLnBrk="1" latinLnBrk="0" hangingPunct="1">
      <a:defRPr sz="1400" b="1"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u Smith" initials="D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FF00"/>
    <a:srgbClr val="77623D"/>
    <a:srgbClr val="808000"/>
    <a:srgbClr val="FF3300"/>
    <a:srgbClr val="FF00FF"/>
    <a:srgbClr val="000099"/>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2" autoAdjust="0"/>
    <p:restoredTop sz="80585" autoAdjust="0"/>
  </p:normalViewPr>
  <p:slideViewPr>
    <p:cSldViewPr snapToGrid="0">
      <p:cViewPr varScale="1">
        <p:scale>
          <a:sx n="95" d="100"/>
          <a:sy n="95" d="100"/>
        </p:scale>
        <p:origin x="-207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5" d="100"/>
          <a:sy n="95" d="100"/>
        </p:scale>
        <p:origin x="-2274" y="-12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31" tIns="45716" rIns="91431" bIns="45716" rtlCol="0"/>
          <a:lstStyle>
            <a:lvl1pPr algn="r">
              <a:defRPr sz="1200"/>
            </a:lvl1pPr>
          </a:lstStyle>
          <a:p>
            <a:fld id="{1B419201-C67F-420A-9885-4B64B4492AE8}" type="datetimeFigureOut">
              <a:rPr lang="en-US" smtClean="0"/>
              <a:pPr/>
              <a:t>10/14/2010</a:t>
            </a:fld>
            <a:endParaRPr lang="en-US"/>
          </a:p>
        </p:txBody>
      </p:sp>
      <p:sp>
        <p:nvSpPr>
          <p:cNvPr id="4" name="Footer Placeholder 3"/>
          <p:cNvSpPr>
            <a:spLocks noGrp="1"/>
          </p:cNvSpPr>
          <p:nvPr>
            <p:ph type="ftr" sz="quarter" idx="2"/>
          </p:nvPr>
        </p:nvSpPr>
        <p:spPr>
          <a:xfrm>
            <a:off x="0" y="8829676"/>
            <a:ext cx="3038475" cy="465138"/>
          </a:xfrm>
          <a:prstGeom prst="rect">
            <a:avLst/>
          </a:prstGeom>
        </p:spPr>
        <p:txBody>
          <a:bodyPr vert="horz" lIns="91431" tIns="45716" rIns="91431"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5138"/>
          </a:xfrm>
          <a:prstGeom prst="rect">
            <a:avLst/>
          </a:prstGeom>
        </p:spPr>
        <p:txBody>
          <a:bodyPr vert="horz" lIns="91431" tIns="45716" rIns="91431" bIns="45716" rtlCol="0" anchor="b"/>
          <a:lstStyle>
            <a:lvl1pPr algn="r">
              <a:defRPr sz="1200"/>
            </a:lvl1pPr>
          </a:lstStyle>
          <a:p>
            <a:fld id="{A73891F7-B742-42D1-8039-84085080A0D9}"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390" tIns="46195" rIns="92390" bIns="46195" numCol="1" anchor="t" anchorCtr="0" compatLnSpc="1">
            <a:prstTxWarp prst="textNoShape">
              <a:avLst/>
            </a:prstTxWarp>
          </a:bodyPr>
          <a:lstStyle>
            <a:lvl1pPr defTabSz="923830" eaLnBrk="1" hangingPunct="1">
              <a:defRPr sz="1200" b="0">
                <a:latin typeface="Arial" charset="0"/>
              </a:defRPr>
            </a:lvl1pPr>
          </a:lstStyle>
          <a:p>
            <a:pPr>
              <a:defRPr/>
            </a:pPr>
            <a:endParaRPr lang="en-US"/>
          </a:p>
        </p:txBody>
      </p:sp>
      <p:sp>
        <p:nvSpPr>
          <p:cNvPr id="1945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390" tIns="46195" rIns="92390" bIns="46195" numCol="1" anchor="t" anchorCtr="0" compatLnSpc="1">
            <a:prstTxWarp prst="textNoShape">
              <a:avLst/>
            </a:prstTxWarp>
          </a:bodyPr>
          <a:lstStyle>
            <a:lvl1pPr algn="r" defTabSz="923830" eaLnBrk="1" hangingPunct="1">
              <a:defRPr sz="1200" b="0">
                <a:latin typeface="Arial"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01675" y="4416426"/>
            <a:ext cx="5607050" cy="4183063"/>
          </a:xfrm>
          <a:prstGeom prst="rect">
            <a:avLst/>
          </a:prstGeom>
          <a:noFill/>
          <a:ln w="9525">
            <a:noFill/>
            <a:miter lim="800000"/>
            <a:headEnd/>
            <a:tailEnd/>
          </a:ln>
          <a:effectLst/>
        </p:spPr>
        <p:txBody>
          <a:bodyPr vert="horz" wrap="square" lIns="92390" tIns="46195" rIns="92390" bIns="461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29676"/>
            <a:ext cx="3038475" cy="465138"/>
          </a:xfrm>
          <a:prstGeom prst="rect">
            <a:avLst/>
          </a:prstGeom>
          <a:noFill/>
          <a:ln w="9525">
            <a:noFill/>
            <a:miter lim="800000"/>
            <a:headEnd/>
            <a:tailEnd/>
          </a:ln>
          <a:effectLst/>
        </p:spPr>
        <p:txBody>
          <a:bodyPr vert="horz" wrap="square" lIns="92390" tIns="46195" rIns="92390" bIns="46195" numCol="1" anchor="b" anchorCtr="0" compatLnSpc="1">
            <a:prstTxWarp prst="textNoShape">
              <a:avLst/>
            </a:prstTxWarp>
          </a:bodyPr>
          <a:lstStyle>
            <a:lvl1pPr defTabSz="923830" eaLnBrk="1" hangingPunct="1">
              <a:defRPr sz="1200" b="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970338" y="8829676"/>
            <a:ext cx="3038475" cy="465138"/>
          </a:xfrm>
          <a:prstGeom prst="rect">
            <a:avLst/>
          </a:prstGeom>
          <a:noFill/>
          <a:ln w="9525">
            <a:noFill/>
            <a:miter lim="800000"/>
            <a:headEnd/>
            <a:tailEnd/>
          </a:ln>
          <a:effectLst/>
        </p:spPr>
        <p:txBody>
          <a:bodyPr vert="horz" wrap="square" lIns="92390" tIns="46195" rIns="92390" bIns="46195" numCol="1" anchor="b" anchorCtr="0" compatLnSpc="1">
            <a:prstTxWarp prst="textNoShape">
              <a:avLst/>
            </a:prstTxWarp>
          </a:bodyPr>
          <a:lstStyle>
            <a:lvl1pPr algn="r" defTabSz="923830" eaLnBrk="1" hangingPunct="1">
              <a:defRPr sz="1200" b="0">
                <a:latin typeface="Arial" charset="0"/>
              </a:defRPr>
            </a:lvl1pPr>
          </a:lstStyle>
          <a:p>
            <a:pPr>
              <a:defRPr/>
            </a:pPr>
            <a:fld id="{D7151EF2-55B5-4C7E-A45A-2360BE060D4D}"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The purpose of this PPT file is to provide a single slideshow about the move toward a new vertical datum, including GRAV-D updates.  It is meant to be distributed around NGS for use at a variety of speaking engagements.  While the content of the slides should not be modified, the intention is for this to be very “compartmentalized” so that “chapters” of slides can be cut out if they are not important/relevant to the audience.</a:t>
            </a:r>
          </a:p>
          <a:p>
            <a:endParaRPr lang="en-US" dirty="0" smtClean="0"/>
          </a:p>
          <a:p>
            <a:endParaRPr lang="en-US" dirty="0" smtClean="0"/>
          </a:p>
        </p:txBody>
      </p:sp>
      <p:sp>
        <p:nvSpPr>
          <p:cNvPr id="51204" name="Slide Number Placeholder 3"/>
          <p:cNvSpPr>
            <a:spLocks noGrp="1"/>
          </p:cNvSpPr>
          <p:nvPr>
            <p:ph type="sldNum" sz="quarter" idx="5"/>
          </p:nvPr>
        </p:nvSpPr>
        <p:spPr>
          <a:noFill/>
        </p:spPr>
        <p:txBody>
          <a:bodyPr/>
          <a:lstStyle/>
          <a:p>
            <a:fld id="{3106FED1-42FD-4EA2-928B-8786D03E14E5}"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NAVD 88 is only good for points</a:t>
            </a:r>
            <a:r>
              <a:rPr lang="en-US" baseline="0" dirty="0" smtClean="0"/>
              <a:t> that could be leveled to when beginning at Father Point.  Thus it’s useless for islands (except, say, the Florida Keys which could theoretically be leveled to across bridges, yuck).  </a:t>
            </a:r>
            <a:endParaRPr lang="en-US" dirty="0"/>
          </a:p>
        </p:txBody>
      </p:sp>
      <p:sp>
        <p:nvSpPr>
          <p:cNvPr id="4" name="Slide Number Placeholder 3"/>
          <p:cNvSpPr>
            <a:spLocks noGrp="1"/>
          </p:cNvSpPr>
          <p:nvPr>
            <p:ph type="sldNum" sz="quarter" idx="10"/>
          </p:nvPr>
        </p:nvSpPr>
        <p:spPr/>
        <p:txBody>
          <a:bodyPr/>
          <a:lstStyle/>
          <a:p>
            <a:pPr>
              <a:defRPr/>
            </a:pPr>
            <a:fld id="{D7151EF2-55B5-4C7E-A45A-2360BE060D4D}"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Clarification</a:t>
            </a:r>
            <a:r>
              <a:rPr lang="en-US" baseline="0" dirty="0" smtClean="0"/>
              <a:t> on the word “convenient” – this is used to mean “there isn’t always a bench mark around when you need one – sometimes you have to find one far away and level from it to your site of interest”</a:t>
            </a:r>
            <a:endParaRPr lang="en-US" dirty="0"/>
          </a:p>
        </p:txBody>
      </p:sp>
      <p:sp>
        <p:nvSpPr>
          <p:cNvPr id="4" name="Slide Number Placeholder 3"/>
          <p:cNvSpPr>
            <a:spLocks noGrp="1"/>
          </p:cNvSpPr>
          <p:nvPr>
            <p:ph type="sldNum" sz="quarter" idx="10"/>
          </p:nvPr>
        </p:nvSpPr>
        <p:spPr/>
        <p:txBody>
          <a:bodyPr/>
          <a:lstStyle/>
          <a:p>
            <a:pPr>
              <a:defRPr/>
            </a:pPr>
            <a:fld id="{D7151EF2-55B5-4C7E-A45A-2360BE060D4D}"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0BD6FD3-5A5D-4805-BD37-F08A6BE45B67}" type="slidenum">
              <a:rPr lang="en-US" smtClean="0"/>
              <a:pPr/>
              <a:t>18</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smtClean="0"/>
              <a:t>This slide shows what NGS now knows about the error in NAVD 88 itself.  Using a continental geoid computed from the GRACE satellite, a bias and tilt in NAVD 88 has been computed using GPS derived ellipsoid heights on NAVD 88 bench marks.  These are now known errors that exist in all NAVD 88 bench marks.  This datum realization error, relative to the geoid, is over and above the errors from marks moving.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map reflects the sort of height changes</a:t>
            </a:r>
            <a:r>
              <a:rPr lang="en-US" baseline="0" dirty="0" smtClean="0"/>
              <a:t> that users could expect if NAVD 88 were replaced with a geoid-based vertical datum.  </a:t>
            </a:r>
            <a:endParaRPr lang="en-US" baseline="0" dirty="0" smtClean="0"/>
          </a:p>
          <a:p>
            <a:r>
              <a:rPr lang="en-US" baseline="0" dirty="0" smtClean="0"/>
              <a:t>This </a:t>
            </a:r>
            <a:r>
              <a:rPr lang="en-US" baseline="0" dirty="0" smtClean="0"/>
              <a:t>is only a large scale approximation and should not be used as an absolute guide</a:t>
            </a:r>
            <a:r>
              <a:rPr lang="en-US" baseline="0" dirty="0" smtClean="0"/>
              <a:t>.  Each benchmark might have its own level</a:t>
            </a:r>
          </a:p>
          <a:p>
            <a:r>
              <a:rPr lang="en-US" baseline="0" dirty="0" smtClean="0"/>
              <a:t>Of mismatch, say from uplift or subsidence, not captured by this broad brush.</a:t>
            </a:r>
          </a:p>
          <a:p>
            <a:endParaRPr lang="en-US" baseline="0" dirty="0" smtClean="0"/>
          </a:p>
          <a:p>
            <a:r>
              <a:rPr lang="en-US" baseline="0" dirty="0" smtClean="0"/>
              <a:t>Also, this is the difference between the zero level of NAVD 88 and the actual geoid.  The difference between NAD 83 ellipsoid heights and</a:t>
            </a:r>
          </a:p>
          <a:p>
            <a:r>
              <a:rPr lang="en-US" baseline="0" dirty="0" smtClean="0"/>
              <a:t>ITRF/GRS-80 ellipsoid heights has NO influence on this graph and should not be part of the story.</a:t>
            </a:r>
          </a:p>
          <a:p>
            <a:endParaRPr lang="en-US" baseline="0" dirty="0" smtClean="0"/>
          </a:p>
          <a:p>
            <a:r>
              <a:rPr lang="en-US" baseline="0" dirty="0" smtClean="0"/>
              <a:t>Updated October 2010</a:t>
            </a:r>
            <a:endParaRPr lang="en-US" dirty="0"/>
          </a:p>
        </p:txBody>
      </p:sp>
      <p:sp>
        <p:nvSpPr>
          <p:cNvPr id="4" name="Slide Number Placeholder 3"/>
          <p:cNvSpPr>
            <a:spLocks noGrp="1"/>
          </p:cNvSpPr>
          <p:nvPr>
            <p:ph type="sldNum" sz="quarter" idx="10"/>
          </p:nvPr>
        </p:nvSpPr>
        <p:spPr/>
        <p:txBody>
          <a:bodyPr/>
          <a:lstStyle/>
          <a:p>
            <a:pPr>
              <a:defRPr/>
            </a:pPr>
            <a:fld id="{D7151EF2-55B5-4C7E-A45A-2360BE060D4D}" type="slidenum">
              <a:rPr lang="en-US" smtClean="0"/>
              <a:pPr>
                <a:defRPr/>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7151EF2-55B5-4C7E-A45A-2360BE060D4D}" type="slidenum">
              <a:rPr lang="en-US" smtClean="0"/>
              <a:pPr>
                <a:defRPr/>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Re-leveling NAVD 88 won’t fix:</a:t>
            </a:r>
          </a:p>
          <a:p>
            <a:pPr marL="228577" indent="-228577">
              <a:buFontTx/>
              <a:buAutoNum type="arabicParenR"/>
              <a:defRPr/>
            </a:pPr>
            <a:r>
              <a:rPr lang="en-US" dirty="0" smtClean="0"/>
              <a:t>Sparseness of the bench marks</a:t>
            </a:r>
          </a:p>
          <a:p>
            <a:pPr marL="228577" indent="-228577">
              <a:buFontTx/>
              <a:buAutoNum type="arabicParenR"/>
              <a:defRPr/>
            </a:pPr>
            <a:r>
              <a:rPr lang="en-US" dirty="0" smtClean="0"/>
              <a:t>Continued subsidence or uplift of bench marks</a:t>
            </a:r>
          </a:p>
          <a:p>
            <a:pPr marL="228577" indent="-228577">
              <a:buFontTx/>
              <a:buAutoNum type="arabicParenR"/>
              <a:defRPr/>
            </a:pPr>
            <a:r>
              <a:rPr lang="en-US" dirty="0" smtClean="0"/>
              <a:t>Destruction of bench marks</a:t>
            </a:r>
          </a:p>
          <a:p>
            <a:pPr marL="228577" indent="-228577">
              <a:buFontTx/>
              <a:buAutoNum type="arabicParenR"/>
              <a:defRPr/>
            </a:pPr>
            <a:r>
              <a:rPr lang="en-US" dirty="0" smtClean="0"/>
              <a:t>Canada’s decision not to adopt NAVD 88</a:t>
            </a:r>
          </a:p>
          <a:p>
            <a:pPr marL="228577" indent="-228577">
              <a:buFontTx/>
              <a:buAutoNum type="arabicParenR"/>
              <a:defRPr/>
            </a:pPr>
            <a:r>
              <a:rPr lang="en-US" dirty="0" smtClean="0"/>
              <a:t>Whatever errors caused a continent-wide 1 meter build up in the leveling the first time around</a:t>
            </a:r>
          </a:p>
          <a:p>
            <a:pPr marL="228577" indent="-228577">
              <a:defRPr/>
            </a:pPr>
            <a:endParaRPr lang="en-US" dirty="0" smtClean="0"/>
          </a:p>
          <a:p>
            <a:pPr marL="228577" indent="-228577">
              <a:defRPr/>
            </a:pPr>
            <a:r>
              <a:rPr lang="en-US" dirty="0" smtClean="0"/>
              <a:t>This</a:t>
            </a:r>
            <a:r>
              <a:rPr lang="en-US" baseline="0" dirty="0" smtClean="0"/>
              <a:t> slide was updated June 2010.</a:t>
            </a:r>
            <a:endParaRPr lang="en-US" dirty="0" smtClean="0"/>
          </a:p>
          <a:p>
            <a:pPr marL="228577" indent="-228577">
              <a:buFontTx/>
              <a:buAutoNum type="arabicParenR"/>
              <a:defRPr/>
            </a:pPr>
            <a:endParaRPr lang="en-US" dirty="0"/>
          </a:p>
        </p:txBody>
      </p:sp>
      <p:sp>
        <p:nvSpPr>
          <p:cNvPr id="60420" name="Slide Number Placeholder 3"/>
          <p:cNvSpPr>
            <a:spLocks noGrp="1"/>
          </p:cNvSpPr>
          <p:nvPr>
            <p:ph type="sldNum" sz="quarter" idx="5"/>
          </p:nvPr>
        </p:nvSpPr>
        <p:spPr>
          <a:noFill/>
        </p:spPr>
        <p:txBody>
          <a:bodyPr/>
          <a:lstStyle/>
          <a:p>
            <a:fld id="{378EF90C-87C8-44FE-92E5-BE7FA570B7B4}" type="slidenum">
              <a:rPr lang="en-US" smtClean="0"/>
              <a:pPr/>
              <a:t>22</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dirty="0" smtClean="0"/>
              <a:t>Why is this the best option?  Because it addresses:</a:t>
            </a:r>
          </a:p>
          <a:p>
            <a:pPr marL="228577" indent="-228577">
              <a:buAutoNum type="arabicParenR"/>
            </a:pPr>
            <a:r>
              <a:rPr lang="en-US" dirty="0" smtClean="0"/>
              <a:t>Different</a:t>
            </a:r>
            <a:r>
              <a:rPr lang="en-US" baseline="0" dirty="0" smtClean="0"/>
              <a:t> datums existing for CONUS, Hawaii, PR/VI  (and, theoretically, Canada, Mexico, and the Caribbean and Central American countries)</a:t>
            </a:r>
          </a:p>
          <a:p>
            <a:pPr marL="228577" indent="-228577">
              <a:buAutoNum type="arabicParenR"/>
            </a:pPr>
            <a:r>
              <a:rPr lang="en-US" baseline="0" dirty="0" smtClean="0"/>
              <a:t>Sparseness of bench marks </a:t>
            </a:r>
          </a:p>
          <a:p>
            <a:pPr marL="228577" indent="-228577">
              <a:buAutoNum type="arabicParenR"/>
            </a:pPr>
            <a:r>
              <a:rPr lang="en-US" baseline="0" dirty="0" smtClean="0"/>
              <a:t>Error build up as one gets far from an origin point</a:t>
            </a:r>
          </a:p>
          <a:p>
            <a:pPr marL="228577" indent="-228577">
              <a:buAutoNum type="arabicParenR"/>
            </a:pPr>
            <a:r>
              <a:rPr lang="en-US" baseline="0" dirty="0" smtClean="0"/>
              <a:t>Financial and personnel realities</a:t>
            </a:r>
          </a:p>
          <a:p>
            <a:pPr marL="228577" indent="-228577">
              <a:buAutoNum type="arabicParenR"/>
            </a:pPr>
            <a:r>
              <a:rPr lang="en-US" baseline="0" dirty="0" smtClean="0"/>
              <a:t>Fragility of bench mark network</a:t>
            </a:r>
            <a:endParaRPr lang="en-US" dirty="0" smtClean="0"/>
          </a:p>
        </p:txBody>
      </p:sp>
      <p:sp>
        <p:nvSpPr>
          <p:cNvPr id="61444" name="Slide Number Placeholder 3"/>
          <p:cNvSpPr>
            <a:spLocks noGrp="1"/>
          </p:cNvSpPr>
          <p:nvPr>
            <p:ph type="sldNum" sz="quarter" idx="5"/>
          </p:nvPr>
        </p:nvSpPr>
        <p:spPr>
          <a:noFill/>
        </p:spPr>
        <p:txBody>
          <a:bodyPr/>
          <a:lstStyle/>
          <a:p>
            <a:fld id="{420DAB65-C0B6-4417-9AAD-C4A766A3D470}" type="slidenum">
              <a:rPr lang="en-US" smtClean="0"/>
              <a:pPr/>
              <a:t>23</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dirty="0" smtClean="0"/>
              <a:t>Although the idea of a GNSS/geoid vertical datum will mean realization errors generally no better than 2 cm at any given location, this is better than NAVD 88 which has leveling error build up away from Father point.  Additionally, the ability to know the datum through a single GNSS receiver at any point of convenience will mean that leveling from existing bench marks to “bring in” the datum will no longer be necessary.</a:t>
            </a:r>
          </a:p>
          <a:p>
            <a:endParaRPr lang="en-US" dirty="0" smtClean="0"/>
          </a:p>
          <a:p>
            <a:r>
              <a:rPr lang="en-US" dirty="0" smtClean="0"/>
              <a:t>Nothing currently can replace geodetic leveling for precise local differential height dissemination.  GRAV-D is not meant to replace leveling of that sort, but instead to provide immediate 2 cm access to the datum anywhere, so that (if necessary) leveling can then be performed very precisely off of that starting point to locations of interest.</a:t>
            </a:r>
          </a:p>
        </p:txBody>
      </p:sp>
      <p:sp>
        <p:nvSpPr>
          <p:cNvPr id="61444" name="Slide Number Placeholder 3"/>
          <p:cNvSpPr>
            <a:spLocks noGrp="1"/>
          </p:cNvSpPr>
          <p:nvPr>
            <p:ph type="sldNum" sz="quarter" idx="5"/>
          </p:nvPr>
        </p:nvSpPr>
        <p:spPr>
          <a:noFill/>
        </p:spPr>
        <p:txBody>
          <a:bodyPr/>
          <a:lstStyle/>
          <a:p>
            <a:fld id="{420DAB65-C0B6-4417-9AAD-C4A766A3D470}" type="slidenum">
              <a:rPr lang="en-US" smtClean="0"/>
              <a:pPr/>
              <a:t>24</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dirty="0" smtClean="0"/>
              <a:t>Although the idea of a GNSS/geoid vertical datum will mean realization errors generally no better than 2 cm at any given location, this is better than NAVD 88 which has leveling error build up away from Father point.  Additionally, the ability to know the datum through a single GNSS receiver at any point of convenience will mean that leveling from existing bench marks to “bring in” the datum will no longer be necessary.</a:t>
            </a:r>
          </a:p>
          <a:p>
            <a:endParaRPr lang="en-US" dirty="0" smtClean="0"/>
          </a:p>
          <a:p>
            <a:r>
              <a:rPr lang="en-US" dirty="0" smtClean="0"/>
              <a:t>Nothing currently can replace geodetic leveling for precise local differential height dissemination.  GRAV-D is not meant to replace leveling of that sort, but instead to provide immediate 2 cm access to the datum anywhere, so that (if necessary) leveling can then be performed very precisely off of that starting point to locations of interest.</a:t>
            </a:r>
          </a:p>
        </p:txBody>
      </p:sp>
      <p:sp>
        <p:nvSpPr>
          <p:cNvPr id="61444" name="Slide Number Placeholder 3"/>
          <p:cNvSpPr>
            <a:spLocks noGrp="1"/>
          </p:cNvSpPr>
          <p:nvPr>
            <p:ph type="sldNum" sz="quarter" idx="5"/>
          </p:nvPr>
        </p:nvSpPr>
        <p:spPr>
          <a:noFill/>
        </p:spPr>
        <p:txBody>
          <a:bodyPr/>
          <a:lstStyle/>
          <a:p>
            <a:fld id="{420DAB65-C0B6-4417-9AAD-C4A766A3D470}" type="slidenum">
              <a:rPr lang="en-US" smtClean="0"/>
              <a:pPr/>
              <a:t>25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b="1" dirty="0" smtClean="0"/>
              <a:t>*American =  “of or pertaining to North or South America”</a:t>
            </a:r>
          </a:p>
          <a:p>
            <a:pPr>
              <a:buFont typeface="Arial" charset="0"/>
              <a:buNone/>
            </a:pPr>
            <a:endParaRPr lang="en-US" b="1" dirty="0" smtClean="0"/>
          </a:p>
          <a:p>
            <a:pPr>
              <a:buFont typeface="Arial" charset="0"/>
              <a:buNone/>
            </a:pPr>
            <a:r>
              <a:rPr lang="en-US" b="1" dirty="0" smtClean="0"/>
              <a:t>Updated Oct 2010</a:t>
            </a:r>
          </a:p>
          <a:p>
            <a:pPr>
              <a:buFont typeface="Arial" charset="0"/>
              <a:buChar char="•"/>
            </a:pPr>
            <a:endParaRPr lang="en-US" b="1" dirty="0" smtClean="0"/>
          </a:p>
          <a:p>
            <a:pPr>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D7151EF2-55B5-4C7E-A45A-2360BE060D4D}" type="slidenum">
              <a:rPr lang="en-US" smtClean="0"/>
              <a:pPr>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smtClean="0"/>
              <a:t>This is a listing of the parts of subject matters to be covered.  Cut out entire chapters if they are unimportant to your audience.</a:t>
            </a:r>
          </a:p>
          <a:p>
            <a:endParaRPr lang="en-US" dirty="0" smtClean="0"/>
          </a:p>
          <a:p>
            <a:r>
              <a:rPr lang="en-US" dirty="0" smtClean="0"/>
              <a:t>Updated October 2010.</a:t>
            </a:r>
          </a:p>
        </p:txBody>
      </p:sp>
      <p:sp>
        <p:nvSpPr>
          <p:cNvPr id="52228" name="Slide Number Placeholder 3"/>
          <p:cNvSpPr>
            <a:spLocks noGrp="1"/>
          </p:cNvSpPr>
          <p:nvPr>
            <p:ph type="sldNum" sz="quarter" idx="5"/>
          </p:nvPr>
        </p:nvSpPr>
        <p:spPr>
          <a:noFill/>
        </p:spPr>
        <p:txBody>
          <a:bodyPr/>
          <a:lstStyle/>
          <a:p>
            <a:fld id="{B7C4DBCC-5ACD-4668-A1BE-940BA5F895D3}"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Full</a:t>
            </a:r>
            <a:r>
              <a:rPr lang="en-US" baseline="0" dirty="0" smtClean="0"/>
              <a:t> funding was estimated at approximately $5.5M / year.  Although full funding was not approved, partial funding was approved in 2010 at $3M/year.  As such, the initially hoped for 2018 target date will almost certainly not be met.</a:t>
            </a:r>
          </a:p>
          <a:p>
            <a:endParaRPr lang="en-US" baseline="0" dirty="0" smtClean="0"/>
          </a:p>
          <a:p>
            <a:r>
              <a:rPr lang="en-US" baseline="0" dirty="0" smtClean="0"/>
              <a:t>Current best target for completion of airborne surveys and implementation of the new vertical datum is </a:t>
            </a:r>
            <a:r>
              <a:rPr lang="en-US" baseline="0" dirty="0" err="1" smtClean="0"/>
              <a:t>is</a:t>
            </a:r>
            <a:r>
              <a:rPr lang="en-US" baseline="0" dirty="0" smtClean="0"/>
              <a:t> 2022 (updated October 2010).</a:t>
            </a:r>
            <a:endParaRPr lang="en-US" dirty="0"/>
          </a:p>
        </p:txBody>
      </p:sp>
      <p:sp>
        <p:nvSpPr>
          <p:cNvPr id="4" name="Slide Number Placeholder 3"/>
          <p:cNvSpPr>
            <a:spLocks noGrp="1"/>
          </p:cNvSpPr>
          <p:nvPr>
            <p:ph type="sldNum" sz="quarter" idx="10"/>
          </p:nvPr>
        </p:nvSpPr>
        <p:spPr/>
        <p:txBody>
          <a:bodyPr/>
          <a:lstStyle/>
          <a:p>
            <a:pPr>
              <a:defRPr/>
            </a:pPr>
            <a:fld id="{D7151EF2-55B5-4C7E-A45A-2360BE060D4D}" type="slidenum">
              <a:rPr lang="en-US" smtClean="0"/>
              <a:pPr>
                <a:defRPr/>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dirty="0" smtClean="0"/>
              <a:t>Monitoring of the geoid will be done through “Campaign II” of the GRAV-D plan.  It will involve a combination of satellite derived geoid changes (such as from the GRACE mission or its follow-</a:t>
            </a:r>
            <a:r>
              <a:rPr lang="en-US" dirty="0" err="1" smtClean="0"/>
              <a:t>ons</a:t>
            </a:r>
            <a:r>
              <a:rPr lang="en-US" dirty="0" smtClean="0"/>
              <a:t>), geophysical modeling and a coordinated field campaign of absolute and relative gravimeters.</a:t>
            </a:r>
          </a:p>
          <a:p>
            <a:endParaRPr lang="en-US" dirty="0" smtClean="0"/>
          </a:p>
          <a:p>
            <a:r>
              <a:rPr lang="en-US" dirty="0" smtClean="0"/>
              <a:t>Updated October</a:t>
            </a:r>
            <a:r>
              <a:rPr lang="en-US" baseline="0" dirty="0" smtClean="0"/>
              <a:t> 2010.</a:t>
            </a:r>
            <a:endParaRPr lang="en-US" dirty="0" smtClean="0"/>
          </a:p>
        </p:txBody>
      </p:sp>
      <p:sp>
        <p:nvSpPr>
          <p:cNvPr id="62468" name="Slide Number Placeholder 3"/>
          <p:cNvSpPr>
            <a:spLocks noGrp="1"/>
          </p:cNvSpPr>
          <p:nvPr>
            <p:ph type="sldNum" sz="quarter" idx="5"/>
          </p:nvPr>
        </p:nvSpPr>
        <p:spPr>
          <a:noFill/>
        </p:spPr>
        <p:txBody>
          <a:bodyPr/>
          <a:lstStyle/>
          <a:p>
            <a:fld id="{EF2D93C0-550C-45C1-8921-51302863EDCC}" type="slidenum">
              <a:rPr lang="en-US" smtClean="0"/>
              <a:pPr/>
              <a:t>28</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7151EF2-55B5-4C7E-A45A-2360BE060D4D}" type="slidenum">
              <a:rPr lang="en-US" smtClean="0"/>
              <a:pPr>
                <a:defRPr/>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7151EF2-55B5-4C7E-A45A-2360BE060D4D}" type="slidenum">
              <a:rPr lang="en-US" smtClean="0"/>
              <a:pPr>
                <a:defRPr/>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2 cm target accuracy is actually a gross</a:t>
            </a:r>
            <a:r>
              <a:rPr lang="en-US" baseline="0" dirty="0" smtClean="0"/>
              <a:t> overestimation of the combination of two error budget sources – 1 cm for GPS ellipsoid height error and 1 cm for geoid undulation error.  Combining those two in an RMS sense would yield about 1.4 cm of total orthometric height error, if the geoid undulation error and ellipsoid height error are uncorrelated.  The 2 cm number provides a slight buffer over the 1.4 cm value.</a:t>
            </a:r>
          </a:p>
          <a:p>
            <a:endParaRPr lang="en-US" baseline="0" dirty="0" smtClean="0"/>
          </a:p>
          <a:p>
            <a:r>
              <a:rPr lang="en-US" baseline="0" dirty="0" smtClean="0"/>
              <a:t>Also, it’s true that the availability of GNSS will be a limitation of this system.  With multiple constellations, it is hoped that in urban canyons and forested regions this will partially be mitigated.  In areas where GNSS is simply unachievable, then access to the vertical datum will need to be through GNSS as close to the work area as possible to set a beginning mark, followed by leveling to the area of interest.</a:t>
            </a:r>
            <a:endParaRPr lang="en-US" dirty="0"/>
          </a:p>
        </p:txBody>
      </p:sp>
      <p:sp>
        <p:nvSpPr>
          <p:cNvPr id="4" name="Slide Number Placeholder 3"/>
          <p:cNvSpPr>
            <a:spLocks noGrp="1"/>
          </p:cNvSpPr>
          <p:nvPr>
            <p:ph type="sldNum" sz="quarter" idx="10"/>
          </p:nvPr>
        </p:nvSpPr>
        <p:spPr/>
        <p:txBody>
          <a:bodyPr/>
          <a:lstStyle/>
          <a:p>
            <a:pPr>
              <a:defRPr/>
            </a:pPr>
            <a:fld id="{D7151EF2-55B5-4C7E-A45A-2360BE060D4D}" type="slidenum">
              <a:rPr lang="en-US" smtClean="0"/>
              <a:pPr>
                <a:defRPr/>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99DFF26-734F-40DE-8480-2751CBA41239}" type="slidenum">
              <a:rPr lang="en-US" smtClean="0"/>
              <a:pPr/>
              <a:t>34</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“crossovers” between any of the 1755 terrestrial</a:t>
            </a:r>
            <a:r>
              <a:rPr lang="en-US" baseline="0" dirty="0" smtClean="0"/>
              <a:t> gravity surveys which NGS holds in its database.  These are</a:t>
            </a:r>
          </a:p>
          <a:p>
            <a:r>
              <a:rPr lang="en-US" baseline="0" dirty="0" smtClean="0"/>
              <a:t>basically mismatches between surveys that overlap one another, plotted at the point of overlap.  Note that the color bar</a:t>
            </a:r>
          </a:p>
          <a:p>
            <a:r>
              <a:rPr lang="en-US" baseline="0" dirty="0" smtClean="0"/>
              <a:t>is +/- 2 </a:t>
            </a:r>
            <a:r>
              <a:rPr lang="en-US" baseline="0" dirty="0" err="1" smtClean="0"/>
              <a:t>mGals</a:t>
            </a:r>
            <a:r>
              <a:rPr lang="en-US" baseline="0" dirty="0" smtClean="0"/>
              <a:t>, and how many surveys disagree with one another at that level.  GRAV-D flights should yield about 2 </a:t>
            </a:r>
            <a:r>
              <a:rPr lang="en-US" baseline="0" dirty="0" err="1" smtClean="0"/>
              <a:t>mGal</a:t>
            </a:r>
            <a:endParaRPr lang="en-US" baseline="0" dirty="0" smtClean="0"/>
          </a:p>
          <a:p>
            <a:r>
              <a:rPr lang="en-US" baseline="0" dirty="0" smtClean="0"/>
              <a:t>accuracy surveys, and help reduce the level of disagreement to that range</a:t>
            </a:r>
            <a:r>
              <a:rPr lang="en-US" baseline="0" dirty="0" smtClean="0"/>
              <a:t>.</a:t>
            </a:r>
          </a:p>
          <a:p>
            <a:endParaRPr lang="en-US" baseline="0" dirty="0" smtClean="0"/>
          </a:p>
          <a:p>
            <a:r>
              <a:rPr lang="en-US" baseline="0" dirty="0" smtClean="0"/>
              <a:t>The vertical axis of the lower plot is “Percent of points with this level of crossover error”  So while it is bell-shaped around -0.26 </a:t>
            </a:r>
            <a:r>
              <a:rPr lang="en-US" baseline="0" dirty="0" err="1" smtClean="0"/>
              <a:t>mGals</a:t>
            </a:r>
            <a:r>
              <a:rPr lang="en-US" baseline="0" dirty="0" smtClean="0"/>
              <a:t>, the “wings” at the &gt;+2 or &lt;-2 range contain a good 45-50% of all crossovers.</a:t>
            </a:r>
            <a:endParaRPr lang="en-US" baseline="0" dirty="0" smtClean="0"/>
          </a:p>
          <a:p>
            <a:endParaRPr lang="en-US" baseline="0" dirty="0" smtClean="0"/>
          </a:p>
          <a:p>
            <a:r>
              <a:rPr lang="en-US" baseline="0" dirty="0" smtClean="0"/>
              <a:t>Added October 2010.</a:t>
            </a:r>
            <a:endParaRPr lang="en-US" dirty="0"/>
          </a:p>
        </p:txBody>
      </p:sp>
      <p:sp>
        <p:nvSpPr>
          <p:cNvPr id="4" name="Slide Number Placeholder 3"/>
          <p:cNvSpPr>
            <a:spLocks noGrp="1"/>
          </p:cNvSpPr>
          <p:nvPr>
            <p:ph type="sldNum" sz="quarter" idx="10"/>
          </p:nvPr>
        </p:nvSpPr>
        <p:spPr/>
        <p:txBody>
          <a:bodyPr/>
          <a:lstStyle/>
          <a:p>
            <a:pPr>
              <a:defRPr/>
            </a:pPr>
            <a:fld id="{D7151EF2-55B5-4C7E-A45A-2360BE060D4D}" type="slidenum">
              <a:rPr lang="en-US" smtClean="0"/>
              <a:pPr>
                <a:defRPr/>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smtClean="0"/>
              <a:t>The TAGS (Turnkey Airborne Gravity System) has now successfully been flown in a NOAA aircraft and a Naval Research Laboratory aircraft.  </a:t>
            </a:r>
          </a:p>
        </p:txBody>
      </p:sp>
      <p:sp>
        <p:nvSpPr>
          <p:cNvPr id="64516" name="Slide Number Placeholder 3"/>
          <p:cNvSpPr>
            <a:spLocks noGrp="1"/>
          </p:cNvSpPr>
          <p:nvPr>
            <p:ph type="sldNum" sz="quarter" idx="5"/>
          </p:nvPr>
        </p:nvSpPr>
        <p:spPr>
          <a:noFill/>
        </p:spPr>
        <p:txBody>
          <a:bodyPr/>
          <a:lstStyle/>
          <a:p>
            <a:fld id="{E2D3CE8B-120C-4EE1-94C5-1C54E7F75F98}" type="slidenum">
              <a:rPr lang="en-US" smtClean="0"/>
              <a:pPr/>
              <a:t>40</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dirty="0" smtClean="0"/>
              <a:t>So far:  Gulf coast from </a:t>
            </a:r>
            <a:r>
              <a:rPr lang="en-US" dirty="0" err="1" smtClean="0"/>
              <a:t>Fla</a:t>
            </a:r>
            <a:r>
              <a:rPr lang="en-US" dirty="0" smtClean="0"/>
              <a:t> to Mexican border ; Puerto Rico and the Virgin Islands ; Anchorage ; Fairbanks, and much of central and south Alaska.  </a:t>
            </a:r>
          </a:p>
          <a:p>
            <a:endParaRPr lang="en-US" dirty="0" smtClean="0"/>
          </a:p>
          <a:p>
            <a:r>
              <a:rPr lang="en-US" dirty="0" smtClean="0"/>
              <a:t>Updated October 2010</a:t>
            </a:r>
          </a:p>
        </p:txBody>
      </p:sp>
      <p:sp>
        <p:nvSpPr>
          <p:cNvPr id="65540" name="Slide Number Placeholder 3"/>
          <p:cNvSpPr>
            <a:spLocks noGrp="1"/>
          </p:cNvSpPr>
          <p:nvPr>
            <p:ph type="sldNum" sz="quarter" idx="5"/>
          </p:nvPr>
        </p:nvSpPr>
        <p:spPr>
          <a:noFill/>
        </p:spPr>
        <p:txBody>
          <a:bodyPr/>
          <a:lstStyle/>
          <a:p>
            <a:fld id="{100D599F-DDB5-4864-BB29-7711A3C32A44}" type="slidenum">
              <a:rPr lang="en-US" smtClean="0"/>
              <a:pPr/>
              <a:t>41</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dirty="0" smtClean="0"/>
              <a:t>A snapshot of gravity coming out of GRAV-D.  While this plot shows gravity variations, these are highly correlated with geoid variations.  As such, this plot gives an idea of the ups and downs of the gravity field that represent the difference between ellipsoid heights (from GPS) and orthometric heights.</a:t>
            </a:r>
          </a:p>
          <a:p>
            <a:endParaRPr lang="en-US" dirty="0" smtClean="0"/>
          </a:p>
          <a:p>
            <a:r>
              <a:rPr lang="en-US" dirty="0" smtClean="0"/>
              <a:t>Updated October</a:t>
            </a:r>
            <a:r>
              <a:rPr lang="en-US" baseline="0" dirty="0" smtClean="0"/>
              <a:t> 2010.</a:t>
            </a:r>
            <a:endParaRPr lang="en-US" dirty="0" smtClean="0"/>
          </a:p>
          <a:p>
            <a:endParaRPr lang="en-US" dirty="0" smtClean="0"/>
          </a:p>
        </p:txBody>
      </p:sp>
      <p:sp>
        <p:nvSpPr>
          <p:cNvPr id="66564" name="Slide Number Placeholder 3"/>
          <p:cNvSpPr>
            <a:spLocks noGrp="1"/>
          </p:cNvSpPr>
          <p:nvPr>
            <p:ph type="sldNum" sz="quarter" idx="5"/>
          </p:nvPr>
        </p:nvSpPr>
        <p:spPr>
          <a:noFill/>
        </p:spPr>
        <p:txBody>
          <a:bodyPr/>
          <a:lstStyle/>
          <a:p>
            <a:fld id="{EA5F107E-BE4F-4121-9E6C-38196BA277CD}" type="slidenum">
              <a:rPr lang="en-US" smtClean="0"/>
              <a:pPr/>
              <a:t>42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BB7CE11C-FF60-4A4A-9D07-0A17E0B2B1BE}"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dirty="0" smtClean="0"/>
              <a:t>It will be necessary to work with the user community make sure the transition off of a purely</a:t>
            </a:r>
            <a:r>
              <a:rPr lang="en-US" baseline="0" dirty="0" smtClean="0"/>
              <a:t> benchmark-accessed vertical datum is smooth.  The</a:t>
            </a:r>
          </a:p>
          <a:p>
            <a:r>
              <a:rPr lang="en-US" baseline="0" dirty="0" smtClean="0"/>
              <a:t>OPUS tool </a:t>
            </a:r>
            <a:r>
              <a:rPr lang="en-US" dirty="0" smtClean="0"/>
              <a:t>will be how the future vertical datum will primarily be accessed.</a:t>
            </a:r>
          </a:p>
          <a:p>
            <a:endParaRPr lang="en-US" dirty="0" smtClean="0"/>
          </a:p>
          <a:p>
            <a:r>
              <a:rPr lang="en-US" dirty="0" smtClean="0"/>
              <a:t>Updated October 2010</a:t>
            </a:r>
          </a:p>
        </p:txBody>
      </p:sp>
      <p:sp>
        <p:nvSpPr>
          <p:cNvPr id="67588" name="Slide Number Placeholder 3"/>
          <p:cNvSpPr>
            <a:spLocks noGrp="1"/>
          </p:cNvSpPr>
          <p:nvPr>
            <p:ph type="sldNum" sz="quarter" idx="5"/>
          </p:nvPr>
        </p:nvSpPr>
        <p:spPr>
          <a:noFill/>
        </p:spPr>
        <p:txBody>
          <a:bodyPr/>
          <a:lstStyle/>
          <a:p>
            <a:fld id="{A1AF1557-D90B-4003-9518-949AE66DA969}" type="slidenum">
              <a:rPr lang="en-US" smtClean="0"/>
              <a:pPr/>
              <a:t>43</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Multiple questions come up about using the new vertical datum.  Two examples are given in the next few slides.  The first is the example of how the new datum will address subsidence,</a:t>
            </a:r>
            <a:r>
              <a:rPr lang="en-US" baseline="0" dirty="0" smtClean="0"/>
              <a:t> say for floodplain mapping.  The second example is about how the datum will be accessible when there aren’t bench marks in the immediate region of interest.  Both examples </a:t>
            </a:r>
            <a:r>
              <a:rPr lang="en-US" dirty="0" smtClean="0"/>
              <a:t>rely on this simple formula:</a:t>
            </a:r>
          </a:p>
          <a:p>
            <a:pPr>
              <a:defRPr/>
            </a:pPr>
            <a:endParaRPr lang="en-US" dirty="0" smtClean="0"/>
          </a:p>
          <a:p>
            <a:pPr marL="228577" indent="-228577">
              <a:buFontTx/>
              <a:buAutoNum type="arabicParenR"/>
              <a:defRPr/>
            </a:pPr>
            <a:r>
              <a:rPr lang="en-US" dirty="0" smtClean="0"/>
              <a:t>Get an ellipsoid height (h) from GNSS in the latest geometric datum (the replacement for NAD 83)</a:t>
            </a:r>
          </a:p>
          <a:p>
            <a:pPr marL="228577" indent="-228577">
              <a:buFontTx/>
              <a:buAutoNum type="arabicParenR"/>
              <a:defRPr/>
            </a:pPr>
            <a:r>
              <a:rPr lang="en-US" dirty="0" smtClean="0"/>
              <a:t>Remove the NGS provided geoid model (N)</a:t>
            </a:r>
          </a:p>
          <a:p>
            <a:pPr marL="228577" indent="-228577">
              <a:buFontTx/>
              <a:buAutoNum type="arabicParenR"/>
              <a:defRPr/>
            </a:pPr>
            <a:r>
              <a:rPr lang="en-US" dirty="0" smtClean="0"/>
              <a:t>The orthometric height in the new datum (H) is just H=h-N</a:t>
            </a:r>
            <a:endParaRPr lang="en-US" dirty="0"/>
          </a:p>
        </p:txBody>
      </p:sp>
      <p:sp>
        <p:nvSpPr>
          <p:cNvPr id="68612" name="Slide Number Placeholder 3"/>
          <p:cNvSpPr>
            <a:spLocks noGrp="1"/>
          </p:cNvSpPr>
          <p:nvPr>
            <p:ph type="sldNum" sz="quarter" idx="5"/>
          </p:nvPr>
        </p:nvSpPr>
        <p:spPr>
          <a:noFill/>
        </p:spPr>
        <p:txBody>
          <a:bodyPr/>
          <a:lstStyle/>
          <a:p>
            <a:fld id="{02B90288-31B0-40DD-8FEA-3AD144343D16}" type="slidenum">
              <a:rPr lang="en-US" smtClean="0"/>
              <a:pPr/>
              <a:t>44</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dirty="0" smtClean="0"/>
              <a:t>NGS will eventually stop making the claim that we “know” the heights of bench marks as the method of providing access to the vertical datum.  What NGS will do is provide the orthometric height to a user on the day of their survey (and with the disclaimer that this height should not be taken as “known” for very long, due to the dynamic nature of the Earth).  If possible, height changes (velocities) will</a:t>
            </a:r>
            <a:r>
              <a:rPr lang="en-US" baseline="0" dirty="0" smtClean="0"/>
              <a:t> be computed and provided to</a:t>
            </a:r>
          </a:p>
          <a:p>
            <a:r>
              <a:rPr lang="en-US" baseline="0" dirty="0" smtClean="0"/>
              <a:t>assist in predicting heights in the future.</a:t>
            </a:r>
          </a:p>
          <a:p>
            <a:endParaRPr lang="en-US" baseline="0" dirty="0" smtClean="0"/>
          </a:p>
          <a:p>
            <a:r>
              <a:rPr lang="en-US" baseline="0" dirty="0" smtClean="0"/>
              <a:t>Updated October 2010.</a:t>
            </a:r>
            <a:endParaRPr lang="en-US" dirty="0" smtClean="0"/>
          </a:p>
        </p:txBody>
      </p:sp>
      <p:sp>
        <p:nvSpPr>
          <p:cNvPr id="69636" name="Slide Number Placeholder 3"/>
          <p:cNvSpPr>
            <a:spLocks noGrp="1"/>
          </p:cNvSpPr>
          <p:nvPr>
            <p:ph type="sldNum" sz="quarter" idx="5"/>
          </p:nvPr>
        </p:nvSpPr>
        <p:spPr>
          <a:noFill/>
        </p:spPr>
        <p:txBody>
          <a:bodyPr/>
          <a:lstStyle/>
          <a:p>
            <a:fld id="{74A1F191-3684-4FCB-9EB5-AD2A6A98B2E0}" type="slidenum">
              <a:rPr lang="en-US" smtClean="0"/>
              <a:pPr/>
              <a:t>45</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dirty="0" smtClean="0"/>
              <a:t>In</a:t>
            </a:r>
            <a:r>
              <a:rPr lang="en-US" baseline="0" dirty="0" smtClean="0"/>
              <a:t> areas where a brand new (relatively speaking) GNSS based ellipsoid height has been determined at an NAVD 88 bench mark, that data will allow for NGS to convert to the new datum.  The more of these points that can be determined right near the time of the new datum’s release, the better will be the conversion.</a:t>
            </a:r>
            <a:endParaRPr lang="en-US" dirty="0" smtClean="0"/>
          </a:p>
        </p:txBody>
      </p:sp>
      <p:sp>
        <p:nvSpPr>
          <p:cNvPr id="69636" name="Slide Number Placeholder 3"/>
          <p:cNvSpPr>
            <a:spLocks noGrp="1"/>
          </p:cNvSpPr>
          <p:nvPr>
            <p:ph type="sldNum" sz="quarter" idx="5"/>
          </p:nvPr>
        </p:nvSpPr>
        <p:spPr>
          <a:noFill/>
        </p:spPr>
        <p:txBody>
          <a:bodyPr/>
          <a:lstStyle/>
          <a:p>
            <a:fld id="{74A1F191-3684-4FCB-9EB5-AD2A6A98B2E0}" type="slidenum">
              <a:rPr lang="en-US" smtClean="0"/>
              <a:pPr/>
              <a:t>46</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BCA9BC70-E178-4FC8-938B-6CA451FFE4C9}" type="slidenum">
              <a:rPr lang="en-US" smtClean="0"/>
              <a:pPr/>
              <a:t>47</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Updated to reflect current best known release date of 2022.</a:t>
            </a:r>
          </a:p>
          <a:p>
            <a:endParaRPr lang="en-US" dirty="0" smtClean="0"/>
          </a:p>
          <a:p>
            <a:r>
              <a:rPr lang="en-US" dirty="0" smtClean="0"/>
              <a:t>Updated</a:t>
            </a:r>
            <a:r>
              <a:rPr lang="en-US" baseline="0" dirty="0" smtClean="0"/>
              <a:t> October 2010.</a:t>
            </a:r>
            <a:endParaRPr lang="en-US" dirty="0"/>
          </a:p>
        </p:txBody>
      </p:sp>
      <p:sp>
        <p:nvSpPr>
          <p:cNvPr id="4" name="Slide Number Placeholder 3"/>
          <p:cNvSpPr>
            <a:spLocks noGrp="1"/>
          </p:cNvSpPr>
          <p:nvPr>
            <p:ph type="sldNum" sz="quarter" idx="10"/>
          </p:nvPr>
        </p:nvSpPr>
        <p:spPr/>
        <p:txBody>
          <a:bodyPr/>
          <a:lstStyle/>
          <a:p>
            <a:pPr>
              <a:defRPr/>
            </a:pPr>
            <a:fld id="{D7151EF2-55B5-4C7E-A45A-2360BE060D4D}" type="slidenum">
              <a:rPr lang="en-US" smtClean="0"/>
              <a:pPr>
                <a:defRPr/>
              </a:pPr>
              <a:t>49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even if this goes off as planned, there may still need to be leveling involved</a:t>
            </a:r>
            <a:r>
              <a:rPr lang="en-US" baseline="0" dirty="0" smtClean="0"/>
              <a:t> to check existing bench marks or possibly check the GPS results on these new points.</a:t>
            </a:r>
            <a:endParaRPr lang="en-US" dirty="0"/>
          </a:p>
        </p:txBody>
      </p:sp>
      <p:sp>
        <p:nvSpPr>
          <p:cNvPr id="4" name="Slide Number Placeholder 3"/>
          <p:cNvSpPr>
            <a:spLocks noGrp="1"/>
          </p:cNvSpPr>
          <p:nvPr>
            <p:ph type="sldNum" sz="quarter" idx="10"/>
          </p:nvPr>
        </p:nvSpPr>
        <p:spPr/>
        <p:txBody>
          <a:bodyPr/>
          <a:lstStyle/>
          <a:p>
            <a:pPr>
              <a:defRPr/>
            </a:pPr>
            <a:fld id="{D7151EF2-55B5-4C7E-A45A-2360BE060D4D}" type="slidenum">
              <a:rPr lang="en-US" smtClean="0"/>
              <a:pPr>
                <a:defRPr/>
              </a:pPr>
              <a:t>52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PPT is the October 2010 update (by </a:t>
            </a:r>
            <a:r>
              <a:rPr lang="en-US" dirty="0" err="1" smtClean="0"/>
              <a:t>Dru</a:t>
            </a:r>
            <a:r>
              <a:rPr lang="en-US" dirty="0" smtClean="0"/>
              <a:t> Smith) to a set of slides that was originally created in November 2009 by </a:t>
            </a:r>
            <a:r>
              <a:rPr lang="en-US" dirty="0" err="1" smtClean="0"/>
              <a:t>Dru</a:t>
            </a:r>
            <a:r>
              <a:rPr lang="en-US" dirty="0" smtClean="0"/>
              <a:t> Smith.  </a:t>
            </a:r>
          </a:p>
          <a:p>
            <a:endParaRPr lang="en-US" dirty="0" smtClean="0"/>
          </a:p>
          <a:p>
            <a:r>
              <a:rPr lang="en-US" dirty="0" smtClean="0"/>
              <a:t>Until such time as a project</a:t>
            </a:r>
            <a:r>
              <a:rPr lang="en-US" baseline="0" dirty="0" smtClean="0"/>
              <a:t> manager for the new vertical datum is announced, any updates to this PPT will be his responsibility.</a:t>
            </a:r>
            <a:endParaRPr lang="en-US" dirty="0"/>
          </a:p>
        </p:txBody>
      </p:sp>
      <p:sp>
        <p:nvSpPr>
          <p:cNvPr id="4" name="Slide Number Placeholder 3"/>
          <p:cNvSpPr>
            <a:spLocks noGrp="1"/>
          </p:cNvSpPr>
          <p:nvPr>
            <p:ph type="sldNum" sz="quarter" idx="10"/>
          </p:nvPr>
        </p:nvSpPr>
        <p:spPr/>
        <p:txBody>
          <a:bodyPr/>
          <a:lstStyle/>
          <a:p>
            <a:pPr>
              <a:defRPr/>
            </a:pPr>
            <a:fld id="{D7151EF2-55B5-4C7E-A45A-2360BE060D4D}" type="slidenum">
              <a:rPr lang="en-US" smtClean="0"/>
              <a:pPr>
                <a:defRPr/>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dirty="0" smtClean="0"/>
              <a:t>By fixing the geopotential value at the origin point, it was possible to ensure that the origins of IGLD 85 and NAVD 88 aligned.</a:t>
            </a:r>
          </a:p>
          <a:p>
            <a:endParaRPr lang="en-US" dirty="0" smtClean="0"/>
          </a:p>
          <a:p>
            <a:r>
              <a:rPr lang="en-US" dirty="0" smtClean="0"/>
              <a:t>*It should</a:t>
            </a:r>
            <a:r>
              <a:rPr lang="en-US" baseline="0" dirty="0" smtClean="0"/>
              <a:t> be pointed out that while the datum was defined in such a way as to be usable on the North American continent, it was never actually adopted in Canada.  It can be used there, but it’s not their official civilian datum.</a:t>
            </a:r>
          </a:p>
          <a:p>
            <a:endParaRPr lang="en-US" baseline="0" dirty="0" smtClean="0"/>
          </a:p>
          <a:p>
            <a:pPr defTabSz="914307">
              <a:defRPr/>
            </a:pPr>
            <a:r>
              <a:rPr lang="en-US" baseline="0" dirty="0" smtClean="0"/>
              <a:t>Note that </a:t>
            </a:r>
            <a:r>
              <a:rPr lang="en-US" b="0" baseline="0" dirty="0" smtClean="0"/>
              <a:t>t</a:t>
            </a:r>
            <a:r>
              <a:rPr lang="en-US" b="0" dirty="0" smtClean="0"/>
              <a:t>he designation of the vertical control point at Father Point is “1250 G=NAVD 88 DATUM POINT” for PID# TY5255 and is not available from the publicly accessible NGSIDB.</a:t>
            </a:r>
          </a:p>
          <a:p>
            <a:endParaRPr lang="en-US" dirty="0" smtClean="0"/>
          </a:p>
        </p:txBody>
      </p:sp>
      <p:sp>
        <p:nvSpPr>
          <p:cNvPr id="54276" name="Slide Number Placeholder 3"/>
          <p:cNvSpPr>
            <a:spLocks noGrp="1"/>
          </p:cNvSpPr>
          <p:nvPr>
            <p:ph type="sldNum" sz="quarter" idx="5"/>
          </p:nvPr>
        </p:nvSpPr>
        <p:spPr>
          <a:noFill/>
        </p:spPr>
        <p:txBody>
          <a:bodyPr/>
          <a:lstStyle/>
          <a:p>
            <a:fld id="{1B460240-7A83-4BA8-BCD1-82813BE08A84}"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dirty="0" smtClean="0"/>
              <a:t>There is no single law that gives NGS its mandate.  The mandate is drawn from multiple sources.  The same can be said of NOAA itself which has no “organic” bill to give it a singular mandate.</a:t>
            </a:r>
          </a:p>
        </p:txBody>
      </p:sp>
      <p:sp>
        <p:nvSpPr>
          <p:cNvPr id="55300" name="Slide Number Placeholder 3"/>
          <p:cNvSpPr>
            <a:spLocks noGrp="1"/>
          </p:cNvSpPr>
          <p:nvPr>
            <p:ph type="sldNum" sz="quarter" idx="5"/>
          </p:nvPr>
        </p:nvSpPr>
        <p:spPr>
          <a:noFill/>
        </p:spPr>
        <p:txBody>
          <a:bodyPr/>
          <a:lstStyle/>
          <a:p>
            <a:fld id="{4F4761C7-8828-424E-B75E-DC596A9C49F8}"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mtClean="0"/>
              <a:t>The OMB circular A-16 is one of the clearest documents, outlining the roles of the multiple civilian mapping authorities.</a:t>
            </a:r>
          </a:p>
        </p:txBody>
      </p:sp>
      <p:sp>
        <p:nvSpPr>
          <p:cNvPr id="56324" name="Slide Number Placeholder 3"/>
          <p:cNvSpPr>
            <a:spLocks noGrp="1"/>
          </p:cNvSpPr>
          <p:nvPr>
            <p:ph type="sldNum" sz="quarter" idx="5"/>
          </p:nvPr>
        </p:nvSpPr>
        <p:spPr>
          <a:noFill/>
        </p:spPr>
        <p:txBody>
          <a:bodyPr/>
          <a:lstStyle/>
          <a:p>
            <a:fld id="{EBED28CD-0518-4CD8-A3F0-37A5B85E5AA5}"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mtClean="0"/>
              <a:t>The NSRS is broadly defined by NGS in the 10 year plan to include the horizontal and vertical datums, the national shoreline and a variety of other components.</a:t>
            </a:r>
          </a:p>
        </p:txBody>
      </p:sp>
      <p:sp>
        <p:nvSpPr>
          <p:cNvPr id="57348" name="Slide Number Placeholder 3"/>
          <p:cNvSpPr>
            <a:spLocks noGrp="1"/>
          </p:cNvSpPr>
          <p:nvPr>
            <p:ph type="sldNum" sz="quarter" idx="5"/>
          </p:nvPr>
        </p:nvSpPr>
        <p:spPr>
          <a:noFill/>
        </p:spPr>
        <p:txBody>
          <a:bodyPr/>
          <a:lstStyle/>
          <a:p>
            <a:fld id="{038A0BFE-C26C-4BDE-B9C7-8E080D1FA2C4}"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smtClean="0"/>
              <a:t>The FGCS has members from multiple positioning and mapping agencies.  This FRN from the FGCS therefore is a community agreed-upon mandate to themselves that the NGS-defined vertical datum should be used by every civil mapping authority.</a:t>
            </a:r>
          </a:p>
        </p:txBody>
      </p:sp>
      <p:sp>
        <p:nvSpPr>
          <p:cNvPr id="58372" name="Slide Number Placeholder 3"/>
          <p:cNvSpPr>
            <a:spLocks noGrp="1"/>
          </p:cNvSpPr>
          <p:nvPr>
            <p:ph type="sldNum" sz="quarter" idx="5"/>
          </p:nvPr>
        </p:nvSpPr>
        <p:spPr>
          <a:noFill/>
        </p:spPr>
        <p:txBody>
          <a:bodyPr/>
          <a:lstStyle/>
          <a:p>
            <a:fld id="{0F5C21DB-CEB2-4FD6-8931-C4C7FE564194}"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Dave Doyle, the </a:t>
            </a:r>
            <a:r>
              <a:rPr lang="en-US" b="0" dirty="0" smtClean="0"/>
              <a:t>USACE still maintains data relative to the 1912 4</a:t>
            </a:r>
            <a:r>
              <a:rPr lang="en-US" b="0" baseline="30000" dirty="0" smtClean="0"/>
              <a:t>th</a:t>
            </a:r>
            <a:r>
              <a:rPr lang="en-US" b="0" dirty="0" smtClean="0"/>
              <a:t> General Adjustment!</a:t>
            </a:r>
            <a:endParaRPr lang="en-US" b="0" dirty="0"/>
          </a:p>
        </p:txBody>
      </p:sp>
      <p:sp>
        <p:nvSpPr>
          <p:cNvPr id="4" name="Slide Number Placeholder 3"/>
          <p:cNvSpPr>
            <a:spLocks noGrp="1"/>
          </p:cNvSpPr>
          <p:nvPr>
            <p:ph type="sldNum" sz="quarter" idx="10"/>
          </p:nvPr>
        </p:nvSpPr>
        <p:spPr/>
        <p:txBody>
          <a:bodyPr/>
          <a:lstStyle/>
          <a:p>
            <a:pPr>
              <a:defRPr/>
            </a:pPr>
            <a:fld id="{D7151EF2-55B5-4C7E-A45A-2360BE060D4D}"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BE2F31E-9859-4353-8204-26096E84F01D}" type="slidenum">
              <a:rPr lang="en-US" smtClean="0"/>
              <a:pPr/>
              <a:t>‹#›</a:t>
            </a:fld>
            <a:endParaRPr lang="en-US" dirty="0"/>
          </a:p>
        </p:txBody>
      </p:sp>
      <p:sp>
        <p:nvSpPr>
          <p:cNvPr id="6" name="Footer Placeholder 5"/>
          <p:cNvSpPr>
            <a:spLocks noGrp="1"/>
          </p:cNvSpPr>
          <p:nvPr>
            <p:ph type="ftr" sz="quarter" idx="12"/>
          </p:nvPr>
        </p:nvSpPr>
        <p:spPr/>
        <p:txBody>
          <a:bodyPr/>
          <a:lstStyle/>
          <a:p>
            <a:r>
              <a:rPr lang="en-US" smtClean="0"/>
              <a:t>Last Updated 12 October 2010 (DAS)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Last Updated 12 October 2010 (DAS)</a:t>
            </a:r>
            <a:endParaRPr lang="en-US"/>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Last Updated 12 October 2010 (DAS)</a:t>
            </a:r>
            <a:endParaRPr lang="en-US"/>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Last Updated 12 October 2010 (DAS)</a:t>
            </a:r>
            <a:endParaRPr lang="en-US"/>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Last Updated 12 October 2010 (DAS)</a:t>
            </a:r>
            <a:endParaRPr lang="en-US"/>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Last Updated 12 October 2010 (DAS)</a:t>
            </a:r>
            <a:endParaRPr lang="en-US"/>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1BE2F31E-9859-4353-8204-26096E84F01D}" type="slidenum">
              <a:rPr lang="en-US" smtClean="0"/>
              <a:pPr/>
              <a:t>‹#›</a:t>
            </a:fld>
            <a:endParaRPr lang="en-US" dirty="0"/>
          </a:p>
        </p:txBody>
      </p:sp>
      <p:sp>
        <p:nvSpPr>
          <p:cNvPr id="4" name="Footer Placeholder 3"/>
          <p:cNvSpPr>
            <a:spLocks noGrp="1"/>
          </p:cNvSpPr>
          <p:nvPr>
            <p:ph type="ftr" sz="quarter" idx="12"/>
          </p:nvPr>
        </p:nvSpPr>
        <p:spPr/>
        <p:txBody>
          <a:bodyPr/>
          <a:lstStyle/>
          <a:p>
            <a:r>
              <a:rPr lang="en-US" smtClean="0"/>
              <a:t>Last Updated 12 October 2010 (DAS)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Last Updated 12 October 2010 (DAS)</a:t>
            </a:r>
            <a:endParaRPr lang="en-US" dirty="0"/>
          </a:p>
        </p:txBody>
      </p:sp>
      <p:sp>
        <p:nvSpPr>
          <p:cNvPr id="5" name="Slide Number Placeholder 4"/>
          <p:cNvSpPr>
            <a:spLocks noGrp="1"/>
          </p:cNvSpPr>
          <p:nvPr>
            <p:ph type="sldNum" sz="quarter" idx="12"/>
          </p:nvPr>
        </p:nvSpPr>
        <p:spPr/>
        <p:txBody>
          <a:bodyPr/>
          <a:lstStyle/>
          <a:p>
            <a:fld id="{1BE2F31E-9859-4353-8204-26096E84F01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Last Updated 12 October 2010 (DAS)</a:t>
            </a:r>
            <a:endParaRPr lang="en-US"/>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Last Updated 12 October 2010 (DAS)</a:t>
            </a:r>
            <a:endParaRPr lang="en-US"/>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Last Updated 12 October 2010 (DAS)</a:t>
            </a:r>
            <a:endParaRPr lang="en-US"/>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Last Updated 12 October 2010 (DAS)</a:t>
            </a:r>
            <a:endParaRPr lang="en-US"/>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Last Updated 12 October 2010 (DAS)</a:t>
            </a:r>
            <a:endParaRPr lang="en-US"/>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Last Updated 12 October 2010 (DAS)</a:t>
            </a:r>
            <a:endParaRPr lang="en-US"/>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Header Slide.JPG"/>
          <p:cNvPicPr>
            <a:picLocks noChangeAspect="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10747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Text Placeholder 2"/>
          <p:cNvSpPr>
            <a:spLocks noGrp="1"/>
          </p:cNvSpPr>
          <p:nvPr>
            <p:ph type="body" idx="1"/>
          </p:nvPr>
        </p:nvSpPr>
        <p:spPr bwMode="auto">
          <a:xfrm>
            <a:off x="457200" y="2352675"/>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r>
              <a:rPr lang="en-US" smtClean="0"/>
              <a:t>Last Updated 12 October 2010 (DAS)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1BE2F31E-9859-4353-8204-26096E84F0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09" r:id="rId3"/>
  </p:sldLayoutIdLst>
  <p:hf hdr="0" dt="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Last Updated 12 October 2010 (DAS)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BFF1EB7-48D0-4244-B994-DAA8D417C2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dt="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hyperlink" Target="http://www.ngs.noaa.gov/ADVISORS/AdvisorsIndex.shtml"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Rectangle 4"/>
          <p:cNvSpPr>
            <a:spLocks noChangeArrowheads="1"/>
          </p:cNvSpPr>
          <p:nvPr/>
        </p:nvSpPr>
        <p:spPr bwMode="auto">
          <a:xfrm>
            <a:off x="463884" y="1877427"/>
            <a:ext cx="8204200" cy="4133850"/>
          </a:xfrm>
          <a:prstGeom prst="rect">
            <a:avLst/>
          </a:prstGeom>
          <a:noFill/>
          <a:ln w="9525">
            <a:noFill/>
            <a:miter lim="800000"/>
            <a:headEnd/>
            <a:tailEnd/>
          </a:ln>
          <a:effectLst/>
        </p:spPr>
        <p:txBody>
          <a:bodyPr anchor="ctr"/>
          <a:lstStyle/>
          <a:p>
            <a:pPr algn="ctr" eaLnBrk="1" hangingPunct="1">
              <a:defRPr/>
            </a:pPr>
            <a:r>
              <a:rPr lang="en-US" sz="4400" dirty="0" smtClean="0">
                <a:effectLst>
                  <a:outerShdw blurRad="38100" dist="38100" dir="2700000" algn="tl">
                    <a:srgbClr val="C0C0C0"/>
                  </a:outerShdw>
                </a:effectLst>
              </a:rPr>
              <a:t>Redefinition of the U.S. Vertical Datum:  Replacing NAVD 88</a:t>
            </a:r>
            <a:endParaRPr lang="en-US" sz="3600" dirty="0">
              <a:effectLst>
                <a:outerShdw blurRad="38100" dist="38100" dir="2700000" algn="tl">
                  <a:srgbClr val="C0C0C0"/>
                </a:outerShdw>
              </a:effectLst>
            </a:endParaRPr>
          </a:p>
          <a:p>
            <a:pPr algn="ctr" eaLnBrk="1" hangingPunct="1">
              <a:defRPr/>
            </a:pPr>
            <a:endParaRPr lang="en-US" sz="3600" dirty="0" smtClean="0">
              <a:effectLst>
                <a:outerShdw blurRad="38100" dist="38100" dir="2700000" algn="tl">
                  <a:srgbClr val="C0C0C0"/>
                </a:outerShdw>
              </a:effectLst>
            </a:endParaRPr>
          </a:p>
          <a:p>
            <a:pPr algn="ctr" eaLnBrk="1" hangingPunct="1">
              <a:defRPr/>
            </a:pPr>
            <a:endParaRPr lang="en-US" sz="3600" dirty="0">
              <a:effectLst>
                <a:outerShdw blurRad="38100" dist="38100" dir="2700000" algn="tl">
                  <a:srgbClr val="C0C0C0"/>
                </a:outerShdw>
              </a:effectLst>
            </a:endParaRPr>
          </a:p>
          <a:p>
            <a:pPr algn="ctr" eaLnBrk="1" hangingPunct="1">
              <a:defRPr/>
            </a:pPr>
            <a:r>
              <a:rPr lang="en-US" sz="3600" dirty="0" smtClean="0">
                <a:effectLst>
                  <a:outerShdw blurRad="38100" dist="38100" dir="2700000" algn="tl">
                    <a:srgbClr val="C0C0C0"/>
                  </a:outerShdw>
                </a:effectLst>
              </a:rPr>
              <a:t>Informational packet </a:t>
            </a:r>
          </a:p>
          <a:p>
            <a:pPr algn="ctr" eaLnBrk="1" hangingPunct="1">
              <a:defRPr/>
            </a:pPr>
            <a:r>
              <a:rPr lang="en-US" sz="3600" dirty="0" smtClean="0">
                <a:effectLst>
                  <a:outerShdw blurRad="38100" dist="38100" dir="2700000" algn="tl">
                    <a:srgbClr val="C0C0C0"/>
                  </a:outerShdw>
                </a:effectLst>
              </a:rPr>
              <a:t>including GRAV-D updates</a:t>
            </a:r>
            <a:r>
              <a:rPr lang="en-US" sz="4400" dirty="0">
                <a:effectLst>
                  <a:outerShdw blurRad="38100" dist="38100" dir="2700000" algn="tl">
                    <a:srgbClr val="C0C0C0"/>
                  </a:outerShdw>
                </a:effectLst>
              </a:rPr>
              <a:t/>
            </a:r>
            <a:br>
              <a:rPr lang="en-US" sz="4400" dirty="0">
                <a:effectLst>
                  <a:outerShdw blurRad="38100" dist="38100" dir="2700000" algn="tl">
                    <a:srgbClr val="C0C0C0"/>
                  </a:outerShdw>
                </a:effectLst>
              </a:rPr>
            </a:br>
            <a:r>
              <a:rPr lang="en-US" sz="1800" dirty="0">
                <a:effectLst>
                  <a:outerShdw blurRad="38100" dist="38100" dir="2700000" algn="tl">
                    <a:srgbClr val="C0C0C0"/>
                  </a:outerShdw>
                </a:effectLst>
              </a:rPr>
              <a:t/>
            </a:r>
            <a:br>
              <a:rPr lang="en-US" sz="1800" dirty="0">
                <a:effectLst>
                  <a:outerShdw blurRad="38100" dist="38100" dir="2700000" algn="tl">
                    <a:srgbClr val="C0C0C0"/>
                  </a:outerShdw>
                </a:effectLst>
              </a:rPr>
            </a:br>
            <a:endParaRPr lang="en-US" sz="1800" dirty="0">
              <a:effectLst>
                <a:outerShdw blurRad="38100" dist="38100" dir="2700000" algn="tl">
                  <a:srgbClr val="C0C0C0"/>
                </a:outerShdw>
              </a:effectLst>
            </a:endParaRPr>
          </a:p>
        </p:txBody>
      </p:sp>
      <p:sp>
        <p:nvSpPr>
          <p:cNvPr id="7" name="Slide Number Placeholder 6"/>
          <p:cNvSpPr>
            <a:spLocks noGrp="1"/>
          </p:cNvSpPr>
          <p:nvPr>
            <p:ph type="sldNum" sz="quarter" idx="11"/>
          </p:nvPr>
        </p:nvSpPr>
        <p:spPr/>
        <p:txBody>
          <a:bodyPr/>
          <a:lstStyle/>
          <a:p>
            <a:fld id="{1BE2F31E-9859-4353-8204-26096E84F01D}" type="slidenum">
              <a:rPr lang="en-US" smtClean="0"/>
              <a:pPr/>
              <a:t>1</a:t>
            </a:fld>
            <a:endParaRPr lang="en-US" dirty="0"/>
          </a:p>
        </p:txBody>
      </p:sp>
      <p:sp>
        <p:nvSpPr>
          <p:cNvPr id="6" name="Footer Placeholder 5"/>
          <p:cNvSpPr>
            <a:spLocks noGrp="1"/>
          </p:cNvSpPr>
          <p:nvPr>
            <p:ph type="ftr" sz="quarter" idx="12"/>
          </p:nvPr>
        </p:nvSpPr>
        <p:spPr/>
        <p:txBody>
          <a:bodyPr/>
          <a:lstStyle/>
          <a:p>
            <a:r>
              <a:rPr lang="en-US" smtClean="0"/>
              <a:t>Last Updated 12 October 2010 (DAS)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595478"/>
            <a:ext cx="8229600" cy="1143000"/>
          </a:xfrm>
        </p:spPr>
        <p:txBody>
          <a:bodyPr/>
          <a:lstStyle/>
          <a:p>
            <a:r>
              <a:rPr lang="en-US" dirty="0" smtClean="0"/>
              <a:t>NGS’s role and authority </a:t>
            </a:r>
            <a:br>
              <a:rPr lang="en-US" dirty="0" smtClean="0"/>
            </a:br>
            <a:r>
              <a:rPr lang="en-US" dirty="0" err="1" smtClean="0"/>
              <a:t>vis</a:t>
            </a:r>
            <a:r>
              <a:rPr lang="en-US" dirty="0" smtClean="0"/>
              <a:t>-a-</a:t>
            </a:r>
            <a:r>
              <a:rPr lang="en-US" dirty="0" err="1" smtClean="0"/>
              <a:t>vis</a:t>
            </a:r>
            <a:r>
              <a:rPr lang="en-US" dirty="0" smtClean="0"/>
              <a:t> “vertical datums” (5 of 5)</a:t>
            </a:r>
          </a:p>
        </p:txBody>
      </p:sp>
      <p:sp>
        <p:nvSpPr>
          <p:cNvPr id="3" name="Content Placeholder 2"/>
          <p:cNvSpPr>
            <a:spLocks noGrp="1"/>
          </p:cNvSpPr>
          <p:nvPr>
            <p:ph idx="1"/>
          </p:nvPr>
        </p:nvSpPr>
        <p:spPr>
          <a:xfrm>
            <a:off x="1219200" y="1905000"/>
            <a:ext cx="7162800" cy="4143375"/>
          </a:xfrm>
        </p:spPr>
        <p:txBody>
          <a:bodyPr/>
          <a:lstStyle/>
          <a:p>
            <a:pPr>
              <a:defRPr/>
            </a:pPr>
            <a:r>
              <a:rPr lang="en-US" sz="2400" b="1" dirty="0" smtClean="0"/>
              <a:t>Summary:</a:t>
            </a:r>
          </a:p>
          <a:p>
            <a:pPr lvl="1">
              <a:defRPr/>
            </a:pPr>
            <a:r>
              <a:rPr lang="en-US" sz="2400" dirty="0" smtClean="0">
                <a:ea typeface="+mn-ea"/>
                <a:cs typeface="+mn-cs"/>
              </a:rPr>
              <a:t>OMB A-16 establishes DOC/NOAA (implying NGS) as lead agency for NSDI geodetic control (the NSRS)</a:t>
            </a:r>
          </a:p>
          <a:p>
            <a:pPr lvl="1">
              <a:defRPr/>
            </a:pPr>
            <a:r>
              <a:rPr lang="en-US" sz="2400" dirty="0" smtClean="0">
                <a:ea typeface="+mn-ea"/>
                <a:cs typeface="+mn-cs"/>
              </a:rPr>
              <a:t>NGS has defined the vertical datum portion of the NSRS as NAVD 88</a:t>
            </a:r>
          </a:p>
          <a:p>
            <a:pPr lvl="1">
              <a:defRPr/>
            </a:pPr>
            <a:r>
              <a:rPr lang="en-US" sz="2400" dirty="0" smtClean="0">
                <a:ea typeface="+mn-ea"/>
                <a:cs typeface="+mn-cs"/>
              </a:rPr>
              <a:t>FGCS requires that all civilian federal surveying and mapping that uses heights be in NAVD 88</a:t>
            </a:r>
          </a:p>
          <a:p>
            <a:pPr lvl="1">
              <a:defRPr/>
            </a:pPr>
            <a:endParaRPr lang="en-US" sz="2400" dirty="0" smtClean="0">
              <a:ea typeface="+mn-ea"/>
              <a:cs typeface="+mn-cs"/>
            </a:endParaRPr>
          </a:p>
          <a:p>
            <a:pPr>
              <a:defRPr/>
            </a:pPr>
            <a:r>
              <a:rPr lang="en-US" sz="2400" dirty="0" smtClean="0"/>
              <a:t>These regulations do not apply to </a:t>
            </a:r>
            <a:r>
              <a:rPr lang="en-US" sz="2400" dirty="0" err="1" smtClean="0"/>
              <a:t>DoD</a:t>
            </a:r>
            <a:r>
              <a:rPr lang="en-US" sz="2400" dirty="0" smtClean="0"/>
              <a:t> nor to state and local surveying, but these groups often do adopt NAVD 88</a:t>
            </a:r>
          </a:p>
          <a:p>
            <a:pPr>
              <a:defRPr/>
            </a:pPr>
            <a:endParaRPr lang="en-US" dirty="0" smtClean="0"/>
          </a:p>
          <a:p>
            <a:pPr>
              <a:defRPr/>
            </a:pPr>
            <a:endParaRPr lang="en-US" dirty="0" smtClean="0"/>
          </a:p>
          <a:p>
            <a:pPr>
              <a:defRPr/>
            </a:pPr>
            <a:endParaRPr lang="en-US" dirty="0"/>
          </a:p>
        </p:txBody>
      </p:sp>
      <p:sp>
        <p:nvSpPr>
          <p:cNvPr id="4" name="Footer Placeholder 3"/>
          <p:cNvSpPr>
            <a:spLocks noGrp="1"/>
          </p:cNvSpPr>
          <p:nvPr>
            <p:ph type="ftr" sz="quarter" idx="11"/>
          </p:nvPr>
        </p:nvSpPr>
        <p:spPr/>
        <p:txBody>
          <a:bodyPr/>
          <a:lstStyle/>
          <a:p>
            <a:r>
              <a:rPr lang="en-US" smtClean="0"/>
              <a:t>Last Updated 12 October 2010 (DAS)</a:t>
            </a:r>
            <a:endParaRPr lang="en-US" dirty="0"/>
          </a:p>
        </p:txBody>
      </p:sp>
      <p:sp>
        <p:nvSpPr>
          <p:cNvPr id="5" name="Slide Number Placeholder 4"/>
          <p:cNvSpPr>
            <a:spLocks noGrp="1"/>
          </p:cNvSpPr>
          <p:nvPr>
            <p:ph type="sldNum" sz="quarter" idx="12"/>
          </p:nvPr>
        </p:nvSpPr>
        <p:spPr/>
        <p:txBody>
          <a:bodyPr/>
          <a:lstStyle/>
          <a:p>
            <a:fld id="{1BE2F31E-9859-4353-8204-26096E84F01D}"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457200" y="484838"/>
            <a:ext cx="8229600" cy="1143000"/>
          </a:xfrm>
        </p:spPr>
        <p:txBody>
          <a:bodyPr/>
          <a:lstStyle/>
          <a:p>
            <a:r>
              <a:rPr lang="en-US" dirty="0" smtClean="0"/>
              <a:t>History of vertical </a:t>
            </a:r>
            <a:br>
              <a:rPr lang="en-US" dirty="0" smtClean="0"/>
            </a:br>
            <a:r>
              <a:rPr lang="en-US" dirty="0" smtClean="0"/>
              <a:t>datums in the USA (1 of 5)</a:t>
            </a:r>
          </a:p>
        </p:txBody>
      </p:sp>
      <p:sp>
        <p:nvSpPr>
          <p:cNvPr id="13314" name="Content Placeholder 2"/>
          <p:cNvSpPr>
            <a:spLocks noGrp="1"/>
          </p:cNvSpPr>
          <p:nvPr>
            <p:ph idx="1"/>
          </p:nvPr>
        </p:nvSpPr>
        <p:spPr>
          <a:xfrm>
            <a:off x="457200" y="1810400"/>
            <a:ext cx="8229600" cy="4525963"/>
          </a:xfrm>
        </p:spPr>
        <p:txBody>
          <a:bodyPr/>
          <a:lstStyle/>
          <a:p>
            <a:r>
              <a:rPr lang="en-US" sz="2400" b="1" dirty="0" smtClean="0"/>
              <a:t>Pre-National Geodetic Vertical Datum of 1929 (NGVD 29)</a:t>
            </a:r>
          </a:p>
          <a:p>
            <a:endParaRPr lang="en-US" sz="2400" b="1" dirty="0" smtClean="0"/>
          </a:p>
          <a:p>
            <a:pPr lvl="1"/>
            <a:r>
              <a:rPr lang="en-US" sz="2400" dirty="0" smtClean="0"/>
              <a:t>The first geodetic leveling project in the United States was surveyed by the Coast </a:t>
            </a:r>
            <a:r>
              <a:rPr lang="en-US" sz="2400" dirty="0" smtClean="0"/>
              <a:t>Survey </a:t>
            </a:r>
            <a:r>
              <a:rPr lang="en-US" sz="2400" dirty="0" smtClean="0"/>
              <a:t>from 1856 to 1857.</a:t>
            </a:r>
            <a:endParaRPr lang="en-US" sz="2400" b="1" dirty="0" smtClean="0"/>
          </a:p>
          <a:p>
            <a:pPr lvl="1"/>
            <a:endParaRPr lang="en-US" sz="2400" b="1" dirty="0" smtClean="0"/>
          </a:p>
          <a:p>
            <a:pPr lvl="1"/>
            <a:r>
              <a:rPr lang="en-US" sz="2400" dirty="0" smtClean="0"/>
              <a:t>General adjustments of leveling data yielded datums in 1900, 1903, 1907, and 1912. </a:t>
            </a:r>
          </a:p>
          <a:p>
            <a:pPr lvl="1"/>
            <a:endParaRPr lang="en-US" sz="2400" b="1" dirty="0" smtClean="0"/>
          </a:p>
          <a:p>
            <a:pPr lvl="1"/>
            <a:r>
              <a:rPr lang="en-US" sz="2400" dirty="0" smtClean="0"/>
              <a:t>NGS does not offer products which transform from these older datums into newer ones (though some users still work in them!)</a:t>
            </a:r>
          </a:p>
          <a:p>
            <a:endParaRPr lang="en-US" b="1" dirty="0" smtClean="0"/>
          </a:p>
          <a:p>
            <a:pPr>
              <a:buNone/>
            </a:pPr>
            <a:endParaRPr lang="en-US" dirty="0" smtClean="0"/>
          </a:p>
        </p:txBody>
      </p:sp>
      <p:sp>
        <p:nvSpPr>
          <p:cNvPr id="4" name="Footer Placeholder 3"/>
          <p:cNvSpPr>
            <a:spLocks noGrp="1"/>
          </p:cNvSpPr>
          <p:nvPr>
            <p:ph type="ftr" sz="quarter" idx="11"/>
          </p:nvPr>
        </p:nvSpPr>
        <p:spPr/>
        <p:txBody>
          <a:bodyPr/>
          <a:lstStyle/>
          <a:p>
            <a:r>
              <a:rPr lang="en-US" smtClean="0"/>
              <a:t>Last Updated 12 October 2010 (DAS)</a:t>
            </a:r>
            <a:endParaRPr lang="en-US" dirty="0"/>
          </a:p>
        </p:txBody>
      </p:sp>
      <p:sp>
        <p:nvSpPr>
          <p:cNvPr id="5" name="Slide Number Placeholder 4"/>
          <p:cNvSpPr>
            <a:spLocks noGrp="1"/>
          </p:cNvSpPr>
          <p:nvPr>
            <p:ph type="sldNum" sz="quarter" idx="12"/>
          </p:nvPr>
        </p:nvSpPr>
        <p:spPr/>
        <p:txBody>
          <a:bodyPr/>
          <a:lstStyle/>
          <a:p>
            <a:fld id="{1BE2F31E-9859-4353-8204-26096E84F01D}"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84838"/>
            <a:ext cx="8229600" cy="1143000"/>
          </a:xfrm>
        </p:spPr>
        <p:txBody>
          <a:bodyPr/>
          <a:lstStyle/>
          <a:p>
            <a:r>
              <a:rPr lang="en-US" dirty="0" smtClean="0"/>
              <a:t>History of vertical </a:t>
            </a:r>
            <a:br>
              <a:rPr lang="en-US" dirty="0" smtClean="0"/>
            </a:br>
            <a:r>
              <a:rPr lang="en-US" dirty="0" smtClean="0"/>
              <a:t>datums in the USA (2 of 5)</a:t>
            </a:r>
          </a:p>
        </p:txBody>
      </p:sp>
      <p:sp>
        <p:nvSpPr>
          <p:cNvPr id="14339" name="Content Placeholder 2"/>
          <p:cNvSpPr>
            <a:spLocks noGrp="1"/>
          </p:cNvSpPr>
          <p:nvPr>
            <p:ph idx="1"/>
          </p:nvPr>
        </p:nvSpPr>
        <p:spPr>
          <a:xfrm>
            <a:off x="457200" y="1810400"/>
            <a:ext cx="8229600" cy="4525963"/>
          </a:xfrm>
        </p:spPr>
        <p:txBody>
          <a:bodyPr/>
          <a:lstStyle/>
          <a:p>
            <a:r>
              <a:rPr lang="en-US" sz="2800" b="1" dirty="0" smtClean="0"/>
              <a:t>NGVD 29</a:t>
            </a:r>
            <a:endParaRPr lang="en-US" dirty="0" smtClean="0"/>
          </a:p>
          <a:p>
            <a:pPr lvl="1">
              <a:lnSpc>
                <a:spcPct val="90000"/>
              </a:lnSpc>
            </a:pPr>
            <a:r>
              <a:rPr lang="en-US" sz="2400" dirty="0" smtClean="0"/>
              <a:t>National Geodetic Vertical Datum of 1929</a:t>
            </a:r>
          </a:p>
          <a:p>
            <a:pPr lvl="1">
              <a:lnSpc>
                <a:spcPct val="90000"/>
              </a:lnSpc>
            </a:pPr>
            <a:endParaRPr lang="en-US" sz="2400" dirty="0" smtClean="0"/>
          </a:p>
          <a:p>
            <a:pPr lvl="1">
              <a:lnSpc>
                <a:spcPct val="90000"/>
              </a:lnSpc>
            </a:pPr>
            <a:r>
              <a:rPr lang="en-US" sz="2400" dirty="0" smtClean="0"/>
              <a:t>Original name: “Sea Level Datum of 1929”</a:t>
            </a:r>
          </a:p>
          <a:p>
            <a:pPr lvl="1">
              <a:lnSpc>
                <a:spcPct val="90000"/>
              </a:lnSpc>
              <a:buFontTx/>
              <a:buNone/>
            </a:pPr>
            <a:endParaRPr lang="en-US" sz="2400" dirty="0" smtClean="0"/>
          </a:p>
          <a:p>
            <a:pPr lvl="1">
              <a:lnSpc>
                <a:spcPct val="90000"/>
              </a:lnSpc>
            </a:pPr>
            <a:r>
              <a:rPr lang="en-US" sz="2400" dirty="0" smtClean="0"/>
              <a:t>“Zero height” held fixed at 26 tide gauges</a:t>
            </a:r>
          </a:p>
          <a:p>
            <a:pPr lvl="1">
              <a:lnSpc>
                <a:spcPct val="90000"/>
              </a:lnSpc>
            </a:pPr>
            <a:endParaRPr lang="en-US" sz="2400" dirty="0" smtClean="0"/>
          </a:p>
          <a:p>
            <a:pPr lvl="1">
              <a:lnSpc>
                <a:spcPct val="90000"/>
              </a:lnSpc>
            </a:pPr>
            <a:r>
              <a:rPr lang="en-US" sz="2400" dirty="0" smtClean="0"/>
              <a:t>Did not account for Local Mean Sea Level variations from the geoid</a:t>
            </a:r>
            <a:endParaRPr lang="en-US" dirty="0" smtClean="0"/>
          </a:p>
          <a:p>
            <a:pPr lvl="2">
              <a:lnSpc>
                <a:spcPct val="90000"/>
              </a:lnSpc>
            </a:pPr>
            <a:r>
              <a:rPr lang="en-US" dirty="0" smtClean="0"/>
              <a:t>Thus, not truly a “geoid based” datum</a:t>
            </a:r>
          </a:p>
          <a:p>
            <a:pPr lvl="1"/>
            <a:endParaRPr lang="en-US" dirty="0" smtClean="0"/>
          </a:p>
        </p:txBody>
      </p:sp>
      <p:sp>
        <p:nvSpPr>
          <p:cNvPr id="4" name="Footer Placeholder 3"/>
          <p:cNvSpPr>
            <a:spLocks noGrp="1"/>
          </p:cNvSpPr>
          <p:nvPr>
            <p:ph type="ftr" sz="quarter" idx="11"/>
          </p:nvPr>
        </p:nvSpPr>
        <p:spPr/>
        <p:txBody>
          <a:bodyPr/>
          <a:lstStyle/>
          <a:p>
            <a:r>
              <a:rPr lang="en-US" smtClean="0"/>
              <a:t>Last Updated 12 October 2010 (DAS)</a:t>
            </a:r>
            <a:endParaRPr lang="en-US" dirty="0"/>
          </a:p>
        </p:txBody>
      </p:sp>
      <p:sp>
        <p:nvSpPr>
          <p:cNvPr id="5" name="Slide Number Placeholder 4"/>
          <p:cNvSpPr>
            <a:spLocks noGrp="1"/>
          </p:cNvSpPr>
          <p:nvPr>
            <p:ph type="sldNum" sz="quarter" idx="12"/>
          </p:nvPr>
        </p:nvSpPr>
        <p:spPr/>
        <p:txBody>
          <a:bodyPr/>
          <a:lstStyle/>
          <a:p>
            <a:fld id="{1BE2F31E-9859-4353-8204-26096E84F01D}"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484838"/>
            <a:ext cx="8229600" cy="1143000"/>
          </a:xfrm>
        </p:spPr>
        <p:txBody>
          <a:bodyPr/>
          <a:lstStyle/>
          <a:p>
            <a:r>
              <a:rPr lang="en-US" dirty="0" smtClean="0"/>
              <a:t>History of vertical </a:t>
            </a:r>
            <a:br>
              <a:rPr lang="en-US" dirty="0" smtClean="0"/>
            </a:br>
            <a:r>
              <a:rPr lang="en-US" dirty="0" smtClean="0"/>
              <a:t>datums in the USA (3 of 5)</a:t>
            </a:r>
          </a:p>
        </p:txBody>
      </p:sp>
      <p:sp>
        <p:nvSpPr>
          <p:cNvPr id="15363" name="Content Placeholder 2"/>
          <p:cNvSpPr>
            <a:spLocks noGrp="1"/>
          </p:cNvSpPr>
          <p:nvPr>
            <p:ph idx="1"/>
          </p:nvPr>
        </p:nvSpPr>
        <p:spPr>
          <a:xfrm>
            <a:off x="457200" y="1810400"/>
            <a:ext cx="8229600" cy="4525963"/>
          </a:xfrm>
        </p:spPr>
        <p:txBody>
          <a:bodyPr/>
          <a:lstStyle/>
          <a:p>
            <a:pPr>
              <a:lnSpc>
                <a:spcPct val="90000"/>
              </a:lnSpc>
            </a:pPr>
            <a:r>
              <a:rPr lang="en-US" sz="2800" b="1" dirty="0" smtClean="0"/>
              <a:t>NAVD 88</a:t>
            </a:r>
            <a:endParaRPr lang="en-US" sz="2800" dirty="0" smtClean="0"/>
          </a:p>
          <a:p>
            <a:pPr lvl="1">
              <a:lnSpc>
                <a:spcPct val="90000"/>
              </a:lnSpc>
            </a:pPr>
            <a:r>
              <a:rPr lang="en-US" sz="2400" dirty="0" smtClean="0"/>
              <a:t>North American Vertical Datum of 1988</a:t>
            </a:r>
          </a:p>
          <a:p>
            <a:pPr lvl="1">
              <a:lnSpc>
                <a:spcPct val="90000"/>
              </a:lnSpc>
            </a:pPr>
            <a:endParaRPr lang="en-US" sz="2400" dirty="0" smtClean="0"/>
          </a:p>
          <a:p>
            <a:pPr lvl="1">
              <a:lnSpc>
                <a:spcPct val="90000"/>
              </a:lnSpc>
            </a:pPr>
            <a:r>
              <a:rPr lang="en-US" sz="2400" dirty="0" smtClean="0"/>
              <a:t>One height held fixed at “Father Point” (Rimouski, Canada)</a:t>
            </a:r>
          </a:p>
          <a:p>
            <a:pPr>
              <a:lnSpc>
                <a:spcPct val="90000"/>
              </a:lnSpc>
            </a:pPr>
            <a:endParaRPr lang="en-US" sz="2400" dirty="0" smtClean="0"/>
          </a:p>
          <a:p>
            <a:pPr lvl="1">
              <a:lnSpc>
                <a:spcPct val="90000"/>
              </a:lnSpc>
            </a:pPr>
            <a:r>
              <a:rPr lang="en-US" sz="2400" dirty="0" smtClean="0"/>
              <a:t>…height chosen was to minimize 1929/1988 differences in USGS maps</a:t>
            </a:r>
          </a:p>
          <a:p>
            <a:pPr lvl="1">
              <a:lnSpc>
                <a:spcPct val="90000"/>
              </a:lnSpc>
            </a:pPr>
            <a:endParaRPr lang="en-US" sz="2400" dirty="0" smtClean="0"/>
          </a:p>
          <a:p>
            <a:pPr lvl="1">
              <a:lnSpc>
                <a:spcPct val="90000"/>
              </a:lnSpc>
            </a:pPr>
            <a:r>
              <a:rPr lang="en-US" sz="2400" dirty="0" smtClean="0"/>
              <a:t>Thus, the “zero height surface” of NAVD 88 wasn’t chosen for its closeness to the geoid (but it was close…few decimeters)</a:t>
            </a:r>
          </a:p>
          <a:p>
            <a:pPr lvl="1">
              <a:lnSpc>
                <a:spcPct val="90000"/>
              </a:lnSpc>
              <a:buFontTx/>
              <a:buNone/>
            </a:pPr>
            <a:endParaRPr lang="en-US" dirty="0" smtClean="0"/>
          </a:p>
          <a:p>
            <a:pPr lvl="1">
              <a:lnSpc>
                <a:spcPct val="90000"/>
              </a:lnSpc>
            </a:pPr>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Last Updated 12 October 2010 (DAS)</a:t>
            </a:r>
            <a:endParaRPr lang="en-US" dirty="0"/>
          </a:p>
        </p:txBody>
      </p:sp>
      <p:sp>
        <p:nvSpPr>
          <p:cNvPr id="5" name="Slide Number Placeholder 4"/>
          <p:cNvSpPr>
            <a:spLocks noGrp="1"/>
          </p:cNvSpPr>
          <p:nvPr>
            <p:ph type="sldNum" sz="quarter" idx="12"/>
          </p:nvPr>
        </p:nvSpPr>
        <p:spPr/>
        <p:txBody>
          <a:bodyPr/>
          <a:lstStyle/>
          <a:p>
            <a:fld id="{1BE2F31E-9859-4353-8204-26096E84F01D}"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84838"/>
            <a:ext cx="8229600" cy="1143000"/>
          </a:xfrm>
        </p:spPr>
        <p:txBody>
          <a:bodyPr/>
          <a:lstStyle/>
          <a:p>
            <a:r>
              <a:rPr lang="en-US" dirty="0" smtClean="0"/>
              <a:t>History of vertical </a:t>
            </a:r>
            <a:br>
              <a:rPr lang="en-US" dirty="0" smtClean="0"/>
            </a:br>
            <a:r>
              <a:rPr lang="en-US" dirty="0" smtClean="0"/>
              <a:t>datums in the USA (4 of 5)</a:t>
            </a:r>
          </a:p>
        </p:txBody>
      </p:sp>
      <p:sp>
        <p:nvSpPr>
          <p:cNvPr id="16387" name="Content Placeholder 2"/>
          <p:cNvSpPr>
            <a:spLocks noGrp="1"/>
          </p:cNvSpPr>
          <p:nvPr>
            <p:ph idx="1"/>
          </p:nvPr>
        </p:nvSpPr>
        <p:spPr>
          <a:xfrm>
            <a:off x="457200" y="1810400"/>
            <a:ext cx="8229600" cy="4525963"/>
          </a:xfrm>
        </p:spPr>
        <p:txBody>
          <a:bodyPr/>
          <a:lstStyle/>
          <a:p>
            <a:r>
              <a:rPr lang="en-US" sz="2800" b="1" dirty="0" smtClean="0"/>
              <a:t>NAVD 88 </a:t>
            </a:r>
            <a:r>
              <a:rPr lang="en-US" sz="2800" dirty="0" smtClean="0"/>
              <a:t>(continued)</a:t>
            </a:r>
          </a:p>
          <a:p>
            <a:pPr>
              <a:buNone/>
            </a:pPr>
            <a:endParaRPr lang="en-US" dirty="0" smtClean="0"/>
          </a:p>
          <a:p>
            <a:pPr lvl="1"/>
            <a:r>
              <a:rPr lang="en-US" sz="2400" dirty="0" smtClean="0"/>
              <a:t>Use of one fixed height removed local sea level variation problem of NGVD 29</a:t>
            </a:r>
          </a:p>
          <a:p>
            <a:pPr lvl="1"/>
            <a:endParaRPr lang="en-US" sz="2400" dirty="0" smtClean="0"/>
          </a:p>
          <a:p>
            <a:pPr lvl="1"/>
            <a:r>
              <a:rPr lang="en-US" sz="2400" dirty="0" smtClean="0"/>
              <a:t>Use of one fixed height did open the possibility of unconstrained cross-continent error build up</a:t>
            </a:r>
          </a:p>
          <a:p>
            <a:endParaRPr lang="en-US" sz="2400" dirty="0" smtClean="0"/>
          </a:p>
          <a:p>
            <a:pPr lvl="1"/>
            <a:r>
              <a:rPr lang="en-US" sz="2400" dirty="0" smtClean="0"/>
              <a:t>But the H=0 surface of NAVD 88 was supposed to be parallel to the geoid…(close again)</a:t>
            </a:r>
          </a:p>
          <a:p>
            <a:pPr lvl="1"/>
            <a:endParaRPr lang="en-US" dirty="0" smtClean="0"/>
          </a:p>
        </p:txBody>
      </p:sp>
      <p:sp>
        <p:nvSpPr>
          <p:cNvPr id="4" name="Footer Placeholder 3"/>
          <p:cNvSpPr>
            <a:spLocks noGrp="1"/>
          </p:cNvSpPr>
          <p:nvPr>
            <p:ph type="ftr" sz="quarter" idx="11"/>
          </p:nvPr>
        </p:nvSpPr>
        <p:spPr/>
        <p:txBody>
          <a:bodyPr/>
          <a:lstStyle/>
          <a:p>
            <a:r>
              <a:rPr lang="en-US" smtClean="0"/>
              <a:t>Last Updated 12 October 2010 (DAS)</a:t>
            </a:r>
            <a:endParaRPr lang="en-US" dirty="0"/>
          </a:p>
        </p:txBody>
      </p:sp>
      <p:sp>
        <p:nvSpPr>
          <p:cNvPr id="5" name="Slide Number Placeholder 4"/>
          <p:cNvSpPr>
            <a:spLocks noGrp="1"/>
          </p:cNvSpPr>
          <p:nvPr>
            <p:ph type="sldNum" sz="quarter" idx="12"/>
          </p:nvPr>
        </p:nvSpPr>
        <p:spPr/>
        <p:txBody>
          <a:bodyPr/>
          <a:lstStyle/>
          <a:p>
            <a:fld id="{1BE2F31E-9859-4353-8204-26096E84F01D}"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84838"/>
            <a:ext cx="8229600" cy="1143000"/>
          </a:xfrm>
        </p:spPr>
        <p:txBody>
          <a:bodyPr/>
          <a:lstStyle/>
          <a:p>
            <a:r>
              <a:rPr lang="en-US" dirty="0" smtClean="0"/>
              <a:t>History of vertical </a:t>
            </a:r>
            <a:br>
              <a:rPr lang="en-US" dirty="0" smtClean="0"/>
            </a:br>
            <a:r>
              <a:rPr lang="en-US" dirty="0" smtClean="0"/>
              <a:t>datums in the USA (5 of 5)</a:t>
            </a:r>
          </a:p>
        </p:txBody>
      </p:sp>
      <p:sp>
        <p:nvSpPr>
          <p:cNvPr id="16387" name="Content Placeholder 2"/>
          <p:cNvSpPr>
            <a:spLocks noGrp="1"/>
          </p:cNvSpPr>
          <p:nvPr>
            <p:ph idx="1"/>
          </p:nvPr>
        </p:nvSpPr>
        <p:spPr>
          <a:xfrm>
            <a:off x="457200" y="1810400"/>
            <a:ext cx="8229600" cy="4525963"/>
          </a:xfrm>
        </p:spPr>
        <p:txBody>
          <a:bodyPr/>
          <a:lstStyle/>
          <a:p>
            <a:r>
              <a:rPr lang="en-US" sz="2800" b="1" dirty="0" smtClean="0"/>
              <a:t>NAVD 88 </a:t>
            </a:r>
            <a:r>
              <a:rPr lang="en-US" sz="2800" dirty="0" smtClean="0"/>
              <a:t>(continued)</a:t>
            </a:r>
          </a:p>
          <a:p>
            <a:pPr>
              <a:buNone/>
            </a:pPr>
            <a:endParaRPr lang="en-US" dirty="0" smtClean="0"/>
          </a:p>
          <a:p>
            <a:pPr lvl="1"/>
            <a:r>
              <a:rPr lang="en-US" sz="2400" dirty="0" smtClean="0"/>
              <a:t>Defined only on the conterminous North American Continent</a:t>
            </a:r>
          </a:p>
          <a:p>
            <a:pPr lvl="1"/>
            <a:endParaRPr lang="en-US" sz="2400" dirty="0" smtClean="0"/>
          </a:p>
          <a:p>
            <a:pPr lvl="1"/>
            <a:r>
              <a:rPr lang="en-US" sz="2400" dirty="0" smtClean="0"/>
              <a:t>Does not (and can not) exist for any place you can’t level to from Father Point, such as:</a:t>
            </a:r>
          </a:p>
          <a:p>
            <a:pPr lvl="2"/>
            <a:r>
              <a:rPr lang="en-US" dirty="0" smtClean="0"/>
              <a:t> Guam, American Samoa, Hawaii, Puerto Rico, American Virgin Islands, Commonwealth of the Northern Marianas, Aleutian Islands</a:t>
            </a:r>
          </a:p>
        </p:txBody>
      </p:sp>
      <p:sp>
        <p:nvSpPr>
          <p:cNvPr id="4" name="Footer Placeholder 3"/>
          <p:cNvSpPr>
            <a:spLocks noGrp="1"/>
          </p:cNvSpPr>
          <p:nvPr>
            <p:ph type="ftr" sz="quarter" idx="11"/>
          </p:nvPr>
        </p:nvSpPr>
        <p:spPr/>
        <p:txBody>
          <a:bodyPr/>
          <a:lstStyle/>
          <a:p>
            <a:r>
              <a:rPr lang="en-US" smtClean="0"/>
              <a:t>Last Updated 12 October 2010 (DAS)</a:t>
            </a:r>
            <a:endParaRPr lang="en-US" dirty="0"/>
          </a:p>
        </p:txBody>
      </p:sp>
      <p:sp>
        <p:nvSpPr>
          <p:cNvPr id="5" name="Slide Number Placeholder 4"/>
          <p:cNvSpPr>
            <a:spLocks noGrp="1"/>
          </p:cNvSpPr>
          <p:nvPr>
            <p:ph type="sldNum" sz="quarter" idx="12"/>
          </p:nvPr>
        </p:nvSpPr>
        <p:spPr/>
        <p:txBody>
          <a:bodyPr/>
          <a:lstStyle/>
          <a:p>
            <a:fld id="{1BE2F31E-9859-4353-8204-26096E84F01D}"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1219200" y="2115200"/>
            <a:ext cx="7162800" cy="3933825"/>
          </a:xfrm>
        </p:spPr>
        <p:txBody>
          <a:bodyPr/>
          <a:lstStyle/>
          <a:p>
            <a:r>
              <a:rPr lang="en-US" sz="2400" b="1" dirty="0" smtClean="0"/>
              <a:t>NAVD 88 suffers from </a:t>
            </a:r>
            <a:r>
              <a:rPr lang="en-US" sz="2400" b="1" u="sng" dirty="0" smtClean="0"/>
              <a:t>use of bench marks </a:t>
            </a:r>
            <a:r>
              <a:rPr lang="en-US" sz="2400" b="1" dirty="0" smtClean="0"/>
              <a:t>that:</a:t>
            </a:r>
          </a:p>
          <a:p>
            <a:pPr lvl="1"/>
            <a:r>
              <a:rPr lang="en-US" sz="2400" dirty="0" smtClean="0"/>
              <a:t>Are almost never re-checked for movement</a:t>
            </a:r>
          </a:p>
          <a:p>
            <a:pPr lvl="1"/>
            <a:r>
              <a:rPr lang="en-US" sz="2400" dirty="0" smtClean="0"/>
              <a:t>Disappear by the thousands every year</a:t>
            </a:r>
          </a:p>
          <a:p>
            <a:pPr lvl="1"/>
            <a:r>
              <a:rPr lang="en-US" sz="2400" dirty="0" smtClean="0"/>
              <a:t>Are not funded for replacement</a:t>
            </a:r>
          </a:p>
          <a:p>
            <a:pPr lvl="1"/>
            <a:r>
              <a:rPr lang="en-US" sz="2400" dirty="0" smtClean="0"/>
              <a:t>Are not necessarily in convenient places</a:t>
            </a:r>
          </a:p>
          <a:p>
            <a:pPr lvl="1"/>
            <a:r>
              <a:rPr lang="en-US" sz="2400" dirty="0" smtClean="0"/>
              <a:t>Don’t exist in most of Alaska</a:t>
            </a:r>
          </a:p>
          <a:p>
            <a:pPr lvl="1"/>
            <a:r>
              <a:rPr lang="en-US" sz="2400" dirty="0" smtClean="0"/>
              <a:t>Weren’t adopted in Canada</a:t>
            </a:r>
          </a:p>
          <a:p>
            <a:pPr lvl="1"/>
            <a:r>
              <a:rPr lang="en-US" sz="2400" dirty="0" smtClean="0"/>
              <a:t>Were determined by leveling from a single point, allowing cross-country error build up</a:t>
            </a:r>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16</a:t>
            </a:fld>
            <a:endParaRPr lang="en-US" dirty="0"/>
          </a:p>
        </p:txBody>
      </p:sp>
      <p:sp>
        <p:nvSpPr>
          <p:cNvPr id="4"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Why isn’t NAVD 88 good</a:t>
            </a:r>
          </a:p>
          <a:p>
            <a:pPr algn="ctr">
              <a:defRPr/>
            </a:pPr>
            <a:r>
              <a:rPr lang="en-US" sz="4400" b="0" kern="0" dirty="0">
                <a:latin typeface="Times New Roman" pitchFamily="18" charset="0"/>
                <a:ea typeface="+mj-ea"/>
                <a:cs typeface="Times New Roman" pitchFamily="18" charset="0"/>
              </a:rPr>
              <a:t>enough anymore? (1 of </a:t>
            </a:r>
            <a:r>
              <a:rPr lang="en-US" sz="4400" b="0" kern="0" dirty="0" smtClean="0">
                <a:latin typeface="Times New Roman" pitchFamily="18" charset="0"/>
                <a:ea typeface="+mj-ea"/>
                <a:cs typeface="Times New Roman" pitchFamily="18" charset="0"/>
              </a:rPr>
              <a:t>4)</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219200" y="2115200"/>
            <a:ext cx="7162800" cy="3933825"/>
          </a:xfrm>
        </p:spPr>
        <p:txBody>
          <a:bodyPr/>
          <a:lstStyle/>
          <a:p>
            <a:r>
              <a:rPr lang="en-US" sz="2400" b="1" dirty="0" smtClean="0"/>
              <a:t>NAVD 88 suffers from:</a:t>
            </a:r>
          </a:p>
          <a:p>
            <a:endParaRPr lang="en-US" sz="2400" dirty="0" smtClean="0"/>
          </a:p>
          <a:p>
            <a:r>
              <a:rPr lang="en-US" sz="2400" dirty="0" smtClean="0"/>
              <a:t>A zero height surface that:</a:t>
            </a:r>
          </a:p>
          <a:p>
            <a:endParaRPr lang="en-US" sz="2400" dirty="0" smtClean="0"/>
          </a:p>
          <a:p>
            <a:pPr lvl="1"/>
            <a:r>
              <a:rPr lang="en-US" sz="2400" dirty="0" smtClean="0"/>
              <a:t>Has been proven to be ~50 cm biased from the latest, best </a:t>
            </a:r>
            <a:r>
              <a:rPr lang="en-US" sz="2400" dirty="0" err="1" smtClean="0"/>
              <a:t>geoid</a:t>
            </a:r>
            <a:r>
              <a:rPr lang="en-US" sz="2400" dirty="0" smtClean="0"/>
              <a:t> models (GRACE satellite)</a:t>
            </a:r>
          </a:p>
          <a:p>
            <a:pPr lvl="1"/>
            <a:endParaRPr lang="en-US" sz="2400" dirty="0" smtClean="0"/>
          </a:p>
          <a:p>
            <a:pPr lvl="1"/>
            <a:r>
              <a:rPr lang="en-US" sz="2400" dirty="0" smtClean="0"/>
              <a:t>Has been proven to be ~ 1 meter tilted across CONUS (again, based on the independently computed </a:t>
            </a:r>
            <a:r>
              <a:rPr lang="en-US" sz="2400" dirty="0" err="1" smtClean="0"/>
              <a:t>geoid</a:t>
            </a:r>
            <a:r>
              <a:rPr lang="en-US" sz="2400" dirty="0" smtClean="0"/>
              <a:t> from the GRACE satellite)</a:t>
            </a:r>
          </a:p>
          <a:p>
            <a:pPr lvl="1"/>
            <a:endParaRPr lang="en-US" dirty="0" smtClean="0"/>
          </a:p>
          <a:p>
            <a:endParaRPr lang="en-US" dirty="0" smtClean="0"/>
          </a:p>
          <a:p>
            <a:pPr>
              <a:buFontTx/>
              <a:buNone/>
            </a:pPr>
            <a:endParaRPr lang="en-US" dirty="0" smtClean="0"/>
          </a:p>
          <a:p>
            <a:pPr lvl="1"/>
            <a:endParaRPr lang="en-US" dirty="0" smtClean="0"/>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17</a:t>
            </a:fld>
            <a:endParaRPr lang="en-US" dirty="0"/>
          </a:p>
        </p:txBody>
      </p:sp>
      <p:sp>
        <p:nvSpPr>
          <p:cNvPr id="8"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Why isn’t NAVD 88 good</a:t>
            </a:r>
          </a:p>
          <a:p>
            <a:pPr algn="ctr">
              <a:defRPr/>
            </a:pPr>
            <a:r>
              <a:rPr lang="en-US" sz="4400" b="0" kern="0" dirty="0">
                <a:latin typeface="Times New Roman" pitchFamily="18" charset="0"/>
                <a:ea typeface="+mj-ea"/>
                <a:cs typeface="Times New Roman" pitchFamily="18" charset="0"/>
              </a:rPr>
              <a:t>enough anymore? </a:t>
            </a:r>
            <a:r>
              <a:rPr lang="en-US" sz="4400" b="0" kern="0" dirty="0" smtClean="0">
                <a:latin typeface="Times New Roman" pitchFamily="18" charset="0"/>
                <a:ea typeface="+mj-ea"/>
                <a:cs typeface="Times New Roman" pitchFamily="18" charset="0"/>
              </a:rPr>
              <a:t>(2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4)</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4"/>
          <p:cNvSpPr>
            <a:spLocks/>
          </p:cNvSpPr>
          <p:nvPr/>
        </p:nvSpPr>
        <p:spPr bwMode="auto">
          <a:xfrm>
            <a:off x="1289050" y="4297248"/>
            <a:ext cx="7324725" cy="508000"/>
          </a:xfrm>
          <a:custGeom>
            <a:avLst/>
            <a:gdLst>
              <a:gd name="T0" fmla="*/ 0 w 4614"/>
              <a:gd name="T1" fmla="*/ 2147483647 h 320"/>
              <a:gd name="T2" fmla="*/ 2147483647 w 4614"/>
              <a:gd name="T3" fmla="*/ 2147483647 h 320"/>
              <a:gd name="T4" fmla="*/ 2147483647 w 4614"/>
              <a:gd name="T5" fmla="*/ 2147483647 h 320"/>
              <a:gd name="T6" fmla="*/ 2147483647 w 4614"/>
              <a:gd name="T7" fmla="*/ 2147483647 h 320"/>
              <a:gd name="T8" fmla="*/ 0 60000 65536"/>
              <a:gd name="T9" fmla="*/ 0 60000 65536"/>
              <a:gd name="T10" fmla="*/ 0 60000 65536"/>
              <a:gd name="T11" fmla="*/ 0 60000 65536"/>
              <a:gd name="T12" fmla="*/ 0 w 4614"/>
              <a:gd name="T13" fmla="*/ 0 h 320"/>
              <a:gd name="T14" fmla="*/ 4614 w 4614"/>
              <a:gd name="T15" fmla="*/ 320 h 320"/>
            </a:gdLst>
            <a:ahLst/>
            <a:cxnLst>
              <a:cxn ang="T8">
                <a:pos x="T0" y="T1"/>
              </a:cxn>
              <a:cxn ang="T9">
                <a:pos x="T2" y="T3"/>
              </a:cxn>
              <a:cxn ang="T10">
                <a:pos x="T4" y="T5"/>
              </a:cxn>
              <a:cxn ang="T11">
                <a:pos x="T6" y="T7"/>
              </a:cxn>
            </a:cxnLst>
            <a:rect l="T12" t="T13" r="T14" b="T15"/>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chemeClr val="tx1"/>
            </a:solidFill>
            <a:prstDash val="sysDot"/>
            <a:round/>
            <a:headEnd/>
            <a:tailEnd/>
          </a:ln>
        </p:spPr>
        <p:txBody>
          <a:bodyPr/>
          <a:lstStyle/>
          <a:p>
            <a:endParaRPr lang="en-US"/>
          </a:p>
        </p:txBody>
      </p:sp>
      <p:sp>
        <p:nvSpPr>
          <p:cNvPr id="19459" name="Freeform 5"/>
          <p:cNvSpPr>
            <a:spLocks/>
          </p:cNvSpPr>
          <p:nvPr/>
        </p:nvSpPr>
        <p:spPr bwMode="auto">
          <a:xfrm>
            <a:off x="1374775" y="1939810"/>
            <a:ext cx="7229475" cy="1171575"/>
          </a:xfrm>
          <a:custGeom>
            <a:avLst/>
            <a:gdLst>
              <a:gd name="T0" fmla="*/ 2147483647 w 4554"/>
              <a:gd name="T1" fmla="*/ 2147483647 h 738"/>
              <a:gd name="T2" fmla="*/ 2147483647 w 4554"/>
              <a:gd name="T3" fmla="*/ 2147483647 h 738"/>
              <a:gd name="T4" fmla="*/ 2147483647 w 4554"/>
              <a:gd name="T5" fmla="*/ 2147483647 h 738"/>
              <a:gd name="T6" fmla="*/ 2147483647 w 4554"/>
              <a:gd name="T7" fmla="*/ 2147483647 h 738"/>
              <a:gd name="T8" fmla="*/ 2147483647 w 4554"/>
              <a:gd name="T9" fmla="*/ 2147483647 h 738"/>
              <a:gd name="T10" fmla="*/ 2147483647 w 4554"/>
              <a:gd name="T11" fmla="*/ 2147483647 h 738"/>
              <a:gd name="T12" fmla="*/ 2147483647 w 4554"/>
              <a:gd name="T13" fmla="*/ 2147483647 h 738"/>
              <a:gd name="T14" fmla="*/ 2147483647 w 4554"/>
              <a:gd name="T15" fmla="*/ 2147483647 h 738"/>
              <a:gd name="T16" fmla="*/ 2147483647 w 4554"/>
              <a:gd name="T17" fmla="*/ 2147483647 h 738"/>
              <a:gd name="T18" fmla="*/ 2147483647 w 4554"/>
              <a:gd name="T19" fmla="*/ 2147483647 h 738"/>
              <a:gd name="T20" fmla="*/ 2147483647 w 4554"/>
              <a:gd name="T21" fmla="*/ 2147483647 h 738"/>
              <a:gd name="T22" fmla="*/ 2147483647 w 4554"/>
              <a:gd name="T23" fmla="*/ 2147483647 h 738"/>
              <a:gd name="T24" fmla="*/ 2147483647 w 4554"/>
              <a:gd name="T25" fmla="*/ 2147483647 h 738"/>
              <a:gd name="T26" fmla="*/ 2147483647 w 4554"/>
              <a:gd name="T27" fmla="*/ 2147483647 h 738"/>
              <a:gd name="T28" fmla="*/ 2147483647 w 4554"/>
              <a:gd name="T29" fmla="*/ 2147483647 h 738"/>
              <a:gd name="T30" fmla="*/ 2147483647 w 4554"/>
              <a:gd name="T31" fmla="*/ 2147483647 h 738"/>
              <a:gd name="T32" fmla="*/ 2147483647 w 4554"/>
              <a:gd name="T33" fmla="*/ 2147483647 h 738"/>
              <a:gd name="T34" fmla="*/ 2147483647 w 4554"/>
              <a:gd name="T35" fmla="*/ 2147483647 h 738"/>
              <a:gd name="T36" fmla="*/ 2147483647 w 4554"/>
              <a:gd name="T37" fmla="*/ 2147483647 h 738"/>
              <a:gd name="T38" fmla="*/ 2147483647 w 4554"/>
              <a:gd name="T39" fmla="*/ 2147483647 h 738"/>
              <a:gd name="T40" fmla="*/ 2147483647 w 4554"/>
              <a:gd name="T41" fmla="*/ 2147483647 h 738"/>
              <a:gd name="T42" fmla="*/ 2147483647 w 4554"/>
              <a:gd name="T43" fmla="*/ 2147483647 h 738"/>
              <a:gd name="T44" fmla="*/ 2147483647 w 4554"/>
              <a:gd name="T45" fmla="*/ 2147483647 h 738"/>
              <a:gd name="T46" fmla="*/ 2147483647 w 4554"/>
              <a:gd name="T47" fmla="*/ 2147483647 h 738"/>
              <a:gd name="T48" fmla="*/ 2147483647 w 4554"/>
              <a:gd name="T49" fmla="*/ 2147483647 h 738"/>
              <a:gd name="T50" fmla="*/ 2147483647 w 4554"/>
              <a:gd name="T51" fmla="*/ 2147483647 h 738"/>
              <a:gd name="T52" fmla="*/ 2147483647 w 4554"/>
              <a:gd name="T53" fmla="*/ 2147483647 h 738"/>
              <a:gd name="T54" fmla="*/ 2147483647 w 4554"/>
              <a:gd name="T55" fmla="*/ 2147483647 h 738"/>
              <a:gd name="T56" fmla="*/ 2147483647 w 4554"/>
              <a:gd name="T57" fmla="*/ 2147483647 h 738"/>
              <a:gd name="T58" fmla="*/ 2147483647 w 4554"/>
              <a:gd name="T59" fmla="*/ 2147483647 h 738"/>
              <a:gd name="T60" fmla="*/ 2147483647 w 4554"/>
              <a:gd name="T61" fmla="*/ 2147483647 h 738"/>
              <a:gd name="T62" fmla="*/ 2147483647 w 4554"/>
              <a:gd name="T63" fmla="*/ 2147483647 h 738"/>
              <a:gd name="T64" fmla="*/ 2147483647 w 4554"/>
              <a:gd name="T65" fmla="*/ 2147483647 h 738"/>
              <a:gd name="T66" fmla="*/ 2147483647 w 4554"/>
              <a:gd name="T67" fmla="*/ 2147483647 h 738"/>
              <a:gd name="T68" fmla="*/ 2147483647 w 4554"/>
              <a:gd name="T69" fmla="*/ 2147483647 h 738"/>
              <a:gd name="T70" fmla="*/ 2147483647 w 4554"/>
              <a:gd name="T71" fmla="*/ 2147483647 h 738"/>
              <a:gd name="T72" fmla="*/ 2147483647 w 4554"/>
              <a:gd name="T73" fmla="*/ 2147483647 h 738"/>
              <a:gd name="T74" fmla="*/ 2147483647 w 4554"/>
              <a:gd name="T75" fmla="*/ 2147483647 h 738"/>
              <a:gd name="T76" fmla="*/ 2147483647 w 4554"/>
              <a:gd name="T77" fmla="*/ 2147483647 h 7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54"/>
              <a:gd name="T118" fmla="*/ 0 h 738"/>
              <a:gd name="T119" fmla="*/ 4554 w 4554"/>
              <a:gd name="T120" fmla="*/ 738 h 7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54" h="738">
                <a:moveTo>
                  <a:pt x="0" y="738"/>
                </a:moveTo>
                <a:cubicBezTo>
                  <a:pt x="6" y="719"/>
                  <a:pt x="17" y="701"/>
                  <a:pt x="27" y="684"/>
                </a:cubicBezTo>
                <a:cubicBezTo>
                  <a:pt x="34" y="673"/>
                  <a:pt x="49" y="652"/>
                  <a:pt x="49" y="652"/>
                </a:cubicBezTo>
                <a:cubicBezTo>
                  <a:pt x="56" y="629"/>
                  <a:pt x="108" y="537"/>
                  <a:pt x="140" y="533"/>
                </a:cubicBezTo>
                <a:cubicBezTo>
                  <a:pt x="153" y="531"/>
                  <a:pt x="165" y="530"/>
                  <a:pt x="178" y="528"/>
                </a:cubicBezTo>
                <a:cubicBezTo>
                  <a:pt x="223" y="533"/>
                  <a:pt x="254" y="541"/>
                  <a:pt x="291" y="566"/>
                </a:cubicBezTo>
                <a:cubicBezTo>
                  <a:pt x="315" y="559"/>
                  <a:pt x="325" y="554"/>
                  <a:pt x="339" y="533"/>
                </a:cubicBezTo>
                <a:cubicBezTo>
                  <a:pt x="358" y="546"/>
                  <a:pt x="366" y="551"/>
                  <a:pt x="388" y="544"/>
                </a:cubicBezTo>
                <a:cubicBezTo>
                  <a:pt x="399" y="533"/>
                  <a:pt x="411" y="524"/>
                  <a:pt x="420" y="512"/>
                </a:cubicBezTo>
                <a:cubicBezTo>
                  <a:pt x="430" y="497"/>
                  <a:pt x="439" y="476"/>
                  <a:pt x="452" y="463"/>
                </a:cubicBezTo>
                <a:cubicBezTo>
                  <a:pt x="489" y="427"/>
                  <a:pt x="527" y="411"/>
                  <a:pt x="576" y="399"/>
                </a:cubicBezTo>
                <a:cubicBezTo>
                  <a:pt x="591" y="377"/>
                  <a:pt x="610" y="364"/>
                  <a:pt x="635" y="356"/>
                </a:cubicBezTo>
                <a:cubicBezTo>
                  <a:pt x="650" y="333"/>
                  <a:pt x="712" y="289"/>
                  <a:pt x="738" y="280"/>
                </a:cubicBezTo>
                <a:cubicBezTo>
                  <a:pt x="752" y="257"/>
                  <a:pt x="772" y="246"/>
                  <a:pt x="797" y="237"/>
                </a:cubicBezTo>
                <a:cubicBezTo>
                  <a:pt x="836" y="252"/>
                  <a:pt x="855" y="312"/>
                  <a:pt x="878" y="345"/>
                </a:cubicBezTo>
                <a:cubicBezTo>
                  <a:pt x="880" y="352"/>
                  <a:pt x="880" y="360"/>
                  <a:pt x="883" y="366"/>
                </a:cubicBezTo>
                <a:cubicBezTo>
                  <a:pt x="889" y="378"/>
                  <a:pt x="904" y="399"/>
                  <a:pt x="904" y="399"/>
                </a:cubicBezTo>
                <a:cubicBezTo>
                  <a:pt x="979" y="378"/>
                  <a:pt x="986" y="339"/>
                  <a:pt x="1028" y="280"/>
                </a:cubicBezTo>
                <a:cubicBezTo>
                  <a:pt x="1059" y="236"/>
                  <a:pt x="1101" y="198"/>
                  <a:pt x="1120" y="146"/>
                </a:cubicBezTo>
                <a:cubicBezTo>
                  <a:pt x="1127" y="107"/>
                  <a:pt x="1153" y="81"/>
                  <a:pt x="1174" y="49"/>
                </a:cubicBezTo>
                <a:cubicBezTo>
                  <a:pt x="1186" y="31"/>
                  <a:pt x="1217" y="0"/>
                  <a:pt x="1217" y="0"/>
                </a:cubicBezTo>
                <a:cubicBezTo>
                  <a:pt x="1234" y="56"/>
                  <a:pt x="1254" y="119"/>
                  <a:pt x="1287" y="167"/>
                </a:cubicBezTo>
                <a:cubicBezTo>
                  <a:pt x="1304" y="220"/>
                  <a:pt x="1323" y="273"/>
                  <a:pt x="1346" y="323"/>
                </a:cubicBezTo>
                <a:cubicBezTo>
                  <a:pt x="1355" y="343"/>
                  <a:pt x="1362" y="364"/>
                  <a:pt x="1373" y="383"/>
                </a:cubicBezTo>
                <a:cubicBezTo>
                  <a:pt x="1379" y="394"/>
                  <a:pt x="1394" y="415"/>
                  <a:pt x="1394" y="415"/>
                </a:cubicBezTo>
                <a:cubicBezTo>
                  <a:pt x="1403" y="445"/>
                  <a:pt x="1416" y="489"/>
                  <a:pt x="1443" y="506"/>
                </a:cubicBezTo>
                <a:cubicBezTo>
                  <a:pt x="1446" y="521"/>
                  <a:pt x="1446" y="551"/>
                  <a:pt x="1470" y="555"/>
                </a:cubicBezTo>
                <a:cubicBezTo>
                  <a:pt x="1477" y="556"/>
                  <a:pt x="1495" y="526"/>
                  <a:pt x="1497" y="522"/>
                </a:cubicBezTo>
                <a:cubicBezTo>
                  <a:pt x="1517" y="557"/>
                  <a:pt x="1505" y="533"/>
                  <a:pt x="1524" y="598"/>
                </a:cubicBezTo>
                <a:cubicBezTo>
                  <a:pt x="1529" y="615"/>
                  <a:pt x="1561" y="636"/>
                  <a:pt x="1561" y="636"/>
                </a:cubicBezTo>
                <a:cubicBezTo>
                  <a:pt x="1582" y="621"/>
                  <a:pt x="1581" y="612"/>
                  <a:pt x="1593" y="592"/>
                </a:cubicBezTo>
                <a:cubicBezTo>
                  <a:pt x="1605" y="572"/>
                  <a:pt x="1627" y="556"/>
                  <a:pt x="1642" y="539"/>
                </a:cubicBezTo>
                <a:cubicBezTo>
                  <a:pt x="1670" y="508"/>
                  <a:pt x="1683" y="467"/>
                  <a:pt x="1712" y="436"/>
                </a:cubicBezTo>
                <a:cubicBezTo>
                  <a:pt x="1713" y="432"/>
                  <a:pt x="1720" y="404"/>
                  <a:pt x="1728" y="404"/>
                </a:cubicBezTo>
                <a:cubicBezTo>
                  <a:pt x="1736" y="404"/>
                  <a:pt x="1738" y="415"/>
                  <a:pt x="1744" y="420"/>
                </a:cubicBezTo>
                <a:cubicBezTo>
                  <a:pt x="1749" y="424"/>
                  <a:pt x="1755" y="427"/>
                  <a:pt x="1760" y="431"/>
                </a:cubicBezTo>
                <a:cubicBezTo>
                  <a:pt x="1789" y="429"/>
                  <a:pt x="1819" y="433"/>
                  <a:pt x="1847" y="426"/>
                </a:cubicBezTo>
                <a:cubicBezTo>
                  <a:pt x="1858" y="423"/>
                  <a:pt x="1889" y="385"/>
                  <a:pt x="1900" y="377"/>
                </a:cubicBezTo>
                <a:cubicBezTo>
                  <a:pt x="2008" y="291"/>
                  <a:pt x="1883" y="394"/>
                  <a:pt x="1965" y="334"/>
                </a:cubicBezTo>
                <a:cubicBezTo>
                  <a:pt x="1998" y="310"/>
                  <a:pt x="2027" y="277"/>
                  <a:pt x="2067" y="264"/>
                </a:cubicBezTo>
                <a:cubicBezTo>
                  <a:pt x="2088" y="243"/>
                  <a:pt x="2150" y="221"/>
                  <a:pt x="2180" y="210"/>
                </a:cubicBezTo>
                <a:cubicBezTo>
                  <a:pt x="2185" y="205"/>
                  <a:pt x="2188" y="194"/>
                  <a:pt x="2196" y="194"/>
                </a:cubicBezTo>
                <a:cubicBezTo>
                  <a:pt x="2209" y="194"/>
                  <a:pt x="2224" y="234"/>
                  <a:pt x="2229" y="243"/>
                </a:cubicBezTo>
                <a:cubicBezTo>
                  <a:pt x="2254" y="288"/>
                  <a:pt x="2265" y="344"/>
                  <a:pt x="2320" y="361"/>
                </a:cubicBezTo>
                <a:cubicBezTo>
                  <a:pt x="2335" y="351"/>
                  <a:pt x="2341" y="346"/>
                  <a:pt x="2358" y="339"/>
                </a:cubicBezTo>
                <a:cubicBezTo>
                  <a:pt x="2368" y="335"/>
                  <a:pt x="2390" y="329"/>
                  <a:pt x="2390" y="329"/>
                </a:cubicBezTo>
                <a:cubicBezTo>
                  <a:pt x="2404" y="365"/>
                  <a:pt x="2404" y="416"/>
                  <a:pt x="2428" y="447"/>
                </a:cubicBezTo>
                <a:cubicBezTo>
                  <a:pt x="2451" y="477"/>
                  <a:pt x="2482" y="498"/>
                  <a:pt x="2503" y="528"/>
                </a:cubicBezTo>
                <a:cubicBezTo>
                  <a:pt x="2537" y="504"/>
                  <a:pt x="2592" y="456"/>
                  <a:pt x="2622" y="426"/>
                </a:cubicBezTo>
                <a:cubicBezTo>
                  <a:pt x="2628" y="400"/>
                  <a:pt x="2647" y="371"/>
                  <a:pt x="2670" y="356"/>
                </a:cubicBezTo>
                <a:cubicBezTo>
                  <a:pt x="2679" y="332"/>
                  <a:pt x="2698" y="310"/>
                  <a:pt x="2719" y="296"/>
                </a:cubicBezTo>
                <a:cubicBezTo>
                  <a:pt x="2721" y="287"/>
                  <a:pt x="2719" y="277"/>
                  <a:pt x="2724" y="269"/>
                </a:cubicBezTo>
                <a:cubicBezTo>
                  <a:pt x="2727" y="264"/>
                  <a:pt x="2736" y="264"/>
                  <a:pt x="2740" y="259"/>
                </a:cubicBezTo>
                <a:cubicBezTo>
                  <a:pt x="2766" y="228"/>
                  <a:pt x="2776" y="190"/>
                  <a:pt x="2805" y="162"/>
                </a:cubicBezTo>
                <a:cubicBezTo>
                  <a:pt x="2815" y="131"/>
                  <a:pt x="2839" y="125"/>
                  <a:pt x="2864" y="108"/>
                </a:cubicBezTo>
                <a:cubicBezTo>
                  <a:pt x="2948" y="128"/>
                  <a:pt x="2962" y="297"/>
                  <a:pt x="3047" y="323"/>
                </a:cubicBezTo>
                <a:cubicBezTo>
                  <a:pt x="3104" y="312"/>
                  <a:pt x="3105" y="356"/>
                  <a:pt x="3133" y="393"/>
                </a:cubicBezTo>
                <a:cubicBezTo>
                  <a:pt x="3146" y="410"/>
                  <a:pt x="3163" y="425"/>
                  <a:pt x="3176" y="442"/>
                </a:cubicBezTo>
                <a:cubicBezTo>
                  <a:pt x="3192" y="465"/>
                  <a:pt x="3200" y="485"/>
                  <a:pt x="3225" y="501"/>
                </a:cubicBezTo>
                <a:cubicBezTo>
                  <a:pt x="3246" y="534"/>
                  <a:pt x="3280" y="553"/>
                  <a:pt x="3316" y="566"/>
                </a:cubicBezTo>
                <a:cubicBezTo>
                  <a:pt x="3332" y="562"/>
                  <a:pt x="3350" y="563"/>
                  <a:pt x="3365" y="555"/>
                </a:cubicBezTo>
                <a:cubicBezTo>
                  <a:pt x="3408" y="532"/>
                  <a:pt x="3447" y="500"/>
                  <a:pt x="3494" y="485"/>
                </a:cubicBezTo>
                <a:cubicBezTo>
                  <a:pt x="3523" y="505"/>
                  <a:pt x="3529" y="540"/>
                  <a:pt x="3558" y="560"/>
                </a:cubicBezTo>
                <a:cubicBezTo>
                  <a:pt x="3579" y="591"/>
                  <a:pt x="3598" y="581"/>
                  <a:pt x="3634" y="576"/>
                </a:cubicBezTo>
                <a:cubicBezTo>
                  <a:pt x="3668" y="565"/>
                  <a:pt x="3691" y="542"/>
                  <a:pt x="3720" y="522"/>
                </a:cubicBezTo>
                <a:cubicBezTo>
                  <a:pt x="3725" y="513"/>
                  <a:pt x="3730" y="504"/>
                  <a:pt x="3736" y="496"/>
                </a:cubicBezTo>
                <a:cubicBezTo>
                  <a:pt x="3742" y="488"/>
                  <a:pt x="3752" y="482"/>
                  <a:pt x="3758" y="474"/>
                </a:cubicBezTo>
                <a:cubicBezTo>
                  <a:pt x="3765" y="464"/>
                  <a:pt x="3767" y="452"/>
                  <a:pt x="3774" y="442"/>
                </a:cubicBezTo>
                <a:cubicBezTo>
                  <a:pt x="3808" y="391"/>
                  <a:pt x="3850" y="346"/>
                  <a:pt x="3887" y="296"/>
                </a:cubicBezTo>
                <a:cubicBezTo>
                  <a:pt x="3908" y="267"/>
                  <a:pt x="3922" y="229"/>
                  <a:pt x="3957" y="221"/>
                </a:cubicBezTo>
                <a:cubicBezTo>
                  <a:pt x="3998" y="229"/>
                  <a:pt x="4006" y="254"/>
                  <a:pt x="4037" y="275"/>
                </a:cubicBezTo>
                <a:cubicBezTo>
                  <a:pt x="4077" y="339"/>
                  <a:pt x="4031" y="275"/>
                  <a:pt x="4075" y="313"/>
                </a:cubicBezTo>
                <a:cubicBezTo>
                  <a:pt x="4106" y="340"/>
                  <a:pt x="4118" y="362"/>
                  <a:pt x="4161" y="372"/>
                </a:cubicBezTo>
                <a:cubicBezTo>
                  <a:pt x="4177" y="370"/>
                  <a:pt x="4194" y="370"/>
                  <a:pt x="4210" y="366"/>
                </a:cubicBezTo>
                <a:cubicBezTo>
                  <a:pt x="4233" y="360"/>
                  <a:pt x="4256" y="341"/>
                  <a:pt x="4280" y="334"/>
                </a:cubicBezTo>
                <a:cubicBezTo>
                  <a:pt x="4312" y="344"/>
                  <a:pt x="4340" y="368"/>
                  <a:pt x="4366" y="388"/>
                </a:cubicBezTo>
                <a:cubicBezTo>
                  <a:pt x="4376" y="396"/>
                  <a:pt x="4387" y="402"/>
                  <a:pt x="4398" y="409"/>
                </a:cubicBezTo>
                <a:cubicBezTo>
                  <a:pt x="4403" y="413"/>
                  <a:pt x="4414" y="420"/>
                  <a:pt x="4414" y="420"/>
                </a:cubicBezTo>
                <a:cubicBezTo>
                  <a:pt x="4446" y="467"/>
                  <a:pt x="4501" y="453"/>
                  <a:pt x="4554" y="453"/>
                </a:cubicBezTo>
              </a:path>
            </a:pathLst>
          </a:custGeom>
          <a:noFill/>
          <a:ln w="38100">
            <a:solidFill>
              <a:schemeClr val="tx1"/>
            </a:solidFill>
            <a:round/>
            <a:headEnd/>
            <a:tailEnd/>
          </a:ln>
        </p:spPr>
        <p:txBody>
          <a:bodyPr/>
          <a:lstStyle/>
          <a:p>
            <a:endParaRPr lang="en-US"/>
          </a:p>
        </p:txBody>
      </p:sp>
      <p:sp>
        <p:nvSpPr>
          <p:cNvPr id="19460" name="Freeform 6"/>
          <p:cNvSpPr>
            <a:spLocks/>
          </p:cNvSpPr>
          <p:nvPr/>
        </p:nvSpPr>
        <p:spPr bwMode="auto">
          <a:xfrm>
            <a:off x="4357688" y="2401773"/>
            <a:ext cx="355600" cy="2162175"/>
          </a:xfrm>
          <a:custGeom>
            <a:avLst/>
            <a:gdLst>
              <a:gd name="T0" fmla="*/ 0 w 224"/>
              <a:gd name="T1" fmla="*/ 2147483647 h 1362"/>
              <a:gd name="T2" fmla="*/ 2147483647 w 224"/>
              <a:gd name="T3" fmla="*/ 2147483647 h 1362"/>
              <a:gd name="T4" fmla="*/ 2147483647 w 224"/>
              <a:gd name="T5" fmla="*/ 0 h 1362"/>
              <a:gd name="T6" fmla="*/ 0 60000 65536"/>
              <a:gd name="T7" fmla="*/ 0 60000 65536"/>
              <a:gd name="T8" fmla="*/ 0 60000 65536"/>
              <a:gd name="T9" fmla="*/ 0 w 224"/>
              <a:gd name="T10" fmla="*/ 0 h 1362"/>
              <a:gd name="T11" fmla="*/ 224 w 224"/>
              <a:gd name="T12" fmla="*/ 1362 h 1362"/>
            </a:gdLst>
            <a:ahLst/>
            <a:cxnLst>
              <a:cxn ang="T6">
                <a:pos x="T0" y="T1"/>
              </a:cxn>
              <a:cxn ang="T7">
                <a:pos x="T2" y="T3"/>
              </a:cxn>
              <a:cxn ang="T8">
                <a:pos x="T4" y="T5"/>
              </a:cxn>
            </a:cxnLst>
            <a:rect l="T9" t="T10" r="T11" b="T12"/>
            <a:pathLst>
              <a:path w="224" h="1362">
                <a:moveTo>
                  <a:pt x="0" y="1362"/>
                </a:moveTo>
                <a:cubicBezTo>
                  <a:pt x="87" y="1179"/>
                  <a:pt x="174" y="997"/>
                  <a:pt x="199" y="770"/>
                </a:cubicBezTo>
                <a:cubicBezTo>
                  <a:pt x="224" y="543"/>
                  <a:pt x="187" y="271"/>
                  <a:pt x="151" y="0"/>
                </a:cubicBezTo>
              </a:path>
            </a:pathLst>
          </a:custGeom>
          <a:noFill/>
          <a:ln w="25400">
            <a:solidFill>
              <a:schemeClr val="tx1"/>
            </a:solidFill>
            <a:round/>
            <a:headEnd/>
            <a:tailEnd type="triangle" w="med" len="med"/>
          </a:ln>
        </p:spPr>
        <p:txBody>
          <a:bodyPr/>
          <a:lstStyle/>
          <a:p>
            <a:endParaRPr lang="en-US"/>
          </a:p>
        </p:txBody>
      </p:sp>
      <p:sp>
        <p:nvSpPr>
          <p:cNvPr id="19461" name="Text Box 7"/>
          <p:cNvSpPr txBox="1">
            <a:spLocks noChangeArrowheads="1"/>
          </p:cNvSpPr>
          <p:nvPr/>
        </p:nvSpPr>
        <p:spPr bwMode="auto">
          <a:xfrm>
            <a:off x="4760913" y="3366973"/>
            <a:ext cx="333375" cy="304800"/>
          </a:xfrm>
          <a:prstGeom prst="rect">
            <a:avLst/>
          </a:prstGeom>
          <a:noFill/>
          <a:ln w="9525">
            <a:noFill/>
            <a:miter lim="800000"/>
            <a:headEnd/>
            <a:tailEnd/>
          </a:ln>
        </p:spPr>
        <p:txBody>
          <a:bodyPr wrap="none">
            <a:spAutoFit/>
          </a:bodyPr>
          <a:lstStyle/>
          <a:p>
            <a:r>
              <a:rPr lang="en-US"/>
              <a:t>H</a:t>
            </a:r>
          </a:p>
        </p:txBody>
      </p:sp>
      <p:sp>
        <p:nvSpPr>
          <p:cNvPr id="19462" name="Oval 8"/>
          <p:cNvSpPr>
            <a:spLocks noChangeArrowheads="1"/>
          </p:cNvSpPr>
          <p:nvPr/>
        </p:nvSpPr>
        <p:spPr bwMode="auto">
          <a:xfrm>
            <a:off x="4546600" y="2349385"/>
            <a:ext cx="88900" cy="889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63" name="Text Box 9"/>
          <p:cNvSpPr txBox="1">
            <a:spLocks noChangeArrowheads="1"/>
          </p:cNvSpPr>
          <p:nvPr/>
        </p:nvSpPr>
        <p:spPr bwMode="auto">
          <a:xfrm>
            <a:off x="463550" y="2820873"/>
            <a:ext cx="942975" cy="517525"/>
          </a:xfrm>
          <a:prstGeom prst="rect">
            <a:avLst/>
          </a:prstGeom>
          <a:noFill/>
          <a:ln w="9525">
            <a:noFill/>
            <a:miter lim="800000"/>
            <a:headEnd/>
            <a:tailEnd/>
          </a:ln>
        </p:spPr>
        <p:txBody>
          <a:bodyPr wrap="none">
            <a:spAutoFit/>
          </a:bodyPr>
          <a:lstStyle/>
          <a:p>
            <a:r>
              <a:rPr lang="en-US"/>
              <a:t>Earth’s</a:t>
            </a:r>
          </a:p>
          <a:p>
            <a:r>
              <a:rPr lang="en-US"/>
              <a:t>Surface</a:t>
            </a:r>
          </a:p>
        </p:txBody>
      </p:sp>
      <p:sp>
        <p:nvSpPr>
          <p:cNvPr id="19464" name="Text Box 10"/>
          <p:cNvSpPr txBox="1">
            <a:spLocks noChangeArrowheads="1"/>
          </p:cNvSpPr>
          <p:nvPr/>
        </p:nvSpPr>
        <p:spPr bwMode="auto">
          <a:xfrm>
            <a:off x="274638" y="4751273"/>
            <a:ext cx="1177925" cy="304800"/>
          </a:xfrm>
          <a:prstGeom prst="rect">
            <a:avLst/>
          </a:prstGeom>
          <a:noFill/>
          <a:ln w="9525">
            <a:noFill/>
            <a:miter lim="800000"/>
            <a:headEnd/>
            <a:tailEnd/>
          </a:ln>
        </p:spPr>
        <p:txBody>
          <a:bodyPr wrap="none">
            <a:spAutoFit/>
          </a:bodyPr>
          <a:lstStyle/>
          <a:p>
            <a:r>
              <a:rPr lang="en-US"/>
              <a:t>The Geoid</a:t>
            </a:r>
          </a:p>
        </p:txBody>
      </p:sp>
      <p:sp>
        <p:nvSpPr>
          <p:cNvPr id="165899" name="Freeform 11"/>
          <p:cNvSpPr>
            <a:spLocks/>
          </p:cNvSpPr>
          <p:nvPr/>
        </p:nvSpPr>
        <p:spPr bwMode="auto">
          <a:xfrm>
            <a:off x="1039813" y="3833698"/>
            <a:ext cx="7324725" cy="260350"/>
          </a:xfrm>
          <a:custGeom>
            <a:avLst/>
            <a:gdLst>
              <a:gd name="T0" fmla="*/ 0 w 4614"/>
              <a:gd name="T1" fmla="*/ 2147483647 h 320"/>
              <a:gd name="T2" fmla="*/ 2147483647 w 4614"/>
              <a:gd name="T3" fmla="*/ 2147483647 h 320"/>
              <a:gd name="T4" fmla="*/ 2147483647 w 4614"/>
              <a:gd name="T5" fmla="*/ 2147483647 h 320"/>
              <a:gd name="T6" fmla="*/ 2147483647 w 4614"/>
              <a:gd name="T7" fmla="*/ 2147483647 h 320"/>
              <a:gd name="T8" fmla="*/ 0 60000 65536"/>
              <a:gd name="T9" fmla="*/ 0 60000 65536"/>
              <a:gd name="T10" fmla="*/ 0 60000 65536"/>
              <a:gd name="T11" fmla="*/ 0 60000 65536"/>
              <a:gd name="T12" fmla="*/ 0 w 4614"/>
              <a:gd name="T13" fmla="*/ 0 h 320"/>
              <a:gd name="T14" fmla="*/ 4614 w 4614"/>
              <a:gd name="T15" fmla="*/ 320 h 320"/>
            </a:gdLst>
            <a:ahLst/>
            <a:cxnLst>
              <a:cxn ang="T8">
                <a:pos x="T0" y="T1"/>
              </a:cxn>
              <a:cxn ang="T9">
                <a:pos x="T2" y="T3"/>
              </a:cxn>
              <a:cxn ang="T10">
                <a:pos x="T4" y="T5"/>
              </a:cxn>
              <a:cxn ang="T11">
                <a:pos x="T6" y="T7"/>
              </a:cxn>
            </a:cxnLst>
            <a:rect l="T12" t="T13" r="T14" b="T15"/>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rgbClr val="0000FF"/>
            </a:solidFill>
            <a:prstDash val="sysDot"/>
            <a:round/>
            <a:headEnd/>
            <a:tailEnd/>
          </a:ln>
        </p:spPr>
        <p:txBody>
          <a:bodyPr/>
          <a:lstStyle/>
          <a:p>
            <a:endParaRPr lang="en-US"/>
          </a:p>
        </p:txBody>
      </p:sp>
      <p:sp>
        <p:nvSpPr>
          <p:cNvPr id="165900" name="Text Box 12"/>
          <p:cNvSpPr txBox="1">
            <a:spLocks noChangeArrowheads="1"/>
          </p:cNvSpPr>
          <p:nvPr/>
        </p:nvSpPr>
        <p:spPr bwMode="auto">
          <a:xfrm rot="-395121">
            <a:off x="6210300" y="3533660"/>
            <a:ext cx="2617788" cy="304800"/>
          </a:xfrm>
          <a:prstGeom prst="rect">
            <a:avLst/>
          </a:prstGeom>
          <a:noFill/>
          <a:ln w="9525">
            <a:noFill/>
            <a:miter lim="800000"/>
            <a:headEnd/>
            <a:tailEnd/>
          </a:ln>
        </p:spPr>
        <p:txBody>
          <a:bodyPr wrap="none">
            <a:spAutoFit/>
          </a:bodyPr>
          <a:lstStyle/>
          <a:p>
            <a:r>
              <a:rPr lang="en-US">
                <a:solidFill>
                  <a:srgbClr val="3333CC"/>
                </a:solidFill>
              </a:rPr>
              <a:t>NAVD 88 reference level</a:t>
            </a:r>
          </a:p>
        </p:txBody>
      </p:sp>
      <p:sp>
        <p:nvSpPr>
          <p:cNvPr id="165901" name="Freeform 13"/>
          <p:cNvSpPr>
            <a:spLocks/>
          </p:cNvSpPr>
          <p:nvPr/>
        </p:nvSpPr>
        <p:spPr bwMode="auto">
          <a:xfrm>
            <a:off x="4579938" y="2409710"/>
            <a:ext cx="50800" cy="1616075"/>
          </a:xfrm>
          <a:custGeom>
            <a:avLst/>
            <a:gdLst>
              <a:gd name="T0" fmla="*/ 0 w 32"/>
              <a:gd name="T1" fmla="*/ 2147483647 h 1018"/>
              <a:gd name="T2" fmla="*/ 2147483647 w 32"/>
              <a:gd name="T3" fmla="*/ 2147483647 h 1018"/>
              <a:gd name="T4" fmla="*/ 0 w 32"/>
              <a:gd name="T5" fmla="*/ 0 h 1018"/>
              <a:gd name="T6" fmla="*/ 0 60000 65536"/>
              <a:gd name="T7" fmla="*/ 0 60000 65536"/>
              <a:gd name="T8" fmla="*/ 0 60000 65536"/>
              <a:gd name="T9" fmla="*/ 0 w 32"/>
              <a:gd name="T10" fmla="*/ 0 h 1018"/>
              <a:gd name="T11" fmla="*/ 32 w 32"/>
              <a:gd name="T12" fmla="*/ 1018 h 1018"/>
            </a:gdLst>
            <a:ahLst/>
            <a:cxnLst>
              <a:cxn ang="T6">
                <a:pos x="T0" y="T1"/>
              </a:cxn>
              <a:cxn ang="T7">
                <a:pos x="T2" y="T3"/>
              </a:cxn>
              <a:cxn ang="T8">
                <a:pos x="T4" y="T5"/>
              </a:cxn>
            </a:cxnLst>
            <a:rect l="T9" t="T10" r="T11" b="T12"/>
            <a:pathLst>
              <a:path w="32" h="1018">
                <a:moveTo>
                  <a:pt x="0" y="1018"/>
                </a:moveTo>
                <a:cubicBezTo>
                  <a:pt x="16" y="836"/>
                  <a:pt x="32" y="655"/>
                  <a:pt x="32" y="485"/>
                </a:cubicBezTo>
                <a:cubicBezTo>
                  <a:pt x="32" y="315"/>
                  <a:pt x="16" y="157"/>
                  <a:pt x="0" y="0"/>
                </a:cubicBezTo>
              </a:path>
            </a:pathLst>
          </a:custGeom>
          <a:noFill/>
          <a:ln w="38100">
            <a:solidFill>
              <a:srgbClr val="0000FF"/>
            </a:solidFill>
            <a:round/>
            <a:headEnd/>
            <a:tailEnd type="triangle" w="med" len="med"/>
          </a:ln>
        </p:spPr>
        <p:txBody>
          <a:bodyPr/>
          <a:lstStyle/>
          <a:p>
            <a:endParaRPr lang="en-US"/>
          </a:p>
        </p:txBody>
      </p:sp>
      <p:sp>
        <p:nvSpPr>
          <p:cNvPr id="165902" name="Text Box 14"/>
          <p:cNvSpPr txBox="1">
            <a:spLocks noChangeArrowheads="1"/>
          </p:cNvSpPr>
          <p:nvPr/>
        </p:nvSpPr>
        <p:spPr bwMode="auto">
          <a:xfrm>
            <a:off x="3135313" y="3074873"/>
            <a:ext cx="1474787" cy="304800"/>
          </a:xfrm>
          <a:prstGeom prst="rect">
            <a:avLst/>
          </a:prstGeom>
          <a:noFill/>
          <a:ln w="9525">
            <a:noFill/>
            <a:miter lim="800000"/>
            <a:headEnd/>
            <a:tailEnd/>
          </a:ln>
        </p:spPr>
        <p:txBody>
          <a:bodyPr wrap="none">
            <a:spAutoFit/>
          </a:bodyPr>
          <a:lstStyle/>
          <a:p>
            <a:r>
              <a:rPr lang="en-US">
                <a:solidFill>
                  <a:srgbClr val="3333CC"/>
                </a:solidFill>
              </a:rPr>
              <a:t>H (NAVD 88)</a:t>
            </a:r>
          </a:p>
        </p:txBody>
      </p:sp>
      <p:sp>
        <p:nvSpPr>
          <p:cNvPr id="165903" name="Line 15"/>
          <p:cNvSpPr>
            <a:spLocks noChangeShapeType="1"/>
          </p:cNvSpPr>
          <p:nvPr/>
        </p:nvSpPr>
        <p:spPr bwMode="auto">
          <a:xfrm>
            <a:off x="1631950" y="3897198"/>
            <a:ext cx="136525" cy="581025"/>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05" name="Line 17"/>
          <p:cNvSpPr>
            <a:spLocks noChangeShapeType="1"/>
          </p:cNvSpPr>
          <p:nvPr/>
        </p:nvSpPr>
        <p:spPr bwMode="auto">
          <a:xfrm flipH="1">
            <a:off x="5165725" y="4055948"/>
            <a:ext cx="128588" cy="633412"/>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06" name="Line 18"/>
          <p:cNvSpPr>
            <a:spLocks noChangeShapeType="1"/>
          </p:cNvSpPr>
          <p:nvPr/>
        </p:nvSpPr>
        <p:spPr bwMode="auto">
          <a:xfrm flipH="1">
            <a:off x="3687763" y="3935298"/>
            <a:ext cx="42862" cy="485775"/>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07" name="Line 19"/>
          <p:cNvSpPr>
            <a:spLocks noChangeShapeType="1"/>
          </p:cNvSpPr>
          <p:nvPr/>
        </p:nvSpPr>
        <p:spPr bwMode="auto">
          <a:xfrm>
            <a:off x="2344738" y="3865448"/>
            <a:ext cx="58737" cy="469900"/>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08" name="Line 20"/>
          <p:cNvSpPr>
            <a:spLocks noChangeShapeType="1"/>
          </p:cNvSpPr>
          <p:nvPr/>
        </p:nvSpPr>
        <p:spPr bwMode="auto">
          <a:xfrm>
            <a:off x="6419850" y="4078173"/>
            <a:ext cx="25400" cy="658812"/>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09" name="Line 21"/>
          <p:cNvSpPr>
            <a:spLocks noChangeShapeType="1"/>
          </p:cNvSpPr>
          <p:nvPr/>
        </p:nvSpPr>
        <p:spPr bwMode="auto">
          <a:xfrm>
            <a:off x="8032750" y="3906723"/>
            <a:ext cx="68263" cy="598487"/>
          </a:xfrm>
          <a:prstGeom prst="line">
            <a:avLst/>
          </a:prstGeom>
          <a:noFill/>
          <a:ln w="25400">
            <a:solidFill>
              <a:schemeClr val="tx1"/>
            </a:solidFill>
            <a:prstDash val="dash"/>
            <a:round/>
            <a:headEnd type="triangle" w="med" len="med"/>
            <a:tailEnd type="triangle" w="med" len="med"/>
          </a:ln>
        </p:spPr>
        <p:txBody>
          <a:bodyPr/>
          <a:lstStyle/>
          <a:p>
            <a:endParaRPr lang="en-US"/>
          </a:p>
        </p:txBody>
      </p:sp>
      <p:sp>
        <p:nvSpPr>
          <p:cNvPr id="165910" name="Freeform 22"/>
          <p:cNvSpPr>
            <a:spLocks/>
          </p:cNvSpPr>
          <p:nvPr/>
        </p:nvSpPr>
        <p:spPr bwMode="auto">
          <a:xfrm>
            <a:off x="1725613" y="4255973"/>
            <a:ext cx="2170112" cy="1308100"/>
          </a:xfrm>
          <a:custGeom>
            <a:avLst/>
            <a:gdLst>
              <a:gd name="T0" fmla="*/ 0 w 1362"/>
              <a:gd name="T1" fmla="*/ 0 h 915"/>
              <a:gd name="T2" fmla="*/ 2147483647 w 1362"/>
              <a:gd name="T3" fmla="*/ 2147483647 h 915"/>
              <a:gd name="T4" fmla="*/ 2147483647 w 1362"/>
              <a:gd name="T5" fmla="*/ 2147483647 h 915"/>
              <a:gd name="T6" fmla="*/ 2147483647 w 1362"/>
              <a:gd name="T7" fmla="*/ 2147483647 h 915"/>
              <a:gd name="T8" fmla="*/ 0 60000 65536"/>
              <a:gd name="T9" fmla="*/ 0 60000 65536"/>
              <a:gd name="T10" fmla="*/ 0 60000 65536"/>
              <a:gd name="T11" fmla="*/ 0 60000 65536"/>
              <a:gd name="T12" fmla="*/ 0 w 1362"/>
              <a:gd name="T13" fmla="*/ 0 h 915"/>
              <a:gd name="T14" fmla="*/ 1362 w 1362"/>
              <a:gd name="T15" fmla="*/ 915 h 915"/>
            </a:gdLst>
            <a:ahLst/>
            <a:cxnLst>
              <a:cxn ang="T8">
                <a:pos x="T0" y="T1"/>
              </a:cxn>
              <a:cxn ang="T9">
                <a:pos x="T2" y="T3"/>
              </a:cxn>
              <a:cxn ang="T10">
                <a:pos x="T4" y="T5"/>
              </a:cxn>
              <a:cxn ang="T11">
                <a:pos x="T6" y="T7"/>
              </a:cxn>
            </a:cxnLst>
            <a:rect l="T12" t="T13" r="T14" b="T15"/>
            <a:pathLst>
              <a:path w="1362" h="915">
                <a:moveTo>
                  <a:pt x="0" y="0"/>
                </a:moveTo>
                <a:cubicBezTo>
                  <a:pt x="153" y="59"/>
                  <a:pt x="307" y="119"/>
                  <a:pt x="350" y="210"/>
                </a:cubicBezTo>
                <a:cubicBezTo>
                  <a:pt x="393" y="301"/>
                  <a:pt x="89" y="432"/>
                  <a:pt x="258" y="549"/>
                </a:cubicBezTo>
                <a:cubicBezTo>
                  <a:pt x="427" y="666"/>
                  <a:pt x="894" y="790"/>
                  <a:pt x="1362" y="915"/>
                </a:cubicBezTo>
              </a:path>
            </a:pathLst>
          </a:custGeom>
          <a:noFill/>
          <a:ln w="9525">
            <a:solidFill>
              <a:schemeClr val="tx1"/>
            </a:solidFill>
            <a:round/>
            <a:headEnd type="arrow" w="med" len="med"/>
            <a:tailEnd/>
          </a:ln>
        </p:spPr>
        <p:txBody>
          <a:bodyPr/>
          <a:lstStyle/>
          <a:p>
            <a:endParaRPr lang="en-US"/>
          </a:p>
        </p:txBody>
      </p:sp>
      <p:sp>
        <p:nvSpPr>
          <p:cNvPr id="165911" name="Text Box 23"/>
          <p:cNvSpPr txBox="1">
            <a:spLocks noChangeArrowheads="1"/>
          </p:cNvSpPr>
          <p:nvPr/>
        </p:nvSpPr>
        <p:spPr bwMode="auto">
          <a:xfrm>
            <a:off x="1922463" y="5468823"/>
            <a:ext cx="6324600" cy="954107"/>
          </a:xfrm>
          <a:prstGeom prst="rect">
            <a:avLst/>
          </a:prstGeom>
          <a:noFill/>
          <a:ln w="9525">
            <a:noFill/>
            <a:miter lim="800000"/>
            <a:headEnd/>
            <a:tailEnd/>
          </a:ln>
        </p:spPr>
        <p:txBody>
          <a:bodyPr>
            <a:spAutoFit/>
          </a:bodyPr>
          <a:lstStyle/>
          <a:p>
            <a:r>
              <a:rPr lang="en-US" dirty="0"/>
              <a:t>Errors in NAVD 88 :  ~50 cm </a:t>
            </a:r>
            <a:r>
              <a:rPr lang="en-US" dirty="0" smtClean="0"/>
              <a:t>average, </a:t>
            </a:r>
            <a:endParaRPr lang="en-US" dirty="0"/>
          </a:p>
          <a:p>
            <a:r>
              <a:rPr lang="en-US" dirty="0"/>
              <a:t>                                  100 cm CONUS tilt, </a:t>
            </a:r>
          </a:p>
          <a:p>
            <a:r>
              <a:rPr lang="en-US" dirty="0"/>
              <a:t>                                  1-2 meters </a:t>
            </a:r>
            <a:r>
              <a:rPr lang="en-US" dirty="0" smtClean="0"/>
              <a:t>average </a:t>
            </a:r>
            <a:r>
              <a:rPr lang="en-US" dirty="0"/>
              <a:t>in Alaska</a:t>
            </a:r>
          </a:p>
          <a:p>
            <a:r>
              <a:rPr lang="en-US" dirty="0"/>
              <a:t>                                   NO tracking</a:t>
            </a:r>
          </a:p>
        </p:txBody>
      </p:sp>
      <p:sp>
        <p:nvSpPr>
          <p:cNvPr id="165912" name="Freeform 24"/>
          <p:cNvSpPr>
            <a:spLocks/>
          </p:cNvSpPr>
          <p:nvPr/>
        </p:nvSpPr>
        <p:spPr bwMode="auto">
          <a:xfrm>
            <a:off x="2314575" y="3998798"/>
            <a:ext cx="1666875" cy="1504950"/>
          </a:xfrm>
          <a:custGeom>
            <a:avLst/>
            <a:gdLst>
              <a:gd name="T0" fmla="*/ 2147483647 w 1050"/>
              <a:gd name="T1" fmla="*/ 2147483647 h 948"/>
              <a:gd name="T2" fmla="*/ 2147483647 w 1050"/>
              <a:gd name="T3" fmla="*/ 2147483647 h 948"/>
              <a:gd name="T4" fmla="*/ 2147483647 w 1050"/>
              <a:gd name="T5" fmla="*/ 2147483647 h 948"/>
              <a:gd name="T6" fmla="*/ 2147483647 w 1050"/>
              <a:gd name="T7" fmla="*/ 2147483647 h 948"/>
              <a:gd name="T8" fmla="*/ 2147483647 w 1050"/>
              <a:gd name="T9" fmla="*/ 2147483647 h 948"/>
              <a:gd name="T10" fmla="*/ 0 60000 65536"/>
              <a:gd name="T11" fmla="*/ 0 60000 65536"/>
              <a:gd name="T12" fmla="*/ 0 60000 65536"/>
              <a:gd name="T13" fmla="*/ 0 60000 65536"/>
              <a:gd name="T14" fmla="*/ 0 60000 65536"/>
              <a:gd name="T15" fmla="*/ 0 w 1050"/>
              <a:gd name="T16" fmla="*/ 0 h 948"/>
              <a:gd name="T17" fmla="*/ 1050 w 1050"/>
              <a:gd name="T18" fmla="*/ 948 h 948"/>
            </a:gdLst>
            <a:ahLst/>
            <a:cxnLst>
              <a:cxn ang="T10">
                <a:pos x="T0" y="T1"/>
              </a:cxn>
              <a:cxn ang="T11">
                <a:pos x="T2" y="T3"/>
              </a:cxn>
              <a:cxn ang="T12">
                <a:pos x="T4" y="T5"/>
              </a:cxn>
              <a:cxn ang="T13">
                <a:pos x="T6" y="T7"/>
              </a:cxn>
              <a:cxn ang="T14">
                <a:pos x="T8" y="T9"/>
              </a:cxn>
            </a:cxnLst>
            <a:rect l="T15" t="T16" r="T17" b="T18"/>
            <a:pathLst>
              <a:path w="1050" h="948">
                <a:moveTo>
                  <a:pt x="38" y="81"/>
                </a:moveTo>
                <a:cubicBezTo>
                  <a:pt x="19" y="70"/>
                  <a:pt x="0" y="60"/>
                  <a:pt x="70" y="60"/>
                </a:cubicBezTo>
                <a:cubicBezTo>
                  <a:pt x="140" y="60"/>
                  <a:pt x="421" y="0"/>
                  <a:pt x="458" y="81"/>
                </a:cubicBezTo>
                <a:cubicBezTo>
                  <a:pt x="495" y="162"/>
                  <a:pt x="192" y="399"/>
                  <a:pt x="291" y="544"/>
                </a:cubicBezTo>
                <a:cubicBezTo>
                  <a:pt x="390" y="689"/>
                  <a:pt x="720" y="818"/>
                  <a:pt x="1050" y="948"/>
                </a:cubicBezTo>
              </a:path>
            </a:pathLst>
          </a:custGeom>
          <a:noFill/>
          <a:ln w="9525">
            <a:solidFill>
              <a:schemeClr val="tx1"/>
            </a:solidFill>
            <a:round/>
            <a:headEnd type="arrow" w="med" len="med"/>
            <a:tailEnd/>
          </a:ln>
        </p:spPr>
        <p:txBody>
          <a:bodyPr/>
          <a:lstStyle/>
          <a:p>
            <a:endParaRPr lang="en-US"/>
          </a:p>
        </p:txBody>
      </p:sp>
      <p:sp>
        <p:nvSpPr>
          <p:cNvPr id="165913" name="Freeform 25"/>
          <p:cNvSpPr>
            <a:spLocks/>
          </p:cNvSpPr>
          <p:nvPr/>
        </p:nvSpPr>
        <p:spPr bwMode="auto">
          <a:xfrm>
            <a:off x="3668713" y="4190885"/>
            <a:ext cx="406400" cy="1235075"/>
          </a:xfrm>
          <a:custGeom>
            <a:avLst/>
            <a:gdLst>
              <a:gd name="T0" fmla="*/ 2147483647 w 256"/>
              <a:gd name="T1" fmla="*/ 2147483647 h 778"/>
              <a:gd name="T2" fmla="*/ 2147483647 w 256"/>
              <a:gd name="T3" fmla="*/ 2147483647 h 778"/>
              <a:gd name="T4" fmla="*/ 2147483647 w 256"/>
              <a:gd name="T5" fmla="*/ 2147483647 h 778"/>
              <a:gd name="T6" fmla="*/ 2147483647 w 256"/>
              <a:gd name="T7" fmla="*/ 2147483647 h 778"/>
              <a:gd name="T8" fmla="*/ 0 60000 65536"/>
              <a:gd name="T9" fmla="*/ 0 60000 65536"/>
              <a:gd name="T10" fmla="*/ 0 60000 65536"/>
              <a:gd name="T11" fmla="*/ 0 60000 65536"/>
              <a:gd name="T12" fmla="*/ 0 w 256"/>
              <a:gd name="T13" fmla="*/ 0 h 778"/>
              <a:gd name="T14" fmla="*/ 256 w 256"/>
              <a:gd name="T15" fmla="*/ 778 h 778"/>
            </a:gdLst>
            <a:ahLst/>
            <a:cxnLst>
              <a:cxn ang="T8">
                <a:pos x="T0" y="T1"/>
              </a:cxn>
              <a:cxn ang="T9">
                <a:pos x="T2" y="T3"/>
              </a:cxn>
              <a:cxn ang="T10">
                <a:pos x="T4" y="T5"/>
              </a:cxn>
              <a:cxn ang="T11">
                <a:pos x="T6" y="T7"/>
              </a:cxn>
            </a:cxnLst>
            <a:rect l="T12" t="T13" r="T14" b="T15"/>
            <a:pathLst>
              <a:path w="256" h="778">
                <a:moveTo>
                  <a:pt x="19" y="25"/>
                </a:moveTo>
                <a:cubicBezTo>
                  <a:pt x="111" y="12"/>
                  <a:pt x="204" y="0"/>
                  <a:pt x="202" y="73"/>
                </a:cubicBezTo>
                <a:cubicBezTo>
                  <a:pt x="200" y="146"/>
                  <a:pt x="0" y="344"/>
                  <a:pt x="9" y="461"/>
                </a:cubicBezTo>
                <a:cubicBezTo>
                  <a:pt x="18" y="578"/>
                  <a:pt x="137" y="678"/>
                  <a:pt x="256" y="778"/>
                </a:cubicBezTo>
              </a:path>
            </a:pathLst>
          </a:custGeom>
          <a:noFill/>
          <a:ln w="9525">
            <a:solidFill>
              <a:schemeClr val="tx1"/>
            </a:solidFill>
            <a:round/>
            <a:headEnd type="arrow" w="med" len="med"/>
            <a:tailEnd/>
          </a:ln>
        </p:spPr>
        <p:txBody>
          <a:bodyPr/>
          <a:lstStyle/>
          <a:p>
            <a:endParaRPr lang="en-US"/>
          </a:p>
        </p:txBody>
      </p:sp>
      <p:sp>
        <p:nvSpPr>
          <p:cNvPr id="165915" name="Freeform 27"/>
          <p:cNvSpPr>
            <a:spLocks/>
          </p:cNvSpPr>
          <p:nvPr/>
        </p:nvSpPr>
        <p:spPr bwMode="auto">
          <a:xfrm>
            <a:off x="4579938" y="4351223"/>
            <a:ext cx="1328737" cy="1135062"/>
          </a:xfrm>
          <a:custGeom>
            <a:avLst/>
            <a:gdLst>
              <a:gd name="T0" fmla="*/ 2147483647 w 837"/>
              <a:gd name="T1" fmla="*/ 2147483647 h 715"/>
              <a:gd name="T2" fmla="*/ 2147483647 w 837"/>
              <a:gd name="T3" fmla="*/ 2147483647 h 715"/>
              <a:gd name="T4" fmla="*/ 0 w 837"/>
              <a:gd name="T5" fmla="*/ 2147483647 h 715"/>
              <a:gd name="T6" fmla="*/ 0 60000 65536"/>
              <a:gd name="T7" fmla="*/ 0 60000 65536"/>
              <a:gd name="T8" fmla="*/ 0 60000 65536"/>
              <a:gd name="T9" fmla="*/ 0 w 837"/>
              <a:gd name="T10" fmla="*/ 0 h 715"/>
              <a:gd name="T11" fmla="*/ 837 w 837"/>
              <a:gd name="T12" fmla="*/ 715 h 715"/>
            </a:gdLst>
            <a:ahLst/>
            <a:cxnLst>
              <a:cxn ang="T6">
                <a:pos x="T0" y="T1"/>
              </a:cxn>
              <a:cxn ang="T7">
                <a:pos x="T2" y="T3"/>
              </a:cxn>
              <a:cxn ang="T8">
                <a:pos x="T4" y="T5"/>
              </a:cxn>
            </a:cxnLst>
            <a:rect l="T9" t="T10" r="T11" b="T12"/>
            <a:pathLst>
              <a:path w="837" h="715">
                <a:moveTo>
                  <a:pt x="404" y="5"/>
                </a:moveTo>
                <a:cubicBezTo>
                  <a:pt x="620" y="2"/>
                  <a:pt x="837" y="0"/>
                  <a:pt x="770" y="118"/>
                </a:cubicBezTo>
                <a:cubicBezTo>
                  <a:pt x="703" y="236"/>
                  <a:pt x="351" y="475"/>
                  <a:pt x="0" y="715"/>
                </a:cubicBezTo>
              </a:path>
            </a:pathLst>
          </a:custGeom>
          <a:noFill/>
          <a:ln w="9525">
            <a:solidFill>
              <a:schemeClr val="tx1"/>
            </a:solidFill>
            <a:round/>
            <a:headEnd type="arrow" w="med" len="med"/>
            <a:tailEnd/>
          </a:ln>
        </p:spPr>
        <p:txBody>
          <a:bodyPr/>
          <a:lstStyle/>
          <a:p>
            <a:endParaRPr lang="en-US"/>
          </a:p>
        </p:txBody>
      </p:sp>
      <p:sp>
        <p:nvSpPr>
          <p:cNvPr id="165917" name="Freeform 29"/>
          <p:cNvSpPr>
            <a:spLocks/>
          </p:cNvSpPr>
          <p:nvPr/>
        </p:nvSpPr>
        <p:spPr bwMode="auto">
          <a:xfrm>
            <a:off x="5468938" y="4368685"/>
            <a:ext cx="979487" cy="1100138"/>
          </a:xfrm>
          <a:custGeom>
            <a:avLst/>
            <a:gdLst>
              <a:gd name="T0" fmla="*/ 2147483647 w 617"/>
              <a:gd name="T1" fmla="*/ 2147483647 h 693"/>
              <a:gd name="T2" fmla="*/ 2147483647 w 617"/>
              <a:gd name="T3" fmla="*/ 2147483647 h 693"/>
              <a:gd name="T4" fmla="*/ 2147483647 w 617"/>
              <a:gd name="T5" fmla="*/ 2147483647 h 693"/>
              <a:gd name="T6" fmla="*/ 0 w 617"/>
              <a:gd name="T7" fmla="*/ 2147483647 h 693"/>
              <a:gd name="T8" fmla="*/ 0 60000 65536"/>
              <a:gd name="T9" fmla="*/ 0 60000 65536"/>
              <a:gd name="T10" fmla="*/ 0 60000 65536"/>
              <a:gd name="T11" fmla="*/ 0 60000 65536"/>
              <a:gd name="T12" fmla="*/ 0 w 617"/>
              <a:gd name="T13" fmla="*/ 0 h 693"/>
              <a:gd name="T14" fmla="*/ 617 w 617"/>
              <a:gd name="T15" fmla="*/ 693 h 693"/>
            </a:gdLst>
            <a:ahLst/>
            <a:cxnLst>
              <a:cxn ang="T8">
                <a:pos x="T0" y="T1"/>
              </a:cxn>
              <a:cxn ang="T9">
                <a:pos x="T2" y="T3"/>
              </a:cxn>
              <a:cxn ang="T10">
                <a:pos x="T4" y="T5"/>
              </a:cxn>
              <a:cxn ang="T11">
                <a:pos x="T6" y="T7"/>
              </a:cxn>
            </a:cxnLst>
            <a:rect l="T12" t="T13" r="T14" b="T15"/>
            <a:pathLst>
              <a:path w="617" h="693">
                <a:moveTo>
                  <a:pt x="603" y="15"/>
                </a:moveTo>
                <a:cubicBezTo>
                  <a:pt x="610" y="7"/>
                  <a:pt x="617" y="0"/>
                  <a:pt x="576" y="31"/>
                </a:cubicBezTo>
                <a:cubicBezTo>
                  <a:pt x="535" y="62"/>
                  <a:pt x="451" y="93"/>
                  <a:pt x="355" y="203"/>
                </a:cubicBezTo>
                <a:cubicBezTo>
                  <a:pt x="259" y="313"/>
                  <a:pt x="59" y="610"/>
                  <a:pt x="0" y="693"/>
                </a:cubicBezTo>
              </a:path>
            </a:pathLst>
          </a:custGeom>
          <a:noFill/>
          <a:ln w="9525">
            <a:solidFill>
              <a:schemeClr val="tx1"/>
            </a:solidFill>
            <a:round/>
            <a:headEnd type="arrow" w="med" len="med"/>
            <a:tailEnd/>
          </a:ln>
        </p:spPr>
        <p:txBody>
          <a:bodyPr/>
          <a:lstStyle/>
          <a:p>
            <a:endParaRPr lang="en-US"/>
          </a:p>
        </p:txBody>
      </p:sp>
      <p:sp>
        <p:nvSpPr>
          <p:cNvPr id="165918" name="Freeform 30"/>
          <p:cNvSpPr>
            <a:spLocks/>
          </p:cNvSpPr>
          <p:nvPr/>
        </p:nvSpPr>
        <p:spPr bwMode="auto">
          <a:xfrm>
            <a:off x="6211888" y="4213110"/>
            <a:ext cx="1854200" cy="1247775"/>
          </a:xfrm>
          <a:custGeom>
            <a:avLst/>
            <a:gdLst>
              <a:gd name="T0" fmla="*/ 2147483647 w 1168"/>
              <a:gd name="T1" fmla="*/ 0 h 786"/>
              <a:gd name="T2" fmla="*/ 2147483647 w 1168"/>
              <a:gd name="T3" fmla="*/ 2147483647 h 786"/>
              <a:gd name="T4" fmla="*/ 0 w 1168"/>
              <a:gd name="T5" fmla="*/ 2147483647 h 786"/>
              <a:gd name="T6" fmla="*/ 0 60000 65536"/>
              <a:gd name="T7" fmla="*/ 0 60000 65536"/>
              <a:gd name="T8" fmla="*/ 0 60000 65536"/>
              <a:gd name="T9" fmla="*/ 0 w 1168"/>
              <a:gd name="T10" fmla="*/ 0 h 786"/>
              <a:gd name="T11" fmla="*/ 1168 w 1168"/>
              <a:gd name="T12" fmla="*/ 786 h 786"/>
            </a:gdLst>
            <a:ahLst/>
            <a:cxnLst>
              <a:cxn ang="T6">
                <a:pos x="T0" y="T1"/>
              </a:cxn>
              <a:cxn ang="T7">
                <a:pos x="T2" y="T3"/>
              </a:cxn>
              <a:cxn ang="T8">
                <a:pos x="T4" y="T5"/>
              </a:cxn>
            </a:cxnLst>
            <a:rect l="T9" t="T10" r="T11" b="T12"/>
            <a:pathLst>
              <a:path w="1168" h="786">
                <a:moveTo>
                  <a:pt x="1168" y="0"/>
                </a:moveTo>
                <a:cubicBezTo>
                  <a:pt x="999" y="15"/>
                  <a:pt x="830" y="31"/>
                  <a:pt x="635" y="162"/>
                </a:cubicBezTo>
                <a:cubicBezTo>
                  <a:pt x="440" y="293"/>
                  <a:pt x="106" y="681"/>
                  <a:pt x="0" y="786"/>
                </a:cubicBezTo>
              </a:path>
            </a:pathLst>
          </a:custGeom>
          <a:noFill/>
          <a:ln w="9525">
            <a:solidFill>
              <a:schemeClr val="tx1"/>
            </a:solidFill>
            <a:round/>
            <a:headEnd type="arrow" w="med" len="med"/>
            <a:tailEnd/>
          </a:ln>
        </p:spPr>
        <p:txBody>
          <a:bodyPr/>
          <a:lstStyle/>
          <a:p>
            <a:endParaRPr lang="en-US"/>
          </a:p>
        </p:txBody>
      </p:sp>
      <p:sp>
        <p:nvSpPr>
          <p:cNvPr id="27" name="Footer Placeholder 26"/>
          <p:cNvSpPr>
            <a:spLocks noGrp="1"/>
          </p:cNvSpPr>
          <p:nvPr>
            <p:ph type="ftr" sz="quarter" idx="11"/>
          </p:nvPr>
        </p:nvSpPr>
        <p:spPr/>
        <p:txBody>
          <a:bodyPr/>
          <a:lstStyle/>
          <a:p>
            <a:r>
              <a:rPr lang="en-US" smtClean="0"/>
              <a:t>Last Updated 12 October 2010 (DAS)</a:t>
            </a:r>
            <a:endParaRPr lang="en-US" dirty="0"/>
          </a:p>
        </p:txBody>
      </p:sp>
      <p:sp>
        <p:nvSpPr>
          <p:cNvPr id="29" name="Slide Number Placeholder 28"/>
          <p:cNvSpPr>
            <a:spLocks noGrp="1"/>
          </p:cNvSpPr>
          <p:nvPr>
            <p:ph type="sldNum" sz="quarter" idx="12"/>
          </p:nvPr>
        </p:nvSpPr>
        <p:spPr/>
        <p:txBody>
          <a:bodyPr/>
          <a:lstStyle/>
          <a:p>
            <a:fld id="{1BE2F31E-9859-4353-8204-26096E84F01D}" type="slidenum">
              <a:rPr lang="en-US" smtClean="0"/>
              <a:pPr/>
              <a:t>18</a:t>
            </a:fld>
            <a:endParaRPr lang="en-US" dirty="0"/>
          </a:p>
        </p:txBody>
      </p:sp>
      <p:sp>
        <p:nvSpPr>
          <p:cNvPr id="30"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Why isn’t NAVD 88 good</a:t>
            </a:r>
          </a:p>
          <a:p>
            <a:pPr algn="ctr">
              <a:defRPr/>
            </a:pPr>
            <a:r>
              <a:rPr lang="en-US" sz="4400" b="0" kern="0" dirty="0">
                <a:latin typeface="Times New Roman" pitchFamily="18" charset="0"/>
                <a:ea typeface="+mj-ea"/>
                <a:cs typeface="Times New Roman" pitchFamily="18" charset="0"/>
              </a:rPr>
              <a:t>enough anymore? </a:t>
            </a:r>
            <a:r>
              <a:rPr lang="en-US" sz="4400" b="0" kern="0" dirty="0" smtClean="0">
                <a:latin typeface="Times New Roman" pitchFamily="18" charset="0"/>
                <a:ea typeface="+mj-ea"/>
                <a:cs typeface="Times New Roman" pitchFamily="18" charset="0"/>
              </a:rPr>
              <a:t>(3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4)</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899"/>
                                        </p:tgtEl>
                                        <p:attrNameLst>
                                          <p:attrName>style.visibility</p:attrName>
                                        </p:attrNameLst>
                                      </p:cBhvr>
                                      <p:to>
                                        <p:strVal val="visible"/>
                                      </p:to>
                                    </p:set>
                                    <p:anim calcmode="lin" valueType="num">
                                      <p:cBhvr additive="base">
                                        <p:cTn id="7" dur="500" fill="hold"/>
                                        <p:tgtEl>
                                          <p:spTgt spid="165899"/>
                                        </p:tgtEl>
                                        <p:attrNameLst>
                                          <p:attrName>ppt_x</p:attrName>
                                        </p:attrNameLst>
                                      </p:cBhvr>
                                      <p:tavLst>
                                        <p:tav tm="0">
                                          <p:val>
                                            <p:strVal val="#ppt_x"/>
                                          </p:val>
                                        </p:tav>
                                        <p:tav tm="100000">
                                          <p:val>
                                            <p:strVal val="#ppt_x"/>
                                          </p:val>
                                        </p:tav>
                                      </p:tavLst>
                                    </p:anim>
                                    <p:anim calcmode="lin" valueType="num">
                                      <p:cBhvr additive="base">
                                        <p:cTn id="8" dur="500" fill="hold"/>
                                        <p:tgtEl>
                                          <p:spTgt spid="16589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5900"/>
                                        </p:tgtEl>
                                        <p:attrNameLst>
                                          <p:attrName>style.visibility</p:attrName>
                                        </p:attrNameLst>
                                      </p:cBhvr>
                                      <p:to>
                                        <p:strVal val="visible"/>
                                      </p:to>
                                    </p:set>
                                    <p:anim calcmode="lin" valueType="num">
                                      <p:cBhvr additive="base">
                                        <p:cTn id="11" dur="500" fill="hold"/>
                                        <p:tgtEl>
                                          <p:spTgt spid="165900"/>
                                        </p:tgtEl>
                                        <p:attrNameLst>
                                          <p:attrName>ppt_x</p:attrName>
                                        </p:attrNameLst>
                                      </p:cBhvr>
                                      <p:tavLst>
                                        <p:tav tm="0">
                                          <p:val>
                                            <p:strVal val="#ppt_x"/>
                                          </p:val>
                                        </p:tav>
                                        <p:tav tm="100000">
                                          <p:val>
                                            <p:strVal val="#ppt_x"/>
                                          </p:val>
                                        </p:tav>
                                      </p:tavLst>
                                    </p:anim>
                                    <p:anim calcmode="lin" valueType="num">
                                      <p:cBhvr additive="base">
                                        <p:cTn id="12" dur="500" fill="hold"/>
                                        <p:tgtEl>
                                          <p:spTgt spid="16590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59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59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59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59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59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59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590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590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59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59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59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59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59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59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59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9" grpId="0" animBg="1"/>
      <p:bldP spid="165900" grpId="0"/>
      <p:bldP spid="165901" grpId="0" animBg="1"/>
      <p:bldP spid="165902" grpId="0"/>
      <p:bldP spid="165903" grpId="0" animBg="1"/>
      <p:bldP spid="165905" grpId="0" animBg="1"/>
      <p:bldP spid="165906" grpId="0" animBg="1"/>
      <p:bldP spid="165907" grpId="0" animBg="1"/>
      <p:bldP spid="165908" grpId="0" animBg="1"/>
      <p:bldP spid="165909" grpId="0" animBg="1"/>
      <p:bldP spid="165910" grpId="0" animBg="1"/>
      <p:bldP spid="165911" grpId="0"/>
      <p:bldP spid="165912" grpId="0" animBg="1"/>
      <p:bldP spid="165913" grpId="0" animBg="1"/>
      <p:bldP spid="165915" grpId="0" animBg="1"/>
      <p:bldP spid="165917" grpId="0" animBg="1"/>
      <p:bldP spid="1659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219200" y="2115200"/>
            <a:ext cx="7162800" cy="3933825"/>
          </a:xfrm>
        </p:spPr>
        <p:txBody>
          <a:bodyPr/>
          <a:lstStyle/>
          <a:p>
            <a:r>
              <a:rPr lang="en-US" sz="2400" b="1" dirty="0" smtClean="0"/>
              <a:t>Approximate level of geoid mismatch known to exist in the NAVD 88 zero surface:</a:t>
            </a:r>
          </a:p>
          <a:p>
            <a:endParaRPr lang="en-US" dirty="0" smtClean="0"/>
          </a:p>
          <a:p>
            <a:endParaRPr lang="en-US" dirty="0" smtClean="0"/>
          </a:p>
          <a:p>
            <a:pPr>
              <a:buFontTx/>
              <a:buNone/>
            </a:pPr>
            <a:endParaRPr lang="en-US" dirty="0" smtClean="0"/>
          </a:p>
          <a:p>
            <a:pPr lvl="1"/>
            <a:endParaRPr lang="en-US" dirty="0" smtClean="0"/>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19</a:t>
            </a:fld>
            <a:endParaRPr lang="en-US" dirty="0"/>
          </a:p>
        </p:txBody>
      </p:sp>
      <p:sp>
        <p:nvSpPr>
          <p:cNvPr id="8"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Why isn’t NAVD 88 good</a:t>
            </a:r>
          </a:p>
          <a:p>
            <a:pPr algn="ctr">
              <a:defRPr/>
            </a:pPr>
            <a:r>
              <a:rPr lang="en-US" sz="4400" b="0" kern="0" dirty="0">
                <a:latin typeface="Times New Roman" pitchFamily="18" charset="0"/>
                <a:ea typeface="+mj-ea"/>
                <a:cs typeface="Times New Roman" pitchFamily="18" charset="0"/>
              </a:rPr>
              <a:t>enough anymore? </a:t>
            </a:r>
            <a:r>
              <a:rPr lang="en-US" sz="4400" b="0" kern="0" dirty="0" smtClean="0">
                <a:latin typeface="Times New Roman" pitchFamily="18" charset="0"/>
                <a:ea typeface="+mj-ea"/>
                <a:cs typeface="Times New Roman" pitchFamily="18" charset="0"/>
              </a:rPr>
              <a:t>(4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4)</a:t>
            </a:r>
            <a:endParaRPr lang="en-US" sz="4400" b="0" kern="0" dirty="0">
              <a:latin typeface="Times New Roman" pitchFamily="18" charset="0"/>
              <a:ea typeface="+mj-ea"/>
              <a:cs typeface="Times New Roman" pitchFamily="18" charset="0"/>
            </a:endParaRPr>
          </a:p>
        </p:txBody>
      </p:sp>
      <p:pic>
        <p:nvPicPr>
          <p:cNvPr id="1027" name="Picture 3"/>
          <p:cNvPicPr>
            <a:picLocks noChangeAspect="1" noChangeArrowheads="1"/>
          </p:cNvPicPr>
          <p:nvPr/>
        </p:nvPicPr>
        <p:blipFill>
          <a:blip r:embed="rId3" cstate="print"/>
          <a:srcRect/>
          <a:stretch>
            <a:fillRect/>
          </a:stretch>
        </p:blipFill>
        <p:spPr bwMode="auto">
          <a:xfrm>
            <a:off x="1088571" y="2938370"/>
            <a:ext cx="7125155" cy="32068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Outline</a:t>
            </a:r>
          </a:p>
        </p:txBody>
      </p:sp>
      <p:sp>
        <p:nvSpPr>
          <p:cNvPr id="4099" name="Content Placeholder 2"/>
          <p:cNvSpPr>
            <a:spLocks noGrp="1"/>
          </p:cNvSpPr>
          <p:nvPr>
            <p:ph idx="1"/>
          </p:nvPr>
        </p:nvSpPr>
        <p:spPr>
          <a:xfrm>
            <a:off x="390525" y="1905000"/>
            <a:ext cx="8562975" cy="3400425"/>
          </a:xfrm>
        </p:spPr>
        <p:txBody>
          <a:bodyPr/>
          <a:lstStyle/>
          <a:p>
            <a:pPr eaLnBrk="1" hangingPunct="1"/>
            <a:r>
              <a:rPr lang="en-US" sz="2200" b="1" dirty="0" smtClean="0"/>
              <a:t>What is a vertical datum (3 slides)?</a:t>
            </a:r>
          </a:p>
          <a:p>
            <a:pPr eaLnBrk="1" hangingPunct="1"/>
            <a:r>
              <a:rPr lang="en-US" sz="2200" b="1" dirty="0" smtClean="0"/>
              <a:t>NGS’s role and authority </a:t>
            </a:r>
            <a:r>
              <a:rPr lang="en-US" sz="2200" b="1" dirty="0" err="1" smtClean="0"/>
              <a:t>vis</a:t>
            </a:r>
            <a:r>
              <a:rPr lang="en-US" sz="2200" b="1" dirty="0" smtClean="0"/>
              <a:t>-a-</a:t>
            </a:r>
            <a:r>
              <a:rPr lang="en-US" sz="2200" b="1" dirty="0" err="1" smtClean="0"/>
              <a:t>vis</a:t>
            </a:r>
            <a:r>
              <a:rPr lang="en-US" sz="2200" b="1" dirty="0" smtClean="0"/>
              <a:t> “vertical datums” (5 slides)</a:t>
            </a:r>
          </a:p>
          <a:p>
            <a:pPr eaLnBrk="1" hangingPunct="1"/>
            <a:r>
              <a:rPr lang="en-US" sz="2200" b="1" dirty="0" smtClean="0"/>
              <a:t>History of vertical datums in the USA (5 slides)</a:t>
            </a:r>
          </a:p>
          <a:p>
            <a:pPr eaLnBrk="1" hangingPunct="1"/>
            <a:r>
              <a:rPr lang="en-US" sz="2200" b="1" dirty="0" smtClean="0"/>
              <a:t>Why isn’t NAVD 88 good enough anymore? (4 slides)</a:t>
            </a:r>
          </a:p>
          <a:p>
            <a:pPr eaLnBrk="1" hangingPunct="1"/>
            <a:r>
              <a:rPr lang="en-US" sz="2200" b="1" dirty="0" smtClean="0"/>
              <a:t>Possible ways to fix NAVD 88 (6 slides)</a:t>
            </a:r>
          </a:p>
          <a:p>
            <a:pPr eaLnBrk="1" hangingPunct="1"/>
            <a:r>
              <a:rPr lang="en-US" sz="2200" b="1" dirty="0" smtClean="0"/>
              <a:t>What is GRAV-D? (6 slides)</a:t>
            </a:r>
          </a:p>
          <a:p>
            <a:pPr eaLnBrk="1" hangingPunct="1"/>
            <a:r>
              <a:rPr lang="en-US" sz="2200" b="1" dirty="0" smtClean="0"/>
              <a:t>Why GRAV-D? (4 slides)</a:t>
            </a:r>
          </a:p>
          <a:p>
            <a:pPr eaLnBrk="1" hangingPunct="1"/>
            <a:r>
              <a:rPr lang="en-US" sz="2200" b="1" dirty="0" smtClean="0"/>
              <a:t>What’s the status of GRAV-D? (8 slides)</a:t>
            </a:r>
          </a:p>
          <a:p>
            <a:pPr eaLnBrk="1" hangingPunct="1"/>
            <a:r>
              <a:rPr lang="en-US" sz="2200" b="1" dirty="0" smtClean="0"/>
              <a:t>How will I access the new vertical datum? (10 slides)</a:t>
            </a:r>
          </a:p>
          <a:p>
            <a:pPr eaLnBrk="1" hangingPunct="1"/>
            <a:r>
              <a:rPr lang="en-US" sz="2200" b="1" dirty="0" smtClean="0"/>
              <a:t>Additional Information (2 slides)</a:t>
            </a:r>
          </a:p>
          <a:p>
            <a:pPr eaLnBrk="1" hangingPunct="1"/>
            <a:endParaRPr lang="en-US" b="1" dirty="0" smtClean="0"/>
          </a:p>
          <a:p>
            <a:pPr eaLnBrk="1" hangingPunct="1"/>
            <a:endParaRPr lang="en-US" dirty="0" smtClean="0"/>
          </a:p>
          <a:p>
            <a:pPr eaLnBrk="1" hangingPunct="1"/>
            <a:endParaRPr lang="en-US" dirty="0" smtClean="0"/>
          </a:p>
          <a:p>
            <a:pPr eaLnBrk="1" hangingPunct="1"/>
            <a:endParaRPr lang="en-US" dirty="0" smtClean="0"/>
          </a:p>
        </p:txBody>
      </p:sp>
      <p:sp>
        <p:nvSpPr>
          <p:cNvPr id="4" name="Footer Placeholder 3"/>
          <p:cNvSpPr>
            <a:spLocks noGrp="1"/>
          </p:cNvSpPr>
          <p:nvPr>
            <p:ph type="ftr" sz="quarter" idx="11"/>
          </p:nvPr>
        </p:nvSpPr>
        <p:spPr/>
        <p:txBody>
          <a:bodyPr/>
          <a:lstStyle/>
          <a:p>
            <a:r>
              <a:rPr lang="en-US" smtClean="0"/>
              <a:t>Last Updated 12 October 2010 (DAS)</a:t>
            </a:r>
            <a:endParaRPr lang="en-US" dirty="0"/>
          </a:p>
        </p:txBody>
      </p:sp>
      <p:sp>
        <p:nvSpPr>
          <p:cNvPr id="5" name="Slide Number Placeholder 4"/>
          <p:cNvSpPr>
            <a:spLocks noGrp="1"/>
          </p:cNvSpPr>
          <p:nvPr>
            <p:ph type="sldNum" sz="quarter" idx="12"/>
          </p:nvPr>
        </p:nvSpPr>
        <p:spPr/>
        <p:txBody>
          <a:bodyPr/>
          <a:lstStyle/>
          <a:p>
            <a:fld id="{1BE2F31E-9859-4353-8204-26096E84F01D}"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1219200" y="2115200"/>
            <a:ext cx="7162800" cy="3933825"/>
          </a:xfrm>
        </p:spPr>
        <p:txBody>
          <a:bodyPr/>
          <a:lstStyle/>
          <a:p>
            <a:r>
              <a:rPr lang="en-US" b="1" dirty="0" smtClean="0"/>
              <a:t>Short term fixes</a:t>
            </a:r>
            <a:r>
              <a:rPr lang="en-US" dirty="0" smtClean="0"/>
              <a:t>:</a:t>
            </a:r>
          </a:p>
          <a:p>
            <a:pPr lvl="1"/>
            <a:r>
              <a:rPr lang="en-US" dirty="0" smtClean="0"/>
              <a:t>Provide fast methods of expanding NAVD 88 in areas where it is needed</a:t>
            </a:r>
          </a:p>
          <a:p>
            <a:pPr lvl="1"/>
            <a:endParaRPr lang="en-US" dirty="0" smtClean="0"/>
          </a:p>
          <a:p>
            <a:r>
              <a:rPr lang="en-US" b="1" dirty="0" smtClean="0"/>
              <a:t>Long term fixes</a:t>
            </a:r>
            <a:r>
              <a:rPr lang="en-US" dirty="0" smtClean="0"/>
              <a:t>:</a:t>
            </a:r>
          </a:p>
          <a:p>
            <a:pPr lvl="1"/>
            <a:r>
              <a:rPr lang="en-US" dirty="0" smtClean="0"/>
              <a:t>Re-level some / all of NAVD 88 </a:t>
            </a:r>
          </a:p>
          <a:p>
            <a:pPr lvl="1"/>
            <a:r>
              <a:rPr lang="en-US" dirty="0" smtClean="0"/>
              <a:t>Replace NAVD 88 bench marks</a:t>
            </a:r>
          </a:p>
          <a:p>
            <a:endParaRPr lang="en-US" dirty="0" smtClean="0"/>
          </a:p>
          <a:p>
            <a:endParaRPr lang="en-US" dirty="0" smtClean="0"/>
          </a:p>
          <a:p>
            <a:pPr lvl="1"/>
            <a:endParaRPr lang="en-US" dirty="0" smtClean="0"/>
          </a:p>
          <a:p>
            <a:endParaRPr lang="en-US" dirty="0" smtClean="0"/>
          </a:p>
          <a:p>
            <a:pPr>
              <a:buFontTx/>
              <a:buNone/>
            </a:pPr>
            <a:endParaRPr lang="en-US" dirty="0" smtClean="0"/>
          </a:p>
          <a:p>
            <a:pPr lvl="1"/>
            <a:endParaRPr lang="en-US" dirty="0" smtClean="0"/>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20</a:t>
            </a:fld>
            <a:endParaRPr lang="en-US" dirty="0"/>
          </a:p>
        </p:txBody>
      </p:sp>
      <p:sp>
        <p:nvSpPr>
          <p:cNvPr id="4"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Possible </a:t>
            </a:r>
            <a:r>
              <a:rPr lang="en-US" sz="4400" b="0" kern="0" dirty="0" smtClean="0">
                <a:latin typeface="Times New Roman" pitchFamily="18" charset="0"/>
                <a:ea typeface="+mj-ea"/>
                <a:cs typeface="Times New Roman" pitchFamily="18" charset="0"/>
              </a:rPr>
              <a:t>ways </a:t>
            </a:r>
            <a:r>
              <a:rPr lang="en-US" sz="4400" b="0" kern="0" dirty="0">
                <a:latin typeface="Times New Roman" pitchFamily="18" charset="0"/>
                <a:ea typeface="+mj-ea"/>
                <a:cs typeface="Times New Roman" pitchFamily="18" charset="0"/>
              </a:rPr>
              <a:t>to </a:t>
            </a:r>
            <a:r>
              <a:rPr lang="en-US" sz="4400" b="0" kern="0" dirty="0" smtClean="0">
                <a:latin typeface="Times New Roman" pitchFamily="18" charset="0"/>
                <a:ea typeface="+mj-ea"/>
                <a:cs typeface="Times New Roman" pitchFamily="18" charset="0"/>
              </a:rPr>
              <a:t>fix </a:t>
            </a:r>
          </a:p>
          <a:p>
            <a:pPr algn="ctr">
              <a:defRPr/>
            </a:pPr>
            <a:r>
              <a:rPr lang="en-US" sz="4400" b="0" kern="0" dirty="0" smtClean="0">
                <a:latin typeface="Times New Roman" pitchFamily="18" charset="0"/>
                <a:ea typeface="+mj-ea"/>
                <a:cs typeface="Times New Roman" pitchFamily="18" charset="0"/>
              </a:rPr>
              <a:t>NAVD </a:t>
            </a:r>
            <a:r>
              <a:rPr lang="en-US" sz="4400" b="0" kern="0" dirty="0">
                <a:latin typeface="Times New Roman" pitchFamily="18" charset="0"/>
                <a:ea typeface="+mj-ea"/>
                <a:cs typeface="Times New Roman" pitchFamily="18" charset="0"/>
              </a:rPr>
              <a:t>88 (1 of </a:t>
            </a:r>
            <a:r>
              <a:rPr lang="en-US" sz="4400" b="0" kern="0" dirty="0" smtClean="0">
                <a:latin typeface="Times New Roman" pitchFamily="18" charset="0"/>
                <a:ea typeface="+mj-ea"/>
                <a:cs typeface="Times New Roman" pitchFamily="18" charset="0"/>
              </a:rPr>
              <a:t>6)</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1219200" y="2115200"/>
            <a:ext cx="7410450" cy="3933825"/>
          </a:xfrm>
        </p:spPr>
        <p:txBody>
          <a:bodyPr/>
          <a:lstStyle/>
          <a:p>
            <a:r>
              <a:rPr lang="en-US" sz="2800" dirty="0" smtClean="0"/>
              <a:t>Short term fix:  </a:t>
            </a:r>
            <a:r>
              <a:rPr lang="en-US" sz="2800" b="1" dirty="0" smtClean="0"/>
              <a:t>Height Modernization GPS surveys</a:t>
            </a:r>
            <a:endParaRPr lang="en-US" sz="2800" dirty="0" smtClean="0"/>
          </a:p>
          <a:p>
            <a:pPr lvl="1"/>
            <a:r>
              <a:rPr lang="en-US" sz="2400" dirty="0" smtClean="0"/>
              <a:t>Have provided a fast way to disseminate NAVD 88 bench mark heights to new marks through the use GPS and a constrained least squares adjustment</a:t>
            </a:r>
          </a:p>
          <a:p>
            <a:pPr lvl="1"/>
            <a:endParaRPr lang="en-US" sz="2400" dirty="0" smtClean="0"/>
          </a:p>
          <a:p>
            <a:pPr lvl="1"/>
            <a:r>
              <a:rPr lang="en-US" sz="2400" dirty="0" smtClean="0"/>
              <a:t>NOAA TM NOS NGS 58 and 59 guidelines</a:t>
            </a:r>
          </a:p>
          <a:p>
            <a:pPr lvl="1"/>
            <a:endParaRPr lang="en-US" sz="2400" dirty="0" smtClean="0"/>
          </a:p>
          <a:p>
            <a:pPr lvl="1"/>
            <a:r>
              <a:rPr lang="en-US" sz="2400" dirty="0" smtClean="0"/>
              <a:t>Keeps NAVD 88 useful and accessible, but does not address the majority of problems of NAVD 88 itself</a:t>
            </a:r>
          </a:p>
          <a:p>
            <a:endParaRPr lang="en-US" dirty="0" smtClean="0"/>
          </a:p>
          <a:p>
            <a:endParaRPr lang="en-US" dirty="0" smtClean="0"/>
          </a:p>
          <a:p>
            <a:pPr lvl="1"/>
            <a:endParaRPr lang="en-US" dirty="0" smtClean="0"/>
          </a:p>
          <a:p>
            <a:endParaRPr lang="en-US" dirty="0" smtClean="0"/>
          </a:p>
          <a:p>
            <a:pPr>
              <a:buFontTx/>
              <a:buNone/>
            </a:pPr>
            <a:endParaRPr lang="en-US" dirty="0" smtClean="0"/>
          </a:p>
          <a:p>
            <a:pPr lvl="1"/>
            <a:endParaRPr lang="en-US" dirty="0" smtClean="0"/>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21</a:t>
            </a:fld>
            <a:endParaRPr lang="en-US" dirty="0"/>
          </a:p>
        </p:txBody>
      </p:sp>
      <p:sp>
        <p:nvSpPr>
          <p:cNvPr id="7"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Possible </a:t>
            </a:r>
            <a:r>
              <a:rPr lang="en-US" sz="4400" b="0" kern="0" dirty="0" smtClean="0">
                <a:latin typeface="Times New Roman" pitchFamily="18" charset="0"/>
                <a:ea typeface="+mj-ea"/>
                <a:cs typeface="Times New Roman" pitchFamily="18" charset="0"/>
              </a:rPr>
              <a:t>ways </a:t>
            </a:r>
            <a:r>
              <a:rPr lang="en-US" sz="4400" b="0" kern="0" dirty="0">
                <a:latin typeface="Times New Roman" pitchFamily="18" charset="0"/>
                <a:ea typeface="+mj-ea"/>
                <a:cs typeface="Times New Roman" pitchFamily="18" charset="0"/>
              </a:rPr>
              <a:t>to </a:t>
            </a:r>
            <a:r>
              <a:rPr lang="en-US" sz="4400" b="0" kern="0" dirty="0" smtClean="0">
                <a:latin typeface="Times New Roman" pitchFamily="18" charset="0"/>
                <a:ea typeface="+mj-ea"/>
                <a:cs typeface="Times New Roman" pitchFamily="18" charset="0"/>
              </a:rPr>
              <a:t>fix </a:t>
            </a:r>
          </a:p>
          <a:p>
            <a:pPr algn="ctr">
              <a:defRPr/>
            </a:pPr>
            <a:r>
              <a:rPr lang="en-US" sz="4400" b="0" kern="0" dirty="0" smtClean="0">
                <a:latin typeface="Times New Roman" pitchFamily="18" charset="0"/>
                <a:ea typeface="+mj-ea"/>
                <a:cs typeface="Times New Roman" pitchFamily="18" charset="0"/>
              </a:rPr>
              <a:t>NAVD </a:t>
            </a:r>
            <a:r>
              <a:rPr lang="en-US" sz="4400" b="0" kern="0" dirty="0">
                <a:latin typeface="Times New Roman" pitchFamily="18" charset="0"/>
                <a:ea typeface="+mj-ea"/>
                <a:cs typeface="Times New Roman" pitchFamily="18" charset="0"/>
              </a:rPr>
              <a:t>88 </a:t>
            </a:r>
            <a:r>
              <a:rPr lang="en-US" sz="4400" b="0" kern="0" dirty="0" smtClean="0">
                <a:latin typeface="Times New Roman" pitchFamily="18" charset="0"/>
                <a:ea typeface="+mj-ea"/>
                <a:cs typeface="Times New Roman" pitchFamily="18" charset="0"/>
              </a:rPr>
              <a:t>(2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6)</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1219200" y="2019950"/>
            <a:ext cx="7162800" cy="3933825"/>
          </a:xfrm>
        </p:spPr>
        <p:txBody>
          <a:bodyPr/>
          <a:lstStyle/>
          <a:p>
            <a:r>
              <a:rPr lang="en-US" sz="2400" dirty="0" smtClean="0"/>
              <a:t>Long term fix:  </a:t>
            </a:r>
            <a:r>
              <a:rPr lang="en-US" sz="2400" b="1" dirty="0" smtClean="0"/>
              <a:t>Re-level some/all of NAVD 88</a:t>
            </a:r>
          </a:p>
          <a:p>
            <a:endParaRPr lang="en-US" sz="2400" dirty="0" smtClean="0"/>
          </a:p>
          <a:p>
            <a:r>
              <a:rPr lang="en-US" sz="2400" dirty="0" smtClean="0"/>
              <a:t>Re-leveling NAVD 88 would cost </a:t>
            </a:r>
          </a:p>
          <a:p>
            <a:pPr lvl="1">
              <a:buFontTx/>
              <a:buNone/>
            </a:pPr>
            <a:r>
              <a:rPr lang="en-US" sz="2400" dirty="0" smtClean="0"/>
              <a:t>between </a:t>
            </a:r>
            <a:r>
              <a:rPr lang="en-US" sz="2400" b="1" i="1" dirty="0" smtClean="0"/>
              <a:t>$200 Million </a:t>
            </a:r>
            <a:r>
              <a:rPr lang="en-US" sz="2400" dirty="0" smtClean="0"/>
              <a:t>and </a:t>
            </a:r>
            <a:r>
              <a:rPr lang="en-US" sz="2400" b="1" i="1" dirty="0" smtClean="0"/>
              <a:t>$2 Billion</a:t>
            </a:r>
          </a:p>
          <a:p>
            <a:endParaRPr lang="en-US" sz="2400" dirty="0" smtClean="0"/>
          </a:p>
          <a:p>
            <a:r>
              <a:rPr lang="en-US" sz="2400" dirty="0" smtClean="0"/>
              <a:t>This wouldn’t fix all of the problems associated with the use of bench marks though</a:t>
            </a:r>
          </a:p>
          <a:p>
            <a:endParaRPr lang="en-US" dirty="0" smtClean="0"/>
          </a:p>
          <a:p>
            <a:endParaRPr lang="en-US" dirty="0" smtClean="0"/>
          </a:p>
          <a:p>
            <a:endParaRPr lang="en-US" dirty="0" smtClean="0"/>
          </a:p>
          <a:p>
            <a:pPr lvl="1"/>
            <a:endParaRPr lang="en-US" dirty="0" smtClean="0"/>
          </a:p>
          <a:p>
            <a:endParaRPr lang="en-US" dirty="0" smtClean="0"/>
          </a:p>
          <a:p>
            <a:pPr>
              <a:buFontTx/>
              <a:buNone/>
            </a:pPr>
            <a:endParaRPr lang="en-US" dirty="0" smtClean="0"/>
          </a:p>
          <a:p>
            <a:pPr lvl="1"/>
            <a:endParaRPr lang="en-US" dirty="0" smtClean="0"/>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22</a:t>
            </a:fld>
            <a:endParaRPr lang="en-US" dirty="0"/>
          </a:p>
        </p:txBody>
      </p:sp>
      <p:sp>
        <p:nvSpPr>
          <p:cNvPr id="7"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Possible </a:t>
            </a:r>
            <a:r>
              <a:rPr lang="en-US" sz="4400" b="0" kern="0" dirty="0" smtClean="0">
                <a:latin typeface="Times New Roman" pitchFamily="18" charset="0"/>
                <a:ea typeface="+mj-ea"/>
                <a:cs typeface="Times New Roman" pitchFamily="18" charset="0"/>
              </a:rPr>
              <a:t>ways </a:t>
            </a:r>
            <a:r>
              <a:rPr lang="en-US" sz="4400" b="0" kern="0" dirty="0">
                <a:latin typeface="Times New Roman" pitchFamily="18" charset="0"/>
                <a:ea typeface="+mj-ea"/>
                <a:cs typeface="Times New Roman" pitchFamily="18" charset="0"/>
              </a:rPr>
              <a:t>to </a:t>
            </a:r>
            <a:r>
              <a:rPr lang="en-US" sz="4400" b="0" kern="0" dirty="0" smtClean="0">
                <a:latin typeface="Times New Roman" pitchFamily="18" charset="0"/>
                <a:ea typeface="+mj-ea"/>
                <a:cs typeface="Times New Roman" pitchFamily="18" charset="0"/>
              </a:rPr>
              <a:t>fix </a:t>
            </a:r>
          </a:p>
          <a:p>
            <a:pPr algn="ctr">
              <a:defRPr/>
            </a:pPr>
            <a:r>
              <a:rPr lang="en-US" sz="4400" b="0" kern="0" dirty="0" smtClean="0">
                <a:latin typeface="Times New Roman" pitchFamily="18" charset="0"/>
                <a:ea typeface="+mj-ea"/>
                <a:cs typeface="Times New Roman" pitchFamily="18" charset="0"/>
              </a:rPr>
              <a:t>NAVD </a:t>
            </a:r>
            <a:r>
              <a:rPr lang="en-US" sz="4400" b="0" kern="0" dirty="0">
                <a:latin typeface="Times New Roman" pitchFamily="18" charset="0"/>
                <a:ea typeface="+mj-ea"/>
                <a:cs typeface="Times New Roman" pitchFamily="18" charset="0"/>
              </a:rPr>
              <a:t>88 </a:t>
            </a:r>
            <a:r>
              <a:rPr lang="en-US" sz="4400" b="0" kern="0" dirty="0" smtClean="0">
                <a:latin typeface="Times New Roman" pitchFamily="18" charset="0"/>
                <a:ea typeface="+mj-ea"/>
                <a:cs typeface="Times New Roman" pitchFamily="18" charset="0"/>
              </a:rPr>
              <a:t>(3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6)</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1219200" y="2017320"/>
            <a:ext cx="7162800" cy="3933825"/>
          </a:xfrm>
        </p:spPr>
        <p:txBody>
          <a:bodyPr/>
          <a:lstStyle/>
          <a:p>
            <a:r>
              <a:rPr lang="en-US" sz="2400" dirty="0" smtClean="0"/>
              <a:t>Long term fix:  </a:t>
            </a:r>
            <a:r>
              <a:rPr lang="en-US" sz="2400" b="1" dirty="0" smtClean="0"/>
              <a:t>Replace NAVD 88</a:t>
            </a:r>
          </a:p>
          <a:p>
            <a:endParaRPr lang="en-US" sz="2400" dirty="0" smtClean="0"/>
          </a:p>
          <a:p>
            <a:r>
              <a:rPr lang="en-US" sz="2400" dirty="0" smtClean="0"/>
              <a:t>Find a method of defining a vertical datum that seeks to fix all of the known issues with NAVD 88</a:t>
            </a:r>
          </a:p>
          <a:p>
            <a:endParaRPr lang="en-US" sz="2400" dirty="0" smtClean="0"/>
          </a:p>
          <a:p>
            <a:r>
              <a:rPr lang="en-US" sz="2400" dirty="0" smtClean="0"/>
              <a:t>Best option:  Define the datum as a given geoid model and realize it through GNSS technology</a:t>
            </a:r>
          </a:p>
          <a:p>
            <a:pPr lvl="1"/>
            <a:r>
              <a:rPr lang="en-US" sz="2400" dirty="0" smtClean="0"/>
              <a:t>GRAV-D</a:t>
            </a:r>
          </a:p>
          <a:p>
            <a:pPr>
              <a:buNone/>
            </a:pPr>
            <a:endParaRPr lang="en-US" dirty="0" smtClean="0"/>
          </a:p>
          <a:p>
            <a:endParaRPr lang="en-US" dirty="0" smtClean="0"/>
          </a:p>
          <a:p>
            <a:endParaRPr lang="en-US" dirty="0" smtClean="0"/>
          </a:p>
          <a:p>
            <a:pPr lvl="1"/>
            <a:endParaRPr lang="en-US" dirty="0" smtClean="0"/>
          </a:p>
          <a:p>
            <a:endParaRPr lang="en-US" dirty="0" smtClean="0"/>
          </a:p>
          <a:p>
            <a:pPr>
              <a:buFontTx/>
              <a:buNone/>
            </a:pPr>
            <a:endParaRPr lang="en-US" dirty="0" smtClean="0"/>
          </a:p>
          <a:p>
            <a:pPr lvl="1"/>
            <a:endParaRPr lang="en-US" dirty="0" smtClean="0"/>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23</a:t>
            </a:fld>
            <a:endParaRPr lang="en-US" dirty="0"/>
          </a:p>
        </p:txBody>
      </p:sp>
      <p:sp>
        <p:nvSpPr>
          <p:cNvPr id="7"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Possible </a:t>
            </a:r>
            <a:r>
              <a:rPr lang="en-US" sz="4400" b="0" kern="0" dirty="0" smtClean="0">
                <a:latin typeface="Times New Roman" pitchFamily="18" charset="0"/>
                <a:ea typeface="+mj-ea"/>
                <a:cs typeface="Times New Roman" pitchFamily="18" charset="0"/>
              </a:rPr>
              <a:t>ways </a:t>
            </a:r>
            <a:r>
              <a:rPr lang="en-US" sz="4400" b="0" kern="0" dirty="0">
                <a:latin typeface="Times New Roman" pitchFamily="18" charset="0"/>
                <a:ea typeface="+mj-ea"/>
                <a:cs typeface="Times New Roman" pitchFamily="18" charset="0"/>
              </a:rPr>
              <a:t>to </a:t>
            </a:r>
            <a:r>
              <a:rPr lang="en-US" sz="4400" b="0" kern="0" dirty="0" smtClean="0">
                <a:latin typeface="Times New Roman" pitchFamily="18" charset="0"/>
                <a:ea typeface="+mj-ea"/>
                <a:cs typeface="Times New Roman" pitchFamily="18" charset="0"/>
              </a:rPr>
              <a:t>fix </a:t>
            </a:r>
          </a:p>
          <a:p>
            <a:pPr algn="ctr">
              <a:defRPr/>
            </a:pPr>
            <a:r>
              <a:rPr lang="en-US" sz="4400" b="0" kern="0" dirty="0" smtClean="0">
                <a:latin typeface="Times New Roman" pitchFamily="18" charset="0"/>
                <a:ea typeface="+mj-ea"/>
                <a:cs typeface="Times New Roman" pitchFamily="18" charset="0"/>
              </a:rPr>
              <a:t>NAVD </a:t>
            </a:r>
            <a:r>
              <a:rPr lang="en-US" sz="4400" b="0" kern="0" dirty="0">
                <a:latin typeface="Times New Roman" pitchFamily="18" charset="0"/>
                <a:ea typeface="+mj-ea"/>
                <a:cs typeface="Times New Roman" pitchFamily="18" charset="0"/>
              </a:rPr>
              <a:t>88 </a:t>
            </a:r>
            <a:r>
              <a:rPr lang="en-US" sz="4400" b="0" kern="0" dirty="0" smtClean="0">
                <a:latin typeface="Times New Roman" pitchFamily="18" charset="0"/>
                <a:ea typeface="+mj-ea"/>
                <a:cs typeface="Times New Roman" pitchFamily="18" charset="0"/>
              </a:rPr>
              <a:t>(4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6)</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1219200" y="1943750"/>
            <a:ext cx="7162800" cy="3933825"/>
          </a:xfrm>
        </p:spPr>
        <p:txBody>
          <a:bodyPr/>
          <a:lstStyle/>
          <a:p>
            <a:r>
              <a:rPr lang="en-US" sz="2400" dirty="0" smtClean="0"/>
              <a:t>Long term fix:  </a:t>
            </a:r>
            <a:r>
              <a:rPr lang="en-US" sz="2400" b="1" dirty="0" smtClean="0"/>
              <a:t>Replace NAVD 88 (continued)</a:t>
            </a:r>
          </a:p>
          <a:p>
            <a:pPr>
              <a:buNone/>
            </a:pPr>
            <a:endParaRPr lang="en-US" sz="2400" dirty="0" smtClean="0"/>
          </a:p>
          <a:p>
            <a:r>
              <a:rPr lang="en-US" sz="2400" b="1" dirty="0" smtClean="0"/>
              <a:t>GRAV-D Trade-offs:  </a:t>
            </a:r>
            <a:r>
              <a:rPr lang="en-US" sz="2400" dirty="0" smtClean="0"/>
              <a:t>Datum is only realizable to 2 cm at best at any given point (GNSS error + geoid error)</a:t>
            </a:r>
          </a:p>
          <a:p>
            <a:pPr lvl="1"/>
            <a:r>
              <a:rPr lang="en-US" sz="2400" dirty="0" smtClean="0"/>
              <a:t>However, this is an improvement over NAVD 88 realization error</a:t>
            </a:r>
          </a:p>
          <a:p>
            <a:pPr lvl="1"/>
            <a:endParaRPr lang="en-US" sz="2400" dirty="0" smtClean="0"/>
          </a:p>
          <a:p>
            <a:pPr lvl="1"/>
            <a:r>
              <a:rPr lang="en-US" sz="2400" dirty="0" smtClean="0"/>
              <a:t>The datum could then be disseminated locally through very precise geodetic leveling</a:t>
            </a:r>
          </a:p>
          <a:p>
            <a:pPr lvl="1"/>
            <a:endParaRPr lang="en-US" dirty="0" smtClean="0"/>
          </a:p>
          <a:p>
            <a:endParaRPr lang="en-US" dirty="0" smtClean="0"/>
          </a:p>
          <a:p>
            <a:endParaRPr lang="en-US" dirty="0" smtClean="0"/>
          </a:p>
          <a:p>
            <a:endParaRPr lang="en-US" dirty="0" smtClean="0"/>
          </a:p>
          <a:p>
            <a:pPr lvl="1"/>
            <a:endParaRPr lang="en-US" dirty="0" smtClean="0"/>
          </a:p>
          <a:p>
            <a:endParaRPr lang="en-US" dirty="0" smtClean="0"/>
          </a:p>
          <a:p>
            <a:pPr>
              <a:buFontTx/>
              <a:buNone/>
            </a:pPr>
            <a:endParaRPr lang="en-US" dirty="0" smtClean="0"/>
          </a:p>
          <a:p>
            <a:pPr lvl="1"/>
            <a:endParaRPr lang="en-US" dirty="0" smtClean="0"/>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24</a:t>
            </a:fld>
            <a:endParaRPr lang="en-US" dirty="0"/>
          </a:p>
        </p:txBody>
      </p:sp>
      <p:sp>
        <p:nvSpPr>
          <p:cNvPr id="7"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Possible </a:t>
            </a:r>
            <a:r>
              <a:rPr lang="en-US" sz="4400" b="0" kern="0" dirty="0" smtClean="0">
                <a:latin typeface="Times New Roman" pitchFamily="18" charset="0"/>
                <a:ea typeface="+mj-ea"/>
                <a:cs typeface="Times New Roman" pitchFamily="18" charset="0"/>
              </a:rPr>
              <a:t>ways </a:t>
            </a:r>
            <a:r>
              <a:rPr lang="en-US" sz="4400" b="0" kern="0" dirty="0">
                <a:latin typeface="Times New Roman" pitchFamily="18" charset="0"/>
                <a:ea typeface="+mj-ea"/>
                <a:cs typeface="Times New Roman" pitchFamily="18" charset="0"/>
              </a:rPr>
              <a:t>to </a:t>
            </a:r>
            <a:r>
              <a:rPr lang="en-US" sz="4400" b="0" kern="0" dirty="0" smtClean="0">
                <a:latin typeface="Times New Roman" pitchFamily="18" charset="0"/>
                <a:ea typeface="+mj-ea"/>
                <a:cs typeface="Times New Roman" pitchFamily="18" charset="0"/>
              </a:rPr>
              <a:t>fix </a:t>
            </a:r>
          </a:p>
          <a:p>
            <a:pPr algn="ctr">
              <a:defRPr/>
            </a:pPr>
            <a:r>
              <a:rPr lang="en-US" sz="4400" b="0" kern="0" dirty="0" smtClean="0">
                <a:latin typeface="Times New Roman" pitchFamily="18" charset="0"/>
                <a:ea typeface="+mj-ea"/>
                <a:cs typeface="Times New Roman" pitchFamily="18" charset="0"/>
              </a:rPr>
              <a:t>NAVD </a:t>
            </a:r>
            <a:r>
              <a:rPr lang="en-US" sz="4400" b="0" kern="0" dirty="0">
                <a:latin typeface="Times New Roman" pitchFamily="18" charset="0"/>
                <a:ea typeface="+mj-ea"/>
                <a:cs typeface="Times New Roman" pitchFamily="18" charset="0"/>
              </a:rPr>
              <a:t>88 </a:t>
            </a:r>
            <a:r>
              <a:rPr lang="en-US" sz="4400" b="0" kern="0" dirty="0" smtClean="0">
                <a:latin typeface="Times New Roman" pitchFamily="18" charset="0"/>
                <a:ea typeface="+mj-ea"/>
                <a:cs typeface="Times New Roman" pitchFamily="18" charset="0"/>
              </a:rPr>
              <a:t>(5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6)</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1219200" y="1943750"/>
            <a:ext cx="7162800" cy="3933825"/>
          </a:xfrm>
        </p:spPr>
        <p:txBody>
          <a:bodyPr/>
          <a:lstStyle/>
          <a:p>
            <a:r>
              <a:rPr lang="en-US" sz="2400" dirty="0" smtClean="0"/>
              <a:t>Long term fix:  </a:t>
            </a:r>
            <a:r>
              <a:rPr lang="en-US" sz="2400" b="1" dirty="0" smtClean="0"/>
              <a:t>Replace NAVD 88 (continued)</a:t>
            </a:r>
          </a:p>
          <a:p>
            <a:pPr>
              <a:buNone/>
            </a:pPr>
            <a:endParaRPr lang="en-US" sz="2400" dirty="0" smtClean="0"/>
          </a:p>
          <a:p>
            <a:r>
              <a:rPr lang="en-US" sz="2400" b="1" dirty="0" smtClean="0"/>
              <a:t>GRAV-D International Issues</a:t>
            </a:r>
          </a:p>
          <a:p>
            <a:pPr lvl="1"/>
            <a:r>
              <a:rPr lang="en-US" sz="2400" dirty="0" smtClean="0"/>
              <a:t>Canada has agreed to move to a geoid based vertical datum</a:t>
            </a:r>
          </a:p>
          <a:p>
            <a:pPr lvl="2"/>
            <a:r>
              <a:rPr lang="en-US" dirty="0" smtClean="0"/>
              <a:t>Negotiations with USA underway</a:t>
            </a:r>
          </a:p>
          <a:p>
            <a:pPr lvl="1"/>
            <a:r>
              <a:rPr lang="en-US" sz="2400" dirty="0" smtClean="0"/>
              <a:t>Mexico has no plans yet to move to a geoid based datum</a:t>
            </a:r>
          </a:p>
          <a:p>
            <a:pPr lvl="1"/>
            <a:r>
              <a:rPr lang="en-US" sz="2400" dirty="0" smtClean="0"/>
              <a:t>Central American, Caribbean:  No policy to switch, but the datum will be freely available to them</a:t>
            </a:r>
          </a:p>
          <a:p>
            <a:pPr lvl="1"/>
            <a:endParaRPr lang="en-US" dirty="0" smtClean="0"/>
          </a:p>
          <a:p>
            <a:endParaRPr lang="en-US" dirty="0" smtClean="0"/>
          </a:p>
          <a:p>
            <a:endParaRPr lang="en-US" dirty="0" smtClean="0"/>
          </a:p>
          <a:p>
            <a:endParaRPr lang="en-US" dirty="0" smtClean="0"/>
          </a:p>
          <a:p>
            <a:pPr lvl="1"/>
            <a:endParaRPr lang="en-US" dirty="0" smtClean="0"/>
          </a:p>
          <a:p>
            <a:endParaRPr lang="en-US" dirty="0" smtClean="0"/>
          </a:p>
          <a:p>
            <a:pPr>
              <a:buFontTx/>
              <a:buNone/>
            </a:pPr>
            <a:endParaRPr lang="en-US" dirty="0" smtClean="0"/>
          </a:p>
          <a:p>
            <a:pPr lvl="1"/>
            <a:endParaRPr lang="en-US" dirty="0" smtClean="0"/>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25</a:t>
            </a:fld>
            <a:endParaRPr lang="en-US" dirty="0"/>
          </a:p>
        </p:txBody>
      </p:sp>
      <p:sp>
        <p:nvSpPr>
          <p:cNvPr id="7"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Possible </a:t>
            </a:r>
            <a:r>
              <a:rPr lang="en-US" sz="4400" b="0" kern="0" dirty="0" smtClean="0">
                <a:latin typeface="Times New Roman" pitchFamily="18" charset="0"/>
                <a:ea typeface="+mj-ea"/>
                <a:cs typeface="Times New Roman" pitchFamily="18" charset="0"/>
              </a:rPr>
              <a:t>ways </a:t>
            </a:r>
            <a:r>
              <a:rPr lang="en-US" sz="4400" b="0" kern="0" dirty="0">
                <a:latin typeface="Times New Roman" pitchFamily="18" charset="0"/>
                <a:ea typeface="+mj-ea"/>
                <a:cs typeface="Times New Roman" pitchFamily="18" charset="0"/>
              </a:rPr>
              <a:t>to </a:t>
            </a:r>
            <a:r>
              <a:rPr lang="en-US" sz="4400" b="0" kern="0" dirty="0" smtClean="0">
                <a:latin typeface="Times New Roman" pitchFamily="18" charset="0"/>
                <a:ea typeface="+mj-ea"/>
                <a:cs typeface="Times New Roman" pitchFamily="18" charset="0"/>
              </a:rPr>
              <a:t>fix </a:t>
            </a:r>
          </a:p>
          <a:p>
            <a:pPr algn="ctr">
              <a:defRPr/>
            </a:pPr>
            <a:r>
              <a:rPr lang="en-US" sz="4400" b="0" kern="0" dirty="0" smtClean="0">
                <a:latin typeface="Times New Roman" pitchFamily="18" charset="0"/>
                <a:ea typeface="+mj-ea"/>
                <a:cs typeface="Times New Roman" pitchFamily="18" charset="0"/>
              </a:rPr>
              <a:t>NAVD </a:t>
            </a:r>
            <a:r>
              <a:rPr lang="en-US" sz="4400" b="0" kern="0" dirty="0">
                <a:latin typeface="Times New Roman" pitchFamily="18" charset="0"/>
                <a:ea typeface="+mj-ea"/>
                <a:cs typeface="Times New Roman" pitchFamily="18" charset="0"/>
              </a:rPr>
              <a:t>88 </a:t>
            </a:r>
            <a:r>
              <a:rPr lang="en-US" sz="4400" b="0" kern="0" dirty="0" smtClean="0">
                <a:latin typeface="Times New Roman" pitchFamily="18" charset="0"/>
                <a:ea typeface="+mj-ea"/>
                <a:cs typeface="Times New Roman" pitchFamily="18" charset="0"/>
              </a:rPr>
              <a:t>(6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6)</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1219200" y="2104690"/>
            <a:ext cx="7162800" cy="3933825"/>
          </a:xfrm>
        </p:spPr>
        <p:txBody>
          <a:bodyPr/>
          <a:lstStyle/>
          <a:p>
            <a:endParaRPr lang="en-US" sz="2400" dirty="0" smtClean="0"/>
          </a:p>
          <a:p>
            <a:r>
              <a:rPr lang="en-US" sz="2400" b="1" dirty="0" smtClean="0"/>
              <a:t>G</a:t>
            </a:r>
            <a:r>
              <a:rPr lang="en-US" sz="2400" dirty="0" smtClean="0"/>
              <a:t>ravity for the </a:t>
            </a:r>
            <a:r>
              <a:rPr lang="en-US" sz="2400" b="1" dirty="0" smtClean="0"/>
              <a:t>R</a:t>
            </a:r>
            <a:r>
              <a:rPr lang="en-US" sz="2400" dirty="0" smtClean="0"/>
              <a:t>edefinition of the </a:t>
            </a:r>
            <a:r>
              <a:rPr lang="en-US" sz="2400" b="1" dirty="0" smtClean="0"/>
              <a:t>A</a:t>
            </a:r>
            <a:r>
              <a:rPr lang="en-US" sz="2400" dirty="0" smtClean="0"/>
              <a:t>merican* </a:t>
            </a:r>
            <a:r>
              <a:rPr lang="en-US" sz="2400" b="1" dirty="0" smtClean="0"/>
              <a:t>V</a:t>
            </a:r>
            <a:r>
              <a:rPr lang="en-US" sz="2400" dirty="0" smtClean="0"/>
              <a:t>ertical </a:t>
            </a:r>
            <a:r>
              <a:rPr lang="en-US" sz="2400" b="1" dirty="0" smtClean="0"/>
              <a:t>D</a:t>
            </a:r>
            <a:r>
              <a:rPr lang="en-US" sz="2400" dirty="0" smtClean="0"/>
              <a:t>atum</a:t>
            </a:r>
          </a:p>
          <a:p>
            <a:endParaRPr lang="en-US" sz="2400" dirty="0" smtClean="0"/>
          </a:p>
          <a:p>
            <a:r>
              <a:rPr lang="en-US" sz="2400" dirty="0" smtClean="0"/>
              <a:t>An NGS project whose target is to redefine the official civilian vertical datum as the </a:t>
            </a:r>
            <a:r>
              <a:rPr lang="en-US" sz="2400" dirty="0" err="1" smtClean="0"/>
              <a:t>geoid</a:t>
            </a:r>
            <a:r>
              <a:rPr lang="en-US" sz="2400" dirty="0" smtClean="0"/>
              <a:t>, realized through the use of GNSS technology and a gravimetric </a:t>
            </a:r>
            <a:r>
              <a:rPr lang="en-US" sz="2400" dirty="0" err="1" smtClean="0"/>
              <a:t>geoid</a:t>
            </a:r>
            <a:r>
              <a:rPr lang="en-US" sz="2400" dirty="0" smtClean="0"/>
              <a:t> model over at least the United States and its territories</a:t>
            </a:r>
            <a:r>
              <a:rPr lang="en-US" dirty="0" smtClean="0"/>
              <a:t>	</a:t>
            </a:r>
            <a:endParaRPr lang="en-US" sz="1200" b="1" dirty="0" smtClean="0"/>
          </a:p>
          <a:p>
            <a:pPr lvl="1">
              <a:buFontTx/>
              <a:buNone/>
            </a:pPr>
            <a:endParaRPr lang="en-US" dirty="0" smtClean="0"/>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26</a:t>
            </a:fld>
            <a:endParaRPr lang="en-US" dirty="0"/>
          </a:p>
        </p:txBody>
      </p:sp>
      <p:sp>
        <p:nvSpPr>
          <p:cNvPr id="4"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What is GRAV-D? (1 of </a:t>
            </a:r>
            <a:r>
              <a:rPr lang="en-US" sz="4400" b="0" kern="0" dirty="0" smtClean="0">
                <a:latin typeface="Times New Roman" pitchFamily="18" charset="0"/>
                <a:ea typeface="+mj-ea"/>
                <a:cs typeface="Times New Roman" pitchFamily="18" charset="0"/>
              </a:rPr>
              <a:t>6)</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021138" y="1835638"/>
            <a:ext cx="4300537" cy="4200525"/>
          </a:xfrm>
          <a:prstGeom prst="rect">
            <a:avLst/>
          </a:prstGeom>
          <a:noFill/>
          <a:ln w="9525">
            <a:noFill/>
            <a:miter lim="800000"/>
            <a:headEnd/>
            <a:tailEnd/>
          </a:ln>
        </p:spPr>
        <p:txBody>
          <a:bodyPr/>
          <a:lstStyle/>
          <a:p>
            <a:pPr marL="342900" indent="-342900" eaLnBrk="1" hangingPunct="1">
              <a:spcBef>
                <a:spcPct val="20000"/>
              </a:spcBef>
              <a:buFontTx/>
              <a:buChar char="•"/>
              <a:defRPr/>
            </a:pPr>
            <a:r>
              <a:rPr lang="en-US" sz="2000" b="0" i="1" kern="0" dirty="0">
                <a:latin typeface="Times New Roman" pitchFamily="18" charset="0"/>
                <a:cs typeface="Times New Roman" pitchFamily="18" charset="0"/>
              </a:rPr>
              <a:t>Official NGS policy as of Nov 14, 2007</a:t>
            </a:r>
          </a:p>
          <a:p>
            <a:pPr marL="342900" indent="-342900" eaLnBrk="1" hangingPunct="1">
              <a:spcBef>
                <a:spcPct val="20000"/>
              </a:spcBef>
              <a:buFontTx/>
              <a:buChar char="•"/>
              <a:defRPr/>
            </a:pPr>
            <a:r>
              <a:rPr lang="en-US" sz="2000" b="0" i="1" kern="0" dirty="0" smtClean="0">
                <a:latin typeface="Times New Roman" pitchFamily="18" charset="0"/>
                <a:cs typeface="Times New Roman" pitchFamily="18" charset="0"/>
              </a:rPr>
              <a:t>Airborne </a:t>
            </a:r>
            <a:r>
              <a:rPr lang="en-US" sz="2000" b="0" i="1" kern="0" dirty="0">
                <a:latin typeface="Times New Roman" pitchFamily="18" charset="0"/>
                <a:cs typeface="Times New Roman" pitchFamily="18" charset="0"/>
              </a:rPr>
              <a:t>Gravity Snapshot</a:t>
            </a:r>
          </a:p>
          <a:p>
            <a:pPr marL="342900" indent="-342900" eaLnBrk="1" hangingPunct="1">
              <a:spcBef>
                <a:spcPct val="20000"/>
              </a:spcBef>
              <a:buFontTx/>
              <a:buChar char="•"/>
              <a:defRPr/>
            </a:pPr>
            <a:r>
              <a:rPr lang="en-US" sz="2000" b="0" i="1" kern="0" dirty="0">
                <a:latin typeface="Times New Roman" pitchFamily="18" charset="0"/>
                <a:cs typeface="Times New Roman" pitchFamily="18" charset="0"/>
              </a:rPr>
              <a:t>Absolute Gravity Tracking</a:t>
            </a:r>
          </a:p>
          <a:p>
            <a:pPr marL="342900" indent="-342900" eaLnBrk="1" hangingPunct="1">
              <a:spcBef>
                <a:spcPct val="20000"/>
              </a:spcBef>
              <a:buFontTx/>
              <a:buChar char="•"/>
              <a:defRPr/>
            </a:pPr>
            <a:r>
              <a:rPr lang="en-US" sz="2000" b="0" i="1" kern="0" dirty="0">
                <a:latin typeface="Times New Roman" pitchFamily="18" charset="0"/>
                <a:cs typeface="Times New Roman" pitchFamily="18" charset="0"/>
              </a:rPr>
              <a:t>Re-define the Vertical Datum of the USA by </a:t>
            </a:r>
            <a:r>
              <a:rPr lang="en-US" sz="2000" i="1" kern="0" dirty="0" smtClean="0">
                <a:latin typeface="Times New Roman" pitchFamily="18" charset="0"/>
                <a:cs typeface="Times New Roman" pitchFamily="18" charset="0"/>
              </a:rPr>
              <a:t>2022</a:t>
            </a:r>
            <a:r>
              <a:rPr lang="en-US" sz="2000" b="0" i="1" kern="0" dirty="0" smtClean="0">
                <a:latin typeface="Times New Roman" pitchFamily="18" charset="0"/>
                <a:cs typeface="Times New Roman" pitchFamily="18" charset="0"/>
              </a:rPr>
              <a:t> (at current funding levels)</a:t>
            </a:r>
            <a:endParaRPr lang="en-US" sz="2000" b="0" i="1" kern="0" dirty="0">
              <a:latin typeface="Times New Roman" pitchFamily="18" charset="0"/>
              <a:cs typeface="Times New Roman" pitchFamily="18" charset="0"/>
            </a:endParaRPr>
          </a:p>
          <a:p>
            <a:pPr marL="342900" indent="-342900" eaLnBrk="1" hangingPunct="1">
              <a:spcBef>
                <a:spcPct val="20000"/>
              </a:spcBef>
              <a:buFontTx/>
              <a:buChar char="•"/>
              <a:defRPr/>
            </a:pPr>
            <a:r>
              <a:rPr lang="en-US" sz="2000" b="0" i="1" kern="0" dirty="0">
                <a:latin typeface="Times New Roman" pitchFamily="18" charset="0"/>
                <a:cs typeface="Times New Roman" pitchFamily="18" charset="0"/>
              </a:rPr>
              <a:t>Part of the NGS 10 year plan (2008-2018</a:t>
            </a:r>
            <a:r>
              <a:rPr lang="en-US" sz="2000" b="0" i="1" kern="0" dirty="0" smtClean="0">
                <a:latin typeface="Times New Roman" pitchFamily="18" charset="0"/>
                <a:cs typeface="Times New Roman" pitchFamily="18" charset="0"/>
              </a:rPr>
              <a:t>)</a:t>
            </a:r>
            <a:endParaRPr lang="en-US" sz="2000" b="0" i="1" kern="0" dirty="0">
              <a:latin typeface="Times New Roman" pitchFamily="18" charset="0"/>
              <a:cs typeface="Times New Roman" pitchFamily="18" charset="0"/>
            </a:endParaRPr>
          </a:p>
          <a:p>
            <a:pPr marL="342900" indent="-342900" eaLnBrk="1" hangingPunct="1">
              <a:spcBef>
                <a:spcPct val="20000"/>
              </a:spcBef>
              <a:buFontTx/>
              <a:buChar char="•"/>
              <a:defRPr/>
            </a:pPr>
            <a:r>
              <a:rPr lang="en-US" sz="2000" b="0" i="1" kern="0" dirty="0">
                <a:latin typeface="Times New Roman" pitchFamily="18" charset="0"/>
                <a:cs typeface="Times New Roman" pitchFamily="18" charset="0"/>
              </a:rPr>
              <a:t>Target:  </a:t>
            </a:r>
            <a:r>
              <a:rPr lang="en-US" sz="2000" b="0" i="1" u="sng" kern="0" dirty="0">
                <a:latin typeface="Times New Roman" pitchFamily="18" charset="0"/>
                <a:cs typeface="Times New Roman" pitchFamily="18" charset="0"/>
              </a:rPr>
              <a:t>2 cm accuracy </a:t>
            </a:r>
            <a:r>
              <a:rPr lang="en-US" sz="2000" b="0" i="1" kern="0" dirty="0">
                <a:latin typeface="Times New Roman" pitchFamily="18" charset="0"/>
                <a:cs typeface="Times New Roman" pitchFamily="18" charset="0"/>
              </a:rPr>
              <a:t>orthometric heights from GNSS and a geoid model</a:t>
            </a:r>
          </a:p>
        </p:txBody>
      </p:sp>
      <p:pic>
        <p:nvPicPr>
          <p:cNvPr id="25604" name="Picture 4"/>
          <p:cNvPicPr>
            <a:picLocks noChangeAspect="1" noChangeArrowheads="1"/>
          </p:cNvPicPr>
          <p:nvPr/>
        </p:nvPicPr>
        <p:blipFill>
          <a:blip r:embed="rId3" cstate="print"/>
          <a:srcRect/>
          <a:stretch>
            <a:fillRect/>
          </a:stretch>
        </p:blipFill>
        <p:spPr bwMode="auto">
          <a:xfrm>
            <a:off x="147638" y="1751500"/>
            <a:ext cx="3417887" cy="4475163"/>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Last Updated 12 October 2010 (DAS)</a:t>
            </a:r>
            <a:endParaRPr lang="en-US" dirty="0"/>
          </a:p>
        </p:txBody>
      </p:sp>
      <p:sp>
        <p:nvSpPr>
          <p:cNvPr id="7" name="Slide Number Placeholder 6"/>
          <p:cNvSpPr>
            <a:spLocks noGrp="1"/>
          </p:cNvSpPr>
          <p:nvPr>
            <p:ph type="sldNum" sz="quarter" idx="12"/>
          </p:nvPr>
        </p:nvSpPr>
        <p:spPr/>
        <p:txBody>
          <a:bodyPr/>
          <a:lstStyle/>
          <a:p>
            <a:fld id="{1BE2F31E-9859-4353-8204-26096E84F01D}" type="slidenum">
              <a:rPr lang="en-US" smtClean="0"/>
              <a:pPr/>
              <a:t>27</a:t>
            </a:fld>
            <a:endParaRPr lang="en-US" dirty="0"/>
          </a:p>
        </p:txBody>
      </p:sp>
      <p:sp>
        <p:nvSpPr>
          <p:cNvPr id="8"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What is GRAV-D? </a:t>
            </a:r>
            <a:r>
              <a:rPr lang="en-US" sz="4400" b="0" kern="0" dirty="0" smtClean="0">
                <a:latin typeface="Times New Roman" pitchFamily="18" charset="0"/>
                <a:ea typeface="+mj-ea"/>
                <a:cs typeface="Times New Roman" pitchFamily="18" charset="0"/>
              </a:rPr>
              <a:t>(2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6)</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1219200" y="1905000"/>
            <a:ext cx="7162800" cy="3933825"/>
          </a:xfrm>
        </p:spPr>
        <p:txBody>
          <a:bodyPr/>
          <a:lstStyle/>
          <a:p>
            <a:pPr eaLnBrk="1" hangingPunct="1"/>
            <a:r>
              <a:rPr lang="en-US" sz="2400" dirty="0" smtClean="0"/>
              <a:t>GRAV-D </a:t>
            </a:r>
            <a:r>
              <a:rPr lang="en-US" sz="2400" b="1" dirty="0" smtClean="0"/>
              <a:t>means fast, accurate, consistent </a:t>
            </a:r>
            <a:r>
              <a:rPr lang="en-US" sz="2400" b="1" dirty="0" err="1" smtClean="0"/>
              <a:t>orthometric</a:t>
            </a:r>
            <a:r>
              <a:rPr lang="en-US" sz="2400" b="1" dirty="0" smtClean="0"/>
              <a:t> heights </a:t>
            </a:r>
            <a:r>
              <a:rPr lang="en-US" sz="2400" dirty="0" smtClean="0"/>
              <a:t>everywhere in the USA</a:t>
            </a:r>
          </a:p>
          <a:p>
            <a:pPr eaLnBrk="1" hangingPunct="1"/>
            <a:endParaRPr lang="en-US" sz="2400" dirty="0" smtClean="0"/>
          </a:p>
          <a:p>
            <a:pPr eaLnBrk="1" hangingPunct="1"/>
            <a:r>
              <a:rPr lang="en-US" sz="2400" dirty="0" smtClean="0"/>
              <a:t>GPS already gives fast accurate </a:t>
            </a:r>
            <a:r>
              <a:rPr lang="en-US" sz="2400" i="1" dirty="0" smtClean="0"/>
              <a:t>ellipsoid</a:t>
            </a:r>
            <a:r>
              <a:rPr lang="en-US" sz="2400" dirty="0" smtClean="0"/>
              <a:t> heights</a:t>
            </a:r>
          </a:p>
          <a:p>
            <a:pPr eaLnBrk="1" hangingPunct="1"/>
            <a:endParaRPr lang="en-US" sz="2400" dirty="0" smtClean="0"/>
          </a:p>
          <a:p>
            <a:pPr eaLnBrk="1" hangingPunct="1"/>
            <a:r>
              <a:rPr lang="en-US" sz="2400" dirty="0" smtClean="0"/>
              <a:t>If the </a:t>
            </a:r>
            <a:r>
              <a:rPr lang="en-US" sz="2400" dirty="0" err="1" smtClean="0"/>
              <a:t>geoid</a:t>
            </a:r>
            <a:r>
              <a:rPr lang="en-US" sz="2400" dirty="0" smtClean="0"/>
              <a:t> were </a:t>
            </a:r>
            <a:r>
              <a:rPr lang="en-US" sz="2400" b="1" dirty="0" smtClean="0"/>
              <a:t>modeled</a:t>
            </a:r>
            <a:r>
              <a:rPr lang="en-US" sz="2400" dirty="0" smtClean="0"/>
              <a:t> (and </a:t>
            </a:r>
            <a:r>
              <a:rPr lang="en-US" sz="2400" b="1" dirty="0" smtClean="0"/>
              <a:t>monitored</a:t>
            </a:r>
            <a:r>
              <a:rPr lang="en-US" sz="2400" dirty="0" smtClean="0"/>
              <a:t>) to highest accuracy…fast, accurate </a:t>
            </a:r>
            <a:r>
              <a:rPr lang="en-US" sz="2400" dirty="0" err="1" smtClean="0"/>
              <a:t>orthometric</a:t>
            </a:r>
            <a:r>
              <a:rPr lang="en-US" sz="2400" dirty="0" smtClean="0"/>
              <a:t> heights, anywhere, anytime</a:t>
            </a:r>
          </a:p>
          <a:p>
            <a:pPr lvl="2" eaLnBrk="1" hangingPunct="1">
              <a:buFontTx/>
              <a:buNone/>
            </a:pPr>
            <a:endParaRPr lang="en-US" dirty="0" smtClean="0"/>
          </a:p>
          <a:p>
            <a:pPr eaLnBrk="1" hangingPunct="1"/>
            <a:r>
              <a:rPr lang="en-US" sz="2400" dirty="0" smtClean="0"/>
              <a:t>No need to use leveling to “bring in the datum”</a:t>
            </a:r>
          </a:p>
          <a:p>
            <a:pPr lvl="1">
              <a:buFontTx/>
              <a:buNone/>
            </a:pPr>
            <a:endParaRPr lang="en-US" dirty="0" smtClean="0"/>
          </a:p>
          <a:p>
            <a:pPr>
              <a:buFontTx/>
              <a:buNone/>
            </a:pPr>
            <a:r>
              <a:rPr lang="en-US" dirty="0" smtClean="0"/>
              <a:t>			</a:t>
            </a:r>
            <a:endParaRPr lang="en-US" sz="1200" b="1" dirty="0" smtClean="0"/>
          </a:p>
          <a:p>
            <a:pPr lvl="1">
              <a:buFontTx/>
              <a:buNone/>
            </a:pPr>
            <a:endParaRPr lang="en-US" dirty="0" smtClean="0"/>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28</a:t>
            </a:fld>
            <a:endParaRPr lang="en-US" dirty="0"/>
          </a:p>
        </p:txBody>
      </p:sp>
      <p:sp>
        <p:nvSpPr>
          <p:cNvPr id="7"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What is GRAV-D? </a:t>
            </a:r>
            <a:r>
              <a:rPr lang="en-US" sz="4400" b="0" kern="0" dirty="0" smtClean="0">
                <a:latin typeface="Times New Roman" pitchFamily="18" charset="0"/>
                <a:ea typeface="+mj-ea"/>
                <a:cs typeface="Times New Roman" pitchFamily="18" charset="0"/>
              </a:rPr>
              <a:t>(3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6)</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olitical-world-map-2007 -2 "/>
          <p:cNvPicPr>
            <a:picLocks noChangeAspect="1" noChangeArrowheads="1"/>
          </p:cNvPicPr>
          <p:nvPr/>
        </p:nvPicPr>
        <p:blipFill>
          <a:blip r:embed="rId2" cstate="print"/>
          <a:srcRect/>
          <a:stretch>
            <a:fillRect/>
          </a:stretch>
        </p:blipFill>
        <p:spPr bwMode="auto">
          <a:xfrm>
            <a:off x="0" y="1752600"/>
            <a:ext cx="9144000" cy="5011738"/>
          </a:xfrm>
          <a:prstGeom prst="rect">
            <a:avLst/>
          </a:prstGeom>
          <a:noFill/>
          <a:ln w="9525">
            <a:noFill/>
            <a:miter lim="800000"/>
            <a:headEnd/>
            <a:tailEnd/>
          </a:ln>
        </p:spPr>
      </p:pic>
      <p:grpSp>
        <p:nvGrpSpPr>
          <p:cNvPr id="2" name="Group 4"/>
          <p:cNvGrpSpPr>
            <a:grpSpLocks/>
          </p:cNvGrpSpPr>
          <p:nvPr/>
        </p:nvGrpSpPr>
        <p:grpSpPr bwMode="auto">
          <a:xfrm>
            <a:off x="158750" y="3457575"/>
            <a:ext cx="1030288" cy="1335088"/>
            <a:chOff x="229" y="1911"/>
            <a:chExt cx="649" cy="841"/>
          </a:xfrm>
        </p:grpSpPr>
        <p:sp>
          <p:nvSpPr>
            <p:cNvPr id="27674" name="Freeform 5"/>
            <p:cNvSpPr>
              <a:spLocks/>
            </p:cNvSpPr>
            <p:nvPr/>
          </p:nvSpPr>
          <p:spPr bwMode="auto">
            <a:xfrm rot="3476790">
              <a:off x="127" y="2013"/>
              <a:ext cx="458" cy="254"/>
            </a:xfrm>
            <a:custGeom>
              <a:avLst/>
              <a:gdLst>
                <a:gd name="T0" fmla="*/ 150 w 334"/>
                <a:gd name="T1" fmla="*/ 232 h 254"/>
                <a:gd name="T2" fmla="*/ 330 w 334"/>
                <a:gd name="T3" fmla="*/ 46 h 254"/>
                <a:gd name="T4" fmla="*/ 126 w 334"/>
                <a:gd name="T5" fmla="*/ 22 h 254"/>
                <a:gd name="T6" fmla="*/ 6 w 334"/>
                <a:gd name="T7" fmla="*/ 178 h 254"/>
                <a:gd name="T8" fmla="*/ 150 w 334"/>
                <a:gd name="T9" fmla="*/ 232 h 254"/>
                <a:gd name="T10" fmla="*/ 0 60000 65536"/>
                <a:gd name="T11" fmla="*/ 0 60000 65536"/>
                <a:gd name="T12" fmla="*/ 0 60000 65536"/>
                <a:gd name="T13" fmla="*/ 0 60000 65536"/>
                <a:gd name="T14" fmla="*/ 0 60000 65536"/>
                <a:gd name="T15" fmla="*/ 0 w 334"/>
                <a:gd name="T16" fmla="*/ 0 h 254"/>
                <a:gd name="T17" fmla="*/ 334 w 334"/>
                <a:gd name="T18" fmla="*/ 254 h 254"/>
              </a:gdLst>
              <a:ahLst/>
              <a:cxnLst>
                <a:cxn ang="T10">
                  <a:pos x="T0" y="T1"/>
                </a:cxn>
                <a:cxn ang="T11">
                  <a:pos x="T2" y="T3"/>
                </a:cxn>
                <a:cxn ang="T12">
                  <a:pos x="T4" y="T5"/>
                </a:cxn>
                <a:cxn ang="T13">
                  <a:pos x="T6" y="T7"/>
                </a:cxn>
                <a:cxn ang="T14">
                  <a:pos x="T8" y="T9"/>
                </a:cxn>
              </a:cxnLst>
              <a:rect l="T15" t="T16" r="T17" b="T18"/>
              <a:pathLst>
                <a:path w="334" h="254">
                  <a:moveTo>
                    <a:pt x="150" y="232"/>
                  </a:moveTo>
                  <a:cubicBezTo>
                    <a:pt x="204" y="210"/>
                    <a:pt x="334" y="81"/>
                    <a:pt x="330" y="46"/>
                  </a:cubicBezTo>
                  <a:cubicBezTo>
                    <a:pt x="326" y="11"/>
                    <a:pt x="180" y="0"/>
                    <a:pt x="126" y="22"/>
                  </a:cubicBezTo>
                  <a:cubicBezTo>
                    <a:pt x="72" y="44"/>
                    <a:pt x="0" y="147"/>
                    <a:pt x="6" y="178"/>
                  </a:cubicBezTo>
                  <a:cubicBezTo>
                    <a:pt x="12" y="209"/>
                    <a:pt x="96" y="254"/>
                    <a:pt x="150" y="232"/>
                  </a:cubicBezTo>
                  <a:close/>
                </a:path>
              </a:pathLst>
            </a:custGeom>
            <a:pattFill prst="ltDnDiag">
              <a:fgClr>
                <a:schemeClr val="tx1">
                  <a:alpha val="50195"/>
                </a:schemeClr>
              </a:fgClr>
              <a:bgClr>
                <a:schemeClr val="bg1">
                  <a:alpha val="50195"/>
                </a:schemeClr>
              </a:bgClr>
            </a:pattFill>
            <a:ln w="38100">
              <a:solidFill>
                <a:schemeClr val="tx1"/>
              </a:solidFill>
              <a:round/>
              <a:headEnd/>
              <a:tailEnd/>
            </a:ln>
          </p:spPr>
          <p:txBody>
            <a:bodyPr/>
            <a:lstStyle/>
            <a:p>
              <a:endParaRPr lang="en-US"/>
            </a:p>
          </p:txBody>
        </p:sp>
        <p:sp>
          <p:nvSpPr>
            <p:cNvPr id="27675" name="Text Box 6"/>
            <p:cNvSpPr txBox="1">
              <a:spLocks noChangeArrowheads="1"/>
            </p:cNvSpPr>
            <p:nvPr/>
          </p:nvSpPr>
          <p:spPr bwMode="auto">
            <a:xfrm>
              <a:off x="332" y="2560"/>
              <a:ext cx="546" cy="192"/>
            </a:xfrm>
            <a:prstGeom prst="rect">
              <a:avLst/>
            </a:prstGeom>
            <a:solidFill>
              <a:schemeClr val="bg1"/>
            </a:solidFill>
            <a:ln w="9525">
              <a:noFill/>
              <a:miter lim="800000"/>
              <a:headEnd/>
              <a:tailEnd/>
            </a:ln>
          </p:spPr>
          <p:txBody>
            <a:bodyPr wrap="none">
              <a:spAutoFit/>
            </a:bodyPr>
            <a:lstStyle/>
            <a:p>
              <a:r>
                <a:rPr lang="en-US"/>
                <a:t>Hawaii</a:t>
              </a:r>
            </a:p>
          </p:txBody>
        </p:sp>
        <p:sp>
          <p:nvSpPr>
            <p:cNvPr id="27676" name="Line 7"/>
            <p:cNvSpPr>
              <a:spLocks noChangeShapeType="1"/>
            </p:cNvSpPr>
            <p:nvPr/>
          </p:nvSpPr>
          <p:spPr bwMode="auto">
            <a:xfrm flipH="1" flipV="1">
              <a:off x="462" y="2280"/>
              <a:ext cx="78" cy="336"/>
            </a:xfrm>
            <a:prstGeom prst="line">
              <a:avLst/>
            </a:prstGeom>
            <a:noFill/>
            <a:ln w="9525">
              <a:solidFill>
                <a:schemeClr val="tx1"/>
              </a:solidFill>
              <a:round/>
              <a:headEnd/>
              <a:tailEnd type="triangle" w="med" len="med"/>
            </a:ln>
          </p:spPr>
          <p:txBody>
            <a:bodyPr/>
            <a:lstStyle/>
            <a:p>
              <a:endParaRPr lang="en-US"/>
            </a:p>
          </p:txBody>
        </p:sp>
      </p:grpSp>
      <p:grpSp>
        <p:nvGrpSpPr>
          <p:cNvPr id="3" name="Group 8"/>
          <p:cNvGrpSpPr>
            <a:grpSpLocks/>
          </p:cNvGrpSpPr>
          <p:nvPr/>
        </p:nvGrpSpPr>
        <p:grpSpPr bwMode="auto">
          <a:xfrm>
            <a:off x="684213" y="1773238"/>
            <a:ext cx="1162050" cy="1254125"/>
            <a:chOff x="431" y="490"/>
            <a:chExt cx="732" cy="790"/>
          </a:xfrm>
        </p:grpSpPr>
        <p:sp>
          <p:nvSpPr>
            <p:cNvPr id="27671" name="Freeform 9"/>
            <p:cNvSpPr>
              <a:spLocks/>
            </p:cNvSpPr>
            <p:nvPr/>
          </p:nvSpPr>
          <p:spPr bwMode="auto">
            <a:xfrm>
              <a:off x="431" y="874"/>
              <a:ext cx="732" cy="406"/>
            </a:xfrm>
            <a:custGeom>
              <a:avLst/>
              <a:gdLst>
                <a:gd name="T0" fmla="*/ 460 w 732"/>
                <a:gd name="T1" fmla="*/ 329 h 406"/>
                <a:gd name="T2" fmla="*/ 473 w 732"/>
                <a:gd name="T3" fmla="*/ 225 h 406"/>
                <a:gd name="T4" fmla="*/ 294 w 732"/>
                <a:gd name="T5" fmla="*/ 270 h 406"/>
                <a:gd name="T6" fmla="*/ 94 w 732"/>
                <a:gd name="T7" fmla="*/ 356 h 406"/>
                <a:gd name="T8" fmla="*/ 4 w 732"/>
                <a:gd name="T9" fmla="*/ 380 h 406"/>
                <a:gd name="T10" fmla="*/ 71 w 732"/>
                <a:gd name="T11" fmla="*/ 197 h 406"/>
                <a:gd name="T12" fmla="*/ 217 w 732"/>
                <a:gd name="T13" fmla="*/ 155 h 406"/>
                <a:gd name="T14" fmla="*/ 391 w 732"/>
                <a:gd name="T15" fmla="*/ 26 h 406"/>
                <a:gd name="T16" fmla="*/ 667 w 732"/>
                <a:gd name="T17" fmla="*/ 5 h 406"/>
                <a:gd name="T18" fmla="*/ 730 w 732"/>
                <a:gd name="T19" fmla="*/ 56 h 406"/>
                <a:gd name="T20" fmla="*/ 655 w 732"/>
                <a:gd name="T21" fmla="*/ 146 h 406"/>
                <a:gd name="T22" fmla="*/ 591 w 732"/>
                <a:gd name="T23" fmla="*/ 208 h 406"/>
                <a:gd name="T24" fmla="*/ 574 w 732"/>
                <a:gd name="T25" fmla="*/ 347 h 406"/>
                <a:gd name="T26" fmla="*/ 460 w 732"/>
                <a:gd name="T27" fmla="*/ 329 h 4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2"/>
                <a:gd name="T43" fmla="*/ 0 h 406"/>
                <a:gd name="T44" fmla="*/ 732 w 732"/>
                <a:gd name="T45" fmla="*/ 406 h 4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2" h="406">
                  <a:moveTo>
                    <a:pt x="460" y="329"/>
                  </a:moveTo>
                  <a:cubicBezTo>
                    <a:pt x="440" y="316"/>
                    <a:pt x="501" y="235"/>
                    <a:pt x="473" y="225"/>
                  </a:cubicBezTo>
                  <a:cubicBezTo>
                    <a:pt x="445" y="215"/>
                    <a:pt x="357" y="248"/>
                    <a:pt x="294" y="270"/>
                  </a:cubicBezTo>
                  <a:cubicBezTo>
                    <a:pt x="231" y="292"/>
                    <a:pt x="142" y="338"/>
                    <a:pt x="94" y="356"/>
                  </a:cubicBezTo>
                  <a:cubicBezTo>
                    <a:pt x="46" y="374"/>
                    <a:pt x="8" y="406"/>
                    <a:pt x="4" y="380"/>
                  </a:cubicBezTo>
                  <a:cubicBezTo>
                    <a:pt x="0" y="354"/>
                    <a:pt x="35" y="235"/>
                    <a:pt x="71" y="197"/>
                  </a:cubicBezTo>
                  <a:cubicBezTo>
                    <a:pt x="107" y="159"/>
                    <a:pt x="164" y="183"/>
                    <a:pt x="217" y="155"/>
                  </a:cubicBezTo>
                  <a:cubicBezTo>
                    <a:pt x="270" y="127"/>
                    <a:pt x="316" y="51"/>
                    <a:pt x="391" y="26"/>
                  </a:cubicBezTo>
                  <a:cubicBezTo>
                    <a:pt x="466" y="1"/>
                    <a:pt x="611" y="0"/>
                    <a:pt x="667" y="5"/>
                  </a:cubicBezTo>
                  <a:cubicBezTo>
                    <a:pt x="723" y="10"/>
                    <a:pt x="732" y="33"/>
                    <a:pt x="730" y="56"/>
                  </a:cubicBezTo>
                  <a:cubicBezTo>
                    <a:pt x="728" y="79"/>
                    <a:pt x="678" y="121"/>
                    <a:pt x="655" y="146"/>
                  </a:cubicBezTo>
                  <a:cubicBezTo>
                    <a:pt x="632" y="171"/>
                    <a:pt x="604" y="175"/>
                    <a:pt x="591" y="208"/>
                  </a:cubicBezTo>
                  <a:cubicBezTo>
                    <a:pt x="578" y="241"/>
                    <a:pt x="596" y="327"/>
                    <a:pt x="574" y="347"/>
                  </a:cubicBezTo>
                  <a:cubicBezTo>
                    <a:pt x="552" y="367"/>
                    <a:pt x="484" y="333"/>
                    <a:pt x="460" y="329"/>
                  </a:cubicBezTo>
                  <a:close/>
                </a:path>
              </a:pathLst>
            </a:custGeom>
            <a:pattFill prst="ltDnDiag">
              <a:fgClr>
                <a:schemeClr val="tx1">
                  <a:alpha val="50195"/>
                </a:schemeClr>
              </a:fgClr>
              <a:bgClr>
                <a:schemeClr val="bg1">
                  <a:alpha val="50195"/>
                </a:schemeClr>
              </a:bgClr>
            </a:pattFill>
            <a:ln w="38100">
              <a:solidFill>
                <a:schemeClr val="tx1"/>
              </a:solidFill>
              <a:round/>
              <a:headEnd/>
              <a:tailEnd/>
            </a:ln>
          </p:spPr>
          <p:txBody>
            <a:bodyPr/>
            <a:lstStyle/>
            <a:p>
              <a:endParaRPr lang="en-US"/>
            </a:p>
          </p:txBody>
        </p:sp>
        <p:sp>
          <p:nvSpPr>
            <p:cNvPr id="27672" name="Text Box 10"/>
            <p:cNvSpPr txBox="1">
              <a:spLocks noChangeArrowheads="1"/>
            </p:cNvSpPr>
            <p:nvPr/>
          </p:nvSpPr>
          <p:spPr bwMode="auto">
            <a:xfrm>
              <a:off x="458" y="490"/>
              <a:ext cx="532" cy="192"/>
            </a:xfrm>
            <a:prstGeom prst="rect">
              <a:avLst/>
            </a:prstGeom>
            <a:solidFill>
              <a:schemeClr val="bg1"/>
            </a:solidFill>
            <a:ln w="9525">
              <a:noFill/>
              <a:miter lim="800000"/>
              <a:headEnd/>
              <a:tailEnd/>
            </a:ln>
          </p:spPr>
          <p:txBody>
            <a:bodyPr wrap="none">
              <a:spAutoFit/>
            </a:bodyPr>
            <a:lstStyle/>
            <a:p>
              <a:r>
                <a:rPr lang="en-US"/>
                <a:t>Alaska</a:t>
              </a:r>
            </a:p>
          </p:txBody>
        </p:sp>
        <p:sp>
          <p:nvSpPr>
            <p:cNvPr id="27673" name="Line 11"/>
            <p:cNvSpPr>
              <a:spLocks noChangeShapeType="1"/>
            </p:cNvSpPr>
            <p:nvPr/>
          </p:nvSpPr>
          <p:spPr bwMode="auto">
            <a:xfrm>
              <a:off x="792" y="666"/>
              <a:ext cx="84" cy="234"/>
            </a:xfrm>
            <a:prstGeom prst="line">
              <a:avLst/>
            </a:prstGeom>
            <a:noFill/>
            <a:ln w="9525">
              <a:solidFill>
                <a:schemeClr val="tx1"/>
              </a:solidFill>
              <a:round/>
              <a:headEnd/>
              <a:tailEnd type="triangle" w="med" len="med"/>
            </a:ln>
          </p:spPr>
          <p:txBody>
            <a:bodyPr/>
            <a:lstStyle/>
            <a:p>
              <a:endParaRPr lang="en-US"/>
            </a:p>
          </p:txBody>
        </p:sp>
      </p:grpSp>
      <p:grpSp>
        <p:nvGrpSpPr>
          <p:cNvPr id="4" name="Group 12"/>
          <p:cNvGrpSpPr>
            <a:grpSpLocks/>
          </p:cNvGrpSpPr>
          <p:nvPr/>
        </p:nvGrpSpPr>
        <p:grpSpPr bwMode="auto">
          <a:xfrm>
            <a:off x="1363663" y="1739900"/>
            <a:ext cx="2249487" cy="2009775"/>
            <a:chOff x="859" y="469"/>
            <a:chExt cx="1417" cy="1266"/>
          </a:xfrm>
        </p:grpSpPr>
        <p:sp>
          <p:nvSpPr>
            <p:cNvPr id="27668" name="Freeform 13"/>
            <p:cNvSpPr>
              <a:spLocks/>
            </p:cNvSpPr>
            <p:nvPr/>
          </p:nvSpPr>
          <p:spPr bwMode="auto">
            <a:xfrm>
              <a:off x="859" y="1224"/>
              <a:ext cx="951" cy="511"/>
            </a:xfrm>
            <a:custGeom>
              <a:avLst/>
              <a:gdLst>
                <a:gd name="T0" fmla="*/ 110 w 951"/>
                <a:gd name="T1" fmla="*/ 39 h 511"/>
                <a:gd name="T2" fmla="*/ 11 w 951"/>
                <a:gd name="T3" fmla="*/ 201 h 511"/>
                <a:gd name="T4" fmla="*/ 42 w 951"/>
                <a:gd name="T5" fmla="*/ 326 h 511"/>
                <a:gd name="T6" fmla="*/ 228 w 951"/>
                <a:gd name="T7" fmla="*/ 411 h 511"/>
                <a:gd name="T8" fmla="*/ 341 w 951"/>
                <a:gd name="T9" fmla="*/ 498 h 511"/>
                <a:gd name="T10" fmla="*/ 464 w 951"/>
                <a:gd name="T11" fmla="*/ 405 h 511"/>
                <a:gd name="T12" fmla="*/ 581 w 951"/>
                <a:gd name="T13" fmla="*/ 510 h 511"/>
                <a:gd name="T14" fmla="*/ 651 w 951"/>
                <a:gd name="T15" fmla="*/ 411 h 511"/>
                <a:gd name="T16" fmla="*/ 724 w 951"/>
                <a:gd name="T17" fmla="*/ 332 h 511"/>
                <a:gd name="T18" fmla="*/ 845 w 951"/>
                <a:gd name="T19" fmla="*/ 186 h 511"/>
                <a:gd name="T20" fmla="*/ 944 w 951"/>
                <a:gd name="T21" fmla="*/ 117 h 511"/>
                <a:gd name="T22" fmla="*/ 888 w 951"/>
                <a:gd name="T23" fmla="*/ 39 h 511"/>
                <a:gd name="T24" fmla="*/ 747 w 951"/>
                <a:gd name="T25" fmla="*/ 78 h 511"/>
                <a:gd name="T26" fmla="*/ 600 w 951"/>
                <a:gd name="T27" fmla="*/ 11 h 511"/>
                <a:gd name="T28" fmla="*/ 350 w 951"/>
                <a:gd name="T29" fmla="*/ 12 h 511"/>
                <a:gd name="T30" fmla="*/ 110 w 951"/>
                <a:gd name="T31" fmla="*/ 39 h 5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1"/>
                <a:gd name="T49" fmla="*/ 0 h 511"/>
                <a:gd name="T50" fmla="*/ 951 w 951"/>
                <a:gd name="T51" fmla="*/ 511 h 5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1" h="511">
                  <a:moveTo>
                    <a:pt x="110" y="39"/>
                  </a:moveTo>
                  <a:cubicBezTo>
                    <a:pt x="53" y="71"/>
                    <a:pt x="22" y="153"/>
                    <a:pt x="11" y="201"/>
                  </a:cubicBezTo>
                  <a:cubicBezTo>
                    <a:pt x="0" y="249"/>
                    <a:pt x="6" y="291"/>
                    <a:pt x="42" y="326"/>
                  </a:cubicBezTo>
                  <a:cubicBezTo>
                    <a:pt x="78" y="361"/>
                    <a:pt x="178" y="382"/>
                    <a:pt x="228" y="411"/>
                  </a:cubicBezTo>
                  <a:cubicBezTo>
                    <a:pt x="278" y="440"/>
                    <a:pt x="302" y="499"/>
                    <a:pt x="341" y="498"/>
                  </a:cubicBezTo>
                  <a:cubicBezTo>
                    <a:pt x="380" y="497"/>
                    <a:pt x="424" y="403"/>
                    <a:pt x="464" y="405"/>
                  </a:cubicBezTo>
                  <a:cubicBezTo>
                    <a:pt x="504" y="407"/>
                    <a:pt x="550" y="509"/>
                    <a:pt x="581" y="510"/>
                  </a:cubicBezTo>
                  <a:cubicBezTo>
                    <a:pt x="612" y="511"/>
                    <a:pt x="627" y="441"/>
                    <a:pt x="651" y="411"/>
                  </a:cubicBezTo>
                  <a:cubicBezTo>
                    <a:pt x="675" y="381"/>
                    <a:pt x="692" y="369"/>
                    <a:pt x="724" y="332"/>
                  </a:cubicBezTo>
                  <a:cubicBezTo>
                    <a:pt x="756" y="295"/>
                    <a:pt x="808" y="222"/>
                    <a:pt x="845" y="186"/>
                  </a:cubicBezTo>
                  <a:cubicBezTo>
                    <a:pt x="882" y="150"/>
                    <a:pt x="937" y="141"/>
                    <a:pt x="944" y="117"/>
                  </a:cubicBezTo>
                  <a:cubicBezTo>
                    <a:pt x="951" y="93"/>
                    <a:pt x="921" y="46"/>
                    <a:pt x="888" y="39"/>
                  </a:cubicBezTo>
                  <a:cubicBezTo>
                    <a:pt x="855" y="32"/>
                    <a:pt x="795" y="83"/>
                    <a:pt x="747" y="78"/>
                  </a:cubicBezTo>
                  <a:cubicBezTo>
                    <a:pt x="699" y="74"/>
                    <a:pt x="666" y="22"/>
                    <a:pt x="600" y="11"/>
                  </a:cubicBezTo>
                  <a:cubicBezTo>
                    <a:pt x="534" y="0"/>
                    <a:pt x="432" y="7"/>
                    <a:pt x="350" y="12"/>
                  </a:cubicBezTo>
                  <a:cubicBezTo>
                    <a:pt x="268" y="17"/>
                    <a:pt x="171" y="9"/>
                    <a:pt x="110" y="39"/>
                  </a:cubicBezTo>
                  <a:close/>
                </a:path>
              </a:pathLst>
            </a:custGeom>
            <a:pattFill prst="ltDnDiag">
              <a:fgClr>
                <a:schemeClr val="tx1">
                  <a:alpha val="50195"/>
                </a:schemeClr>
              </a:fgClr>
              <a:bgClr>
                <a:schemeClr val="bg1">
                  <a:alpha val="50195"/>
                </a:schemeClr>
              </a:bgClr>
            </a:pattFill>
            <a:ln w="38100" cap="flat">
              <a:solidFill>
                <a:schemeClr val="tx1"/>
              </a:solidFill>
              <a:prstDash val="solid"/>
              <a:round/>
              <a:headEnd/>
              <a:tailEnd/>
            </a:ln>
          </p:spPr>
          <p:txBody>
            <a:bodyPr/>
            <a:lstStyle/>
            <a:p>
              <a:endParaRPr lang="en-US"/>
            </a:p>
          </p:txBody>
        </p:sp>
        <p:sp>
          <p:nvSpPr>
            <p:cNvPr id="27669" name="Text Box 14"/>
            <p:cNvSpPr txBox="1">
              <a:spLocks noChangeArrowheads="1"/>
            </p:cNvSpPr>
            <p:nvPr/>
          </p:nvSpPr>
          <p:spPr bwMode="auto">
            <a:xfrm>
              <a:off x="1586" y="469"/>
              <a:ext cx="690" cy="192"/>
            </a:xfrm>
            <a:prstGeom prst="rect">
              <a:avLst/>
            </a:prstGeom>
            <a:solidFill>
              <a:schemeClr val="bg1"/>
            </a:solidFill>
            <a:ln w="9525">
              <a:noFill/>
              <a:miter lim="800000"/>
              <a:headEnd/>
              <a:tailEnd/>
            </a:ln>
          </p:spPr>
          <p:txBody>
            <a:bodyPr wrap="none">
              <a:spAutoFit/>
            </a:bodyPr>
            <a:lstStyle/>
            <a:p>
              <a:r>
                <a:rPr lang="en-US"/>
                <a:t>“CONUS”</a:t>
              </a:r>
            </a:p>
          </p:txBody>
        </p:sp>
        <p:sp>
          <p:nvSpPr>
            <p:cNvPr id="27670" name="Line 15"/>
            <p:cNvSpPr>
              <a:spLocks noChangeShapeType="1"/>
            </p:cNvSpPr>
            <p:nvPr/>
          </p:nvSpPr>
          <p:spPr bwMode="auto">
            <a:xfrm flipH="1">
              <a:off x="1458" y="621"/>
              <a:ext cx="324" cy="612"/>
            </a:xfrm>
            <a:prstGeom prst="line">
              <a:avLst/>
            </a:prstGeom>
            <a:noFill/>
            <a:ln w="9525">
              <a:solidFill>
                <a:schemeClr val="tx1"/>
              </a:solidFill>
              <a:round/>
              <a:headEnd/>
              <a:tailEnd type="triangle" w="med" len="med"/>
            </a:ln>
          </p:spPr>
          <p:txBody>
            <a:bodyPr/>
            <a:lstStyle/>
            <a:p>
              <a:endParaRPr lang="en-US"/>
            </a:p>
          </p:txBody>
        </p:sp>
      </p:grpSp>
      <p:grpSp>
        <p:nvGrpSpPr>
          <p:cNvPr id="5" name="Group 16"/>
          <p:cNvGrpSpPr>
            <a:grpSpLocks/>
          </p:cNvGrpSpPr>
          <p:nvPr/>
        </p:nvGrpSpPr>
        <p:grpSpPr bwMode="auto">
          <a:xfrm>
            <a:off x="2552700" y="3795713"/>
            <a:ext cx="3397250" cy="1892300"/>
            <a:chOff x="1656" y="2130"/>
            <a:chExt cx="2140" cy="1192"/>
          </a:xfrm>
        </p:grpSpPr>
        <p:sp>
          <p:nvSpPr>
            <p:cNvPr id="27665" name="Rectangle 17"/>
            <p:cNvSpPr>
              <a:spLocks noChangeArrowheads="1"/>
            </p:cNvSpPr>
            <p:nvPr/>
          </p:nvSpPr>
          <p:spPr bwMode="auto">
            <a:xfrm>
              <a:off x="1656" y="2130"/>
              <a:ext cx="138" cy="96"/>
            </a:xfrm>
            <a:prstGeom prst="rect">
              <a:avLst/>
            </a:prstGeom>
            <a:pattFill prst="ltDnDiag">
              <a:fgClr>
                <a:schemeClr val="tx1">
                  <a:alpha val="50195"/>
                </a:schemeClr>
              </a:fgClr>
              <a:bgClr>
                <a:schemeClr val="bg1">
                  <a:alpha val="50195"/>
                </a:schemeClr>
              </a:bgClr>
            </a:pattFill>
            <a:ln w="38100">
              <a:solidFill>
                <a:schemeClr val="tx1"/>
              </a:solidFill>
              <a:miter lim="800000"/>
              <a:headEnd/>
              <a:tailEnd/>
            </a:ln>
          </p:spPr>
          <p:txBody>
            <a:bodyPr wrap="none" anchor="ctr"/>
            <a:lstStyle/>
            <a:p>
              <a:endParaRPr lang="en-US"/>
            </a:p>
          </p:txBody>
        </p:sp>
        <p:sp>
          <p:nvSpPr>
            <p:cNvPr id="27666" name="Text Box 18"/>
            <p:cNvSpPr txBox="1">
              <a:spLocks noChangeArrowheads="1"/>
            </p:cNvSpPr>
            <p:nvPr/>
          </p:nvSpPr>
          <p:spPr bwMode="auto">
            <a:xfrm>
              <a:off x="1922" y="3130"/>
              <a:ext cx="1874" cy="192"/>
            </a:xfrm>
            <a:prstGeom prst="rect">
              <a:avLst/>
            </a:prstGeom>
            <a:solidFill>
              <a:schemeClr val="bg1"/>
            </a:solidFill>
            <a:ln w="9525">
              <a:noFill/>
              <a:miter lim="800000"/>
              <a:headEnd/>
              <a:tailEnd/>
            </a:ln>
          </p:spPr>
          <p:txBody>
            <a:bodyPr wrap="none">
              <a:spAutoFit/>
            </a:bodyPr>
            <a:lstStyle/>
            <a:p>
              <a:r>
                <a:rPr lang="en-US"/>
                <a:t>Puerto Rico / Virgin Islands</a:t>
              </a:r>
            </a:p>
          </p:txBody>
        </p:sp>
        <p:sp>
          <p:nvSpPr>
            <p:cNvPr id="27667" name="Line 19"/>
            <p:cNvSpPr>
              <a:spLocks noChangeShapeType="1"/>
            </p:cNvSpPr>
            <p:nvPr/>
          </p:nvSpPr>
          <p:spPr bwMode="auto">
            <a:xfrm flipH="1" flipV="1">
              <a:off x="1800" y="2226"/>
              <a:ext cx="918" cy="936"/>
            </a:xfrm>
            <a:prstGeom prst="line">
              <a:avLst/>
            </a:prstGeom>
            <a:noFill/>
            <a:ln w="9525">
              <a:solidFill>
                <a:schemeClr val="tx1"/>
              </a:solidFill>
              <a:round/>
              <a:headEnd/>
              <a:tailEnd type="triangle" w="med" len="med"/>
            </a:ln>
          </p:spPr>
          <p:txBody>
            <a:bodyPr/>
            <a:lstStyle/>
            <a:p>
              <a:endParaRPr lang="en-US"/>
            </a:p>
          </p:txBody>
        </p:sp>
      </p:grpSp>
      <p:grpSp>
        <p:nvGrpSpPr>
          <p:cNvPr id="6" name="Group 20"/>
          <p:cNvGrpSpPr>
            <a:grpSpLocks/>
          </p:cNvGrpSpPr>
          <p:nvPr/>
        </p:nvGrpSpPr>
        <p:grpSpPr bwMode="auto">
          <a:xfrm>
            <a:off x="5853113" y="1816100"/>
            <a:ext cx="2876550" cy="2649538"/>
            <a:chOff x="3687" y="517"/>
            <a:chExt cx="1812" cy="1669"/>
          </a:xfrm>
        </p:grpSpPr>
        <p:sp>
          <p:nvSpPr>
            <p:cNvPr id="27662" name="Freeform 21"/>
            <p:cNvSpPr>
              <a:spLocks/>
            </p:cNvSpPr>
            <p:nvPr/>
          </p:nvSpPr>
          <p:spPr bwMode="auto">
            <a:xfrm>
              <a:off x="4894" y="1886"/>
              <a:ext cx="179" cy="300"/>
            </a:xfrm>
            <a:custGeom>
              <a:avLst/>
              <a:gdLst>
                <a:gd name="T0" fmla="*/ 45 w 179"/>
                <a:gd name="T1" fmla="*/ 229 h 300"/>
                <a:gd name="T2" fmla="*/ 171 w 179"/>
                <a:gd name="T3" fmla="*/ 277 h 300"/>
                <a:gd name="T4" fmla="*/ 93 w 179"/>
                <a:gd name="T5" fmla="*/ 91 h 300"/>
                <a:gd name="T6" fmla="*/ 27 w 179"/>
                <a:gd name="T7" fmla="*/ 1 h 300"/>
                <a:gd name="T8" fmla="*/ 3 w 179"/>
                <a:gd name="T9" fmla="*/ 85 h 300"/>
                <a:gd name="T10" fmla="*/ 45 w 179"/>
                <a:gd name="T11" fmla="*/ 229 h 300"/>
                <a:gd name="T12" fmla="*/ 0 60000 65536"/>
                <a:gd name="T13" fmla="*/ 0 60000 65536"/>
                <a:gd name="T14" fmla="*/ 0 60000 65536"/>
                <a:gd name="T15" fmla="*/ 0 60000 65536"/>
                <a:gd name="T16" fmla="*/ 0 60000 65536"/>
                <a:gd name="T17" fmla="*/ 0 60000 65536"/>
                <a:gd name="T18" fmla="*/ 0 w 179"/>
                <a:gd name="T19" fmla="*/ 0 h 300"/>
                <a:gd name="T20" fmla="*/ 179 w 179"/>
                <a:gd name="T21" fmla="*/ 300 h 300"/>
              </a:gdLst>
              <a:ahLst/>
              <a:cxnLst>
                <a:cxn ang="T12">
                  <a:pos x="T0" y="T1"/>
                </a:cxn>
                <a:cxn ang="T13">
                  <a:pos x="T2" y="T3"/>
                </a:cxn>
                <a:cxn ang="T14">
                  <a:pos x="T4" y="T5"/>
                </a:cxn>
                <a:cxn ang="T15">
                  <a:pos x="T6" y="T7"/>
                </a:cxn>
                <a:cxn ang="T16">
                  <a:pos x="T8" y="T9"/>
                </a:cxn>
                <a:cxn ang="T17">
                  <a:pos x="T10" y="T11"/>
                </a:cxn>
              </a:cxnLst>
              <a:rect l="T18" t="T19" r="T20" b="T21"/>
              <a:pathLst>
                <a:path w="179" h="300">
                  <a:moveTo>
                    <a:pt x="45" y="229"/>
                  </a:moveTo>
                  <a:cubicBezTo>
                    <a:pt x="73" y="261"/>
                    <a:pt x="163" y="300"/>
                    <a:pt x="171" y="277"/>
                  </a:cubicBezTo>
                  <a:cubicBezTo>
                    <a:pt x="179" y="254"/>
                    <a:pt x="117" y="137"/>
                    <a:pt x="93" y="91"/>
                  </a:cubicBezTo>
                  <a:cubicBezTo>
                    <a:pt x="69" y="45"/>
                    <a:pt x="42" y="2"/>
                    <a:pt x="27" y="1"/>
                  </a:cubicBezTo>
                  <a:cubicBezTo>
                    <a:pt x="12" y="0"/>
                    <a:pt x="0" y="47"/>
                    <a:pt x="3" y="85"/>
                  </a:cubicBezTo>
                  <a:cubicBezTo>
                    <a:pt x="6" y="123"/>
                    <a:pt x="17" y="197"/>
                    <a:pt x="45" y="229"/>
                  </a:cubicBezTo>
                  <a:close/>
                </a:path>
              </a:pathLst>
            </a:custGeom>
            <a:pattFill prst="ltDnDiag">
              <a:fgClr>
                <a:schemeClr val="tx1">
                  <a:alpha val="50195"/>
                </a:schemeClr>
              </a:fgClr>
              <a:bgClr>
                <a:schemeClr val="bg1">
                  <a:alpha val="50195"/>
                </a:schemeClr>
              </a:bgClr>
            </a:pattFill>
            <a:ln w="38100">
              <a:solidFill>
                <a:schemeClr val="tx1"/>
              </a:solidFill>
              <a:round/>
              <a:headEnd/>
              <a:tailEnd/>
            </a:ln>
          </p:spPr>
          <p:txBody>
            <a:bodyPr/>
            <a:lstStyle/>
            <a:p>
              <a:endParaRPr lang="en-US"/>
            </a:p>
          </p:txBody>
        </p:sp>
        <p:sp>
          <p:nvSpPr>
            <p:cNvPr id="27663" name="Text Box 22"/>
            <p:cNvSpPr txBox="1">
              <a:spLocks noChangeArrowheads="1"/>
            </p:cNvSpPr>
            <p:nvPr/>
          </p:nvSpPr>
          <p:spPr bwMode="auto">
            <a:xfrm>
              <a:off x="3687" y="517"/>
              <a:ext cx="1812" cy="192"/>
            </a:xfrm>
            <a:prstGeom prst="rect">
              <a:avLst/>
            </a:prstGeom>
            <a:solidFill>
              <a:schemeClr val="bg1"/>
            </a:solidFill>
            <a:ln w="9525">
              <a:noFill/>
              <a:miter lim="800000"/>
              <a:headEnd/>
              <a:tailEnd/>
            </a:ln>
          </p:spPr>
          <p:txBody>
            <a:bodyPr wrap="none">
              <a:spAutoFit/>
            </a:bodyPr>
            <a:lstStyle/>
            <a:p>
              <a:r>
                <a:rPr lang="en-US"/>
                <a:t>Guam / Northern Marianas</a:t>
              </a:r>
            </a:p>
          </p:txBody>
        </p:sp>
        <p:sp>
          <p:nvSpPr>
            <p:cNvPr id="27664" name="Line 23"/>
            <p:cNvSpPr>
              <a:spLocks noChangeShapeType="1"/>
            </p:cNvSpPr>
            <p:nvPr/>
          </p:nvSpPr>
          <p:spPr bwMode="auto">
            <a:xfrm>
              <a:off x="4783" y="681"/>
              <a:ext cx="150" cy="1206"/>
            </a:xfrm>
            <a:prstGeom prst="line">
              <a:avLst/>
            </a:prstGeom>
            <a:noFill/>
            <a:ln w="9525">
              <a:solidFill>
                <a:schemeClr val="tx1"/>
              </a:solidFill>
              <a:round/>
              <a:headEnd/>
              <a:tailEnd type="triangle" w="med" len="med"/>
            </a:ln>
          </p:spPr>
          <p:txBody>
            <a:bodyPr/>
            <a:lstStyle/>
            <a:p>
              <a:endParaRPr lang="en-US"/>
            </a:p>
          </p:txBody>
        </p:sp>
      </p:grpSp>
      <p:grpSp>
        <p:nvGrpSpPr>
          <p:cNvPr id="7" name="Group 24"/>
          <p:cNvGrpSpPr>
            <a:grpSpLocks/>
          </p:cNvGrpSpPr>
          <p:nvPr/>
        </p:nvGrpSpPr>
        <p:grpSpPr bwMode="auto">
          <a:xfrm>
            <a:off x="6294438" y="4619625"/>
            <a:ext cx="2701925" cy="1277938"/>
            <a:chOff x="3992" y="2733"/>
            <a:chExt cx="1702" cy="805"/>
          </a:xfrm>
        </p:grpSpPr>
        <p:sp>
          <p:nvSpPr>
            <p:cNvPr id="27659" name="Freeform 25"/>
            <p:cNvSpPr>
              <a:spLocks/>
            </p:cNvSpPr>
            <p:nvPr/>
          </p:nvSpPr>
          <p:spPr bwMode="auto">
            <a:xfrm>
              <a:off x="5532" y="2733"/>
              <a:ext cx="162" cy="240"/>
            </a:xfrm>
            <a:custGeom>
              <a:avLst/>
              <a:gdLst>
                <a:gd name="T0" fmla="*/ 66 w 162"/>
                <a:gd name="T1" fmla="*/ 219 h 240"/>
                <a:gd name="T2" fmla="*/ 156 w 162"/>
                <a:gd name="T3" fmla="*/ 39 h 240"/>
                <a:gd name="T4" fmla="*/ 30 w 162"/>
                <a:gd name="T5" fmla="*/ 21 h 240"/>
                <a:gd name="T6" fmla="*/ 6 w 162"/>
                <a:gd name="T7" fmla="*/ 165 h 240"/>
                <a:gd name="T8" fmla="*/ 66 w 162"/>
                <a:gd name="T9" fmla="*/ 219 h 240"/>
                <a:gd name="T10" fmla="*/ 0 60000 65536"/>
                <a:gd name="T11" fmla="*/ 0 60000 65536"/>
                <a:gd name="T12" fmla="*/ 0 60000 65536"/>
                <a:gd name="T13" fmla="*/ 0 60000 65536"/>
                <a:gd name="T14" fmla="*/ 0 60000 65536"/>
                <a:gd name="T15" fmla="*/ 0 w 162"/>
                <a:gd name="T16" fmla="*/ 0 h 240"/>
                <a:gd name="T17" fmla="*/ 162 w 162"/>
                <a:gd name="T18" fmla="*/ 240 h 240"/>
              </a:gdLst>
              <a:ahLst/>
              <a:cxnLst>
                <a:cxn ang="T10">
                  <a:pos x="T0" y="T1"/>
                </a:cxn>
                <a:cxn ang="T11">
                  <a:pos x="T2" y="T3"/>
                </a:cxn>
                <a:cxn ang="T12">
                  <a:pos x="T4" y="T5"/>
                </a:cxn>
                <a:cxn ang="T13">
                  <a:pos x="T6" y="T7"/>
                </a:cxn>
                <a:cxn ang="T14">
                  <a:pos x="T8" y="T9"/>
                </a:cxn>
              </a:cxnLst>
              <a:rect l="T15" t="T16" r="T17" b="T18"/>
              <a:pathLst>
                <a:path w="162" h="240">
                  <a:moveTo>
                    <a:pt x="66" y="219"/>
                  </a:moveTo>
                  <a:cubicBezTo>
                    <a:pt x="91" y="198"/>
                    <a:pt x="162" y="72"/>
                    <a:pt x="156" y="39"/>
                  </a:cubicBezTo>
                  <a:cubicBezTo>
                    <a:pt x="150" y="6"/>
                    <a:pt x="55" y="0"/>
                    <a:pt x="30" y="21"/>
                  </a:cubicBezTo>
                  <a:cubicBezTo>
                    <a:pt x="5" y="42"/>
                    <a:pt x="0" y="130"/>
                    <a:pt x="6" y="165"/>
                  </a:cubicBezTo>
                  <a:cubicBezTo>
                    <a:pt x="12" y="200"/>
                    <a:pt x="41" y="240"/>
                    <a:pt x="66" y="219"/>
                  </a:cubicBezTo>
                  <a:close/>
                </a:path>
              </a:pathLst>
            </a:custGeom>
            <a:pattFill prst="ltDnDiag">
              <a:fgClr>
                <a:schemeClr val="tx1">
                  <a:alpha val="50195"/>
                </a:schemeClr>
              </a:fgClr>
              <a:bgClr>
                <a:schemeClr val="bg1">
                  <a:alpha val="50195"/>
                </a:schemeClr>
              </a:bgClr>
            </a:pattFill>
            <a:ln w="38100">
              <a:solidFill>
                <a:schemeClr val="tx1"/>
              </a:solidFill>
              <a:round/>
              <a:headEnd/>
              <a:tailEnd/>
            </a:ln>
          </p:spPr>
          <p:txBody>
            <a:bodyPr/>
            <a:lstStyle/>
            <a:p>
              <a:endParaRPr lang="en-US"/>
            </a:p>
          </p:txBody>
        </p:sp>
        <p:sp>
          <p:nvSpPr>
            <p:cNvPr id="27660" name="Text Box 26"/>
            <p:cNvSpPr txBox="1">
              <a:spLocks noChangeArrowheads="1"/>
            </p:cNvSpPr>
            <p:nvPr/>
          </p:nvSpPr>
          <p:spPr bwMode="auto">
            <a:xfrm>
              <a:off x="3992" y="3346"/>
              <a:ext cx="1175" cy="192"/>
            </a:xfrm>
            <a:prstGeom prst="rect">
              <a:avLst/>
            </a:prstGeom>
            <a:solidFill>
              <a:schemeClr val="bg1"/>
            </a:solidFill>
            <a:ln w="9525">
              <a:noFill/>
              <a:miter lim="800000"/>
              <a:headEnd/>
              <a:tailEnd/>
            </a:ln>
          </p:spPr>
          <p:txBody>
            <a:bodyPr wrap="none">
              <a:spAutoFit/>
            </a:bodyPr>
            <a:lstStyle/>
            <a:p>
              <a:r>
                <a:rPr lang="en-US"/>
                <a:t>American Samoa</a:t>
              </a:r>
            </a:p>
          </p:txBody>
        </p:sp>
        <p:sp>
          <p:nvSpPr>
            <p:cNvPr id="27661" name="Line 27"/>
            <p:cNvSpPr>
              <a:spLocks noChangeShapeType="1"/>
            </p:cNvSpPr>
            <p:nvPr/>
          </p:nvSpPr>
          <p:spPr bwMode="auto">
            <a:xfrm flipV="1">
              <a:off x="4662" y="2916"/>
              <a:ext cx="870" cy="468"/>
            </a:xfrm>
            <a:prstGeom prst="line">
              <a:avLst/>
            </a:prstGeom>
            <a:noFill/>
            <a:ln w="9525">
              <a:solidFill>
                <a:schemeClr val="tx1"/>
              </a:solidFill>
              <a:round/>
              <a:headEnd/>
              <a:tailEnd type="triangle" w="med" len="med"/>
            </a:ln>
          </p:spPr>
          <p:txBody>
            <a:bodyPr/>
            <a:lstStyle/>
            <a:p>
              <a:endParaRPr lang="en-US"/>
            </a:p>
          </p:txBody>
        </p:sp>
      </p:grpSp>
      <p:sp>
        <p:nvSpPr>
          <p:cNvPr id="27658" name="TextBox 28"/>
          <p:cNvSpPr txBox="1">
            <a:spLocks noChangeArrowheads="1"/>
          </p:cNvSpPr>
          <p:nvPr/>
        </p:nvSpPr>
        <p:spPr bwMode="auto">
          <a:xfrm>
            <a:off x="0" y="5941138"/>
            <a:ext cx="1127125" cy="738187"/>
          </a:xfrm>
          <a:prstGeom prst="rect">
            <a:avLst/>
          </a:prstGeom>
          <a:noFill/>
          <a:ln w="9525">
            <a:noFill/>
            <a:miter lim="800000"/>
            <a:headEnd/>
            <a:tailEnd/>
          </a:ln>
        </p:spPr>
        <p:txBody>
          <a:bodyPr wrap="none">
            <a:spAutoFit/>
          </a:bodyPr>
          <a:lstStyle/>
          <a:p>
            <a:r>
              <a:rPr lang="en-US" i="1" dirty="0"/>
              <a:t>GRAV-D </a:t>
            </a:r>
          </a:p>
          <a:p>
            <a:r>
              <a:rPr lang="en-US" i="1" dirty="0"/>
              <a:t>Planned </a:t>
            </a:r>
          </a:p>
          <a:p>
            <a:r>
              <a:rPr lang="en-US" i="1" dirty="0"/>
              <a:t>Coverage</a:t>
            </a:r>
          </a:p>
        </p:txBody>
      </p:sp>
      <p:sp>
        <p:nvSpPr>
          <p:cNvPr id="29" name="Footer Placeholder 28"/>
          <p:cNvSpPr>
            <a:spLocks noGrp="1"/>
          </p:cNvSpPr>
          <p:nvPr>
            <p:ph type="ftr" sz="quarter" idx="11"/>
          </p:nvPr>
        </p:nvSpPr>
        <p:spPr/>
        <p:txBody>
          <a:bodyPr/>
          <a:lstStyle/>
          <a:p>
            <a:r>
              <a:rPr lang="en-US" smtClean="0"/>
              <a:t>Last Updated 12 October 2010 (DAS)</a:t>
            </a:r>
            <a:endParaRPr lang="en-US" dirty="0"/>
          </a:p>
        </p:txBody>
      </p:sp>
      <p:sp>
        <p:nvSpPr>
          <p:cNvPr id="30" name="Slide Number Placeholder 29"/>
          <p:cNvSpPr>
            <a:spLocks noGrp="1"/>
          </p:cNvSpPr>
          <p:nvPr>
            <p:ph type="sldNum" sz="quarter" idx="12"/>
          </p:nvPr>
        </p:nvSpPr>
        <p:spPr/>
        <p:txBody>
          <a:bodyPr/>
          <a:lstStyle/>
          <a:p>
            <a:fld id="{1BE2F31E-9859-4353-8204-26096E84F01D}" type="slidenum">
              <a:rPr lang="en-US" smtClean="0"/>
              <a:pPr/>
              <a:t>29</a:t>
            </a:fld>
            <a:endParaRPr lang="en-US" dirty="0"/>
          </a:p>
        </p:txBody>
      </p:sp>
      <p:sp>
        <p:nvSpPr>
          <p:cNvPr id="31"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What is GRAV-D? </a:t>
            </a:r>
            <a:r>
              <a:rPr lang="en-US" sz="4400" b="0" kern="0" dirty="0" smtClean="0">
                <a:latin typeface="Times New Roman" pitchFamily="18" charset="0"/>
                <a:ea typeface="+mj-ea"/>
                <a:cs typeface="Times New Roman" pitchFamily="18" charset="0"/>
              </a:rPr>
              <a:t>(4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6)</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595478"/>
            <a:ext cx="8229600" cy="1143000"/>
          </a:xfrm>
        </p:spPr>
        <p:txBody>
          <a:bodyPr/>
          <a:lstStyle/>
          <a:p>
            <a:r>
              <a:rPr lang="en-US" dirty="0" smtClean="0"/>
              <a:t>What is a vertical datum (1 of 3)?</a:t>
            </a:r>
            <a:br>
              <a:rPr lang="en-US" dirty="0" smtClean="0"/>
            </a:br>
            <a:endParaRPr lang="en-US" dirty="0" smtClean="0"/>
          </a:p>
        </p:txBody>
      </p:sp>
      <p:sp>
        <p:nvSpPr>
          <p:cNvPr id="5123" name="Content Placeholder 2"/>
          <p:cNvSpPr>
            <a:spLocks noGrp="1"/>
          </p:cNvSpPr>
          <p:nvPr>
            <p:ph idx="1"/>
          </p:nvPr>
        </p:nvSpPr>
        <p:spPr>
          <a:xfrm>
            <a:off x="1219200" y="1503950"/>
            <a:ext cx="7162800" cy="3676650"/>
          </a:xfrm>
        </p:spPr>
        <p:txBody>
          <a:bodyPr/>
          <a:lstStyle/>
          <a:p>
            <a:r>
              <a:rPr lang="en-US" dirty="0" smtClean="0"/>
              <a:t>Many variations of the definition exist</a:t>
            </a:r>
          </a:p>
          <a:p>
            <a:endParaRPr lang="en-US" dirty="0" smtClean="0"/>
          </a:p>
          <a:p>
            <a:r>
              <a:rPr lang="en-US" dirty="0" smtClean="0"/>
              <a:t>Strictly speaking, a vertical datum is:</a:t>
            </a:r>
          </a:p>
          <a:p>
            <a:pPr lvl="1"/>
            <a:r>
              <a:rPr lang="en-US" dirty="0" smtClean="0"/>
              <a:t>A </a:t>
            </a:r>
            <a:r>
              <a:rPr lang="en-US" b="1" i="1" dirty="0" smtClean="0"/>
              <a:t>surface</a:t>
            </a:r>
            <a:r>
              <a:rPr lang="en-US" dirty="0" smtClean="0"/>
              <a:t> representing zero elevation</a:t>
            </a:r>
          </a:p>
          <a:p>
            <a:pPr lvl="1"/>
            <a:endParaRPr lang="en-US" dirty="0" smtClean="0"/>
          </a:p>
          <a:p>
            <a:r>
              <a:rPr lang="en-US" dirty="0" smtClean="0"/>
              <a:t>Traditionally, a vertical datum has been thought of in a more broad sense:</a:t>
            </a:r>
          </a:p>
          <a:p>
            <a:pPr lvl="1"/>
            <a:r>
              <a:rPr lang="en-US" dirty="0" smtClean="0"/>
              <a:t>A </a:t>
            </a:r>
            <a:r>
              <a:rPr lang="en-US" b="1" i="1" dirty="0" smtClean="0"/>
              <a:t>system</a:t>
            </a:r>
            <a:r>
              <a:rPr lang="en-US" dirty="0" smtClean="0"/>
              <a:t> for the determination of heights above a zero elevation surface</a:t>
            </a:r>
          </a:p>
        </p:txBody>
      </p:sp>
      <p:sp>
        <p:nvSpPr>
          <p:cNvPr id="4" name="Footer Placeholder 3"/>
          <p:cNvSpPr>
            <a:spLocks noGrp="1"/>
          </p:cNvSpPr>
          <p:nvPr>
            <p:ph type="ftr" sz="quarter" idx="11"/>
          </p:nvPr>
        </p:nvSpPr>
        <p:spPr/>
        <p:txBody>
          <a:bodyPr/>
          <a:lstStyle/>
          <a:p>
            <a:r>
              <a:rPr lang="en-US" smtClean="0"/>
              <a:t>Last Updated 12 October 2010 (DAS)</a:t>
            </a:r>
            <a:endParaRPr lang="en-US" dirty="0"/>
          </a:p>
        </p:txBody>
      </p:sp>
      <p:sp>
        <p:nvSpPr>
          <p:cNvPr id="5" name="Slide Number Placeholder 4"/>
          <p:cNvSpPr>
            <a:spLocks noGrp="1"/>
          </p:cNvSpPr>
          <p:nvPr>
            <p:ph type="sldNum" sz="quarter" idx="12"/>
          </p:nvPr>
        </p:nvSpPr>
        <p:spPr/>
        <p:txBody>
          <a:bodyPr/>
          <a:lstStyle/>
          <a:p>
            <a:fld id="{1BE2F31E-9859-4353-8204-26096E84F01D}"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1219200" y="1905000"/>
            <a:ext cx="7410450" cy="3933825"/>
          </a:xfrm>
        </p:spPr>
        <p:txBody>
          <a:bodyPr/>
          <a:lstStyle/>
          <a:p>
            <a:r>
              <a:rPr lang="en-US" sz="2400" b="1" dirty="0" smtClean="0"/>
              <a:t>GRAV-D will mean:</a:t>
            </a:r>
          </a:p>
          <a:p>
            <a:endParaRPr lang="en-US" dirty="0" smtClean="0"/>
          </a:p>
          <a:p>
            <a:pPr lvl="1"/>
            <a:r>
              <a:rPr lang="en-US" sz="2400" dirty="0" smtClean="0"/>
              <a:t>Primary access to the vertical datum will be through a GNSS receiver and a gravimetric geoid model</a:t>
            </a:r>
          </a:p>
          <a:p>
            <a:pPr lvl="1"/>
            <a:endParaRPr lang="en-US" sz="2400" dirty="0" smtClean="0"/>
          </a:p>
          <a:p>
            <a:pPr lvl="1"/>
            <a:r>
              <a:rPr lang="en-US" sz="2400" dirty="0" smtClean="0"/>
              <a:t>One consistent vertical datum for all of North America</a:t>
            </a:r>
          </a:p>
          <a:p>
            <a:pPr lvl="2"/>
            <a:r>
              <a:rPr lang="en-US" dirty="0" smtClean="0"/>
              <a:t>CONUS, Alaska, Hawaii, PR, VI</a:t>
            </a:r>
          </a:p>
          <a:p>
            <a:pPr lvl="2"/>
            <a:r>
              <a:rPr lang="en-US" dirty="0" smtClean="0"/>
              <a:t>Available for adoption by</a:t>
            </a:r>
          </a:p>
          <a:p>
            <a:pPr lvl="3"/>
            <a:r>
              <a:rPr lang="en-US" dirty="0" smtClean="0"/>
              <a:t>Canada, Mexico, Caribbean, Central America </a:t>
            </a:r>
          </a:p>
          <a:p>
            <a:pPr>
              <a:buNone/>
            </a:pPr>
            <a:endParaRPr lang="en-US" dirty="0" smtClean="0"/>
          </a:p>
          <a:p>
            <a:endParaRPr lang="en-US" dirty="0" smtClean="0"/>
          </a:p>
          <a:p>
            <a:pPr lvl="1"/>
            <a:endParaRPr lang="en-US" dirty="0" smtClean="0"/>
          </a:p>
          <a:p>
            <a:endParaRPr lang="en-US" dirty="0" smtClean="0"/>
          </a:p>
          <a:p>
            <a:pPr>
              <a:buFontTx/>
              <a:buNone/>
            </a:pPr>
            <a:endParaRPr lang="en-US" dirty="0" smtClean="0"/>
          </a:p>
          <a:p>
            <a:pPr lvl="1"/>
            <a:endParaRPr lang="en-US" dirty="0" smtClean="0"/>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30</a:t>
            </a:fld>
            <a:endParaRPr lang="en-US" dirty="0"/>
          </a:p>
        </p:txBody>
      </p:sp>
      <p:sp>
        <p:nvSpPr>
          <p:cNvPr id="7"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What is GRAV-D? </a:t>
            </a:r>
            <a:r>
              <a:rPr lang="en-US" sz="4400" b="0" kern="0" dirty="0" smtClean="0">
                <a:latin typeface="Times New Roman" pitchFamily="18" charset="0"/>
                <a:ea typeface="+mj-ea"/>
                <a:cs typeface="Times New Roman" pitchFamily="18" charset="0"/>
              </a:rPr>
              <a:t>(5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6)</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1219200" y="1905000"/>
            <a:ext cx="7410450" cy="3933825"/>
          </a:xfrm>
        </p:spPr>
        <p:txBody>
          <a:bodyPr/>
          <a:lstStyle/>
          <a:p>
            <a:r>
              <a:rPr lang="en-US" sz="2400" b="1" dirty="0" smtClean="0"/>
              <a:t>GRAV-D will mean:</a:t>
            </a:r>
          </a:p>
          <a:p>
            <a:endParaRPr lang="en-US" sz="2400" dirty="0" smtClean="0"/>
          </a:p>
          <a:p>
            <a:pPr lvl="1"/>
            <a:r>
              <a:rPr lang="en-US" sz="2400" dirty="0" smtClean="0"/>
              <a:t>As the H=0 surface, the geoid will be tracked over time to keep the datum up to date</a:t>
            </a:r>
          </a:p>
          <a:p>
            <a:pPr lvl="1"/>
            <a:endParaRPr lang="en-US" sz="2400" dirty="0" smtClean="0"/>
          </a:p>
          <a:p>
            <a:pPr lvl="1"/>
            <a:r>
              <a:rPr lang="en-US" sz="2400" dirty="0" smtClean="0"/>
              <a:t>The reliance on bench marks will dwindle to:</a:t>
            </a:r>
          </a:p>
          <a:p>
            <a:pPr lvl="2"/>
            <a:r>
              <a:rPr lang="en-US" dirty="0" smtClean="0"/>
              <a:t>Secondary access to the datum</a:t>
            </a:r>
          </a:p>
          <a:p>
            <a:pPr lvl="2"/>
            <a:r>
              <a:rPr lang="en-US" dirty="0" smtClean="0"/>
              <a:t>Minimal NGS involvement</a:t>
            </a:r>
          </a:p>
          <a:p>
            <a:pPr lvl="3"/>
            <a:r>
              <a:rPr lang="en-US" sz="2400" dirty="0" smtClean="0"/>
              <a:t>Maintenance/checking in the hands of users</a:t>
            </a:r>
          </a:p>
          <a:p>
            <a:pPr lvl="2"/>
            <a:r>
              <a:rPr lang="en-US" dirty="0" smtClean="0"/>
              <a:t>Use at your own risk</a:t>
            </a:r>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31</a:t>
            </a:fld>
            <a:endParaRPr lang="en-US" dirty="0"/>
          </a:p>
        </p:txBody>
      </p:sp>
      <p:sp>
        <p:nvSpPr>
          <p:cNvPr id="7"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What is GRAV-D? </a:t>
            </a:r>
            <a:r>
              <a:rPr lang="en-US" sz="4400" b="0" kern="0" dirty="0" smtClean="0">
                <a:latin typeface="Times New Roman" pitchFamily="18" charset="0"/>
                <a:ea typeface="+mj-ea"/>
                <a:cs typeface="Times New Roman" pitchFamily="18" charset="0"/>
              </a:rPr>
              <a:t>(6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6)</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219200" y="1905000"/>
            <a:ext cx="7162800" cy="3933825"/>
          </a:xfrm>
        </p:spPr>
        <p:txBody>
          <a:bodyPr/>
          <a:lstStyle/>
          <a:p>
            <a:pPr>
              <a:lnSpc>
                <a:spcPct val="80000"/>
              </a:lnSpc>
            </a:pPr>
            <a:endParaRPr lang="en-US" sz="1000" dirty="0" smtClean="0"/>
          </a:p>
          <a:p>
            <a:pPr>
              <a:lnSpc>
                <a:spcPct val="80000"/>
              </a:lnSpc>
            </a:pPr>
            <a:r>
              <a:rPr lang="en-US" sz="2000" dirty="0" smtClean="0"/>
              <a:t>A relatively small workforce can update the geoid as compared to the large workforce needed to re-level bench marks</a:t>
            </a:r>
          </a:p>
          <a:p>
            <a:pPr>
              <a:lnSpc>
                <a:spcPct val="80000"/>
              </a:lnSpc>
            </a:pPr>
            <a:endParaRPr lang="en-US" sz="2000" dirty="0" smtClean="0"/>
          </a:p>
          <a:p>
            <a:pPr>
              <a:lnSpc>
                <a:spcPct val="80000"/>
              </a:lnSpc>
            </a:pPr>
            <a:r>
              <a:rPr lang="en-US" sz="2000" dirty="0" smtClean="0"/>
              <a:t>A 2 cm target accuracy anywhere that GNSS receivers can be used, kept up to date through monitoring CORS and the geoid, is better than the accuracy and accessibility of NAVD 88 today</a:t>
            </a:r>
          </a:p>
          <a:p>
            <a:pPr>
              <a:lnSpc>
                <a:spcPct val="80000"/>
              </a:lnSpc>
            </a:pPr>
            <a:endParaRPr lang="en-US" sz="2000" dirty="0" smtClean="0"/>
          </a:p>
          <a:p>
            <a:pPr>
              <a:lnSpc>
                <a:spcPct val="80000"/>
              </a:lnSpc>
            </a:pPr>
            <a:r>
              <a:rPr lang="en-US" sz="2000" dirty="0" smtClean="0"/>
              <a:t>It is cheaper than leveling</a:t>
            </a:r>
          </a:p>
          <a:p>
            <a:pPr>
              <a:lnSpc>
                <a:spcPct val="80000"/>
              </a:lnSpc>
            </a:pPr>
            <a:endParaRPr lang="en-US" sz="2000" dirty="0" smtClean="0"/>
          </a:p>
          <a:p>
            <a:pPr>
              <a:lnSpc>
                <a:spcPct val="80000"/>
              </a:lnSpc>
            </a:pPr>
            <a:r>
              <a:rPr lang="en-US" sz="2000" dirty="0" smtClean="0"/>
              <a:t>The geoid can’t be bulldozed out of usefulness</a:t>
            </a:r>
          </a:p>
          <a:p>
            <a:pPr>
              <a:lnSpc>
                <a:spcPct val="80000"/>
              </a:lnSpc>
            </a:pPr>
            <a:endParaRPr lang="en-US" sz="2000" dirty="0" smtClean="0"/>
          </a:p>
          <a:p>
            <a:pPr>
              <a:lnSpc>
                <a:spcPct val="80000"/>
              </a:lnSpc>
            </a:pPr>
            <a:r>
              <a:rPr lang="en-US" sz="2000" dirty="0" smtClean="0"/>
              <a:t>The effect of subsidence upon the realization will be known (and accounted for) by monitoring CORS and monitoring the geoid</a:t>
            </a:r>
          </a:p>
          <a:p>
            <a:pPr lvl="1">
              <a:lnSpc>
                <a:spcPct val="80000"/>
              </a:lnSpc>
            </a:pPr>
            <a:endParaRPr lang="en-US" sz="1800" dirty="0" smtClean="0"/>
          </a:p>
          <a:p>
            <a:pPr>
              <a:lnSpc>
                <a:spcPct val="80000"/>
              </a:lnSpc>
              <a:buFontTx/>
              <a:buNone/>
            </a:pPr>
            <a:endParaRPr lang="en-US" dirty="0" smtClean="0"/>
          </a:p>
          <a:p>
            <a:pPr lvl="1">
              <a:buFontTx/>
              <a:buNone/>
            </a:pPr>
            <a:endParaRPr lang="en-US" dirty="0" smtClean="0"/>
          </a:p>
          <a:p>
            <a:pPr>
              <a:buFontTx/>
              <a:buNone/>
            </a:pPr>
            <a:r>
              <a:rPr lang="en-US" dirty="0" smtClean="0"/>
              <a:t>			</a:t>
            </a:r>
            <a:endParaRPr lang="en-US" sz="1200" b="1" dirty="0" smtClean="0"/>
          </a:p>
          <a:p>
            <a:pPr lvl="1">
              <a:buFontTx/>
              <a:buNone/>
            </a:pPr>
            <a:endParaRPr lang="en-US" dirty="0" smtClean="0"/>
          </a:p>
          <a:p>
            <a:pPr lvl="1"/>
            <a:endParaRPr lang="en-US" dirty="0" smtClean="0"/>
          </a:p>
          <a:p>
            <a:endParaRPr lang="en-US" dirty="0" smtClean="0"/>
          </a:p>
          <a:p>
            <a:pPr>
              <a:buFontTx/>
              <a:buNone/>
            </a:pPr>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32</a:t>
            </a:fld>
            <a:endParaRPr lang="en-US" dirty="0"/>
          </a:p>
        </p:txBody>
      </p:sp>
      <p:sp>
        <p:nvSpPr>
          <p:cNvPr id="4"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Why GRAV-D? (1 of </a:t>
            </a:r>
            <a:r>
              <a:rPr lang="en-US" sz="4400" b="0" kern="0" dirty="0" smtClean="0">
                <a:latin typeface="Times New Roman" pitchFamily="18" charset="0"/>
                <a:ea typeface="+mj-ea"/>
                <a:cs typeface="Times New Roman" pitchFamily="18" charset="0"/>
              </a:rPr>
              <a:t>4)</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1219200" y="1905000"/>
            <a:ext cx="7162800" cy="3933825"/>
          </a:xfrm>
        </p:spPr>
        <p:txBody>
          <a:bodyPr/>
          <a:lstStyle/>
          <a:p>
            <a:pPr>
              <a:lnSpc>
                <a:spcPct val="80000"/>
              </a:lnSpc>
            </a:pPr>
            <a:endParaRPr lang="en-US" sz="1000" dirty="0" smtClean="0"/>
          </a:p>
          <a:p>
            <a:pPr>
              <a:lnSpc>
                <a:spcPct val="80000"/>
              </a:lnSpc>
            </a:pPr>
            <a:r>
              <a:rPr lang="en-US" sz="2400" dirty="0" smtClean="0"/>
              <a:t>Geoid accuracy depends on quality of data and quality of theory</a:t>
            </a:r>
          </a:p>
          <a:p>
            <a:pPr lvl="1">
              <a:lnSpc>
                <a:spcPct val="80000"/>
              </a:lnSpc>
            </a:pPr>
            <a:r>
              <a:rPr lang="en-US" sz="2400" dirty="0" smtClean="0"/>
              <a:t>Theory being revised by Y. Wang (IAG study group)</a:t>
            </a:r>
          </a:p>
          <a:p>
            <a:pPr lvl="1">
              <a:lnSpc>
                <a:spcPct val="80000"/>
              </a:lnSpc>
            </a:pPr>
            <a:r>
              <a:rPr lang="en-US" sz="2400" dirty="0" smtClean="0"/>
              <a:t>Data being updated using airborne techniques</a:t>
            </a:r>
          </a:p>
          <a:p>
            <a:pPr>
              <a:lnSpc>
                <a:spcPct val="80000"/>
              </a:lnSpc>
            </a:pPr>
            <a:endParaRPr lang="en-US" sz="2400" dirty="0" smtClean="0"/>
          </a:p>
          <a:p>
            <a:pPr>
              <a:lnSpc>
                <a:spcPct val="80000"/>
              </a:lnSpc>
            </a:pPr>
            <a:r>
              <a:rPr lang="en-US" sz="2400" dirty="0" smtClean="0"/>
              <a:t>Airborne </a:t>
            </a:r>
            <a:r>
              <a:rPr lang="en-US" sz="2400" dirty="0" err="1" smtClean="0"/>
              <a:t>gravimetry</a:t>
            </a:r>
            <a:r>
              <a:rPr lang="en-US" sz="2400" dirty="0" smtClean="0"/>
              <a:t> is the best technique to:</a:t>
            </a:r>
          </a:p>
          <a:p>
            <a:pPr lvl="1">
              <a:lnSpc>
                <a:spcPct val="80000"/>
              </a:lnSpc>
            </a:pPr>
            <a:r>
              <a:rPr lang="en-US" sz="2400" dirty="0" smtClean="0"/>
              <a:t>Cover the country quickly and consistently</a:t>
            </a:r>
          </a:p>
          <a:p>
            <a:pPr lvl="1">
              <a:lnSpc>
                <a:spcPct val="80000"/>
              </a:lnSpc>
            </a:pPr>
            <a:r>
              <a:rPr lang="en-US" sz="2400" dirty="0" smtClean="0"/>
              <a:t>Connect terrestrial to near-shore oceanic data</a:t>
            </a:r>
          </a:p>
          <a:p>
            <a:pPr lvl="1">
              <a:lnSpc>
                <a:spcPct val="80000"/>
              </a:lnSpc>
            </a:pPr>
            <a:r>
              <a:rPr lang="en-US" sz="2400" dirty="0" smtClean="0"/>
              <a:t>Fill in the gap between point-by-point terrestrial measurements and 200 x 200 km footprint satellite (GRACE) measurements</a:t>
            </a:r>
          </a:p>
          <a:p>
            <a:pPr lvl="1">
              <a:lnSpc>
                <a:spcPct val="80000"/>
              </a:lnSpc>
            </a:pPr>
            <a:endParaRPr lang="en-US" sz="1800" dirty="0" smtClean="0"/>
          </a:p>
          <a:p>
            <a:pPr lvl="1">
              <a:lnSpc>
                <a:spcPct val="80000"/>
              </a:lnSpc>
            </a:pPr>
            <a:endParaRPr lang="en-US" sz="1800" dirty="0" smtClean="0"/>
          </a:p>
          <a:p>
            <a:pPr>
              <a:lnSpc>
                <a:spcPct val="80000"/>
              </a:lnSpc>
              <a:buFontTx/>
              <a:buNone/>
            </a:pPr>
            <a:endParaRPr lang="en-US" dirty="0" smtClean="0"/>
          </a:p>
          <a:p>
            <a:pPr lvl="1">
              <a:buFontTx/>
              <a:buNone/>
            </a:pPr>
            <a:endParaRPr lang="en-US" dirty="0" smtClean="0"/>
          </a:p>
          <a:p>
            <a:pPr>
              <a:buFontTx/>
              <a:buNone/>
            </a:pPr>
            <a:r>
              <a:rPr lang="en-US" dirty="0" smtClean="0"/>
              <a:t>			</a:t>
            </a:r>
            <a:endParaRPr lang="en-US" sz="1200" b="1" dirty="0" smtClean="0"/>
          </a:p>
          <a:p>
            <a:pPr lvl="1">
              <a:buFontTx/>
              <a:buNone/>
            </a:pPr>
            <a:endParaRPr lang="en-US" dirty="0" smtClean="0"/>
          </a:p>
          <a:p>
            <a:pPr lvl="1"/>
            <a:endParaRPr lang="en-US" dirty="0" smtClean="0"/>
          </a:p>
          <a:p>
            <a:endParaRPr lang="en-US" dirty="0" smtClean="0"/>
          </a:p>
          <a:p>
            <a:pPr>
              <a:buFontTx/>
              <a:buNone/>
            </a:pPr>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33</a:t>
            </a:fld>
            <a:endParaRPr lang="en-US" dirty="0"/>
          </a:p>
        </p:txBody>
      </p:sp>
      <p:sp>
        <p:nvSpPr>
          <p:cNvPr id="7"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Why GRAV-D? </a:t>
            </a:r>
            <a:r>
              <a:rPr lang="en-US" sz="4400" b="0" kern="0" dirty="0" smtClean="0">
                <a:latin typeface="Times New Roman" pitchFamily="18" charset="0"/>
                <a:ea typeface="+mj-ea"/>
                <a:cs typeface="Times New Roman" pitchFamily="18" charset="0"/>
              </a:rPr>
              <a:t>(2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4)</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gulfcoastgravity"/>
          <p:cNvPicPr>
            <a:picLocks noGrp="1" noChangeAspect="1" noChangeArrowheads="1"/>
          </p:cNvPicPr>
          <p:nvPr>
            <p:ph idx="1"/>
          </p:nvPr>
        </p:nvPicPr>
        <p:blipFill>
          <a:blip r:embed="rId3" cstate="print"/>
          <a:srcRect/>
          <a:stretch>
            <a:fillRect/>
          </a:stretch>
        </p:blipFill>
        <p:spPr>
          <a:xfrm>
            <a:off x="381000" y="1839913"/>
            <a:ext cx="5181600" cy="3876675"/>
          </a:xfrm>
          <a:noFill/>
        </p:spPr>
      </p:pic>
      <p:sp>
        <p:nvSpPr>
          <p:cNvPr id="15" name="Footer Placeholder 14"/>
          <p:cNvSpPr>
            <a:spLocks noGrp="1"/>
          </p:cNvSpPr>
          <p:nvPr>
            <p:ph type="ftr" sz="quarter" idx="11"/>
          </p:nvPr>
        </p:nvSpPr>
        <p:spPr/>
        <p:txBody>
          <a:bodyPr/>
          <a:lstStyle/>
          <a:p>
            <a:r>
              <a:rPr lang="en-US" smtClean="0"/>
              <a:t>Last Updated 12 October 2010 (DAS)</a:t>
            </a:r>
            <a:endParaRPr lang="en-US" dirty="0"/>
          </a:p>
        </p:txBody>
      </p:sp>
      <p:sp>
        <p:nvSpPr>
          <p:cNvPr id="16" name="Slide Number Placeholder 15"/>
          <p:cNvSpPr>
            <a:spLocks noGrp="1"/>
          </p:cNvSpPr>
          <p:nvPr>
            <p:ph type="sldNum" sz="quarter" idx="12"/>
          </p:nvPr>
        </p:nvSpPr>
        <p:spPr/>
        <p:txBody>
          <a:bodyPr/>
          <a:lstStyle/>
          <a:p>
            <a:fld id="{1BE2F31E-9859-4353-8204-26096E84F01D}" type="slidenum">
              <a:rPr lang="en-US" smtClean="0"/>
              <a:pPr/>
              <a:t>34</a:t>
            </a:fld>
            <a:endParaRPr lang="en-US" dirty="0"/>
          </a:p>
        </p:txBody>
      </p:sp>
      <p:sp>
        <p:nvSpPr>
          <p:cNvPr id="185347" name="Text Box 3"/>
          <p:cNvSpPr txBox="1">
            <a:spLocks noChangeArrowheads="1"/>
          </p:cNvSpPr>
          <p:nvPr/>
        </p:nvSpPr>
        <p:spPr bwMode="auto">
          <a:xfrm>
            <a:off x="1216025" y="4616450"/>
            <a:ext cx="1079500" cy="522288"/>
          </a:xfrm>
          <a:prstGeom prst="rect">
            <a:avLst/>
          </a:prstGeom>
          <a:solidFill>
            <a:schemeClr val="bg1"/>
          </a:solidFill>
          <a:ln w="9525">
            <a:noFill/>
            <a:miter lim="800000"/>
            <a:headEnd/>
            <a:tailEnd/>
          </a:ln>
        </p:spPr>
        <p:txBody>
          <a:bodyPr>
            <a:spAutoFit/>
          </a:bodyPr>
          <a:lstStyle/>
          <a:p>
            <a:r>
              <a:rPr lang="en-US">
                <a:solidFill>
                  <a:srgbClr val="800000"/>
                </a:solidFill>
                <a:latin typeface="Times" pitchFamily="18" charset="0"/>
              </a:rPr>
              <a:t>Ship gravity</a:t>
            </a:r>
          </a:p>
        </p:txBody>
      </p:sp>
      <p:sp>
        <p:nvSpPr>
          <p:cNvPr id="185348" name="Text Box 4"/>
          <p:cNvSpPr txBox="1">
            <a:spLocks noChangeArrowheads="1"/>
          </p:cNvSpPr>
          <p:nvPr/>
        </p:nvSpPr>
        <p:spPr bwMode="auto">
          <a:xfrm>
            <a:off x="1141413" y="2282825"/>
            <a:ext cx="1554162" cy="522288"/>
          </a:xfrm>
          <a:prstGeom prst="rect">
            <a:avLst/>
          </a:prstGeom>
          <a:solidFill>
            <a:schemeClr val="bg1"/>
          </a:solidFill>
          <a:ln w="9525">
            <a:noFill/>
            <a:miter lim="800000"/>
            <a:headEnd/>
            <a:tailEnd/>
          </a:ln>
        </p:spPr>
        <p:txBody>
          <a:bodyPr>
            <a:spAutoFit/>
          </a:bodyPr>
          <a:lstStyle/>
          <a:p>
            <a:r>
              <a:rPr lang="en-US">
                <a:solidFill>
                  <a:srgbClr val="800000"/>
                </a:solidFill>
                <a:latin typeface="Times" pitchFamily="18" charset="0"/>
              </a:rPr>
              <a:t>Terrestrial gravity</a:t>
            </a:r>
          </a:p>
        </p:txBody>
      </p:sp>
      <p:sp>
        <p:nvSpPr>
          <p:cNvPr id="185349" name="Text Box 5"/>
          <p:cNvSpPr txBox="1">
            <a:spLocks noChangeArrowheads="1"/>
          </p:cNvSpPr>
          <p:nvPr/>
        </p:nvSpPr>
        <p:spPr bwMode="auto">
          <a:xfrm>
            <a:off x="4025900" y="4711700"/>
            <a:ext cx="1079500" cy="522288"/>
          </a:xfrm>
          <a:prstGeom prst="rect">
            <a:avLst/>
          </a:prstGeom>
          <a:solidFill>
            <a:schemeClr val="accent1"/>
          </a:solidFill>
          <a:ln w="9525">
            <a:noFill/>
            <a:miter lim="800000"/>
            <a:headEnd/>
            <a:tailEnd/>
          </a:ln>
        </p:spPr>
        <p:txBody>
          <a:bodyPr>
            <a:spAutoFit/>
          </a:bodyPr>
          <a:lstStyle/>
          <a:p>
            <a:r>
              <a:rPr lang="en-US">
                <a:solidFill>
                  <a:srgbClr val="800000"/>
                </a:solidFill>
                <a:latin typeface="Times" pitchFamily="18" charset="0"/>
              </a:rPr>
              <a:t>New Orleans</a:t>
            </a:r>
          </a:p>
        </p:txBody>
      </p:sp>
      <p:sp>
        <p:nvSpPr>
          <p:cNvPr id="185350" name="Line 6"/>
          <p:cNvSpPr>
            <a:spLocks noChangeShapeType="1"/>
          </p:cNvSpPr>
          <p:nvPr/>
        </p:nvSpPr>
        <p:spPr bwMode="auto">
          <a:xfrm flipH="1" flipV="1">
            <a:off x="2876550" y="3390900"/>
            <a:ext cx="1428750" cy="1400175"/>
          </a:xfrm>
          <a:prstGeom prst="line">
            <a:avLst/>
          </a:prstGeom>
          <a:noFill/>
          <a:ln w="50800">
            <a:solidFill>
              <a:schemeClr val="tx1"/>
            </a:solidFill>
            <a:round/>
            <a:headEnd/>
            <a:tailEnd type="triangle" w="med" len="med"/>
          </a:ln>
        </p:spPr>
        <p:txBody>
          <a:bodyPr/>
          <a:lstStyle/>
          <a:p>
            <a:endParaRPr lang="en-US"/>
          </a:p>
        </p:txBody>
      </p:sp>
      <p:sp>
        <p:nvSpPr>
          <p:cNvPr id="185351" name="Text Box 7"/>
          <p:cNvSpPr txBox="1">
            <a:spLocks noChangeArrowheads="1"/>
          </p:cNvSpPr>
          <p:nvPr/>
        </p:nvSpPr>
        <p:spPr bwMode="auto">
          <a:xfrm>
            <a:off x="4359275" y="1752600"/>
            <a:ext cx="1079500" cy="954088"/>
          </a:xfrm>
          <a:prstGeom prst="rect">
            <a:avLst/>
          </a:prstGeom>
          <a:solidFill>
            <a:schemeClr val="accent1"/>
          </a:solidFill>
          <a:ln w="9525">
            <a:noFill/>
            <a:miter lim="800000"/>
            <a:headEnd/>
            <a:tailEnd/>
          </a:ln>
        </p:spPr>
        <p:txBody>
          <a:bodyPr>
            <a:spAutoFit/>
          </a:bodyPr>
          <a:lstStyle/>
          <a:p>
            <a:r>
              <a:rPr lang="en-US">
                <a:solidFill>
                  <a:srgbClr val="800000"/>
                </a:solidFill>
                <a:latin typeface="Times" pitchFamily="18" charset="0"/>
              </a:rPr>
              <a:t>20-100 km gravity gaps along coast</a:t>
            </a:r>
          </a:p>
        </p:txBody>
      </p:sp>
      <p:sp>
        <p:nvSpPr>
          <p:cNvPr id="185352" name="Line 8"/>
          <p:cNvSpPr>
            <a:spLocks noChangeShapeType="1"/>
          </p:cNvSpPr>
          <p:nvPr/>
        </p:nvSpPr>
        <p:spPr bwMode="auto">
          <a:xfrm flipH="1">
            <a:off x="2038350" y="2051050"/>
            <a:ext cx="2447925" cy="1644650"/>
          </a:xfrm>
          <a:prstGeom prst="line">
            <a:avLst/>
          </a:prstGeom>
          <a:noFill/>
          <a:ln w="9525">
            <a:solidFill>
              <a:schemeClr val="tx1"/>
            </a:solidFill>
            <a:round/>
            <a:headEnd/>
            <a:tailEnd type="triangle" w="med" len="med"/>
          </a:ln>
        </p:spPr>
        <p:txBody>
          <a:bodyPr/>
          <a:lstStyle/>
          <a:p>
            <a:endParaRPr lang="en-US"/>
          </a:p>
        </p:txBody>
      </p:sp>
      <p:sp>
        <p:nvSpPr>
          <p:cNvPr id="185353" name="Line 9"/>
          <p:cNvSpPr>
            <a:spLocks noChangeShapeType="1"/>
          </p:cNvSpPr>
          <p:nvPr/>
        </p:nvSpPr>
        <p:spPr bwMode="auto">
          <a:xfrm flipH="1">
            <a:off x="2886075" y="2266950"/>
            <a:ext cx="1543050" cy="1743075"/>
          </a:xfrm>
          <a:prstGeom prst="line">
            <a:avLst/>
          </a:prstGeom>
          <a:noFill/>
          <a:ln w="9525">
            <a:solidFill>
              <a:schemeClr val="tx1"/>
            </a:solidFill>
            <a:round/>
            <a:headEnd/>
            <a:tailEnd type="triangle" w="med" len="med"/>
          </a:ln>
        </p:spPr>
        <p:txBody>
          <a:bodyPr/>
          <a:lstStyle/>
          <a:p>
            <a:endParaRPr lang="en-US"/>
          </a:p>
        </p:txBody>
      </p:sp>
      <p:sp>
        <p:nvSpPr>
          <p:cNvPr id="185354" name="Line 10"/>
          <p:cNvSpPr>
            <a:spLocks noChangeShapeType="1"/>
          </p:cNvSpPr>
          <p:nvPr/>
        </p:nvSpPr>
        <p:spPr bwMode="auto">
          <a:xfrm flipH="1">
            <a:off x="3810000" y="2638425"/>
            <a:ext cx="695325" cy="647700"/>
          </a:xfrm>
          <a:prstGeom prst="line">
            <a:avLst/>
          </a:prstGeom>
          <a:noFill/>
          <a:ln w="9525">
            <a:solidFill>
              <a:schemeClr val="tx1"/>
            </a:solidFill>
            <a:round/>
            <a:headEnd/>
            <a:tailEnd type="triangle" w="med" len="med"/>
          </a:ln>
        </p:spPr>
        <p:txBody>
          <a:bodyPr/>
          <a:lstStyle/>
          <a:p>
            <a:endParaRPr lang="en-US"/>
          </a:p>
        </p:txBody>
      </p:sp>
      <p:sp>
        <p:nvSpPr>
          <p:cNvPr id="185355" name="Line 11"/>
          <p:cNvSpPr>
            <a:spLocks noChangeShapeType="1"/>
          </p:cNvSpPr>
          <p:nvPr/>
        </p:nvSpPr>
        <p:spPr bwMode="auto">
          <a:xfrm flipH="1">
            <a:off x="4362450" y="2662238"/>
            <a:ext cx="323850" cy="481012"/>
          </a:xfrm>
          <a:prstGeom prst="line">
            <a:avLst/>
          </a:prstGeom>
          <a:noFill/>
          <a:ln w="9525">
            <a:solidFill>
              <a:schemeClr val="tx1"/>
            </a:solidFill>
            <a:round/>
            <a:headEnd/>
            <a:tailEnd type="triangle" w="med" len="med"/>
          </a:ln>
        </p:spPr>
        <p:txBody>
          <a:bodyPr/>
          <a:lstStyle/>
          <a:p>
            <a:endParaRPr lang="en-US"/>
          </a:p>
        </p:txBody>
      </p:sp>
      <p:sp>
        <p:nvSpPr>
          <p:cNvPr id="185356" name="Line 12"/>
          <p:cNvSpPr>
            <a:spLocks noChangeShapeType="1"/>
          </p:cNvSpPr>
          <p:nvPr/>
        </p:nvSpPr>
        <p:spPr bwMode="auto">
          <a:xfrm flipH="1">
            <a:off x="4895850" y="2584450"/>
            <a:ext cx="19050" cy="1035050"/>
          </a:xfrm>
          <a:prstGeom prst="line">
            <a:avLst/>
          </a:prstGeom>
          <a:noFill/>
          <a:ln w="9525">
            <a:solidFill>
              <a:schemeClr val="tx1"/>
            </a:solidFill>
            <a:round/>
            <a:headEnd/>
            <a:tailEnd type="triangle" w="med" len="med"/>
          </a:ln>
        </p:spPr>
        <p:txBody>
          <a:bodyPr/>
          <a:lstStyle/>
          <a:p>
            <a:endParaRPr lang="en-US"/>
          </a:p>
        </p:txBody>
      </p:sp>
      <p:sp>
        <p:nvSpPr>
          <p:cNvPr id="31758" name="TextBox 13"/>
          <p:cNvSpPr txBox="1">
            <a:spLocks noChangeArrowheads="1"/>
          </p:cNvSpPr>
          <p:nvPr/>
        </p:nvSpPr>
        <p:spPr bwMode="auto">
          <a:xfrm>
            <a:off x="5438775" y="1981200"/>
            <a:ext cx="3570288" cy="3693319"/>
          </a:xfrm>
          <a:prstGeom prst="rect">
            <a:avLst/>
          </a:prstGeom>
          <a:noFill/>
          <a:ln w="9525">
            <a:noFill/>
            <a:miter lim="800000"/>
            <a:headEnd/>
            <a:tailEnd/>
          </a:ln>
        </p:spPr>
        <p:txBody>
          <a:bodyPr>
            <a:spAutoFit/>
          </a:bodyPr>
          <a:lstStyle/>
          <a:p>
            <a:r>
              <a:rPr lang="en-US" sz="1800" dirty="0">
                <a:latin typeface="Times New Roman" pitchFamily="18" charset="0"/>
                <a:cs typeface="Times New Roman" pitchFamily="18" charset="0"/>
              </a:rPr>
              <a:t>Airborne gravity is the only technique that can adequately connect existing terrestrial data to existing ship and altimetry data in the oceans and fill coverage gaps.</a:t>
            </a: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Airborne data will not replace existing data, but will be used as a baseline for correcting that data to be consistent across the</a:t>
            </a:r>
          </a:p>
          <a:p>
            <a:r>
              <a:rPr lang="en-US" sz="1800" dirty="0">
                <a:latin typeface="Times New Roman" pitchFamily="18" charset="0"/>
                <a:cs typeface="Times New Roman" pitchFamily="18" charset="0"/>
              </a:rPr>
              <a:t>country.</a:t>
            </a:r>
          </a:p>
        </p:txBody>
      </p:sp>
      <p:sp>
        <p:nvSpPr>
          <p:cNvPr id="17"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Why GRAV-D? </a:t>
            </a:r>
            <a:r>
              <a:rPr lang="en-US" sz="4400" b="0" kern="0" dirty="0" smtClean="0">
                <a:latin typeface="Times New Roman" pitchFamily="18" charset="0"/>
                <a:ea typeface="+mj-ea"/>
                <a:cs typeface="Times New Roman" pitchFamily="18" charset="0"/>
              </a:rPr>
              <a:t>(3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4)</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53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53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53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53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53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53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53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53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5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nimBg="1"/>
      <p:bldP spid="185348" grpId="0" animBg="1"/>
      <p:bldP spid="185349" grpId="0" animBg="1"/>
      <p:bldP spid="185350" grpId="0" animBg="1"/>
      <p:bldP spid="185351" grpId="0" animBg="1"/>
      <p:bldP spid="185352" grpId="0" animBg="1"/>
      <p:bldP spid="185353" grpId="0" animBg="1"/>
      <p:bldP spid="185354" grpId="0" animBg="1"/>
      <p:bldP spid="185355" grpId="0" animBg="1"/>
      <p:bldP spid="18535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5885543" y="1905000"/>
            <a:ext cx="3258457" cy="3933825"/>
          </a:xfrm>
        </p:spPr>
        <p:txBody>
          <a:bodyPr/>
          <a:lstStyle/>
          <a:p>
            <a:pPr>
              <a:lnSpc>
                <a:spcPct val="80000"/>
              </a:lnSpc>
            </a:pPr>
            <a:endParaRPr lang="en-US" sz="1000" dirty="0" smtClean="0"/>
          </a:p>
          <a:p>
            <a:pPr>
              <a:lnSpc>
                <a:spcPct val="80000"/>
              </a:lnSpc>
            </a:pPr>
            <a:r>
              <a:rPr lang="en-US" sz="2400" dirty="0" smtClean="0"/>
              <a:t>Decades of disparate gravity surveys are inconsistent with one another</a:t>
            </a:r>
          </a:p>
          <a:p>
            <a:pPr>
              <a:lnSpc>
                <a:spcPct val="80000"/>
              </a:lnSpc>
            </a:pPr>
            <a:endParaRPr lang="en-US" sz="2400" dirty="0" smtClean="0"/>
          </a:p>
          <a:p>
            <a:pPr>
              <a:lnSpc>
                <a:spcPct val="80000"/>
              </a:lnSpc>
            </a:pPr>
            <a:r>
              <a:rPr lang="en-US" sz="2400" dirty="0" smtClean="0"/>
              <a:t>Airborne gravity will </a:t>
            </a:r>
            <a:r>
              <a:rPr lang="en-US" sz="2400" dirty="0" smtClean="0"/>
              <a:t>provide </a:t>
            </a:r>
            <a:r>
              <a:rPr lang="en-US" sz="2400" dirty="0" smtClean="0"/>
              <a:t>a baseline for removing these inconsistencies</a:t>
            </a:r>
          </a:p>
          <a:p>
            <a:pPr>
              <a:lnSpc>
                <a:spcPct val="80000"/>
              </a:lnSpc>
            </a:pPr>
            <a:endParaRPr lang="en-US" sz="2400" dirty="0" smtClean="0"/>
          </a:p>
          <a:p>
            <a:pPr lvl="1">
              <a:lnSpc>
                <a:spcPct val="80000"/>
              </a:lnSpc>
            </a:pPr>
            <a:endParaRPr lang="en-US" sz="1800" dirty="0" smtClean="0"/>
          </a:p>
          <a:p>
            <a:pPr lvl="1">
              <a:lnSpc>
                <a:spcPct val="80000"/>
              </a:lnSpc>
            </a:pPr>
            <a:endParaRPr lang="en-US" sz="1800" dirty="0" smtClean="0"/>
          </a:p>
          <a:p>
            <a:pPr>
              <a:lnSpc>
                <a:spcPct val="80000"/>
              </a:lnSpc>
              <a:buFontTx/>
              <a:buNone/>
            </a:pPr>
            <a:endParaRPr lang="en-US" dirty="0" smtClean="0"/>
          </a:p>
          <a:p>
            <a:pPr lvl="1">
              <a:buFontTx/>
              <a:buNone/>
            </a:pPr>
            <a:endParaRPr lang="en-US" dirty="0" smtClean="0"/>
          </a:p>
          <a:p>
            <a:pPr>
              <a:buFontTx/>
              <a:buNone/>
            </a:pPr>
            <a:r>
              <a:rPr lang="en-US" dirty="0" smtClean="0"/>
              <a:t>			</a:t>
            </a:r>
            <a:endParaRPr lang="en-US" sz="1200" b="1" dirty="0" smtClean="0"/>
          </a:p>
          <a:p>
            <a:pPr lvl="1">
              <a:buFontTx/>
              <a:buNone/>
            </a:pPr>
            <a:endParaRPr lang="en-US" dirty="0" smtClean="0"/>
          </a:p>
          <a:p>
            <a:pPr lvl="1"/>
            <a:endParaRPr lang="en-US" dirty="0" smtClean="0"/>
          </a:p>
          <a:p>
            <a:endParaRPr lang="en-US" dirty="0" smtClean="0"/>
          </a:p>
          <a:p>
            <a:pPr>
              <a:buFontTx/>
              <a:buNone/>
            </a:pPr>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35</a:t>
            </a:fld>
            <a:endParaRPr lang="en-US" dirty="0"/>
          </a:p>
        </p:txBody>
      </p:sp>
      <p:sp>
        <p:nvSpPr>
          <p:cNvPr id="7"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Why GRAV-D? </a:t>
            </a:r>
            <a:r>
              <a:rPr lang="en-US" sz="4400" b="0" kern="0" dirty="0" smtClean="0">
                <a:latin typeface="Times New Roman" pitchFamily="18" charset="0"/>
                <a:ea typeface="+mj-ea"/>
                <a:cs typeface="Times New Roman" pitchFamily="18" charset="0"/>
              </a:rPr>
              <a:t>(4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4)</a:t>
            </a:r>
            <a:endParaRPr lang="en-US" sz="4400" b="0" kern="0" dirty="0">
              <a:latin typeface="Times New Roman" pitchFamily="18" charset="0"/>
              <a:ea typeface="+mj-ea"/>
              <a:cs typeface="Times New Roman" pitchFamily="18" charset="0"/>
            </a:endParaRPr>
          </a:p>
        </p:txBody>
      </p:sp>
      <p:pic>
        <p:nvPicPr>
          <p:cNvPr id="9" name="Picture 8" descr="ECOEs_2mGal.jpg"/>
          <p:cNvPicPr>
            <a:picLocks noChangeAspect="1"/>
          </p:cNvPicPr>
          <p:nvPr/>
        </p:nvPicPr>
        <p:blipFill>
          <a:blip r:embed="rId3" cstate="print"/>
          <a:stretch>
            <a:fillRect/>
          </a:stretch>
        </p:blipFill>
        <p:spPr>
          <a:xfrm>
            <a:off x="0" y="1836852"/>
            <a:ext cx="5763856" cy="3983377"/>
          </a:xfrm>
          <a:prstGeom prst="rect">
            <a:avLst/>
          </a:prstGeom>
        </p:spPr>
      </p:pic>
      <p:sp>
        <p:nvSpPr>
          <p:cNvPr id="8" name="TextBox 7"/>
          <p:cNvSpPr txBox="1"/>
          <p:nvPr/>
        </p:nvSpPr>
        <p:spPr>
          <a:xfrm>
            <a:off x="5252471" y="5045755"/>
            <a:ext cx="322524" cy="246221"/>
          </a:xfrm>
          <a:prstGeom prst="rect">
            <a:avLst/>
          </a:prstGeom>
          <a:noFill/>
        </p:spPr>
        <p:txBody>
          <a:bodyPr wrap="none" rtlCol="0">
            <a:spAutoFit/>
          </a:bodyPr>
          <a:lstStyle/>
          <a:p>
            <a:r>
              <a:rPr lang="en-US" sz="1000" b="0" dirty="0" smtClean="0"/>
              <a:t>%</a:t>
            </a:r>
            <a:endParaRPr lang="en-US" sz="1000" b="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1219200" y="2115200"/>
            <a:ext cx="7162800" cy="3933825"/>
          </a:xfrm>
        </p:spPr>
        <p:txBody>
          <a:bodyPr/>
          <a:lstStyle/>
          <a:p>
            <a:pPr>
              <a:lnSpc>
                <a:spcPct val="80000"/>
              </a:lnSpc>
            </a:pPr>
            <a:r>
              <a:rPr lang="en-US" sz="2000" b="1" dirty="0" smtClean="0"/>
              <a:t>2007:</a:t>
            </a:r>
          </a:p>
          <a:p>
            <a:pPr lvl="1">
              <a:lnSpc>
                <a:spcPct val="80000"/>
              </a:lnSpc>
            </a:pPr>
            <a:r>
              <a:rPr lang="en-US" sz="2000" dirty="0" smtClean="0"/>
              <a:t>NGS Releases Draft of 10 year plan (first public reference to re-definition of vertical datum redefinition) </a:t>
            </a:r>
          </a:p>
          <a:p>
            <a:pPr lvl="1">
              <a:lnSpc>
                <a:spcPct val="80000"/>
              </a:lnSpc>
            </a:pPr>
            <a:r>
              <a:rPr lang="en-US" sz="2000" dirty="0" smtClean="0"/>
              <a:t>NGS Acquires Airborne Gravimeter</a:t>
            </a:r>
          </a:p>
          <a:p>
            <a:pPr lvl="1">
              <a:lnSpc>
                <a:spcPct val="80000"/>
              </a:lnSpc>
            </a:pPr>
            <a:r>
              <a:rPr lang="en-US" sz="2000" dirty="0" smtClean="0"/>
              <a:t>Final version of GRAV-D plan released</a:t>
            </a:r>
          </a:p>
          <a:p>
            <a:pPr lvl="1">
              <a:lnSpc>
                <a:spcPct val="80000"/>
              </a:lnSpc>
            </a:pPr>
            <a:r>
              <a:rPr lang="en-US" sz="2000" dirty="0" smtClean="0"/>
              <a:t>Airborne Gravimeter operator training begins</a:t>
            </a:r>
          </a:p>
          <a:p>
            <a:pPr>
              <a:lnSpc>
                <a:spcPct val="80000"/>
              </a:lnSpc>
            </a:pPr>
            <a:endParaRPr lang="en-US" sz="2000" u="sng" dirty="0" smtClean="0"/>
          </a:p>
          <a:p>
            <a:pPr>
              <a:lnSpc>
                <a:spcPct val="80000"/>
              </a:lnSpc>
            </a:pPr>
            <a:r>
              <a:rPr lang="en-US" sz="2000" b="1" dirty="0" smtClean="0"/>
              <a:t>2008:</a:t>
            </a:r>
          </a:p>
          <a:p>
            <a:pPr lvl="1">
              <a:lnSpc>
                <a:spcPct val="80000"/>
              </a:lnSpc>
            </a:pPr>
            <a:r>
              <a:rPr lang="en-US" sz="2000" b="1" i="1" dirty="0" smtClean="0"/>
              <a:t>Survey AL08 </a:t>
            </a:r>
            <a:r>
              <a:rPr lang="en-US" sz="2000" b="1" dirty="0" smtClean="0"/>
              <a:t>(</a:t>
            </a:r>
            <a:r>
              <a:rPr lang="en-US" sz="2000" dirty="0" smtClean="0"/>
              <a:t>Alabama Gulf Cost tests)</a:t>
            </a:r>
          </a:p>
          <a:p>
            <a:pPr lvl="1">
              <a:lnSpc>
                <a:spcPct val="80000"/>
              </a:lnSpc>
            </a:pPr>
            <a:r>
              <a:rPr lang="en-US" sz="2000" b="1" i="1" dirty="0" smtClean="0"/>
              <a:t>Survey AK08 </a:t>
            </a:r>
            <a:r>
              <a:rPr lang="en-US" sz="2000" dirty="0" smtClean="0"/>
              <a:t>(Anchorage Alaska; </a:t>
            </a:r>
            <a:r>
              <a:rPr lang="en-US" sz="2000" dirty="0" err="1" smtClean="0"/>
              <a:t>Hydropalooza</a:t>
            </a:r>
            <a:r>
              <a:rPr lang="en-US" sz="2000" dirty="0" smtClean="0"/>
              <a:t>)</a:t>
            </a:r>
          </a:p>
          <a:p>
            <a:pPr lvl="1">
              <a:lnSpc>
                <a:spcPct val="80000"/>
              </a:lnSpc>
            </a:pPr>
            <a:r>
              <a:rPr lang="en-US" sz="2000" b="1" i="1" dirty="0" smtClean="0"/>
              <a:t>Survey LA08 </a:t>
            </a:r>
            <a:r>
              <a:rPr lang="en-US" sz="2000" dirty="0" smtClean="0"/>
              <a:t>(Louisiana Gulf Coast)</a:t>
            </a:r>
          </a:p>
          <a:p>
            <a:pPr lvl="1">
              <a:lnSpc>
                <a:spcPct val="80000"/>
              </a:lnSpc>
            </a:pPr>
            <a:r>
              <a:rPr lang="en-US" sz="2000" dirty="0" smtClean="0"/>
              <a:t>NGS requests partnerships with 7 other federal agencies</a:t>
            </a:r>
          </a:p>
          <a:p>
            <a:pPr lvl="2">
              <a:lnSpc>
                <a:spcPct val="80000"/>
              </a:lnSpc>
            </a:pPr>
            <a:r>
              <a:rPr lang="en-US" sz="2000" dirty="0" smtClean="0"/>
              <a:t>FEMA, USACE, NASA, ONR, FAA, USGS, NGA</a:t>
            </a:r>
          </a:p>
          <a:p>
            <a:pPr lvl="2">
              <a:lnSpc>
                <a:spcPct val="80000"/>
              </a:lnSpc>
            </a:pPr>
            <a:endParaRPr lang="en-US" sz="1600" dirty="0" smtClean="0"/>
          </a:p>
          <a:p>
            <a:pPr lvl="1">
              <a:lnSpc>
                <a:spcPct val="80000"/>
              </a:lnSpc>
            </a:pPr>
            <a:endParaRPr lang="en-US" sz="2000" b="1" dirty="0" smtClean="0"/>
          </a:p>
          <a:p>
            <a:pPr lvl="1">
              <a:lnSpc>
                <a:spcPct val="80000"/>
              </a:lnSpc>
            </a:pPr>
            <a:endParaRPr lang="en-US" sz="1200" dirty="0" smtClean="0"/>
          </a:p>
          <a:p>
            <a:pPr>
              <a:lnSpc>
                <a:spcPct val="80000"/>
              </a:lnSpc>
            </a:pPr>
            <a:endParaRPr lang="en-US" sz="1200" dirty="0" smtClean="0"/>
          </a:p>
          <a:p>
            <a:pPr>
              <a:lnSpc>
                <a:spcPct val="80000"/>
              </a:lnSpc>
            </a:pPr>
            <a:endParaRPr lang="en-US" sz="1000" dirty="0" smtClean="0"/>
          </a:p>
          <a:p>
            <a:pPr>
              <a:lnSpc>
                <a:spcPct val="80000"/>
              </a:lnSpc>
            </a:pPr>
            <a:endParaRPr lang="en-US" sz="1000" dirty="0" smtClean="0"/>
          </a:p>
          <a:p>
            <a:pPr>
              <a:lnSpc>
                <a:spcPct val="80000"/>
              </a:lnSpc>
              <a:buFontTx/>
              <a:buNone/>
            </a:pPr>
            <a:endParaRPr lang="en-US" dirty="0" smtClean="0"/>
          </a:p>
          <a:p>
            <a:pPr lvl="1">
              <a:buFontTx/>
              <a:buNone/>
            </a:pPr>
            <a:endParaRPr lang="en-US" dirty="0" smtClean="0"/>
          </a:p>
          <a:p>
            <a:pPr>
              <a:buFontTx/>
              <a:buNone/>
            </a:pPr>
            <a:r>
              <a:rPr lang="en-US" dirty="0" smtClean="0"/>
              <a:t>			</a:t>
            </a:r>
            <a:endParaRPr lang="en-US" sz="1200" b="1" dirty="0" smtClean="0"/>
          </a:p>
          <a:p>
            <a:pPr lvl="1">
              <a:buFontTx/>
              <a:buNone/>
            </a:pPr>
            <a:endParaRPr lang="en-US" dirty="0" smtClean="0"/>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36</a:t>
            </a:fld>
            <a:endParaRPr lang="en-US" dirty="0"/>
          </a:p>
        </p:txBody>
      </p:sp>
      <p:sp>
        <p:nvSpPr>
          <p:cNvPr id="4"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What is the status of GRAV-D? </a:t>
            </a:r>
            <a:endParaRPr lang="en-US" sz="4400" b="0" kern="0" dirty="0" smtClean="0">
              <a:latin typeface="Times New Roman" pitchFamily="18" charset="0"/>
              <a:ea typeface="+mj-ea"/>
              <a:cs typeface="Times New Roman" pitchFamily="18" charset="0"/>
            </a:endParaRPr>
          </a:p>
          <a:p>
            <a:pPr algn="ctr">
              <a:defRPr/>
            </a:pPr>
            <a:r>
              <a:rPr lang="en-US" sz="4400" b="0" kern="0" dirty="0" smtClean="0">
                <a:latin typeface="Times New Roman" pitchFamily="18" charset="0"/>
                <a:ea typeface="+mj-ea"/>
                <a:cs typeface="Times New Roman" pitchFamily="18" charset="0"/>
              </a:rPr>
              <a:t>(</a:t>
            </a:r>
            <a:r>
              <a:rPr lang="en-US" sz="4400" b="0" kern="0" dirty="0">
                <a:latin typeface="Times New Roman" pitchFamily="18" charset="0"/>
                <a:ea typeface="+mj-ea"/>
                <a:cs typeface="Times New Roman" pitchFamily="18" charset="0"/>
              </a:rPr>
              <a:t>1 of </a:t>
            </a:r>
            <a:r>
              <a:rPr lang="en-US" sz="4400" b="0" kern="0" dirty="0" smtClean="0">
                <a:latin typeface="Times New Roman" pitchFamily="18" charset="0"/>
                <a:ea typeface="+mj-ea"/>
                <a:cs typeface="Times New Roman" pitchFamily="18" charset="0"/>
              </a:rPr>
              <a:t>8)</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1219200" y="1905000"/>
            <a:ext cx="7162800" cy="3933825"/>
          </a:xfrm>
        </p:spPr>
        <p:txBody>
          <a:bodyPr/>
          <a:lstStyle/>
          <a:p>
            <a:pPr>
              <a:lnSpc>
                <a:spcPct val="80000"/>
              </a:lnSpc>
              <a:buNone/>
            </a:pPr>
            <a:endParaRPr lang="en-US" sz="2000" b="1" dirty="0" smtClean="0"/>
          </a:p>
          <a:p>
            <a:pPr>
              <a:lnSpc>
                <a:spcPct val="80000"/>
              </a:lnSpc>
            </a:pPr>
            <a:r>
              <a:rPr lang="en-US" sz="2000" b="1" dirty="0" smtClean="0"/>
              <a:t>2009 Jan:  </a:t>
            </a:r>
            <a:r>
              <a:rPr lang="en-US" sz="2000" dirty="0" smtClean="0"/>
              <a:t>Puerto Rico / Virgin Islands region flown (</a:t>
            </a:r>
            <a:r>
              <a:rPr lang="en-US" sz="2000" b="1" i="1" dirty="0" smtClean="0"/>
              <a:t>Survey PV09</a:t>
            </a:r>
            <a:r>
              <a:rPr lang="en-US" sz="2000" dirty="0" smtClean="0"/>
              <a:t>)</a:t>
            </a:r>
          </a:p>
          <a:p>
            <a:pPr>
              <a:lnSpc>
                <a:spcPct val="80000"/>
              </a:lnSpc>
            </a:pPr>
            <a:endParaRPr lang="en-US" sz="1800" dirty="0" smtClean="0"/>
          </a:p>
          <a:p>
            <a:pPr>
              <a:lnSpc>
                <a:spcPct val="80000"/>
              </a:lnSpc>
            </a:pPr>
            <a:r>
              <a:rPr lang="en-US" sz="2000" b="1" dirty="0" smtClean="0"/>
              <a:t>2009 May:  </a:t>
            </a:r>
            <a:r>
              <a:rPr lang="en-US" sz="2000" dirty="0" smtClean="0"/>
              <a:t>In partnership with the USACE, the Western Gulf of Mexico coastline flown</a:t>
            </a:r>
            <a:r>
              <a:rPr lang="en-US" sz="2000" dirty="0" smtClean="0">
                <a:solidFill>
                  <a:srgbClr val="FF0000"/>
                </a:solidFill>
              </a:rPr>
              <a:t> </a:t>
            </a:r>
            <a:r>
              <a:rPr lang="en-US" sz="2000" dirty="0" smtClean="0"/>
              <a:t>from Louisiana through Texas to the Mexican border (</a:t>
            </a:r>
            <a:r>
              <a:rPr lang="en-US" sz="2000" b="1" i="1" dirty="0" smtClean="0"/>
              <a:t>Surveys LA09, TX09</a:t>
            </a:r>
            <a:r>
              <a:rPr lang="en-US" sz="2000" dirty="0" smtClean="0"/>
              <a:t>)</a:t>
            </a:r>
            <a:endParaRPr lang="en-US" sz="2000" b="1" dirty="0" smtClean="0"/>
          </a:p>
          <a:p>
            <a:pPr>
              <a:lnSpc>
                <a:spcPct val="80000"/>
              </a:lnSpc>
            </a:pPr>
            <a:endParaRPr lang="en-US" sz="2000" b="1" dirty="0" smtClean="0"/>
          </a:p>
          <a:p>
            <a:pPr>
              <a:lnSpc>
                <a:spcPct val="80000"/>
              </a:lnSpc>
            </a:pPr>
            <a:r>
              <a:rPr lang="en-US" sz="2000" b="1" dirty="0" smtClean="0"/>
              <a:t>2009 May:  </a:t>
            </a:r>
            <a:r>
              <a:rPr lang="en-US" sz="2000" dirty="0" smtClean="0"/>
              <a:t>The White House releases President Obama’s FY2010 budget request which contains a $4 Million/year request for GRAV-D</a:t>
            </a:r>
          </a:p>
          <a:p>
            <a:pPr lvl="1">
              <a:lnSpc>
                <a:spcPct val="80000"/>
              </a:lnSpc>
            </a:pPr>
            <a:r>
              <a:rPr lang="en-US" sz="2000" dirty="0" smtClean="0"/>
              <a:t>Congress approves $3 Million/year for GRAV-D beginning with the FY2010 budget</a:t>
            </a:r>
            <a:endParaRPr lang="en-US" sz="2000" dirty="0" smtClean="0">
              <a:ea typeface="Calibri" pitchFamily="34" charset="0"/>
            </a:endParaRPr>
          </a:p>
          <a:p>
            <a:pPr>
              <a:lnSpc>
                <a:spcPct val="80000"/>
              </a:lnSpc>
              <a:buFontTx/>
              <a:buNone/>
            </a:pPr>
            <a:endParaRPr lang="en-US" dirty="0" smtClean="0"/>
          </a:p>
          <a:p>
            <a:pPr lvl="1">
              <a:buFontTx/>
              <a:buNone/>
            </a:pPr>
            <a:endParaRPr lang="en-US" dirty="0" smtClean="0"/>
          </a:p>
          <a:p>
            <a:pPr>
              <a:buFontTx/>
              <a:buNone/>
            </a:pPr>
            <a:r>
              <a:rPr lang="en-US" dirty="0" smtClean="0"/>
              <a:t>			</a:t>
            </a:r>
            <a:endParaRPr lang="en-US" sz="1200" b="1" dirty="0" smtClean="0"/>
          </a:p>
          <a:p>
            <a:pPr lvl="1">
              <a:buFontTx/>
              <a:buNone/>
            </a:pPr>
            <a:endParaRPr lang="en-US" dirty="0" smtClean="0"/>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37</a:t>
            </a:fld>
            <a:endParaRPr lang="en-US" dirty="0"/>
          </a:p>
        </p:txBody>
      </p:sp>
      <p:sp>
        <p:nvSpPr>
          <p:cNvPr id="7"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What is the status of GRAV-D? </a:t>
            </a:r>
            <a:endParaRPr lang="en-US" sz="4400" b="0" kern="0" dirty="0" smtClean="0">
              <a:latin typeface="Times New Roman" pitchFamily="18" charset="0"/>
              <a:ea typeface="+mj-ea"/>
              <a:cs typeface="Times New Roman" pitchFamily="18" charset="0"/>
            </a:endParaRPr>
          </a:p>
          <a:p>
            <a:pPr algn="ctr">
              <a:defRPr/>
            </a:pPr>
            <a:r>
              <a:rPr lang="en-US" sz="4400" b="0" kern="0" dirty="0" smtClean="0">
                <a:latin typeface="Times New Roman" pitchFamily="18" charset="0"/>
                <a:ea typeface="+mj-ea"/>
                <a:cs typeface="Times New Roman" pitchFamily="18" charset="0"/>
              </a:rPr>
              <a:t>(2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8)</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1219200" y="1877075"/>
            <a:ext cx="7162800" cy="3933825"/>
          </a:xfrm>
        </p:spPr>
        <p:txBody>
          <a:bodyPr/>
          <a:lstStyle/>
          <a:p>
            <a:pPr>
              <a:lnSpc>
                <a:spcPct val="80000"/>
              </a:lnSpc>
            </a:pPr>
            <a:r>
              <a:rPr lang="en-US" sz="2000" b="1" dirty="0" smtClean="0"/>
              <a:t>2009 June:  </a:t>
            </a:r>
            <a:r>
              <a:rPr lang="en-US" sz="2000" dirty="0" smtClean="0"/>
              <a:t>Socio-Economic Benefits Scoping study for CORS and GRAV-D released</a:t>
            </a:r>
          </a:p>
          <a:p>
            <a:pPr lvl="1"/>
            <a:r>
              <a:rPr lang="en-US" sz="2000" i="1" dirty="0" smtClean="0">
                <a:ea typeface="Calibri" pitchFamily="34" charset="0"/>
                <a:cs typeface="Calibri" pitchFamily="34" charset="0"/>
              </a:rPr>
              <a:t>The benefits to the nation from completing GRAV-D are estimated to be </a:t>
            </a:r>
            <a:r>
              <a:rPr lang="en-US" sz="2000" b="1" i="1" u="sng" dirty="0" smtClean="0">
                <a:ea typeface="Calibri" pitchFamily="34" charset="0"/>
                <a:cs typeface="Calibri" pitchFamily="34" charset="0"/>
              </a:rPr>
              <a:t>$4.8 billion </a:t>
            </a:r>
            <a:r>
              <a:rPr lang="en-US" sz="2000" i="1" dirty="0" smtClean="0">
                <a:ea typeface="Calibri" pitchFamily="34" charset="0"/>
                <a:cs typeface="Calibri" pitchFamily="34" charset="0"/>
              </a:rPr>
              <a:t>over 15 years, including $2.2 billion in avoidance costs from improved floodplain management.</a:t>
            </a:r>
          </a:p>
          <a:p>
            <a:pPr lvl="1"/>
            <a:r>
              <a:rPr lang="en-US" sz="2000" i="1" dirty="0" smtClean="0">
                <a:ea typeface="Calibri" pitchFamily="34" charset="0"/>
                <a:cs typeface="Calibri" pitchFamily="34" charset="0"/>
              </a:rPr>
              <a:t>This is approximately a 1:100 cost-benefit ratio</a:t>
            </a:r>
            <a:endParaRPr lang="en-US" sz="2000" dirty="0" smtClean="0"/>
          </a:p>
          <a:p>
            <a:pPr eaLnBrk="1" hangingPunct="1"/>
            <a:endParaRPr lang="en-US" sz="2000" b="1" dirty="0" smtClean="0">
              <a:ea typeface="Calibri" pitchFamily="34" charset="0"/>
              <a:cs typeface="Calibri" pitchFamily="34" charset="0"/>
            </a:endParaRPr>
          </a:p>
          <a:p>
            <a:pPr eaLnBrk="1" hangingPunct="1"/>
            <a:endParaRPr lang="en-US" sz="2000" b="1" dirty="0" smtClean="0">
              <a:ea typeface="Calibri" pitchFamily="34" charset="0"/>
              <a:cs typeface="Calibri" pitchFamily="34" charset="0"/>
            </a:endParaRPr>
          </a:p>
          <a:p>
            <a:pPr eaLnBrk="1" hangingPunct="1"/>
            <a:r>
              <a:rPr lang="en-US" sz="2000" b="1" dirty="0" smtClean="0">
                <a:ea typeface="Calibri" pitchFamily="34" charset="0"/>
                <a:cs typeface="Calibri" pitchFamily="34" charset="0"/>
              </a:rPr>
              <a:t>2009 July-Aug:  </a:t>
            </a:r>
            <a:r>
              <a:rPr lang="en-US" sz="2000" dirty="0" smtClean="0">
                <a:ea typeface="Calibri" pitchFamily="34" charset="0"/>
                <a:cs typeface="Calibri" pitchFamily="34" charset="0"/>
              </a:rPr>
              <a:t>In partnership with NGA and the Naval Research Laboratory, the central Alaskan region is flown (</a:t>
            </a:r>
            <a:r>
              <a:rPr lang="en-US" sz="2000" b="1" i="1" dirty="0" smtClean="0">
                <a:ea typeface="Calibri" pitchFamily="34" charset="0"/>
                <a:cs typeface="Calibri" pitchFamily="34" charset="0"/>
              </a:rPr>
              <a:t>Survey AK09</a:t>
            </a:r>
            <a:r>
              <a:rPr lang="en-US" sz="2000" dirty="0" smtClean="0">
                <a:ea typeface="Calibri" pitchFamily="34" charset="0"/>
                <a:cs typeface="Calibri" pitchFamily="34" charset="0"/>
              </a:rPr>
              <a:t>)</a:t>
            </a:r>
          </a:p>
          <a:p>
            <a:pPr lvl="1" eaLnBrk="1" hangingPunct="1">
              <a:buNone/>
            </a:pPr>
            <a:endParaRPr lang="en-US" sz="1800" i="1" dirty="0" smtClean="0">
              <a:ea typeface="Calibri" pitchFamily="34" charset="0"/>
              <a:cs typeface="Calibri" pitchFamily="34" charset="0"/>
            </a:endParaRPr>
          </a:p>
          <a:p>
            <a:pPr eaLnBrk="1" hangingPunct="1"/>
            <a:endParaRPr lang="en-US" sz="1800" i="1" dirty="0" smtClean="0">
              <a:ea typeface="Calibri" pitchFamily="34" charset="0"/>
              <a:cs typeface="Calibri" pitchFamily="34" charset="0"/>
            </a:endParaRPr>
          </a:p>
          <a:p>
            <a:pPr>
              <a:lnSpc>
                <a:spcPct val="80000"/>
              </a:lnSpc>
              <a:buFontTx/>
              <a:buNone/>
            </a:pPr>
            <a:endParaRPr lang="en-US" sz="1800" dirty="0" smtClean="0"/>
          </a:p>
          <a:p>
            <a:pPr>
              <a:lnSpc>
                <a:spcPct val="80000"/>
              </a:lnSpc>
              <a:buFontTx/>
              <a:buNone/>
            </a:pPr>
            <a:endParaRPr lang="en-US" dirty="0" smtClean="0"/>
          </a:p>
          <a:p>
            <a:pPr lvl="1">
              <a:buFontTx/>
              <a:buNone/>
            </a:pPr>
            <a:endParaRPr lang="en-US" dirty="0" smtClean="0"/>
          </a:p>
          <a:p>
            <a:pPr>
              <a:buFontTx/>
              <a:buNone/>
            </a:pPr>
            <a:r>
              <a:rPr lang="en-US" dirty="0" smtClean="0"/>
              <a:t>			</a:t>
            </a:r>
            <a:endParaRPr lang="en-US" sz="1200" b="1" dirty="0" smtClean="0"/>
          </a:p>
          <a:p>
            <a:pPr lvl="1">
              <a:buFontTx/>
              <a:buNone/>
            </a:pPr>
            <a:endParaRPr lang="en-US" dirty="0" smtClean="0"/>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38</a:t>
            </a:fld>
            <a:endParaRPr lang="en-US" dirty="0"/>
          </a:p>
        </p:txBody>
      </p:sp>
      <p:sp>
        <p:nvSpPr>
          <p:cNvPr id="7"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What is the status of GRAV-D? </a:t>
            </a:r>
            <a:endParaRPr lang="en-US" sz="4400" b="0" kern="0" dirty="0" smtClean="0">
              <a:latin typeface="Times New Roman" pitchFamily="18" charset="0"/>
              <a:ea typeface="+mj-ea"/>
              <a:cs typeface="Times New Roman" pitchFamily="18" charset="0"/>
            </a:endParaRPr>
          </a:p>
          <a:p>
            <a:pPr algn="ctr">
              <a:defRPr/>
            </a:pPr>
            <a:r>
              <a:rPr lang="en-US" sz="4400" b="0" kern="0" dirty="0" smtClean="0">
                <a:latin typeface="Times New Roman" pitchFamily="18" charset="0"/>
                <a:ea typeface="+mj-ea"/>
                <a:cs typeface="Times New Roman" pitchFamily="18" charset="0"/>
              </a:rPr>
              <a:t>(3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8)</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1219200" y="1877075"/>
            <a:ext cx="7162800" cy="3933825"/>
          </a:xfrm>
        </p:spPr>
        <p:txBody>
          <a:bodyPr/>
          <a:lstStyle/>
          <a:p>
            <a:pPr>
              <a:lnSpc>
                <a:spcPct val="80000"/>
              </a:lnSpc>
            </a:pPr>
            <a:r>
              <a:rPr lang="en-US" sz="2000" b="1" dirty="0" smtClean="0"/>
              <a:t>2010 June: South Central Alaska flown</a:t>
            </a:r>
            <a:r>
              <a:rPr lang="en-US" sz="2000" dirty="0" smtClean="0">
                <a:ea typeface="Calibri" pitchFamily="34" charset="0"/>
                <a:cs typeface="Calibri" pitchFamily="34" charset="0"/>
              </a:rPr>
              <a:t> (</a:t>
            </a:r>
            <a:r>
              <a:rPr lang="en-US" sz="2000" b="1" i="1" dirty="0" smtClean="0">
                <a:ea typeface="Calibri" pitchFamily="34" charset="0"/>
                <a:cs typeface="Calibri" pitchFamily="34" charset="0"/>
              </a:rPr>
              <a:t>Survey AK10</a:t>
            </a:r>
            <a:r>
              <a:rPr lang="en-US" sz="2000" dirty="0" smtClean="0">
                <a:ea typeface="Calibri" pitchFamily="34" charset="0"/>
                <a:cs typeface="Calibri" pitchFamily="34" charset="0"/>
              </a:rPr>
              <a:t>)</a:t>
            </a:r>
            <a:endParaRPr lang="en-US" sz="2000" dirty="0" smtClean="0"/>
          </a:p>
          <a:p>
            <a:pPr eaLnBrk="1" hangingPunct="1"/>
            <a:endParaRPr lang="en-US" sz="2000" b="1" dirty="0" smtClean="0">
              <a:ea typeface="Calibri" pitchFamily="34" charset="0"/>
              <a:cs typeface="Calibri" pitchFamily="34" charset="0"/>
            </a:endParaRPr>
          </a:p>
          <a:p>
            <a:pPr eaLnBrk="1" hangingPunct="1"/>
            <a:endParaRPr lang="en-US" sz="2000" b="1" dirty="0" smtClean="0">
              <a:ea typeface="Calibri" pitchFamily="34" charset="0"/>
              <a:cs typeface="Calibri" pitchFamily="34" charset="0"/>
            </a:endParaRPr>
          </a:p>
          <a:p>
            <a:pPr eaLnBrk="1" hangingPunct="1"/>
            <a:r>
              <a:rPr lang="en-US" sz="2000" b="1" dirty="0" smtClean="0">
                <a:ea typeface="Calibri" pitchFamily="34" charset="0"/>
                <a:cs typeface="Calibri" pitchFamily="34" charset="0"/>
              </a:rPr>
              <a:t>2010 July-Oct:  </a:t>
            </a:r>
            <a:r>
              <a:rPr lang="en-US" sz="2000" dirty="0" smtClean="0">
                <a:ea typeface="Calibri" pitchFamily="34" charset="0"/>
                <a:cs typeface="Calibri" pitchFamily="34" charset="0"/>
              </a:rPr>
              <a:t>In collaboration with BLM, the North central Alaskan region is flown (</a:t>
            </a:r>
            <a:r>
              <a:rPr lang="en-US" sz="2000" b="1" i="1" dirty="0" smtClean="0">
                <a:ea typeface="Calibri" pitchFamily="34" charset="0"/>
                <a:cs typeface="Calibri" pitchFamily="34" charset="0"/>
              </a:rPr>
              <a:t>Survey AK10-2</a:t>
            </a:r>
            <a:r>
              <a:rPr lang="en-US" sz="2000" dirty="0" smtClean="0">
                <a:ea typeface="Calibri" pitchFamily="34" charset="0"/>
                <a:cs typeface="Calibri" pitchFamily="34" charset="0"/>
              </a:rPr>
              <a:t>)</a:t>
            </a:r>
          </a:p>
          <a:p>
            <a:pPr lvl="1" eaLnBrk="1" hangingPunct="1">
              <a:buNone/>
            </a:pPr>
            <a:endParaRPr lang="en-US" sz="1800" i="1" dirty="0" smtClean="0">
              <a:ea typeface="Calibri" pitchFamily="34" charset="0"/>
              <a:cs typeface="Calibri" pitchFamily="34" charset="0"/>
            </a:endParaRPr>
          </a:p>
          <a:p>
            <a:pPr eaLnBrk="1" hangingPunct="1"/>
            <a:endParaRPr lang="en-US" sz="1800" i="1" dirty="0" smtClean="0">
              <a:ea typeface="Calibri" pitchFamily="34" charset="0"/>
              <a:cs typeface="Calibri" pitchFamily="34" charset="0"/>
            </a:endParaRPr>
          </a:p>
          <a:p>
            <a:pPr>
              <a:lnSpc>
                <a:spcPct val="80000"/>
              </a:lnSpc>
              <a:buFontTx/>
              <a:buNone/>
            </a:pPr>
            <a:endParaRPr lang="en-US" sz="1800" dirty="0" smtClean="0"/>
          </a:p>
          <a:p>
            <a:pPr>
              <a:lnSpc>
                <a:spcPct val="80000"/>
              </a:lnSpc>
              <a:buFontTx/>
              <a:buNone/>
            </a:pPr>
            <a:endParaRPr lang="en-US" dirty="0" smtClean="0"/>
          </a:p>
          <a:p>
            <a:pPr lvl="1">
              <a:buFontTx/>
              <a:buNone/>
            </a:pPr>
            <a:endParaRPr lang="en-US" dirty="0" smtClean="0"/>
          </a:p>
          <a:p>
            <a:pPr>
              <a:buFontTx/>
              <a:buNone/>
            </a:pPr>
            <a:r>
              <a:rPr lang="en-US" dirty="0" smtClean="0"/>
              <a:t>			</a:t>
            </a:r>
            <a:endParaRPr lang="en-US" sz="1200" b="1" dirty="0" smtClean="0"/>
          </a:p>
          <a:p>
            <a:pPr lvl="1">
              <a:buFontTx/>
              <a:buNone/>
            </a:pPr>
            <a:endParaRPr lang="en-US" dirty="0" smtClean="0"/>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39</a:t>
            </a:fld>
            <a:endParaRPr lang="en-US" dirty="0"/>
          </a:p>
        </p:txBody>
      </p:sp>
      <p:sp>
        <p:nvSpPr>
          <p:cNvPr id="7"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What is the status of GRAV-D? </a:t>
            </a:r>
            <a:endParaRPr lang="en-US" sz="4400" b="0" kern="0" dirty="0" smtClean="0">
              <a:latin typeface="Times New Roman" pitchFamily="18" charset="0"/>
              <a:ea typeface="+mj-ea"/>
              <a:cs typeface="Times New Roman" pitchFamily="18" charset="0"/>
            </a:endParaRPr>
          </a:p>
          <a:p>
            <a:pPr algn="ctr">
              <a:defRPr/>
            </a:pPr>
            <a:r>
              <a:rPr lang="en-US" sz="4400" b="0" kern="0" dirty="0" smtClean="0">
                <a:latin typeface="Times New Roman" pitchFamily="18" charset="0"/>
                <a:ea typeface="+mj-ea"/>
                <a:cs typeface="Times New Roman" pitchFamily="18" charset="0"/>
              </a:rPr>
              <a:t>(4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8)</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595478"/>
            <a:ext cx="8229600" cy="1143000"/>
          </a:xfrm>
        </p:spPr>
        <p:txBody>
          <a:bodyPr/>
          <a:lstStyle/>
          <a:p>
            <a:r>
              <a:rPr lang="en-US" dirty="0" smtClean="0"/>
              <a:t>What is a vertical datum (2 of 3)?</a:t>
            </a:r>
            <a:br>
              <a:rPr lang="en-US" dirty="0" smtClean="0"/>
            </a:br>
            <a:endParaRPr lang="en-US" dirty="0" smtClean="0"/>
          </a:p>
        </p:txBody>
      </p:sp>
      <p:sp>
        <p:nvSpPr>
          <p:cNvPr id="6147" name="Content Placeholder 2"/>
          <p:cNvSpPr>
            <a:spLocks noGrp="1"/>
          </p:cNvSpPr>
          <p:nvPr>
            <p:ph idx="1"/>
          </p:nvPr>
        </p:nvSpPr>
        <p:spPr/>
        <p:txBody>
          <a:bodyPr/>
          <a:lstStyle/>
          <a:p>
            <a:r>
              <a:rPr lang="en-US" smtClean="0"/>
              <a:t>A vertical datum always has two components:</a:t>
            </a:r>
          </a:p>
          <a:p>
            <a:endParaRPr lang="en-US" smtClean="0"/>
          </a:p>
          <a:p>
            <a:pPr lvl="1"/>
            <a:r>
              <a:rPr lang="en-US" smtClean="0"/>
              <a:t>Its </a:t>
            </a:r>
            <a:r>
              <a:rPr lang="en-US" b="1" i="1" smtClean="0"/>
              <a:t>definition</a:t>
            </a:r>
          </a:p>
          <a:p>
            <a:pPr lvl="2"/>
            <a:r>
              <a:rPr lang="en-US" smtClean="0"/>
              <a:t>Parameters and other descriptors </a:t>
            </a:r>
          </a:p>
          <a:p>
            <a:pPr lvl="2"/>
            <a:endParaRPr lang="en-US" smtClean="0"/>
          </a:p>
          <a:p>
            <a:pPr lvl="1"/>
            <a:r>
              <a:rPr lang="en-US" smtClean="0"/>
              <a:t>Its </a:t>
            </a:r>
            <a:r>
              <a:rPr lang="en-US" b="1" i="1" smtClean="0"/>
              <a:t>realization</a:t>
            </a:r>
          </a:p>
          <a:p>
            <a:pPr lvl="2"/>
            <a:r>
              <a:rPr lang="en-US" smtClean="0"/>
              <a:t>Its physical method of accessibility</a:t>
            </a:r>
          </a:p>
          <a:p>
            <a:endParaRPr lang="en-US" smtClean="0"/>
          </a:p>
        </p:txBody>
      </p:sp>
      <p:sp>
        <p:nvSpPr>
          <p:cNvPr id="4" name="Footer Placeholder 3"/>
          <p:cNvSpPr>
            <a:spLocks noGrp="1"/>
          </p:cNvSpPr>
          <p:nvPr>
            <p:ph type="ftr" sz="quarter" idx="11"/>
          </p:nvPr>
        </p:nvSpPr>
        <p:spPr/>
        <p:txBody>
          <a:bodyPr/>
          <a:lstStyle/>
          <a:p>
            <a:r>
              <a:rPr lang="en-US" smtClean="0"/>
              <a:t>Last Updated 12 October 2010 (DAS)</a:t>
            </a:r>
            <a:endParaRPr lang="en-US" dirty="0"/>
          </a:p>
        </p:txBody>
      </p:sp>
      <p:sp>
        <p:nvSpPr>
          <p:cNvPr id="5" name="Slide Number Placeholder 4"/>
          <p:cNvSpPr>
            <a:spLocks noGrp="1"/>
          </p:cNvSpPr>
          <p:nvPr>
            <p:ph type="sldNum" sz="quarter" idx="12"/>
          </p:nvPr>
        </p:nvSpPr>
        <p:spPr/>
        <p:txBody>
          <a:bodyPr/>
          <a:lstStyle/>
          <a:p>
            <a:fld id="{1BE2F31E-9859-4353-8204-26096E84F01D}"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4" descr="G:\GRAV-D\Pictures and Videos\2008 01 14 Install at AOC\IMG_0506.jpg"/>
          <p:cNvPicPr>
            <a:picLocks noGrp="1" noChangeAspect="1" noChangeArrowheads="1"/>
          </p:cNvPicPr>
          <p:nvPr>
            <p:ph idx="1"/>
          </p:nvPr>
        </p:nvPicPr>
        <p:blipFill>
          <a:blip r:embed="rId3" cstate="print"/>
          <a:srcRect/>
          <a:stretch>
            <a:fillRect/>
          </a:stretch>
        </p:blipFill>
        <p:spPr>
          <a:xfrm>
            <a:off x="273050" y="2026510"/>
            <a:ext cx="4064000" cy="3048000"/>
          </a:xfrm>
          <a:noFill/>
        </p:spPr>
      </p:pic>
      <p:sp>
        <p:nvSpPr>
          <p:cNvPr id="7" name="Footer Placeholder 6"/>
          <p:cNvSpPr>
            <a:spLocks noGrp="1"/>
          </p:cNvSpPr>
          <p:nvPr>
            <p:ph type="ftr" sz="quarter" idx="11"/>
          </p:nvPr>
        </p:nvSpPr>
        <p:spPr/>
        <p:txBody>
          <a:bodyPr/>
          <a:lstStyle/>
          <a:p>
            <a:r>
              <a:rPr lang="en-US" smtClean="0"/>
              <a:t>Last Updated 12 October 2010 (DAS)</a:t>
            </a:r>
            <a:endParaRPr lang="en-US" dirty="0"/>
          </a:p>
        </p:txBody>
      </p:sp>
      <p:sp>
        <p:nvSpPr>
          <p:cNvPr id="8" name="Slide Number Placeholder 7"/>
          <p:cNvSpPr>
            <a:spLocks noGrp="1"/>
          </p:cNvSpPr>
          <p:nvPr>
            <p:ph type="sldNum" sz="quarter" idx="12"/>
          </p:nvPr>
        </p:nvSpPr>
        <p:spPr/>
        <p:txBody>
          <a:bodyPr/>
          <a:lstStyle/>
          <a:p>
            <a:fld id="{1BE2F31E-9859-4353-8204-26096E84F01D}" type="slidenum">
              <a:rPr lang="en-US" smtClean="0"/>
              <a:pPr/>
              <a:t>40</a:t>
            </a:fld>
            <a:endParaRPr lang="en-US" dirty="0"/>
          </a:p>
        </p:txBody>
      </p:sp>
      <p:sp>
        <p:nvSpPr>
          <p:cNvPr id="34820" name="TextBox 6"/>
          <p:cNvSpPr txBox="1">
            <a:spLocks noChangeArrowheads="1"/>
          </p:cNvSpPr>
          <p:nvPr/>
        </p:nvSpPr>
        <p:spPr bwMode="auto">
          <a:xfrm>
            <a:off x="371475" y="5265010"/>
            <a:ext cx="3838575" cy="738188"/>
          </a:xfrm>
          <a:prstGeom prst="rect">
            <a:avLst/>
          </a:prstGeom>
          <a:noFill/>
          <a:ln w="9525">
            <a:noFill/>
            <a:miter lim="800000"/>
            <a:headEnd/>
            <a:tailEnd/>
          </a:ln>
        </p:spPr>
        <p:txBody>
          <a:bodyPr>
            <a:spAutoFit/>
          </a:bodyPr>
          <a:lstStyle/>
          <a:p>
            <a:pPr algn="ctr"/>
            <a:r>
              <a:rPr lang="en-US" dirty="0">
                <a:latin typeface="Times New Roman" pitchFamily="18" charset="0"/>
                <a:cs typeface="Times New Roman" pitchFamily="18" charset="0"/>
              </a:rPr>
              <a:t>The NGS airborne gravimeter (“TAGS”) mounted in the NOAA Cessna Citation and ready for flight</a:t>
            </a:r>
          </a:p>
        </p:txBody>
      </p:sp>
      <p:pic>
        <p:nvPicPr>
          <p:cNvPr id="34821" name="Picture 5" descr="C:\Documents and Settings\theresa.diehl\My Documents\My Pictures\surveys\TAGS team St. Thomas b.JPG"/>
          <p:cNvPicPr>
            <a:picLocks noChangeAspect="1" noChangeArrowheads="1"/>
          </p:cNvPicPr>
          <p:nvPr/>
        </p:nvPicPr>
        <p:blipFill>
          <a:blip r:embed="rId4" cstate="print"/>
          <a:srcRect/>
          <a:stretch>
            <a:fillRect/>
          </a:stretch>
        </p:blipFill>
        <p:spPr bwMode="auto">
          <a:xfrm>
            <a:off x="4778375" y="2045560"/>
            <a:ext cx="4065588" cy="3048000"/>
          </a:xfrm>
          <a:prstGeom prst="rect">
            <a:avLst/>
          </a:prstGeom>
          <a:noFill/>
          <a:ln w="9525">
            <a:noFill/>
            <a:miter lim="800000"/>
            <a:headEnd/>
            <a:tailEnd/>
          </a:ln>
        </p:spPr>
      </p:pic>
      <p:sp>
        <p:nvSpPr>
          <p:cNvPr id="34822" name="TextBox 6"/>
          <p:cNvSpPr txBox="1">
            <a:spLocks noChangeArrowheads="1"/>
          </p:cNvSpPr>
          <p:nvPr/>
        </p:nvSpPr>
        <p:spPr bwMode="auto">
          <a:xfrm>
            <a:off x="4886325" y="5274535"/>
            <a:ext cx="3838575" cy="523220"/>
          </a:xfrm>
          <a:prstGeom prst="rect">
            <a:avLst/>
          </a:prstGeom>
          <a:noFill/>
          <a:ln w="9525">
            <a:noFill/>
            <a:miter lim="800000"/>
            <a:headEnd/>
            <a:tailEnd/>
          </a:ln>
        </p:spPr>
        <p:txBody>
          <a:bodyPr>
            <a:spAutoFit/>
          </a:bodyPr>
          <a:lstStyle/>
          <a:p>
            <a:pPr algn="ctr"/>
            <a:r>
              <a:rPr lang="en-US" dirty="0">
                <a:latin typeface="Times New Roman" pitchFamily="18" charset="0"/>
                <a:cs typeface="Times New Roman" pitchFamily="18" charset="0"/>
              </a:rPr>
              <a:t>The NGS GRAV-D team and NOAA pilots at work in the Virgin Islands during January 2009</a:t>
            </a:r>
          </a:p>
        </p:txBody>
      </p:sp>
      <p:sp>
        <p:nvSpPr>
          <p:cNvPr id="9"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What is the status of GRAV-D? </a:t>
            </a:r>
            <a:endParaRPr lang="en-US" sz="4400" b="0" kern="0" dirty="0" smtClean="0">
              <a:latin typeface="Times New Roman" pitchFamily="18" charset="0"/>
              <a:ea typeface="+mj-ea"/>
              <a:cs typeface="Times New Roman" pitchFamily="18" charset="0"/>
            </a:endParaRPr>
          </a:p>
          <a:p>
            <a:pPr algn="ctr">
              <a:defRPr/>
            </a:pPr>
            <a:r>
              <a:rPr lang="en-US" sz="4400" b="0" kern="0" dirty="0" smtClean="0">
                <a:latin typeface="Times New Roman" pitchFamily="18" charset="0"/>
                <a:ea typeface="+mj-ea"/>
                <a:cs typeface="Times New Roman" pitchFamily="18" charset="0"/>
              </a:rPr>
              <a:t>(5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8)</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GRAV-D coverage as of 2010_10.jpg"/>
          <p:cNvPicPr>
            <a:picLocks noGrp="1" noChangeAspect="1"/>
          </p:cNvPicPr>
          <p:nvPr>
            <p:ph idx="1"/>
          </p:nvPr>
        </p:nvPicPr>
        <p:blipFill>
          <a:blip r:embed="rId3" cstate="print"/>
          <a:stretch>
            <a:fillRect/>
          </a:stretch>
        </p:blipFill>
        <p:spPr>
          <a:xfrm>
            <a:off x="1652700" y="2108200"/>
            <a:ext cx="6099856" cy="4525963"/>
          </a:xfrm>
        </p:spPr>
      </p:pic>
      <p:sp>
        <p:nvSpPr>
          <p:cNvPr id="12" name="Footer Placeholder 11"/>
          <p:cNvSpPr>
            <a:spLocks noGrp="1"/>
          </p:cNvSpPr>
          <p:nvPr>
            <p:ph type="ftr" sz="quarter" idx="11"/>
          </p:nvPr>
        </p:nvSpPr>
        <p:spPr/>
        <p:txBody>
          <a:bodyPr/>
          <a:lstStyle/>
          <a:p>
            <a:r>
              <a:rPr lang="en-US" smtClean="0"/>
              <a:t>Last Updated 12 October 2010 (DAS)</a:t>
            </a:r>
            <a:endParaRPr lang="en-US" dirty="0"/>
          </a:p>
        </p:txBody>
      </p:sp>
      <p:sp>
        <p:nvSpPr>
          <p:cNvPr id="13" name="Slide Number Placeholder 12"/>
          <p:cNvSpPr>
            <a:spLocks noGrp="1"/>
          </p:cNvSpPr>
          <p:nvPr>
            <p:ph type="sldNum" sz="quarter" idx="12"/>
          </p:nvPr>
        </p:nvSpPr>
        <p:spPr/>
        <p:txBody>
          <a:bodyPr/>
          <a:lstStyle/>
          <a:p>
            <a:fld id="{1BE2F31E-9859-4353-8204-26096E84F01D}" type="slidenum">
              <a:rPr lang="en-US" smtClean="0"/>
              <a:pPr/>
              <a:t>41</a:t>
            </a:fld>
            <a:endParaRPr lang="en-US" dirty="0"/>
          </a:p>
        </p:txBody>
      </p:sp>
      <p:sp>
        <p:nvSpPr>
          <p:cNvPr id="35844" name="TextBox 5"/>
          <p:cNvSpPr txBox="1">
            <a:spLocks noChangeArrowheads="1"/>
          </p:cNvSpPr>
          <p:nvPr/>
        </p:nvSpPr>
        <p:spPr bwMode="auto">
          <a:xfrm>
            <a:off x="3400879" y="2598996"/>
            <a:ext cx="1260475" cy="760413"/>
          </a:xfrm>
          <a:prstGeom prst="rect">
            <a:avLst/>
          </a:prstGeom>
          <a:noFill/>
          <a:ln w="9525">
            <a:noFill/>
            <a:miter lim="800000"/>
            <a:headEnd/>
            <a:tailEnd/>
          </a:ln>
        </p:spPr>
        <p:txBody>
          <a:bodyPr>
            <a:spAutoFit/>
          </a:bodyPr>
          <a:lstStyle/>
          <a:p>
            <a:r>
              <a:rPr lang="en-US" dirty="0">
                <a:solidFill>
                  <a:schemeClr val="bg1"/>
                </a:solidFill>
              </a:rPr>
              <a:t>NGA funded</a:t>
            </a:r>
          </a:p>
          <a:p>
            <a:r>
              <a:rPr lang="en-US" dirty="0">
                <a:solidFill>
                  <a:schemeClr val="bg1"/>
                </a:solidFill>
              </a:rPr>
              <a:t>NRL plane </a:t>
            </a:r>
          </a:p>
        </p:txBody>
      </p:sp>
      <p:sp>
        <p:nvSpPr>
          <p:cNvPr id="35845" name="TextBox 7"/>
          <p:cNvSpPr txBox="1">
            <a:spLocks noChangeArrowheads="1"/>
          </p:cNvSpPr>
          <p:nvPr/>
        </p:nvSpPr>
        <p:spPr bwMode="auto">
          <a:xfrm>
            <a:off x="4290106" y="4882954"/>
            <a:ext cx="1474787" cy="522287"/>
          </a:xfrm>
          <a:prstGeom prst="rect">
            <a:avLst/>
          </a:prstGeom>
          <a:noFill/>
          <a:ln w="9525">
            <a:noFill/>
            <a:miter lim="800000"/>
            <a:headEnd/>
            <a:tailEnd/>
          </a:ln>
        </p:spPr>
        <p:txBody>
          <a:bodyPr>
            <a:spAutoFit/>
          </a:bodyPr>
          <a:lstStyle/>
          <a:p>
            <a:r>
              <a:rPr lang="en-US" dirty="0">
                <a:solidFill>
                  <a:schemeClr val="bg1"/>
                </a:solidFill>
              </a:rPr>
              <a:t>USACE funded</a:t>
            </a:r>
          </a:p>
        </p:txBody>
      </p:sp>
      <p:cxnSp>
        <p:nvCxnSpPr>
          <p:cNvPr id="10" name="Straight Arrow Connector 9"/>
          <p:cNvCxnSpPr/>
          <p:nvPr/>
        </p:nvCxnSpPr>
        <p:spPr bwMode="auto">
          <a:xfrm rot="16200000" flipV="1">
            <a:off x="3105604" y="2322771"/>
            <a:ext cx="295275" cy="295275"/>
          </a:xfrm>
          <a:prstGeom prst="straightConnector1">
            <a:avLst/>
          </a:prstGeom>
          <a:ln>
            <a:solidFill>
              <a:srgbClr val="FFC000"/>
            </a:solidFill>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1" name="Straight Arrow Connector 10"/>
          <p:cNvCxnSpPr/>
          <p:nvPr/>
        </p:nvCxnSpPr>
        <p:spPr bwMode="auto">
          <a:xfrm rot="16200000" flipH="1">
            <a:off x="4716350" y="5488358"/>
            <a:ext cx="685800" cy="452437"/>
          </a:xfrm>
          <a:prstGeom prst="straightConnector1">
            <a:avLst/>
          </a:prstGeom>
          <a:ln>
            <a:solidFill>
              <a:srgbClr val="FFC000"/>
            </a:solidFill>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35848" name="TextBox 22"/>
          <p:cNvSpPr txBox="1">
            <a:spLocks noChangeArrowheads="1"/>
          </p:cNvSpPr>
          <p:nvPr/>
        </p:nvSpPr>
        <p:spPr bwMode="auto">
          <a:xfrm>
            <a:off x="1889579" y="4980244"/>
            <a:ext cx="1844675" cy="1169988"/>
          </a:xfrm>
          <a:prstGeom prst="rect">
            <a:avLst/>
          </a:prstGeom>
          <a:noFill/>
          <a:ln w="9525">
            <a:noFill/>
            <a:miter lim="800000"/>
            <a:headEnd/>
            <a:tailEnd/>
          </a:ln>
        </p:spPr>
        <p:txBody>
          <a:bodyPr wrap="none">
            <a:spAutoFit/>
          </a:bodyPr>
          <a:lstStyle/>
          <a:p>
            <a:r>
              <a:rPr lang="en-US" dirty="0">
                <a:solidFill>
                  <a:schemeClr val="bg1"/>
                </a:solidFill>
              </a:rPr>
              <a:t>As of </a:t>
            </a:r>
          </a:p>
          <a:p>
            <a:r>
              <a:rPr lang="en-US" dirty="0" smtClean="0">
                <a:solidFill>
                  <a:schemeClr val="bg1"/>
                </a:solidFill>
              </a:rPr>
              <a:t>Oct 2010:</a:t>
            </a:r>
            <a:endParaRPr lang="en-US" dirty="0">
              <a:solidFill>
                <a:schemeClr val="bg1"/>
              </a:solidFill>
            </a:endParaRPr>
          </a:p>
          <a:p>
            <a:r>
              <a:rPr lang="en-US" dirty="0" smtClean="0">
                <a:solidFill>
                  <a:schemeClr val="bg1"/>
                </a:solidFill>
              </a:rPr>
              <a:t>7.8% </a:t>
            </a:r>
            <a:r>
              <a:rPr lang="en-US" dirty="0">
                <a:solidFill>
                  <a:schemeClr val="bg1"/>
                </a:solidFill>
              </a:rPr>
              <a:t>of </a:t>
            </a:r>
          </a:p>
          <a:p>
            <a:r>
              <a:rPr lang="en-US" dirty="0">
                <a:solidFill>
                  <a:schemeClr val="bg1"/>
                </a:solidFill>
              </a:rPr>
              <a:t>planned areas</a:t>
            </a:r>
          </a:p>
          <a:p>
            <a:r>
              <a:rPr lang="en-US" dirty="0">
                <a:solidFill>
                  <a:schemeClr val="bg1"/>
                </a:solidFill>
              </a:rPr>
              <a:t>have been flown</a:t>
            </a:r>
          </a:p>
        </p:txBody>
      </p:sp>
      <p:sp>
        <p:nvSpPr>
          <p:cNvPr id="14"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What is the status of GRAV-D? </a:t>
            </a:r>
            <a:endParaRPr lang="en-US" sz="4400" b="0" kern="0" dirty="0" smtClean="0">
              <a:latin typeface="Times New Roman" pitchFamily="18" charset="0"/>
              <a:ea typeface="+mj-ea"/>
              <a:cs typeface="Times New Roman" pitchFamily="18" charset="0"/>
            </a:endParaRPr>
          </a:p>
          <a:p>
            <a:pPr algn="ctr">
              <a:defRPr/>
            </a:pPr>
            <a:r>
              <a:rPr lang="en-US" sz="4400" b="0" kern="0" dirty="0" smtClean="0">
                <a:latin typeface="Times New Roman" pitchFamily="18" charset="0"/>
                <a:ea typeface="+mj-ea"/>
                <a:cs typeface="Times New Roman" pitchFamily="18" charset="0"/>
              </a:rPr>
              <a:t>(6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8)</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2"/>
          <p:cNvPicPr>
            <a:picLocks noChangeAspect="1" noChangeArrowheads="1"/>
          </p:cNvPicPr>
          <p:nvPr/>
        </p:nvPicPr>
        <p:blipFill>
          <a:blip r:embed="rId3" cstate="print"/>
          <a:srcRect/>
          <a:stretch>
            <a:fillRect/>
          </a:stretch>
        </p:blipFill>
        <p:spPr bwMode="auto">
          <a:xfrm>
            <a:off x="155575" y="2016660"/>
            <a:ext cx="5138738" cy="4124325"/>
          </a:xfrm>
          <a:prstGeom prst="rect">
            <a:avLst/>
          </a:prstGeom>
          <a:noFill/>
          <a:ln w="9525">
            <a:noFill/>
            <a:miter lim="800000"/>
            <a:headEnd/>
            <a:tailEnd/>
          </a:ln>
        </p:spPr>
      </p:pic>
      <p:sp>
        <p:nvSpPr>
          <p:cNvPr id="36868" name="TextBox 6"/>
          <p:cNvSpPr txBox="1">
            <a:spLocks noChangeArrowheads="1"/>
          </p:cNvSpPr>
          <p:nvPr/>
        </p:nvSpPr>
        <p:spPr bwMode="auto">
          <a:xfrm>
            <a:off x="5359619" y="2012062"/>
            <a:ext cx="2920928" cy="4185761"/>
          </a:xfrm>
          <a:prstGeom prst="rect">
            <a:avLst/>
          </a:prstGeom>
          <a:noFill/>
          <a:ln w="9525">
            <a:noFill/>
            <a:miter lim="800000"/>
            <a:headEnd/>
            <a:tailEnd/>
          </a:ln>
        </p:spPr>
        <p:txBody>
          <a:bodyPr wrap="none">
            <a:spAutoFit/>
          </a:bodyPr>
          <a:lstStyle/>
          <a:p>
            <a:pPr>
              <a:buFont typeface="Arial" charset="0"/>
              <a:buChar char="•"/>
            </a:pPr>
            <a:r>
              <a:rPr lang="en-US" dirty="0">
                <a:latin typeface="Times New Roman" pitchFamily="18" charset="0"/>
                <a:cs typeface="Times New Roman" pitchFamily="18" charset="0"/>
              </a:rPr>
              <a:t>Gravimeter operating well</a:t>
            </a:r>
          </a:p>
          <a:p>
            <a:pPr>
              <a:buFont typeface="Arial" charset="0"/>
              <a:buChar char="•"/>
            </a:pPr>
            <a:endParaRPr lang="en-US" dirty="0">
              <a:latin typeface="Times New Roman" pitchFamily="18" charset="0"/>
              <a:cs typeface="Times New Roman" pitchFamily="18" charset="0"/>
            </a:endParaRPr>
          </a:p>
          <a:p>
            <a:pPr>
              <a:buFont typeface="Arial" charset="0"/>
              <a:buChar char="•"/>
            </a:pPr>
            <a:r>
              <a:rPr lang="en-US" dirty="0">
                <a:latin typeface="Times New Roman" pitchFamily="18" charset="0"/>
                <a:cs typeface="Times New Roman" pitchFamily="18" charset="0"/>
              </a:rPr>
              <a:t>Vendor-provided gravity </a:t>
            </a:r>
          </a:p>
          <a:p>
            <a:r>
              <a:rPr lang="en-US" dirty="0">
                <a:latin typeface="Times New Roman" pitchFamily="18" charset="0"/>
                <a:cs typeface="Times New Roman" pitchFamily="18" charset="0"/>
              </a:rPr>
              <a:t>  processing software </a:t>
            </a:r>
          </a:p>
          <a:p>
            <a:r>
              <a:rPr lang="en-US" dirty="0">
                <a:latin typeface="Times New Roman" pitchFamily="18" charset="0"/>
                <a:cs typeface="Times New Roman" pitchFamily="18" charset="0"/>
              </a:rPr>
              <a:t>  has unresolved </a:t>
            </a:r>
            <a:r>
              <a:rPr lang="en-US" dirty="0" smtClean="0">
                <a:latin typeface="Times New Roman" pitchFamily="18" charset="0"/>
                <a:cs typeface="Times New Roman" pitchFamily="18" charset="0"/>
              </a:rPr>
              <a:t>artifacts </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rendering it unusable for </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final gravity processing</a:t>
            </a:r>
            <a:endParaRPr lang="en-US" dirty="0">
              <a:latin typeface="Times New Roman" pitchFamily="18" charset="0"/>
              <a:cs typeface="Times New Roman" pitchFamily="18" charset="0"/>
            </a:endParaRPr>
          </a:p>
          <a:p>
            <a:pPr>
              <a:buFont typeface="Arial" charset="0"/>
              <a:buChar char="•"/>
            </a:pPr>
            <a:endParaRPr lang="en-US" dirty="0">
              <a:latin typeface="Times New Roman" pitchFamily="18" charset="0"/>
              <a:cs typeface="Times New Roman" pitchFamily="18" charset="0"/>
            </a:endParaRPr>
          </a:p>
          <a:p>
            <a:pPr>
              <a:buFont typeface="Arial" charset="0"/>
              <a:buChar char="•"/>
            </a:pPr>
            <a:r>
              <a:rPr lang="en-US" dirty="0" smtClean="0">
                <a:latin typeface="Times New Roman" pitchFamily="18" charset="0"/>
                <a:cs typeface="Times New Roman" pitchFamily="18" charset="0"/>
              </a:rPr>
              <a:t>NGS has replaced this black-box</a:t>
            </a:r>
          </a:p>
          <a:p>
            <a:r>
              <a:rPr lang="en-US" dirty="0" smtClean="0">
                <a:latin typeface="Times New Roman" pitchFamily="18" charset="0"/>
                <a:cs typeface="Times New Roman" pitchFamily="18" charset="0"/>
              </a:rPr>
              <a:t>  software with a new in-house</a:t>
            </a:r>
          </a:p>
          <a:p>
            <a:r>
              <a:rPr lang="en-US" dirty="0" smtClean="0">
                <a:latin typeface="Times New Roman" pitchFamily="18" charset="0"/>
                <a:cs typeface="Times New Roman" pitchFamily="18" charset="0"/>
              </a:rPr>
              <a:t>  suite of software (“NEWTON 1.0) </a:t>
            </a:r>
          </a:p>
          <a:p>
            <a:r>
              <a:rPr lang="en-US" dirty="0" smtClean="0">
                <a:latin typeface="Times New Roman" pitchFamily="18" charset="0"/>
                <a:cs typeface="Times New Roman" pitchFamily="18" charset="0"/>
              </a:rPr>
              <a:t>  in Summer 2010.</a:t>
            </a:r>
          </a:p>
          <a:p>
            <a:pPr>
              <a:buFont typeface="Arial" charset="0"/>
              <a:buChar char="•"/>
            </a:pPr>
            <a:endParaRPr lang="en-US" dirty="0">
              <a:latin typeface="Times New Roman" pitchFamily="18" charset="0"/>
              <a:cs typeface="Times New Roman" pitchFamily="18" charset="0"/>
            </a:endParaRPr>
          </a:p>
          <a:p>
            <a:pPr>
              <a:buFont typeface="Arial" charset="0"/>
              <a:buChar char="•"/>
            </a:pPr>
            <a:r>
              <a:rPr lang="en-US" dirty="0" smtClean="0">
                <a:latin typeface="Times New Roman" pitchFamily="18" charset="0"/>
                <a:cs typeface="Times New Roman" pitchFamily="18" charset="0"/>
              </a:rPr>
              <a:t>Gravity releases to begin with Gulf</a:t>
            </a:r>
          </a:p>
          <a:p>
            <a:r>
              <a:rPr lang="en-US" dirty="0" smtClean="0">
                <a:latin typeface="Times New Roman" pitchFamily="18" charset="0"/>
                <a:cs typeface="Times New Roman" pitchFamily="18" charset="0"/>
              </a:rPr>
              <a:t>  Coast in Fall 2010</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a:buFont typeface="Arial" charset="0"/>
              <a:buChar char="•"/>
            </a:pPr>
            <a:r>
              <a:rPr lang="en-US" dirty="0">
                <a:latin typeface="Times New Roman" pitchFamily="18" charset="0"/>
                <a:cs typeface="Times New Roman" pitchFamily="18" charset="0"/>
              </a:rPr>
              <a:t>Next </a:t>
            </a:r>
            <a:r>
              <a:rPr lang="en-US" dirty="0" smtClean="0">
                <a:latin typeface="Times New Roman" pitchFamily="18" charset="0"/>
                <a:cs typeface="Times New Roman" pitchFamily="18" charset="0"/>
              </a:rPr>
              <a:t>flights:</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2010:  Alaska, California coast</a:t>
            </a:r>
          </a:p>
          <a:p>
            <a:r>
              <a:rPr lang="en-US" dirty="0" smtClean="0">
                <a:latin typeface="Times New Roman" pitchFamily="18" charset="0"/>
                <a:cs typeface="Times New Roman" pitchFamily="18" charset="0"/>
              </a:rPr>
              <a:t>   2011:  Great Lakes</a:t>
            </a:r>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42</a:t>
            </a:fld>
            <a:endParaRPr lang="en-US" dirty="0"/>
          </a:p>
        </p:txBody>
      </p:sp>
      <p:sp>
        <p:nvSpPr>
          <p:cNvPr id="7"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What is the status of GRAV-D? </a:t>
            </a:r>
            <a:endParaRPr lang="en-US" sz="4400" b="0" kern="0" dirty="0" smtClean="0">
              <a:latin typeface="Times New Roman" pitchFamily="18" charset="0"/>
              <a:ea typeface="+mj-ea"/>
              <a:cs typeface="Times New Roman" pitchFamily="18" charset="0"/>
            </a:endParaRPr>
          </a:p>
          <a:p>
            <a:pPr algn="ctr">
              <a:defRPr/>
            </a:pPr>
            <a:r>
              <a:rPr lang="en-US" sz="4400" b="0" kern="0" dirty="0" smtClean="0">
                <a:latin typeface="Times New Roman" pitchFamily="18" charset="0"/>
                <a:ea typeface="+mj-ea"/>
                <a:cs typeface="Times New Roman" pitchFamily="18" charset="0"/>
              </a:rPr>
              <a:t>(7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8)</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1219200" y="1905000"/>
            <a:ext cx="7162800" cy="3933825"/>
          </a:xfrm>
        </p:spPr>
        <p:txBody>
          <a:bodyPr/>
          <a:lstStyle/>
          <a:p>
            <a:r>
              <a:rPr lang="en-US" sz="2400" b="1" dirty="0" smtClean="0"/>
              <a:t>Federal Geospatial Summit </a:t>
            </a:r>
            <a:r>
              <a:rPr lang="en-US" sz="2400" dirty="0" smtClean="0"/>
              <a:t>(Silver Spring, May 2010)</a:t>
            </a:r>
          </a:p>
          <a:p>
            <a:pPr lvl="1"/>
            <a:r>
              <a:rPr lang="en-US" sz="2000" dirty="0" smtClean="0"/>
              <a:t>Feedback from users will assist in transitioning to new vertical datum</a:t>
            </a:r>
          </a:p>
          <a:p>
            <a:pPr lvl="1"/>
            <a:endParaRPr lang="en-US" sz="2400" dirty="0" smtClean="0"/>
          </a:p>
          <a:p>
            <a:r>
              <a:rPr lang="en-US" sz="2400" b="1" dirty="0" smtClean="0"/>
              <a:t>Prototype “vertical datum access” </a:t>
            </a:r>
            <a:r>
              <a:rPr lang="en-US" sz="2400" dirty="0" smtClean="0"/>
              <a:t>tool is available through OPUS extended output</a:t>
            </a:r>
          </a:p>
          <a:p>
            <a:pPr lvl="1"/>
            <a:r>
              <a:rPr lang="en-US" sz="2400" dirty="0" smtClean="0"/>
              <a:t>Uses the best gravimetric geoid available that year</a:t>
            </a:r>
          </a:p>
          <a:p>
            <a:pPr lvl="1"/>
            <a:r>
              <a:rPr lang="en-US" sz="2400" dirty="0" smtClean="0"/>
              <a:t>Gives users a preview of  how the new datum will be accessed and the ability to test “best possible” heights relative to NAVD 88 heights</a:t>
            </a:r>
          </a:p>
          <a:p>
            <a:endParaRPr lang="en-US" dirty="0" smtClean="0"/>
          </a:p>
          <a:p>
            <a:endParaRPr lang="en-US" dirty="0" smtClean="0"/>
          </a:p>
          <a:p>
            <a:pPr lvl="1"/>
            <a:endParaRPr lang="en-US" dirty="0" smtClean="0"/>
          </a:p>
          <a:p>
            <a:endParaRPr lang="en-US" dirty="0" smtClean="0"/>
          </a:p>
          <a:p>
            <a:pPr>
              <a:buFontTx/>
              <a:buNone/>
            </a:pPr>
            <a:endParaRPr lang="en-US" dirty="0" smtClean="0"/>
          </a:p>
          <a:p>
            <a:pPr lvl="1"/>
            <a:endParaRPr lang="en-US" dirty="0" smtClean="0"/>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43</a:t>
            </a:fld>
            <a:endParaRPr lang="en-US" dirty="0"/>
          </a:p>
        </p:txBody>
      </p:sp>
      <p:sp>
        <p:nvSpPr>
          <p:cNvPr id="7"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What is the status of GRAV-D? </a:t>
            </a:r>
            <a:endParaRPr lang="en-US" sz="4400" b="0" kern="0" dirty="0" smtClean="0">
              <a:latin typeface="Times New Roman" pitchFamily="18" charset="0"/>
              <a:ea typeface="+mj-ea"/>
              <a:cs typeface="Times New Roman" pitchFamily="18" charset="0"/>
            </a:endParaRPr>
          </a:p>
          <a:p>
            <a:pPr algn="ctr">
              <a:defRPr/>
            </a:pPr>
            <a:r>
              <a:rPr lang="en-US" sz="4400" b="0" kern="0" dirty="0" smtClean="0">
                <a:latin typeface="Times New Roman" pitchFamily="18" charset="0"/>
                <a:ea typeface="+mj-ea"/>
                <a:cs typeface="Times New Roman" pitchFamily="18" charset="0"/>
              </a:rPr>
              <a:t>(8 </a:t>
            </a:r>
            <a:r>
              <a:rPr lang="en-US" sz="4400" b="0" kern="0" dirty="0">
                <a:latin typeface="Times New Roman" pitchFamily="18" charset="0"/>
                <a:ea typeface="+mj-ea"/>
                <a:cs typeface="Times New Roman" pitchFamily="18" charset="0"/>
              </a:rPr>
              <a:t>of </a:t>
            </a:r>
            <a:r>
              <a:rPr lang="en-US" sz="4400" b="0" kern="0" dirty="0" smtClean="0">
                <a:latin typeface="Times New Roman" pitchFamily="18" charset="0"/>
                <a:ea typeface="+mj-ea"/>
                <a:cs typeface="Times New Roman" pitchFamily="18" charset="0"/>
              </a:rPr>
              <a:t>8)</a:t>
            </a:r>
            <a:endParaRPr lang="en-US" sz="4400" b="0"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1219200" y="1905000"/>
            <a:ext cx="7162800" cy="3933825"/>
          </a:xfrm>
        </p:spPr>
        <p:txBody>
          <a:bodyPr/>
          <a:lstStyle/>
          <a:p>
            <a:r>
              <a:rPr lang="en-US" sz="2400" b="1" dirty="0" smtClean="0"/>
              <a:t>Primary access</a:t>
            </a:r>
            <a:r>
              <a:rPr lang="en-US" sz="2400" dirty="0" smtClean="0"/>
              <a:t> (NGS mission)</a:t>
            </a:r>
          </a:p>
          <a:p>
            <a:pPr lvl="1"/>
            <a:r>
              <a:rPr lang="en-US" sz="2400" dirty="0" smtClean="0"/>
              <a:t>Users with geodetic quality GNSS receivers will continue to use OPUS suite of tools</a:t>
            </a:r>
          </a:p>
          <a:p>
            <a:pPr lvl="1"/>
            <a:endParaRPr lang="en-US" sz="2400" dirty="0" smtClean="0"/>
          </a:p>
          <a:p>
            <a:pPr lvl="1"/>
            <a:r>
              <a:rPr lang="en-US" sz="2400" dirty="0" smtClean="0"/>
              <a:t>Ellipsoid heights computed, and then a gravimetric </a:t>
            </a:r>
            <a:r>
              <a:rPr lang="en-US" sz="2400" dirty="0" err="1" smtClean="0"/>
              <a:t>geoid</a:t>
            </a:r>
            <a:r>
              <a:rPr lang="en-US" sz="2400" dirty="0" smtClean="0"/>
              <a:t> removed to provide </a:t>
            </a:r>
            <a:r>
              <a:rPr lang="en-US" sz="2400" dirty="0" err="1" smtClean="0"/>
              <a:t>orthometric</a:t>
            </a:r>
            <a:r>
              <a:rPr lang="en-US" sz="2400" dirty="0" smtClean="0"/>
              <a:t> heights in the new datum </a:t>
            </a:r>
          </a:p>
          <a:p>
            <a:pPr lvl="1"/>
            <a:endParaRPr lang="en-US" sz="2400" dirty="0" smtClean="0"/>
          </a:p>
          <a:p>
            <a:pPr lvl="1"/>
            <a:r>
              <a:rPr lang="en-US" sz="2400" dirty="0" smtClean="0"/>
              <a:t>No passive marks needed</a:t>
            </a:r>
          </a:p>
          <a:p>
            <a:pPr lvl="1"/>
            <a:endParaRPr lang="en-US" sz="2400" dirty="0" smtClean="0"/>
          </a:p>
          <a:p>
            <a:pPr lvl="1"/>
            <a:r>
              <a:rPr lang="en-US" sz="2400" dirty="0" smtClean="0"/>
              <a:t>But, could be used to position a passive mark</a:t>
            </a:r>
          </a:p>
          <a:p>
            <a:pPr lvl="1"/>
            <a:endParaRPr lang="en-US" dirty="0" smtClean="0"/>
          </a:p>
          <a:p>
            <a:endParaRPr lang="en-US" dirty="0" smtClean="0"/>
          </a:p>
          <a:p>
            <a:pPr>
              <a:buFontTx/>
              <a:buNone/>
            </a:pPr>
            <a:endParaRPr lang="en-US" dirty="0" smtClean="0"/>
          </a:p>
          <a:p>
            <a:pPr lvl="1"/>
            <a:endParaRPr lang="en-US" dirty="0" smtClean="0"/>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44</a:t>
            </a:fld>
            <a:endParaRPr lang="en-US" dirty="0"/>
          </a:p>
        </p:txBody>
      </p:sp>
      <p:sp>
        <p:nvSpPr>
          <p:cNvPr id="4"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cs typeface="Times New Roman" pitchFamily="18" charset="0"/>
              </a:rPr>
              <a:t>How will I access the new </a:t>
            </a:r>
          </a:p>
          <a:p>
            <a:pPr algn="ctr">
              <a:defRPr/>
            </a:pPr>
            <a:r>
              <a:rPr lang="en-US" sz="4400" b="0" kern="0" dirty="0">
                <a:latin typeface="Times New Roman" pitchFamily="18" charset="0"/>
                <a:cs typeface="Times New Roman" pitchFamily="18" charset="0"/>
              </a:rPr>
              <a:t>vertical datum? (1 of </a:t>
            </a:r>
            <a:r>
              <a:rPr lang="en-US" sz="4400" b="0" kern="0" dirty="0" smtClean="0">
                <a:latin typeface="Times New Roman" pitchFamily="18" charset="0"/>
                <a:cs typeface="Times New Roman" pitchFamily="18" charset="0"/>
              </a:rPr>
              <a:t>10)</a:t>
            </a:r>
            <a:endParaRPr lang="en-US" sz="4400" b="0" kern="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1219200" y="1905000"/>
            <a:ext cx="7162800" cy="3933825"/>
          </a:xfrm>
        </p:spPr>
        <p:txBody>
          <a:bodyPr/>
          <a:lstStyle/>
          <a:p>
            <a:r>
              <a:rPr lang="en-US" sz="2400" b="1" dirty="0" smtClean="0"/>
              <a:t>Secondary access</a:t>
            </a:r>
            <a:r>
              <a:rPr lang="en-US" sz="2400" dirty="0" smtClean="0"/>
              <a:t> (Use at your own risk)</a:t>
            </a:r>
          </a:p>
          <a:p>
            <a:endParaRPr lang="en-US" sz="2400" dirty="0" smtClean="0"/>
          </a:p>
          <a:p>
            <a:pPr lvl="1"/>
            <a:r>
              <a:rPr lang="en-US" sz="2400" dirty="0" smtClean="0"/>
              <a:t>Passive marks that have been tied to the new vertical datum</a:t>
            </a:r>
          </a:p>
          <a:p>
            <a:pPr lvl="2">
              <a:buFontTx/>
              <a:buNone/>
            </a:pPr>
            <a:endParaRPr lang="en-US" dirty="0" smtClean="0"/>
          </a:p>
          <a:p>
            <a:pPr lvl="1"/>
            <a:r>
              <a:rPr lang="en-US" sz="2400" dirty="0" smtClean="0"/>
              <a:t>NGS will provide a “data sharing” service for these points, but their accuracy (due to either the quality of the survey or the age of the data) will not be a responsibility of NGS</a:t>
            </a:r>
          </a:p>
          <a:p>
            <a:pPr lvl="1"/>
            <a:endParaRPr lang="en-US" dirty="0" smtClean="0"/>
          </a:p>
          <a:p>
            <a:endParaRPr lang="en-US" dirty="0" smtClean="0"/>
          </a:p>
          <a:p>
            <a:pPr>
              <a:buFontTx/>
              <a:buNone/>
            </a:pPr>
            <a:endParaRPr lang="en-US" dirty="0" smtClean="0"/>
          </a:p>
          <a:p>
            <a:pPr lvl="1"/>
            <a:endParaRPr lang="en-US" dirty="0" smtClean="0"/>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45</a:t>
            </a:fld>
            <a:endParaRPr lang="en-US" dirty="0"/>
          </a:p>
        </p:txBody>
      </p:sp>
      <p:sp>
        <p:nvSpPr>
          <p:cNvPr id="7"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cs typeface="Times New Roman" pitchFamily="18" charset="0"/>
              </a:rPr>
              <a:t>How will I access the new </a:t>
            </a:r>
          </a:p>
          <a:p>
            <a:pPr algn="ctr">
              <a:defRPr/>
            </a:pPr>
            <a:r>
              <a:rPr lang="en-US" sz="4400" b="0" kern="0" dirty="0">
                <a:latin typeface="Times New Roman" pitchFamily="18" charset="0"/>
                <a:cs typeface="Times New Roman" pitchFamily="18" charset="0"/>
              </a:rPr>
              <a:t>vertical datum? </a:t>
            </a:r>
            <a:r>
              <a:rPr lang="en-US" sz="4400" b="0" kern="0" dirty="0" smtClean="0">
                <a:latin typeface="Times New Roman" pitchFamily="18" charset="0"/>
                <a:cs typeface="Times New Roman" pitchFamily="18" charset="0"/>
              </a:rPr>
              <a:t>(2 </a:t>
            </a:r>
            <a:r>
              <a:rPr lang="en-US" sz="4400" b="0" kern="0" dirty="0">
                <a:latin typeface="Times New Roman" pitchFamily="18" charset="0"/>
                <a:cs typeface="Times New Roman" pitchFamily="18" charset="0"/>
              </a:rPr>
              <a:t>of </a:t>
            </a:r>
            <a:r>
              <a:rPr lang="en-US" sz="4400" b="0" kern="0" dirty="0" smtClean="0">
                <a:latin typeface="Times New Roman" pitchFamily="18" charset="0"/>
                <a:cs typeface="Times New Roman" pitchFamily="18" charset="0"/>
              </a:rPr>
              <a:t>10)</a:t>
            </a:r>
            <a:endParaRPr lang="en-US" sz="4400" b="0" kern="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1219200" y="1905000"/>
            <a:ext cx="7162800" cy="3933825"/>
          </a:xfrm>
        </p:spPr>
        <p:txBody>
          <a:bodyPr/>
          <a:lstStyle/>
          <a:p>
            <a:r>
              <a:rPr lang="en-US" sz="2400" b="1" dirty="0" smtClean="0"/>
              <a:t>NAVD 88 conversion to new datum</a:t>
            </a:r>
            <a:endParaRPr lang="en-US" sz="2400" dirty="0" smtClean="0"/>
          </a:p>
          <a:p>
            <a:endParaRPr lang="en-US" sz="2400" dirty="0" smtClean="0"/>
          </a:p>
          <a:p>
            <a:pPr lvl="1"/>
            <a:r>
              <a:rPr lang="en-US" sz="2400" dirty="0" smtClean="0"/>
              <a:t>A conversion will be provided between NAVD 88 and the new datum</a:t>
            </a:r>
          </a:p>
          <a:p>
            <a:pPr lvl="1">
              <a:buNone/>
            </a:pPr>
            <a:endParaRPr lang="en-US" sz="2400" dirty="0" smtClean="0"/>
          </a:p>
          <a:p>
            <a:pPr lvl="2"/>
            <a:r>
              <a:rPr lang="en-US" sz="2000" dirty="0" smtClean="0"/>
              <a:t>Only where recent GNSS ellipsoid heights exist to provide modern heights in the new datum</a:t>
            </a:r>
          </a:p>
          <a:p>
            <a:pPr lvl="2"/>
            <a:endParaRPr lang="en-US" sz="2000" dirty="0" smtClean="0"/>
          </a:p>
          <a:p>
            <a:pPr lvl="2">
              <a:buNone/>
            </a:pPr>
            <a:endParaRPr lang="en-US" sz="2000" dirty="0" smtClean="0"/>
          </a:p>
          <a:p>
            <a:pPr lvl="2"/>
            <a:endParaRPr lang="en-US" dirty="0" smtClean="0"/>
          </a:p>
          <a:p>
            <a:endParaRPr lang="en-US" dirty="0" smtClean="0"/>
          </a:p>
          <a:p>
            <a:pPr>
              <a:buFontTx/>
              <a:buNone/>
            </a:pPr>
            <a:endParaRPr lang="en-US" dirty="0" smtClean="0"/>
          </a:p>
          <a:p>
            <a:pPr lvl="1"/>
            <a:endParaRPr lang="en-US" dirty="0" smtClean="0"/>
          </a:p>
          <a:p>
            <a:pPr lvl="1"/>
            <a:endParaRPr lang="en-US" dirty="0" smtClean="0"/>
          </a:p>
          <a:p>
            <a:endParaRPr lang="en-US" dirty="0" smtClean="0"/>
          </a:p>
          <a:p>
            <a:endParaRPr lang="en-US" dirty="0" smtClean="0"/>
          </a:p>
        </p:txBody>
      </p:sp>
      <p:sp>
        <p:nvSpPr>
          <p:cNvPr id="5" name="Footer Placeholder 4"/>
          <p:cNvSpPr>
            <a:spLocks noGrp="1"/>
          </p:cNvSpPr>
          <p:nvPr>
            <p:ph type="ftr" sz="quarter" idx="11"/>
          </p:nvPr>
        </p:nvSpPr>
        <p:spPr/>
        <p:txBody>
          <a:bodyPr/>
          <a:lstStyle/>
          <a:p>
            <a:r>
              <a:rPr lang="en-US" smtClean="0"/>
              <a:t>Last Updated 12 October 2010 (DAS)</a:t>
            </a:r>
            <a:endParaRPr lang="en-US" dirty="0"/>
          </a:p>
        </p:txBody>
      </p:sp>
      <p:sp>
        <p:nvSpPr>
          <p:cNvPr id="6" name="Slide Number Placeholder 5"/>
          <p:cNvSpPr>
            <a:spLocks noGrp="1"/>
          </p:cNvSpPr>
          <p:nvPr>
            <p:ph type="sldNum" sz="quarter" idx="12"/>
          </p:nvPr>
        </p:nvSpPr>
        <p:spPr/>
        <p:txBody>
          <a:bodyPr/>
          <a:lstStyle/>
          <a:p>
            <a:fld id="{1BE2F31E-9859-4353-8204-26096E84F01D}" type="slidenum">
              <a:rPr lang="en-US" smtClean="0"/>
              <a:pPr/>
              <a:t>46</a:t>
            </a:fld>
            <a:endParaRPr lang="en-US" dirty="0"/>
          </a:p>
        </p:txBody>
      </p:sp>
      <p:sp>
        <p:nvSpPr>
          <p:cNvPr id="7"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cs typeface="Times New Roman" pitchFamily="18" charset="0"/>
              </a:rPr>
              <a:t>How will I access the new </a:t>
            </a:r>
          </a:p>
          <a:p>
            <a:pPr algn="ctr">
              <a:defRPr/>
            </a:pPr>
            <a:r>
              <a:rPr lang="en-US" sz="4400" b="0" kern="0" dirty="0">
                <a:latin typeface="Times New Roman" pitchFamily="18" charset="0"/>
                <a:cs typeface="Times New Roman" pitchFamily="18" charset="0"/>
              </a:rPr>
              <a:t>vertical datum? </a:t>
            </a:r>
            <a:r>
              <a:rPr lang="en-US" sz="4400" b="0" kern="0" dirty="0" smtClean="0">
                <a:latin typeface="Times New Roman" pitchFamily="18" charset="0"/>
                <a:cs typeface="Times New Roman" pitchFamily="18" charset="0"/>
              </a:rPr>
              <a:t>(3 </a:t>
            </a:r>
            <a:r>
              <a:rPr lang="en-US" sz="4400" b="0" kern="0" dirty="0">
                <a:latin typeface="Times New Roman" pitchFamily="18" charset="0"/>
                <a:cs typeface="Times New Roman" pitchFamily="18" charset="0"/>
              </a:rPr>
              <a:t>of </a:t>
            </a:r>
            <a:r>
              <a:rPr lang="en-US" sz="4400" b="0" kern="0" dirty="0" smtClean="0">
                <a:latin typeface="Times New Roman" pitchFamily="18" charset="0"/>
                <a:cs typeface="Times New Roman" pitchFamily="18" charset="0"/>
              </a:rPr>
              <a:t>10)</a:t>
            </a:r>
            <a:endParaRPr lang="en-US" sz="4400" b="0" kern="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Box 6"/>
          <p:cNvSpPr txBox="1">
            <a:spLocks noChangeArrowheads="1"/>
          </p:cNvSpPr>
          <p:nvPr/>
        </p:nvSpPr>
        <p:spPr bwMode="auto">
          <a:xfrm>
            <a:off x="133350" y="1910250"/>
            <a:ext cx="3760788" cy="307975"/>
          </a:xfrm>
          <a:prstGeom prst="rect">
            <a:avLst/>
          </a:prstGeom>
          <a:noFill/>
          <a:ln w="9525">
            <a:noFill/>
            <a:miter lim="800000"/>
            <a:headEnd/>
            <a:tailEnd/>
          </a:ln>
        </p:spPr>
        <p:txBody>
          <a:bodyPr wrap="none">
            <a:spAutoFit/>
          </a:bodyPr>
          <a:lstStyle/>
          <a:p>
            <a:r>
              <a:rPr lang="en-US"/>
              <a:t>Example 1:  Flood insurance survey</a:t>
            </a:r>
          </a:p>
        </p:txBody>
      </p:sp>
      <p:sp>
        <p:nvSpPr>
          <p:cNvPr id="13" name="TextBox 12"/>
          <p:cNvSpPr txBox="1">
            <a:spLocks noChangeArrowheads="1"/>
          </p:cNvSpPr>
          <p:nvPr/>
        </p:nvSpPr>
        <p:spPr bwMode="auto">
          <a:xfrm>
            <a:off x="6227763" y="2596050"/>
            <a:ext cx="2916237" cy="307975"/>
          </a:xfrm>
          <a:prstGeom prst="rect">
            <a:avLst/>
          </a:prstGeom>
          <a:noFill/>
          <a:ln w="9525">
            <a:noFill/>
            <a:miter lim="800000"/>
            <a:headEnd/>
            <a:tailEnd/>
          </a:ln>
        </p:spPr>
        <p:txBody>
          <a:bodyPr>
            <a:spAutoFit/>
          </a:bodyPr>
          <a:lstStyle/>
          <a:p>
            <a:r>
              <a:rPr lang="en-US" dirty="0"/>
              <a:t>1954-1991:  Subsidence</a:t>
            </a:r>
          </a:p>
        </p:txBody>
      </p:sp>
      <p:grpSp>
        <p:nvGrpSpPr>
          <p:cNvPr id="2" name="Group 27"/>
          <p:cNvGrpSpPr>
            <a:grpSpLocks/>
          </p:cNvGrpSpPr>
          <p:nvPr/>
        </p:nvGrpSpPr>
        <p:grpSpPr bwMode="auto">
          <a:xfrm>
            <a:off x="1066800" y="2605575"/>
            <a:ext cx="6724650" cy="1114425"/>
            <a:chOff x="1066800" y="2447925"/>
            <a:chExt cx="6724650" cy="1114425"/>
          </a:xfrm>
        </p:grpSpPr>
        <p:sp>
          <p:nvSpPr>
            <p:cNvPr id="40983" name="Freeform 7"/>
            <p:cNvSpPr>
              <a:spLocks/>
            </p:cNvSpPr>
            <p:nvPr/>
          </p:nvSpPr>
          <p:spPr bwMode="auto">
            <a:xfrm>
              <a:off x="1066800" y="2743200"/>
              <a:ext cx="6724650" cy="819150"/>
            </a:xfrm>
            <a:custGeom>
              <a:avLst/>
              <a:gdLst>
                <a:gd name="T0" fmla="*/ 0 w 6724650"/>
                <a:gd name="T1" fmla="*/ 819150 h 819150"/>
                <a:gd name="T2" fmla="*/ 2105025 w 6724650"/>
                <a:gd name="T3" fmla="*/ 447675 h 819150"/>
                <a:gd name="T4" fmla="*/ 4200526 w 6724650"/>
                <a:gd name="T5" fmla="*/ 552450 h 819150"/>
                <a:gd name="T6" fmla="*/ 6724650 w 6724650"/>
                <a:gd name="T7" fmla="*/ 0 h 819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4650" h="819150">
                  <a:moveTo>
                    <a:pt x="0" y="819150"/>
                  </a:moveTo>
                  <a:cubicBezTo>
                    <a:pt x="702469" y="655637"/>
                    <a:pt x="1404938" y="492125"/>
                    <a:pt x="2105025" y="447675"/>
                  </a:cubicBezTo>
                  <a:cubicBezTo>
                    <a:pt x="2805112" y="403225"/>
                    <a:pt x="3430588" y="627062"/>
                    <a:pt x="4200525" y="552450"/>
                  </a:cubicBezTo>
                  <a:cubicBezTo>
                    <a:pt x="4970462" y="477838"/>
                    <a:pt x="5847556" y="238919"/>
                    <a:pt x="6724650" y="0"/>
                  </a:cubicBezTo>
                </a:path>
              </a:pathLst>
            </a:custGeom>
            <a:noFill/>
            <a:ln w="38100" cap="flat" cmpd="sng" algn="ctr">
              <a:solidFill>
                <a:schemeClr val="tx1"/>
              </a:solidFill>
              <a:prstDash val="solid"/>
              <a:round/>
              <a:headEnd type="none" w="med" len="med"/>
              <a:tailEnd type="none" w="med" len="med"/>
            </a:ln>
          </p:spPr>
          <p:txBody>
            <a:bodyPr/>
            <a:lstStyle/>
            <a:p>
              <a:endParaRPr lang="en-US"/>
            </a:p>
          </p:txBody>
        </p:sp>
        <p:sp>
          <p:nvSpPr>
            <p:cNvPr id="40984" name="Rectangle 8"/>
            <p:cNvSpPr>
              <a:spLocks noChangeArrowheads="1"/>
            </p:cNvSpPr>
            <p:nvPr/>
          </p:nvSpPr>
          <p:spPr bwMode="auto">
            <a:xfrm>
              <a:off x="3200399" y="2865120"/>
              <a:ext cx="285751" cy="316230"/>
            </a:xfrm>
            <a:prstGeom prst="rect">
              <a:avLst/>
            </a:prstGeom>
            <a:solidFill>
              <a:srgbClr val="92D050"/>
            </a:solidFill>
            <a:ln w="9525" algn="ctr">
              <a:solidFill>
                <a:schemeClr val="tx1"/>
              </a:solidFill>
              <a:round/>
              <a:headEnd/>
              <a:tailEnd/>
            </a:ln>
          </p:spPr>
          <p:txBody>
            <a:bodyPr/>
            <a:lstStyle/>
            <a:p>
              <a:endParaRPr lang="en-US"/>
            </a:p>
          </p:txBody>
        </p:sp>
        <p:sp>
          <p:nvSpPr>
            <p:cNvPr id="40985" name="Rectangle 9"/>
            <p:cNvSpPr>
              <a:spLocks noChangeArrowheads="1"/>
            </p:cNvSpPr>
            <p:nvPr/>
          </p:nvSpPr>
          <p:spPr bwMode="auto">
            <a:xfrm>
              <a:off x="4867275" y="3219450"/>
              <a:ext cx="266700" cy="104775"/>
            </a:xfrm>
            <a:prstGeom prst="rect">
              <a:avLst/>
            </a:prstGeom>
            <a:solidFill>
              <a:srgbClr val="FFC000"/>
            </a:solidFill>
            <a:ln w="9525" algn="ctr">
              <a:solidFill>
                <a:schemeClr val="tx1"/>
              </a:solidFill>
              <a:round/>
              <a:headEnd/>
              <a:tailEnd/>
            </a:ln>
          </p:spPr>
          <p:txBody>
            <a:bodyPr/>
            <a:lstStyle/>
            <a:p>
              <a:endParaRPr lang="en-US"/>
            </a:p>
          </p:txBody>
        </p:sp>
        <p:sp>
          <p:nvSpPr>
            <p:cNvPr id="40986" name="Isosceles Triangle 11"/>
            <p:cNvSpPr>
              <a:spLocks noChangeArrowheads="1"/>
            </p:cNvSpPr>
            <p:nvPr/>
          </p:nvSpPr>
          <p:spPr bwMode="auto">
            <a:xfrm>
              <a:off x="3162300" y="2562225"/>
              <a:ext cx="364617" cy="314325"/>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40987" name="TextBox 13"/>
            <p:cNvSpPr txBox="1">
              <a:spLocks noChangeArrowheads="1"/>
            </p:cNvSpPr>
            <p:nvPr/>
          </p:nvSpPr>
          <p:spPr bwMode="auto">
            <a:xfrm>
              <a:off x="3409950" y="2447925"/>
              <a:ext cx="811441" cy="307777"/>
            </a:xfrm>
            <a:prstGeom prst="rect">
              <a:avLst/>
            </a:prstGeom>
            <a:noFill/>
            <a:ln w="9525">
              <a:noFill/>
              <a:miter lim="800000"/>
              <a:headEnd/>
              <a:tailEnd/>
            </a:ln>
          </p:spPr>
          <p:txBody>
            <a:bodyPr wrap="none">
              <a:spAutoFit/>
            </a:bodyPr>
            <a:lstStyle/>
            <a:p>
              <a:r>
                <a:rPr lang="en-US"/>
                <a:t>House</a:t>
              </a:r>
            </a:p>
          </p:txBody>
        </p:sp>
        <p:sp>
          <p:nvSpPr>
            <p:cNvPr id="40988" name="TextBox 26"/>
            <p:cNvSpPr txBox="1">
              <a:spLocks noChangeArrowheads="1"/>
            </p:cNvSpPr>
            <p:nvPr/>
          </p:nvSpPr>
          <p:spPr bwMode="auto">
            <a:xfrm>
              <a:off x="4610100" y="2828925"/>
              <a:ext cx="490840" cy="307777"/>
            </a:xfrm>
            <a:prstGeom prst="rect">
              <a:avLst/>
            </a:prstGeom>
            <a:noFill/>
            <a:ln w="9525">
              <a:noFill/>
              <a:miter lim="800000"/>
              <a:headEnd/>
              <a:tailEnd/>
            </a:ln>
          </p:spPr>
          <p:txBody>
            <a:bodyPr wrap="none">
              <a:spAutoFit/>
            </a:bodyPr>
            <a:lstStyle/>
            <a:p>
              <a:r>
                <a:rPr lang="en-US"/>
                <a:t>BM</a:t>
              </a:r>
            </a:p>
          </p:txBody>
        </p:sp>
      </p:grpSp>
      <p:grpSp>
        <p:nvGrpSpPr>
          <p:cNvPr id="30" name="Group 29"/>
          <p:cNvGrpSpPr/>
          <p:nvPr/>
        </p:nvGrpSpPr>
        <p:grpSpPr>
          <a:xfrm>
            <a:off x="1066800" y="2605575"/>
            <a:ext cx="6724650" cy="1114425"/>
            <a:chOff x="1066800" y="2447925"/>
            <a:chExt cx="6724650" cy="1114425"/>
          </a:xfrm>
        </p:grpSpPr>
        <p:sp>
          <p:nvSpPr>
            <p:cNvPr id="40966" name="Freeform 15"/>
            <p:cNvSpPr>
              <a:spLocks/>
            </p:cNvSpPr>
            <p:nvPr/>
          </p:nvSpPr>
          <p:spPr bwMode="auto">
            <a:xfrm>
              <a:off x="1066800" y="2743200"/>
              <a:ext cx="6724650" cy="819150"/>
            </a:xfrm>
            <a:custGeom>
              <a:avLst/>
              <a:gdLst>
                <a:gd name="T0" fmla="*/ 0 w 6724650"/>
                <a:gd name="T1" fmla="*/ 819150 h 819150"/>
                <a:gd name="T2" fmla="*/ 2105025 w 6724650"/>
                <a:gd name="T3" fmla="*/ 447675 h 819150"/>
                <a:gd name="T4" fmla="*/ 4200526 w 6724650"/>
                <a:gd name="T5" fmla="*/ 552450 h 819150"/>
                <a:gd name="T6" fmla="*/ 6724650 w 6724650"/>
                <a:gd name="T7" fmla="*/ 0 h 819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4650" h="819150">
                  <a:moveTo>
                    <a:pt x="0" y="819150"/>
                  </a:moveTo>
                  <a:cubicBezTo>
                    <a:pt x="702469" y="655637"/>
                    <a:pt x="1404938" y="492125"/>
                    <a:pt x="2105025" y="447675"/>
                  </a:cubicBezTo>
                  <a:cubicBezTo>
                    <a:pt x="2805112" y="403225"/>
                    <a:pt x="3430588" y="627062"/>
                    <a:pt x="4200525" y="552450"/>
                  </a:cubicBezTo>
                  <a:cubicBezTo>
                    <a:pt x="4970462" y="477838"/>
                    <a:pt x="5847556" y="238919"/>
                    <a:pt x="6724650" y="0"/>
                  </a:cubicBezTo>
                </a:path>
              </a:pathLst>
            </a:custGeom>
            <a:noFill/>
            <a:ln w="38100" cap="flat" cmpd="sng" algn="ctr">
              <a:solidFill>
                <a:schemeClr val="tx1"/>
              </a:solidFill>
              <a:prstDash val="solid"/>
              <a:round/>
              <a:headEnd type="none" w="med" len="med"/>
              <a:tailEnd type="none" w="med" len="med"/>
            </a:ln>
          </p:spPr>
          <p:txBody>
            <a:bodyPr/>
            <a:lstStyle/>
            <a:p>
              <a:endParaRPr lang="en-US"/>
            </a:p>
          </p:txBody>
        </p:sp>
        <p:sp>
          <p:nvSpPr>
            <p:cNvPr id="40967" name="Rectangle 16"/>
            <p:cNvSpPr>
              <a:spLocks noChangeArrowheads="1"/>
            </p:cNvSpPr>
            <p:nvPr/>
          </p:nvSpPr>
          <p:spPr bwMode="auto">
            <a:xfrm>
              <a:off x="3200400" y="2865438"/>
              <a:ext cx="285750" cy="315912"/>
            </a:xfrm>
            <a:prstGeom prst="rect">
              <a:avLst/>
            </a:prstGeom>
            <a:solidFill>
              <a:srgbClr val="92D050"/>
            </a:solidFill>
            <a:ln w="9525" algn="ctr">
              <a:solidFill>
                <a:schemeClr val="tx1"/>
              </a:solidFill>
              <a:round/>
              <a:headEnd/>
              <a:tailEnd/>
            </a:ln>
          </p:spPr>
          <p:txBody>
            <a:bodyPr/>
            <a:lstStyle/>
            <a:p>
              <a:endParaRPr lang="en-US"/>
            </a:p>
          </p:txBody>
        </p:sp>
        <p:sp>
          <p:nvSpPr>
            <p:cNvPr id="40968" name="Rectangle 17"/>
            <p:cNvSpPr>
              <a:spLocks noChangeArrowheads="1"/>
            </p:cNvSpPr>
            <p:nvPr/>
          </p:nvSpPr>
          <p:spPr bwMode="auto">
            <a:xfrm>
              <a:off x="4867275" y="3219450"/>
              <a:ext cx="266700" cy="104775"/>
            </a:xfrm>
            <a:prstGeom prst="rect">
              <a:avLst/>
            </a:prstGeom>
            <a:solidFill>
              <a:srgbClr val="FFC000"/>
            </a:solidFill>
            <a:ln w="9525" algn="ctr">
              <a:solidFill>
                <a:schemeClr val="tx1"/>
              </a:solidFill>
              <a:round/>
              <a:headEnd/>
              <a:tailEnd/>
            </a:ln>
          </p:spPr>
          <p:txBody>
            <a:bodyPr/>
            <a:lstStyle/>
            <a:p>
              <a:endParaRPr lang="en-US"/>
            </a:p>
          </p:txBody>
        </p:sp>
        <p:sp>
          <p:nvSpPr>
            <p:cNvPr id="40969" name="Isosceles Triangle 18"/>
            <p:cNvSpPr>
              <a:spLocks noChangeArrowheads="1"/>
            </p:cNvSpPr>
            <p:nvPr/>
          </p:nvSpPr>
          <p:spPr bwMode="auto">
            <a:xfrm>
              <a:off x="3162300" y="2562225"/>
              <a:ext cx="365125" cy="314325"/>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40970" name="TextBox 19"/>
            <p:cNvSpPr txBox="1">
              <a:spLocks noChangeArrowheads="1"/>
            </p:cNvSpPr>
            <p:nvPr/>
          </p:nvSpPr>
          <p:spPr bwMode="auto">
            <a:xfrm>
              <a:off x="3409950" y="2447925"/>
              <a:ext cx="811213" cy="307975"/>
            </a:xfrm>
            <a:prstGeom prst="rect">
              <a:avLst/>
            </a:prstGeom>
            <a:noFill/>
            <a:ln w="9525">
              <a:noFill/>
              <a:miter lim="800000"/>
              <a:headEnd/>
              <a:tailEnd/>
            </a:ln>
          </p:spPr>
          <p:txBody>
            <a:bodyPr wrap="none">
              <a:spAutoFit/>
            </a:bodyPr>
            <a:lstStyle/>
            <a:p>
              <a:r>
                <a:rPr lang="en-US" dirty="0"/>
                <a:t>House</a:t>
              </a:r>
            </a:p>
          </p:txBody>
        </p:sp>
        <p:sp>
          <p:nvSpPr>
            <p:cNvPr id="40971" name="TextBox 20"/>
            <p:cNvSpPr txBox="1">
              <a:spLocks noChangeArrowheads="1"/>
            </p:cNvSpPr>
            <p:nvPr/>
          </p:nvSpPr>
          <p:spPr bwMode="auto">
            <a:xfrm>
              <a:off x="4610100" y="2828925"/>
              <a:ext cx="490538" cy="307975"/>
            </a:xfrm>
            <a:prstGeom prst="rect">
              <a:avLst/>
            </a:prstGeom>
            <a:noFill/>
            <a:ln w="9525">
              <a:noFill/>
              <a:miter lim="800000"/>
              <a:headEnd/>
              <a:tailEnd/>
            </a:ln>
          </p:spPr>
          <p:txBody>
            <a:bodyPr wrap="none">
              <a:spAutoFit/>
            </a:bodyPr>
            <a:lstStyle/>
            <a:p>
              <a:r>
                <a:rPr lang="en-US"/>
                <a:t>BM</a:t>
              </a:r>
            </a:p>
          </p:txBody>
        </p:sp>
      </p:grpSp>
      <p:sp>
        <p:nvSpPr>
          <p:cNvPr id="40972" name="TextBox 21"/>
          <p:cNvSpPr txBox="1">
            <a:spLocks noChangeArrowheads="1"/>
          </p:cNvSpPr>
          <p:nvPr/>
        </p:nvSpPr>
        <p:spPr bwMode="auto">
          <a:xfrm>
            <a:off x="6227763" y="1910250"/>
            <a:ext cx="2916237" cy="523875"/>
          </a:xfrm>
          <a:prstGeom prst="rect">
            <a:avLst/>
          </a:prstGeom>
          <a:noFill/>
          <a:ln w="9525">
            <a:noFill/>
            <a:miter lim="800000"/>
            <a:headEnd/>
            <a:tailEnd/>
          </a:ln>
        </p:spPr>
        <p:txBody>
          <a:bodyPr>
            <a:spAutoFit/>
          </a:bodyPr>
          <a:lstStyle/>
          <a:p>
            <a:r>
              <a:rPr lang="en-US" dirty="0"/>
              <a:t>1954:  Leveling Performed </a:t>
            </a:r>
          </a:p>
          <a:p>
            <a:r>
              <a:rPr lang="en-US" dirty="0"/>
              <a:t>to </a:t>
            </a:r>
            <a:r>
              <a:rPr lang="en-US" dirty="0" smtClean="0"/>
              <a:t>bench mark</a:t>
            </a:r>
            <a:endParaRPr lang="en-US" dirty="0"/>
          </a:p>
        </p:txBody>
      </p:sp>
      <p:cxnSp>
        <p:nvCxnSpPr>
          <p:cNvPr id="24" name="Straight Connector 23"/>
          <p:cNvCxnSpPr>
            <a:cxnSpLocks noChangeShapeType="1"/>
          </p:cNvCxnSpPr>
          <p:nvPr/>
        </p:nvCxnSpPr>
        <p:spPr bwMode="auto">
          <a:xfrm>
            <a:off x="600075" y="5710725"/>
            <a:ext cx="8086725" cy="0"/>
          </a:xfrm>
          <a:prstGeom prst="line">
            <a:avLst/>
          </a:prstGeom>
          <a:noFill/>
          <a:ln w="57150" algn="ctr">
            <a:solidFill>
              <a:schemeClr val="tx1"/>
            </a:solidFill>
            <a:prstDash val="dash"/>
            <a:round/>
            <a:headEnd/>
            <a:tailEnd/>
          </a:ln>
        </p:spPr>
      </p:cxnSp>
      <p:sp>
        <p:nvSpPr>
          <p:cNvPr id="26" name="TextBox 25"/>
          <p:cNvSpPr txBox="1">
            <a:spLocks noChangeArrowheads="1"/>
          </p:cNvSpPr>
          <p:nvPr/>
        </p:nvSpPr>
        <p:spPr bwMode="auto">
          <a:xfrm>
            <a:off x="6227763" y="3215175"/>
            <a:ext cx="2916237" cy="1169551"/>
          </a:xfrm>
          <a:prstGeom prst="rect">
            <a:avLst/>
          </a:prstGeom>
          <a:noFill/>
          <a:ln w="9525">
            <a:noFill/>
            <a:miter lim="800000"/>
            <a:headEnd/>
            <a:tailEnd/>
          </a:ln>
        </p:spPr>
        <p:txBody>
          <a:bodyPr>
            <a:spAutoFit/>
          </a:bodyPr>
          <a:lstStyle/>
          <a:p>
            <a:r>
              <a:rPr lang="en-US" dirty="0"/>
              <a:t>1991:  Original </a:t>
            </a:r>
            <a:r>
              <a:rPr lang="en-US" dirty="0" smtClean="0"/>
              <a:t>1954 leveling </a:t>
            </a:r>
            <a:r>
              <a:rPr lang="en-US" dirty="0"/>
              <a:t>data </a:t>
            </a:r>
            <a:r>
              <a:rPr lang="en-US" dirty="0" smtClean="0"/>
              <a:t>is used </a:t>
            </a:r>
            <a:r>
              <a:rPr lang="en-US" dirty="0"/>
              <a:t>to compute the NAVD 88 height </a:t>
            </a:r>
            <a:r>
              <a:rPr lang="en-US" dirty="0" smtClean="0"/>
              <a:t>which is then published </a:t>
            </a:r>
            <a:r>
              <a:rPr lang="en-US" dirty="0"/>
              <a:t>for this BM</a:t>
            </a:r>
          </a:p>
        </p:txBody>
      </p:sp>
      <p:cxnSp>
        <p:nvCxnSpPr>
          <p:cNvPr id="29" name="Straight Arrow Connector 28"/>
          <p:cNvCxnSpPr>
            <a:cxnSpLocks noChangeShapeType="1"/>
          </p:cNvCxnSpPr>
          <p:nvPr/>
        </p:nvCxnSpPr>
        <p:spPr bwMode="auto">
          <a:xfrm rot="5400000" flipH="1" flipV="1">
            <a:off x="3829050" y="4529625"/>
            <a:ext cx="2324100" cy="19050"/>
          </a:xfrm>
          <a:prstGeom prst="straightConnector1">
            <a:avLst/>
          </a:prstGeom>
          <a:noFill/>
          <a:ln w="38100" algn="ctr">
            <a:solidFill>
              <a:srgbClr val="FF0000"/>
            </a:solidFill>
            <a:round/>
            <a:headEnd/>
            <a:tailEnd type="arrow" w="med" len="med"/>
          </a:ln>
        </p:spPr>
      </p:cxnSp>
      <p:sp>
        <p:nvSpPr>
          <p:cNvPr id="31" name="TextBox 30"/>
          <p:cNvSpPr txBox="1">
            <a:spLocks noChangeArrowheads="1"/>
          </p:cNvSpPr>
          <p:nvPr/>
        </p:nvSpPr>
        <p:spPr bwMode="auto">
          <a:xfrm>
            <a:off x="3478924" y="5758953"/>
            <a:ext cx="5150069" cy="738664"/>
          </a:xfrm>
          <a:prstGeom prst="rect">
            <a:avLst/>
          </a:prstGeom>
          <a:noFill/>
          <a:ln w="9525">
            <a:noFill/>
            <a:miter lim="800000"/>
            <a:headEnd/>
            <a:tailEnd/>
          </a:ln>
        </p:spPr>
        <p:txBody>
          <a:bodyPr wrap="square">
            <a:spAutoFit/>
          </a:bodyPr>
          <a:lstStyle/>
          <a:p>
            <a:r>
              <a:rPr lang="en-US" dirty="0"/>
              <a:t>Obviously the true </a:t>
            </a:r>
            <a:r>
              <a:rPr lang="en-US" dirty="0" smtClean="0"/>
              <a:t>height relative </a:t>
            </a:r>
            <a:r>
              <a:rPr lang="en-US" dirty="0"/>
              <a:t>to the NAVD 88 </a:t>
            </a:r>
          </a:p>
          <a:p>
            <a:r>
              <a:rPr lang="en-US" dirty="0"/>
              <a:t>zero surface is not the </a:t>
            </a:r>
            <a:r>
              <a:rPr lang="en-US" dirty="0" smtClean="0"/>
              <a:t>published </a:t>
            </a:r>
            <a:r>
              <a:rPr lang="en-US" dirty="0"/>
              <a:t>NAVD 88 height</a:t>
            </a:r>
          </a:p>
          <a:p>
            <a:endParaRPr lang="en-US" dirty="0"/>
          </a:p>
        </p:txBody>
      </p:sp>
      <p:cxnSp>
        <p:nvCxnSpPr>
          <p:cNvPr id="33" name="Straight Arrow Connector 32"/>
          <p:cNvCxnSpPr>
            <a:cxnSpLocks noChangeShapeType="1"/>
          </p:cNvCxnSpPr>
          <p:nvPr/>
        </p:nvCxnSpPr>
        <p:spPr bwMode="auto">
          <a:xfrm rot="5400000" flipH="1" flipV="1">
            <a:off x="4568031" y="5335282"/>
            <a:ext cx="714375" cy="1588"/>
          </a:xfrm>
          <a:prstGeom prst="straightConnector1">
            <a:avLst/>
          </a:prstGeom>
          <a:noFill/>
          <a:ln w="57150" algn="ctr">
            <a:solidFill>
              <a:srgbClr val="00B0F0"/>
            </a:solidFill>
            <a:round/>
            <a:headEnd/>
            <a:tailEnd type="arrow" w="med" len="med"/>
          </a:ln>
        </p:spPr>
      </p:cxnSp>
      <p:sp>
        <p:nvSpPr>
          <p:cNvPr id="35" name="Right Brace 34"/>
          <p:cNvSpPr>
            <a:spLocks/>
          </p:cNvSpPr>
          <p:nvPr/>
        </p:nvSpPr>
        <p:spPr bwMode="auto">
          <a:xfrm>
            <a:off x="5124450" y="3453300"/>
            <a:ext cx="371475" cy="2209800"/>
          </a:xfrm>
          <a:prstGeom prst="rightBrace">
            <a:avLst>
              <a:gd name="adj1" fmla="val 8345"/>
              <a:gd name="adj2" fmla="val 75431"/>
            </a:avLst>
          </a:prstGeom>
          <a:noFill/>
          <a:ln w="28575" algn="ctr">
            <a:solidFill>
              <a:schemeClr val="tx1"/>
            </a:solidFill>
            <a:round/>
            <a:headEnd/>
            <a:tailEnd/>
          </a:ln>
        </p:spPr>
        <p:txBody>
          <a:bodyPr/>
          <a:lstStyle/>
          <a:p>
            <a:endParaRPr lang="en-US"/>
          </a:p>
        </p:txBody>
      </p:sp>
      <p:sp>
        <p:nvSpPr>
          <p:cNvPr id="36" name="TextBox 35"/>
          <p:cNvSpPr txBox="1">
            <a:spLocks noChangeArrowheads="1"/>
          </p:cNvSpPr>
          <p:nvPr/>
        </p:nvSpPr>
        <p:spPr bwMode="auto">
          <a:xfrm>
            <a:off x="5543550" y="4967775"/>
            <a:ext cx="1677988" cy="307975"/>
          </a:xfrm>
          <a:prstGeom prst="rect">
            <a:avLst/>
          </a:prstGeom>
          <a:noFill/>
          <a:ln w="9525">
            <a:noFill/>
            <a:miter lim="800000"/>
            <a:headEnd/>
            <a:tailEnd/>
          </a:ln>
        </p:spPr>
        <p:txBody>
          <a:bodyPr wrap="none">
            <a:spAutoFit/>
          </a:bodyPr>
          <a:lstStyle/>
          <a:p>
            <a:r>
              <a:rPr lang="en-US"/>
              <a:t>H</a:t>
            </a:r>
            <a:r>
              <a:rPr lang="en-US" baseline="-25000"/>
              <a:t>88</a:t>
            </a:r>
            <a:r>
              <a:rPr lang="en-US"/>
              <a:t>(published)</a:t>
            </a:r>
          </a:p>
        </p:txBody>
      </p:sp>
      <p:sp>
        <p:nvSpPr>
          <p:cNvPr id="37" name="Right Brace 36"/>
          <p:cNvSpPr>
            <a:spLocks/>
          </p:cNvSpPr>
          <p:nvPr/>
        </p:nvSpPr>
        <p:spPr bwMode="auto">
          <a:xfrm flipH="1">
            <a:off x="4457700" y="4996350"/>
            <a:ext cx="409575" cy="676275"/>
          </a:xfrm>
          <a:prstGeom prst="rightBrace">
            <a:avLst>
              <a:gd name="adj1" fmla="val 8332"/>
              <a:gd name="adj2" fmla="val 48977"/>
            </a:avLst>
          </a:prstGeom>
          <a:noFill/>
          <a:ln w="28575" algn="ctr">
            <a:solidFill>
              <a:schemeClr val="tx1"/>
            </a:solidFill>
            <a:round/>
            <a:headEnd/>
            <a:tailEnd/>
          </a:ln>
        </p:spPr>
        <p:txBody>
          <a:bodyPr/>
          <a:lstStyle/>
          <a:p>
            <a:endParaRPr lang="en-US"/>
          </a:p>
        </p:txBody>
      </p:sp>
      <p:sp>
        <p:nvSpPr>
          <p:cNvPr id="38" name="TextBox 37"/>
          <p:cNvSpPr txBox="1">
            <a:spLocks noChangeArrowheads="1"/>
          </p:cNvSpPr>
          <p:nvPr/>
        </p:nvSpPr>
        <p:spPr bwMode="auto">
          <a:xfrm>
            <a:off x="3333750" y="5148750"/>
            <a:ext cx="1119188" cy="307975"/>
          </a:xfrm>
          <a:prstGeom prst="rect">
            <a:avLst/>
          </a:prstGeom>
          <a:noFill/>
          <a:ln w="9525">
            <a:noFill/>
            <a:miter lim="800000"/>
            <a:headEnd/>
            <a:tailEnd/>
          </a:ln>
        </p:spPr>
        <p:txBody>
          <a:bodyPr wrap="none">
            <a:spAutoFit/>
          </a:bodyPr>
          <a:lstStyle/>
          <a:p>
            <a:r>
              <a:rPr lang="en-US"/>
              <a:t>H</a:t>
            </a:r>
            <a:r>
              <a:rPr lang="en-US" baseline="-25000"/>
              <a:t>88</a:t>
            </a:r>
            <a:r>
              <a:rPr lang="en-US"/>
              <a:t>(true)</a:t>
            </a:r>
          </a:p>
        </p:txBody>
      </p:sp>
      <p:sp>
        <p:nvSpPr>
          <p:cNvPr id="39" name="TextBox 38"/>
          <p:cNvSpPr txBox="1">
            <a:spLocks noChangeArrowheads="1"/>
          </p:cNvSpPr>
          <p:nvPr/>
        </p:nvSpPr>
        <p:spPr bwMode="auto">
          <a:xfrm>
            <a:off x="0" y="5348775"/>
            <a:ext cx="3089275" cy="307975"/>
          </a:xfrm>
          <a:prstGeom prst="rect">
            <a:avLst/>
          </a:prstGeom>
          <a:noFill/>
          <a:ln w="9525">
            <a:noFill/>
            <a:miter lim="800000"/>
            <a:headEnd/>
            <a:tailEnd/>
          </a:ln>
        </p:spPr>
        <p:txBody>
          <a:bodyPr wrap="none">
            <a:spAutoFit/>
          </a:bodyPr>
          <a:lstStyle/>
          <a:p>
            <a:r>
              <a:rPr lang="en-US"/>
              <a:t>NAVD 88 zero height surface</a:t>
            </a:r>
          </a:p>
        </p:txBody>
      </p:sp>
      <p:sp>
        <p:nvSpPr>
          <p:cNvPr id="32" name="Footer Placeholder 31"/>
          <p:cNvSpPr>
            <a:spLocks noGrp="1"/>
          </p:cNvSpPr>
          <p:nvPr>
            <p:ph type="ftr" sz="quarter" idx="11"/>
          </p:nvPr>
        </p:nvSpPr>
        <p:spPr/>
        <p:txBody>
          <a:bodyPr/>
          <a:lstStyle/>
          <a:p>
            <a:r>
              <a:rPr lang="en-US" smtClean="0"/>
              <a:t>Last Updated 12 October 2010 (DAS)</a:t>
            </a:r>
            <a:endParaRPr lang="en-US" dirty="0"/>
          </a:p>
        </p:txBody>
      </p:sp>
      <p:sp>
        <p:nvSpPr>
          <p:cNvPr id="34" name="Slide Number Placeholder 33"/>
          <p:cNvSpPr>
            <a:spLocks noGrp="1"/>
          </p:cNvSpPr>
          <p:nvPr>
            <p:ph type="sldNum" sz="quarter" idx="12"/>
          </p:nvPr>
        </p:nvSpPr>
        <p:spPr/>
        <p:txBody>
          <a:bodyPr/>
          <a:lstStyle/>
          <a:p>
            <a:fld id="{1BE2F31E-9859-4353-8204-26096E84F01D}" type="slidenum">
              <a:rPr lang="en-US" smtClean="0"/>
              <a:pPr/>
              <a:t>47</a:t>
            </a:fld>
            <a:endParaRPr lang="en-US" dirty="0"/>
          </a:p>
        </p:txBody>
      </p:sp>
      <p:sp>
        <p:nvSpPr>
          <p:cNvPr id="40"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cs typeface="Times New Roman" pitchFamily="18" charset="0"/>
              </a:rPr>
              <a:t>How will I access the new </a:t>
            </a:r>
          </a:p>
          <a:p>
            <a:pPr algn="ctr">
              <a:defRPr/>
            </a:pPr>
            <a:r>
              <a:rPr lang="en-US" sz="4400" b="0" kern="0" dirty="0">
                <a:latin typeface="Times New Roman" pitchFamily="18" charset="0"/>
                <a:cs typeface="Times New Roman" pitchFamily="18" charset="0"/>
              </a:rPr>
              <a:t>vertical datum? </a:t>
            </a:r>
            <a:r>
              <a:rPr lang="en-US" sz="4400" b="0" kern="0" dirty="0" smtClean="0">
                <a:latin typeface="Times New Roman" pitchFamily="18" charset="0"/>
                <a:cs typeface="Times New Roman" pitchFamily="18" charset="0"/>
              </a:rPr>
              <a:t>(4 </a:t>
            </a:r>
            <a:r>
              <a:rPr lang="en-US" sz="4400" b="0" kern="0" dirty="0">
                <a:latin typeface="Times New Roman" pitchFamily="18" charset="0"/>
                <a:cs typeface="Times New Roman" pitchFamily="18" charset="0"/>
              </a:rPr>
              <a:t>of </a:t>
            </a:r>
            <a:r>
              <a:rPr lang="en-US" sz="4400" b="0" kern="0" dirty="0" smtClean="0">
                <a:latin typeface="Times New Roman" pitchFamily="18" charset="0"/>
                <a:cs typeface="Times New Roman" pitchFamily="18" charset="0"/>
              </a:rPr>
              <a:t>10)</a:t>
            </a:r>
            <a:endParaRPr lang="en-US" sz="4400" b="0" kern="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4.44444E-6 L 5E-6 0.22639 " pathEditMode="relative" rAng="0" ptsTypes="AA">
                                      <p:cBhvr>
                                        <p:cTn id="6" dur="2000" fill="hold"/>
                                        <p:tgtEl>
                                          <p:spTgt spid="2"/>
                                        </p:tgtEl>
                                        <p:attrNameLst>
                                          <p:attrName>ppt_x</p:attrName>
                                          <p:attrName>ppt_y</p:attrName>
                                        </p:attrNameLst>
                                      </p:cBhvr>
                                      <p:rCtr x="0" y="113"/>
                                    </p:animMotion>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30"/>
                                        </p:tgtEl>
                                        <p:attrNameLst>
                                          <p:attrName>style.opacity</p:attrName>
                                        </p:attrNameLst>
                                      </p:cBhvr>
                                      <p:to>
                                        <p:strVal val="0.15"/>
                                      </p:to>
                                    </p:set>
                                    <p:animEffect filter="image" prLst="opacity: 0.15">
                                      <p:cBhvr rctx="IE">
                                        <p:cTn id="13" dur="indefinite"/>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31" grpId="0"/>
      <p:bldP spid="35" grpId="0" animBg="1"/>
      <p:bldP spid="36" grpId="0"/>
      <p:bldP spid="37" grpId="0" animBg="1"/>
      <p:bldP spid="38" grpId="0"/>
      <p:bldP spid="3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Box 6"/>
          <p:cNvSpPr txBox="1">
            <a:spLocks noChangeArrowheads="1"/>
          </p:cNvSpPr>
          <p:nvPr/>
        </p:nvSpPr>
        <p:spPr bwMode="auto">
          <a:xfrm>
            <a:off x="133350" y="1973310"/>
            <a:ext cx="3760788" cy="307975"/>
          </a:xfrm>
          <a:prstGeom prst="rect">
            <a:avLst/>
          </a:prstGeom>
          <a:noFill/>
          <a:ln w="9525">
            <a:noFill/>
            <a:miter lim="800000"/>
            <a:headEnd/>
            <a:tailEnd/>
          </a:ln>
        </p:spPr>
        <p:txBody>
          <a:bodyPr wrap="none">
            <a:spAutoFit/>
          </a:bodyPr>
          <a:lstStyle/>
          <a:p>
            <a:r>
              <a:rPr lang="en-US"/>
              <a:t>Example 1:  Flood insurance survey</a:t>
            </a:r>
          </a:p>
        </p:txBody>
      </p:sp>
      <p:sp>
        <p:nvSpPr>
          <p:cNvPr id="8" name="Freeform 7"/>
          <p:cNvSpPr>
            <a:spLocks/>
          </p:cNvSpPr>
          <p:nvPr/>
        </p:nvSpPr>
        <p:spPr bwMode="auto">
          <a:xfrm>
            <a:off x="1066800" y="2963910"/>
            <a:ext cx="6724650" cy="819150"/>
          </a:xfrm>
          <a:custGeom>
            <a:avLst/>
            <a:gdLst>
              <a:gd name="T0" fmla="*/ 0 w 6724650"/>
              <a:gd name="T1" fmla="*/ 819150 h 819150"/>
              <a:gd name="T2" fmla="*/ 2105025 w 6724650"/>
              <a:gd name="T3" fmla="*/ 447675 h 819150"/>
              <a:gd name="T4" fmla="*/ 4200526 w 6724650"/>
              <a:gd name="T5" fmla="*/ 552450 h 819150"/>
              <a:gd name="T6" fmla="*/ 6724650 w 6724650"/>
              <a:gd name="T7" fmla="*/ 0 h 819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4650" h="819150">
                <a:moveTo>
                  <a:pt x="0" y="819150"/>
                </a:moveTo>
                <a:cubicBezTo>
                  <a:pt x="702469" y="655637"/>
                  <a:pt x="1404938" y="492125"/>
                  <a:pt x="2105025" y="447675"/>
                </a:cubicBezTo>
                <a:cubicBezTo>
                  <a:pt x="2805112" y="403225"/>
                  <a:pt x="3430588" y="627062"/>
                  <a:pt x="4200525" y="552450"/>
                </a:cubicBezTo>
                <a:cubicBezTo>
                  <a:pt x="4970462" y="477838"/>
                  <a:pt x="5847556" y="238919"/>
                  <a:pt x="6724650" y="0"/>
                </a:cubicBezTo>
              </a:path>
            </a:pathLst>
          </a:custGeom>
          <a:noFill/>
          <a:ln w="38100" cap="flat" cmpd="sng" algn="ctr">
            <a:solidFill>
              <a:schemeClr val="tx1"/>
            </a:solidFill>
            <a:prstDash val="solid"/>
            <a:round/>
            <a:headEnd type="none" w="med" len="med"/>
            <a:tailEnd type="none" w="med" len="med"/>
          </a:ln>
        </p:spPr>
        <p:txBody>
          <a:bodyPr/>
          <a:lstStyle/>
          <a:p>
            <a:endParaRPr lang="en-US"/>
          </a:p>
        </p:txBody>
      </p:sp>
      <p:sp>
        <p:nvSpPr>
          <p:cNvPr id="9" name="Rectangle 8"/>
          <p:cNvSpPr>
            <a:spLocks noChangeArrowheads="1"/>
          </p:cNvSpPr>
          <p:nvPr/>
        </p:nvSpPr>
        <p:spPr bwMode="auto">
          <a:xfrm>
            <a:off x="3200400" y="3086148"/>
            <a:ext cx="285750" cy="315912"/>
          </a:xfrm>
          <a:prstGeom prst="rect">
            <a:avLst/>
          </a:prstGeom>
          <a:solidFill>
            <a:srgbClr val="92D050"/>
          </a:solidFill>
          <a:ln w="9525" algn="ctr">
            <a:solidFill>
              <a:schemeClr val="tx1"/>
            </a:solidFill>
            <a:round/>
            <a:headEnd/>
            <a:tailEnd/>
          </a:ln>
        </p:spPr>
        <p:txBody>
          <a:bodyPr/>
          <a:lstStyle/>
          <a:p>
            <a:endParaRPr lang="en-US"/>
          </a:p>
        </p:txBody>
      </p:sp>
      <p:sp>
        <p:nvSpPr>
          <p:cNvPr id="10" name="Rectangle 9"/>
          <p:cNvSpPr>
            <a:spLocks noChangeArrowheads="1"/>
          </p:cNvSpPr>
          <p:nvPr/>
        </p:nvSpPr>
        <p:spPr bwMode="auto">
          <a:xfrm>
            <a:off x="4867275" y="3440160"/>
            <a:ext cx="266700" cy="104775"/>
          </a:xfrm>
          <a:prstGeom prst="rect">
            <a:avLst/>
          </a:prstGeom>
          <a:solidFill>
            <a:srgbClr val="FFC000"/>
          </a:solidFill>
          <a:ln w="9525" algn="ctr">
            <a:solidFill>
              <a:schemeClr val="tx1"/>
            </a:solidFill>
            <a:round/>
            <a:headEnd/>
            <a:tailEnd/>
          </a:ln>
        </p:spPr>
        <p:txBody>
          <a:bodyPr/>
          <a:lstStyle/>
          <a:p>
            <a:endParaRPr lang="en-US"/>
          </a:p>
        </p:txBody>
      </p:sp>
      <p:sp>
        <p:nvSpPr>
          <p:cNvPr id="12" name="Isosceles Triangle 11"/>
          <p:cNvSpPr>
            <a:spLocks noChangeArrowheads="1"/>
          </p:cNvSpPr>
          <p:nvPr/>
        </p:nvSpPr>
        <p:spPr bwMode="auto">
          <a:xfrm>
            <a:off x="3162300" y="2782935"/>
            <a:ext cx="365125" cy="314325"/>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14" name="TextBox 13"/>
          <p:cNvSpPr txBox="1">
            <a:spLocks noChangeArrowheads="1"/>
          </p:cNvSpPr>
          <p:nvPr/>
        </p:nvSpPr>
        <p:spPr bwMode="auto">
          <a:xfrm>
            <a:off x="3409950" y="2668635"/>
            <a:ext cx="811213" cy="307975"/>
          </a:xfrm>
          <a:prstGeom prst="rect">
            <a:avLst/>
          </a:prstGeom>
          <a:noFill/>
          <a:ln w="9525">
            <a:noFill/>
            <a:miter lim="800000"/>
            <a:headEnd/>
            <a:tailEnd/>
          </a:ln>
        </p:spPr>
        <p:txBody>
          <a:bodyPr wrap="none">
            <a:spAutoFit/>
          </a:bodyPr>
          <a:lstStyle/>
          <a:p>
            <a:r>
              <a:rPr lang="en-US"/>
              <a:t>House</a:t>
            </a:r>
          </a:p>
        </p:txBody>
      </p:sp>
      <p:sp>
        <p:nvSpPr>
          <p:cNvPr id="27" name="TextBox 26"/>
          <p:cNvSpPr txBox="1">
            <a:spLocks noChangeArrowheads="1"/>
          </p:cNvSpPr>
          <p:nvPr/>
        </p:nvSpPr>
        <p:spPr bwMode="auto">
          <a:xfrm>
            <a:off x="4610100" y="3049635"/>
            <a:ext cx="490538" cy="307975"/>
          </a:xfrm>
          <a:prstGeom prst="rect">
            <a:avLst/>
          </a:prstGeom>
          <a:noFill/>
          <a:ln w="9525">
            <a:noFill/>
            <a:miter lim="800000"/>
            <a:headEnd/>
            <a:tailEnd/>
          </a:ln>
        </p:spPr>
        <p:txBody>
          <a:bodyPr wrap="none">
            <a:spAutoFit/>
          </a:bodyPr>
          <a:lstStyle/>
          <a:p>
            <a:r>
              <a:rPr lang="en-US"/>
              <a:t>BM</a:t>
            </a:r>
          </a:p>
        </p:txBody>
      </p:sp>
      <p:sp>
        <p:nvSpPr>
          <p:cNvPr id="41994" name="Freeform 15"/>
          <p:cNvSpPr>
            <a:spLocks/>
          </p:cNvSpPr>
          <p:nvPr/>
        </p:nvSpPr>
        <p:spPr bwMode="auto">
          <a:xfrm>
            <a:off x="1085850" y="4506960"/>
            <a:ext cx="6724650" cy="819150"/>
          </a:xfrm>
          <a:custGeom>
            <a:avLst/>
            <a:gdLst>
              <a:gd name="T0" fmla="*/ 0 w 6724650"/>
              <a:gd name="T1" fmla="*/ 819150 h 819150"/>
              <a:gd name="T2" fmla="*/ 2105025 w 6724650"/>
              <a:gd name="T3" fmla="*/ 447675 h 819150"/>
              <a:gd name="T4" fmla="*/ 4200526 w 6724650"/>
              <a:gd name="T5" fmla="*/ 552450 h 819150"/>
              <a:gd name="T6" fmla="*/ 6724650 w 6724650"/>
              <a:gd name="T7" fmla="*/ 0 h 819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4650" h="819150">
                <a:moveTo>
                  <a:pt x="0" y="819150"/>
                </a:moveTo>
                <a:cubicBezTo>
                  <a:pt x="702469" y="655637"/>
                  <a:pt x="1404938" y="492125"/>
                  <a:pt x="2105025" y="447675"/>
                </a:cubicBezTo>
                <a:cubicBezTo>
                  <a:pt x="2805112" y="403225"/>
                  <a:pt x="3430588" y="627062"/>
                  <a:pt x="4200525" y="552450"/>
                </a:cubicBezTo>
                <a:cubicBezTo>
                  <a:pt x="4970462" y="477838"/>
                  <a:pt x="5847556" y="238919"/>
                  <a:pt x="6724650" y="0"/>
                </a:cubicBezTo>
              </a:path>
            </a:pathLst>
          </a:custGeom>
          <a:noFill/>
          <a:ln w="38100" cap="flat" cmpd="sng" algn="ctr">
            <a:solidFill>
              <a:schemeClr val="tx1"/>
            </a:solidFill>
            <a:prstDash val="solid"/>
            <a:round/>
            <a:headEnd type="none" w="med" len="med"/>
            <a:tailEnd type="none" w="med" len="med"/>
          </a:ln>
        </p:spPr>
        <p:txBody>
          <a:bodyPr/>
          <a:lstStyle/>
          <a:p>
            <a:endParaRPr lang="en-US"/>
          </a:p>
        </p:txBody>
      </p:sp>
      <p:sp>
        <p:nvSpPr>
          <p:cNvPr id="41995" name="Rectangle 16"/>
          <p:cNvSpPr>
            <a:spLocks noChangeArrowheads="1"/>
          </p:cNvSpPr>
          <p:nvPr/>
        </p:nvSpPr>
        <p:spPr bwMode="auto">
          <a:xfrm>
            <a:off x="3219450" y="4629198"/>
            <a:ext cx="285750" cy="315912"/>
          </a:xfrm>
          <a:prstGeom prst="rect">
            <a:avLst/>
          </a:prstGeom>
          <a:solidFill>
            <a:srgbClr val="92D050"/>
          </a:solidFill>
          <a:ln w="9525" algn="ctr">
            <a:solidFill>
              <a:schemeClr val="tx1"/>
            </a:solidFill>
            <a:round/>
            <a:headEnd/>
            <a:tailEnd/>
          </a:ln>
        </p:spPr>
        <p:txBody>
          <a:bodyPr/>
          <a:lstStyle/>
          <a:p>
            <a:endParaRPr lang="en-US"/>
          </a:p>
        </p:txBody>
      </p:sp>
      <p:sp>
        <p:nvSpPr>
          <p:cNvPr id="41996" name="Rectangle 17"/>
          <p:cNvSpPr>
            <a:spLocks noChangeArrowheads="1"/>
          </p:cNvSpPr>
          <p:nvPr/>
        </p:nvSpPr>
        <p:spPr bwMode="auto">
          <a:xfrm>
            <a:off x="4886325" y="4983210"/>
            <a:ext cx="266700" cy="104775"/>
          </a:xfrm>
          <a:prstGeom prst="rect">
            <a:avLst/>
          </a:prstGeom>
          <a:solidFill>
            <a:srgbClr val="FFC000"/>
          </a:solidFill>
          <a:ln w="9525" algn="ctr">
            <a:solidFill>
              <a:schemeClr val="tx1"/>
            </a:solidFill>
            <a:round/>
            <a:headEnd/>
            <a:tailEnd/>
          </a:ln>
        </p:spPr>
        <p:txBody>
          <a:bodyPr/>
          <a:lstStyle/>
          <a:p>
            <a:endParaRPr lang="en-US"/>
          </a:p>
        </p:txBody>
      </p:sp>
      <p:sp>
        <p:nvSpPr>
          <p:cNvPr id="41997" name="Isosceles Triangle 18"/>
          <p:cNvSpPr>
            <a:spLocks noChangeArrowheads="1"/>
          </p:cNvSpPr>
          <p:nvPr/>
        </p:nvSpPr>
        <p:spPr bwMode="auto">
          <a:xfrm>
            <a:off x="3181350" y="4325985"/>
            <a:ext cx="365125" cy="314325"/>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41998" name="TextBox 19"/>
          <p:cNvSpPr txBox="1">
            <a:spLocks noChangeArrowheads="1"/>
          </p:cNvSpPr>
          <p:nvPr/>
        </p:nvSpPr>
        <p:spPr bwMode="auto">
          <a:xfrm>
            <a:off x="3429000" y="4211685"/>
            <a:ext cx="811213" cy="307975"/>
          </a:xfrm>
          <a:prstGeom prst="rect">
            <a:avLst/>
          </a:prstGeom>
          <a:noFill/>
          <a:ln w="9525">
            <a:noFill/>
            <a:miter lim="800000"/>
            <a:headEnd/>
            <a:tailEnd/>
          </a:ln>
        </p:spPr>
        <p:txBody>
          <a:bodyPr wrap="none">
            <a:spAutoFit/>
          </a:bodyPr>
          <a:lstStyle/>
          <a:p>
            <a:r>
              <a:rPr lang="en-US"/>
              <a:t>House</a:t>
            </a:r>
          </a:p>
        </p:txBody>
      </p:sp>
      <p:sp>
        <p:nvSpPr>
          <p:cNvPr id="41999" name="TextBox 20"/>
          <p:cNvSpPr txBox="1">
            <a:spLocks noChangeArrowheads="1"/>
          </p:cNvSpPr>
          <p:nvPr/>
        </p:nvSpPr>
        <p:spPr bwMode="auto">
          <a:xfrm>
            <a:off x="4629150" y="4592685"/>
            <a:ext cx="490538" cy="307975"/>
          </a:xfrm>
          <a:prstGeom prst="rect">
            <a:avLst/>
          </a:prstGeom>
          <a:noFill/>
          <a:ln w="9525">
            <a:noFill/>
            <a:miter lim="800000"/>
            <a:headEnd/>
            <a:tailEnd/>
          </a:ln>
        </p:spPr>
        <p:txBody>
          <a:bodyPr wrap="none">
            <a:spAutoFit/>
          </a:bodyPr>
          <a:lstStyle/>
          <a:p>
            <a:r>
              <a:rPr lang="en-US"/>
              <a:t>BM</a:t>
            </a:r>
          </a:p>
        </p:txBody>
      </p:sp>
      <p:cxnSp>
        <p:nvCxnSpPr>
          <p:cNvPr id="42000" name="Straight Connector 23"/>
          <p:cNvCxnSpPr>
            <a:cxnSpLocks noChangeShapeType="1"/>
          </p:cNvCxnSpPr>
          <p:nvPr/>
        </p:nvCxnSpPr>
        <p:spPr bwMode="auto">
          <a:xfrm>
            <a:off x="600075" y="5773785"/>
            <a:ext cx="8086725" cy="0"/>
          </a:xfrm>
          <a:prstGeom prst="line">
            <a:avLst/>
          </a:prstGeom>
          <a:noFill/>
          <a:ln w="57150" algn="ctr">
            <a:solidFill>
              <a:schemeClr val="tx1"/>
            </a:solidFill>
            <a:prstDash val="dash"/>
            <a:round/>
            <a:headEnd/>
            <a:tailEnd/>
          </a:ln>
        </p:spPr>
      </p:cxnSp>
      <p:cxnSp>
        <p:nvCxnSpPr>
          <p:cNvPr id="29" name="Straight Arrow Connector 28"/>
          <p:cNvCxnSpPr>
            <a:cxnSpLocks noChangeShapeType="1"/>
          </p:cNvCxnSpPr>
          <p:nvPr/>
        </p:nvCxnSpPr>
        <p:spPr bwMode="auto">
          <a:xfrm rot="5400000" flipH="1" flipV="1">
            <a:off x="3819525" y="4573635"/>
            <a:ext cx="2324100" cy="19050"/>
          </a:xfrm>
          <a:prstGeom prst="straightConnector1">
            <a:avLst/>
          </a:prstGeom>
          <a:noFill/>
          <a:ln w="38100" algn="ctr">
            <a:solidFill>
              <a:srgbClr val="FF0000"/>
            </a:solidFill>
            <a:round/>
            <a:headEnd/>
            <a:tailEnd type="arrow" w="med" len="med"/>
          </a:ln>
        </p:spPr>
      </p:cxnSp>
      <p:cxnSp>
        <p:nvCxnSpPr>
          <p:cNvPr id="33" name="Straight Arrow Connector 32"/>
          <p:cNvCxnSpPr>
            <a:cxnSpLocks noChangeShapeType="1"/>
          </p:cNvCxnSpPr>
          <p:nvPr/>
        </p:nvCxnSpPr>
        <p:spPr bwMode="auto">
          <a:xfrm rot="5400000" flipH="1" flipV="1">
            <a:off x="4568031" y="5398342"/>
            <a:ext cx="714375" cy="1588"/>
          </a:xfrm>
          <a:prstGeom prst="straightConnector1">
            <a:avLst/>
          </a:prstGeom>
          <a:noFill/>
          <a:ln w="57150" algn="ctr">
            <a:solidFill>
              <a:srgbClr val="00B0F0"/>
            </a:solidFill>
            <a:round/>
            <a:headEnd/>
            <a:tailEnd type="arrow" w="med" len="med"/>
          </a:ln>
        </p:spPr>
      </p:cxnSp>
      <p:sp>
        <p:nvSpPr>
          <p:cNvPr id="35" name="Right Brace 34"/>
          <p:cNvSpPr>
            <a:spLocks/>
          </p:cNvSpPr>
          <p:nvPr/>
        </p:nvSpPr>
        <p:spPr bwMode="auto">
          <a:xfrm>
            <a:off x="5124450" y="3516360"/>
            <a:ext cx="371475" cy="2209800"/>
          </a:xfrm>
          <a:prstGeom prst="rightBrace">
            <a:avLst>
              <a:gd name="adj1" fmla="val 8345"/>
              <a:gd name="adj2" fmla="val 75431"/>
            </a:avLst>
          </a:prstGeom>
          <a:noFill/>
          <a:ln w="28575" algn="ctr">
            <a:solidFill>
              <a:schemeClr val="tx1"/>
            </a:solidFill>
            <a:round/>
            <a:headEnd/>
            <a:tailEnd/>
          </a:ln>
        </p:spPr>
        <p:txBody>
          <a:bodyPr/>
          <a:lstStyle/>
          <a:p>
            <a:endParaRPr lang="en-US"/>
          </a:p>
        </p:txBody>
      </p:sp>
      <p:sp>
        <p:nvSpPr>
          <p:cNvPr id="36" name="TextBox 35"/>
          <p:cNvSpPr txBox="1">
            <a:spLocks noChangeArrowheads="1"/>
          </p:cNvSpPr>
          <p:nvPr/>
        </p:nvSpPr>
        <p:spPr bwMode="auto">
          <a:xfrm>
            <a:off x="5543550" y="5030835"/>
            <a:ext cx="1677988" cy="307975"/>
          </a:xfrm>
          <a:prstGeom prst="rect">
            <a:avLst/>
          </a:prstGeom>
          <a:noFill/>
          <a:ln w="9525">
            <a:noFill/>
            <a:miter lim="800000"/>
            <a:headEnd/>
            <a:tailEnd/>
          </a:ln>
        </p:spPr>
        <p:txBody>
          <a:bodyPr wrap="none">
            <a:spAutoFit/>
          </a:bodyPr>
          <a:lstStyle/>
          <a:p>
            <a:r>
              <a:rPr lang="en-US"/>
              <a:t>H</a:t>
            </a:r>
            <a:r>
              <a:rPr lang="en-US" baseline="-25000"/>
              <a:t>88</a:t>
            </a:r>
            <a:r>
              <a:rPr lang="en-US"/>
              <a:t>(published)</a:t>
            </a:r>
          </a:p>
        </p:txBody>
      </p:sp>
      <p:sp>
        <p:nvSpPr>
          <p:cNvPr id="37" name="Right Brace 36"/>
          <p:cNvSpPr>
            <a:spLocks/>
          </p:cNvSpPr>
          <p:nvPr/>
        </p:nvSpPr>
        <p:spPr bwMode="auto">
          <a:xfrm flipH="1">
            <a:off x="4457700" y="5059410"/>
            <a:ext cx="409575" cy="676275"/>
          </a:xfrm>
          <a:prstGeom prst="rightBrace">
            <a:avLst>
              <a:gd name="adj1" fmla="val 8332"/>
              <a:gd name="adj2" fmla="val 48977"/>
            </a:avLst>
          </a:prstGeom>
          <a:noFill/>
          <a:ln w="28575" algn="ctr">
            <a:solidFill>
              <a:schemeClr val="tx1"/>
            </a:solidFill>
            <a:round/>
            <a:headEnd/>
            <a:tailEnd/>
          </a:ln>
        </p:spPr>
        <p:txBody>
          <a:bodyPr/>
          <a:lstStyle/>
          <a:p>
            <a:endParaRPr lang="en-US"/>
          </a:p>
        </p:txBody>
      </p:sp>
      <p:sp>
        <p:nvSpPr>
          <p:cNvPr id="38" name="TextBox 37"/>
          <p:cNvSpPr txBox="1">
            <a:spLocks noChangeArrowheads="1"/>
          </p:cNvSpPr>
          <p:nvPr/>
        </p:nvSpPr>
        <p:spPr bwMode="auto">
          <a:xfrm>
            <a:off x="3333750" y="5211810"/>
            <a:ext cx="1119188" cy="307975"/>
          </a:xfrm>
          <a:prstGeom prst="rect">
            <a:avLst/>
          </a:prstGeom>
          <a:noFill/>
          <a:ln w="9525">
            <a:noFill/>
            <a:miter lim="800000"/>
            <a:headEnd/>
            <a:tailEnd/>
          </a:ln>
        </p:spPr>
        <p:txBody>
          <a:bodyPr wrap="none">
            <a:spAutoFit/>
          </a:bodyPr>
          <a:lstStyle/>
          <a:p>
            <a:r>
              <a:rPr lang="en-US"/>
              <a:t>H</a:t>
            </a:r>
            <a:r>
              <a:rPr lang="en-US" baseline="-25000"/>
              <a:t>88</a:t>
            </a:r>
            <a:r>
              <a:rPr lang="en-US"/>
              <a:t>(true)</a:t>
            </a:r>
          </a:p>
        </p:txBody>
      </p:sp>
      <p:sp>
        <p:nvSpPr>
          <p:cNvPr id="42007" name="TextBox 38"/>
          <p:cNvSpPr txBox="1">
            <a:spLocks noChangeArrowheads="1"/>
          </p:cNvSpPr>
          <p:nvPr/>
        </p:nvSpPr>
        <p:spPr bwMode="auto">
          <a:xfrm>
            <a:off x="0" y="5411835"/>
            <a:ext cx="3089275" cy="307975"/>
          </a:xfrm>
          <a:prstGeom prst="rect">
            <a:avLst/>
          </a:prstGeom>
          <a:noFill/>
          <a:ln w="9525">
            <a:noFill/>
            <a:miter lim="800000"/>
            <a:headEnd/>
            <a:tailEnd/>
          </a:ln>
        </p:spPr>
        <p:txBody>
          <a:bodyPr wrap="none">
            <a:spAutoFit/>
          </a:bodyPr>
          <a:lstStyle/>
          <a:p>
            <a:r>
              <a:rPr lang="en-US"/>
              <a:t>NAVD 88 zero height surface</a:t>
            </a:r>
          </a:p>
        </p:txBody>
      </p:sp>
      <p:sp>
        <p:nvSpPr>
          <p:cNvPr id="42008" name="TextBox 33"/>
          <p:cNvSpPr txBox="1">
            <a:spLocks noChangeArrowheads="1"/>
          </p:cNvSpPr>
          <p:nvPr/>
        </p:nvSpPr>
        <p:spPr bwMode="auto">
          <a:xfrm>
            <a:off x="5191727" y="1918459"/>
            <a:ext cx="3673475" cy="2092325"/>
          </a:xfrm>
          <a:prstGeom prst="rect">
            <a:avLst/>
          </a:prstGeom>
          <a:noFill/>
          <a:ln w="9525">
            <a:noFill/>
            <a:miter lim="800000"/>
            <a:headEnd/>
            <a:tailEnd/>
          </a:ln>
        </p:spPr>
        <p:txBody>
          <a:bodyPr wrap="none">
            <a:spAutoFit/>
          </a:bodyPr>
          <a:lstStyle/>
          <a:p>
            <a:r>
              <a:rPr lang="en-US" sz="1800" i="1" dirty="0"/>
              <a:t>Using </a:t>
            </a:r>
            <a:r>
              <a:rPr lang="en-US" sz="1800" i="1" u="sng" dirty="0"/>
              <a:t>Existing</a:t>
            </a:r>
            <a:r>
              <a:rPr lang="en-US" sz="1800" i="1" dirty="0"/>
              <a:t> Techniques:</a:t>
            </a:r>
          </a:p>
          <a:p>
            <a:endParaRPr lang="en-US" dirty="0"/>
          </a:p>
          <a:p>
            <a:r>
              <a:rPr lang="en-US" dirty="0"/>
              <a:t>Find </a:t>
            </a:r>
            <a:r>
              <a:rPr lang="en-US" dirty="0" smtClean="0"/>
              <a:t>bench mark </a:t>
            </a:r>
            <a:r>
              <a:rPr lang="en-US" dirty="0"/>
              <a:t>(if you can)</a:t>
            </a:r>
          </a:p>
          <a:p>
            <a:endParaRPr lang="en-US" dirty="0"/>
          </a:p>
          <a:p>
            <a:r>
              <a:rPr lang="en-US" dirty="0"/>
              <a:t>Get published NAVD 88 height</a:t>
            </a:r>
          </a:p>
          <a:p>
            <a:endParaRPr lang="en-US" dirty="0"/>
          </a:p>
          <a:p>
            <a:r>
              <a:rPr lang="en-US" dirty="0"/>
              <a:t>Level off of </a:t>
            </a:r>
            <a:r>
              <a:rPr lang="en-US" dirty="0" smtClean="0"/>
              <a:t>bench mark</a:t>
            </a:r>
            <a:endParaRPr lang="en-US" dirty="0"/>
          </a:p>
          <a:p>
            <a:endParaRPr lang="en-US" dirty="0"/>
          </a:p>
          <a:p>
            <a:r>
              <a:rPr lang="en-US" dirty="0"/>
              <a:t>No account for subsidence!</a:t>
            </a:r>
          </a:p>
        </p:txBody>
      </p:sp>
      <p:sp>
        <p:nvSpPr>
          <p:cNvPr id="25" name="Footer Placeholder 24"/>
          <p:cNvSpPr>
            <a:spLocks noGrp="1"/>
          </p:cNvSpPr>
          <p:nvPr>
            <p:ph type="ftr" sz="quarter" idx="11"/>
          </p:nvPr>
        </p:nvSpPr>
        <p:spPr/>
        <p:txBody>
          <a:bodyPr/>
          <a:lstStyle/>
          <a:p>
            <a:r>
              <a:rPr lang="en-US" smtClean="0"/>
              <a:t>Last Updated 12 October 2010 (DAS)</a:t>
            </a:r>
            <a:endParaRPr lang="en-US" dirty="0"/>
          </a:p>
        </p:txBody>
      </p:sp>
      <p:sp>
        <p:nvSpPr>
          <p:cNvPr id="26" name="Slide Number Placeholder 25"/>
          <p:cNvSpPr>
            <a:spLocks noGrp="1"/>
          </p:cNvSpPr>
          <p:nvPr>
            <p:ph type="sldNum" sz="quarter" idx="12"/>
          </p:nvPr>
        </p:nvSpPr>
        <p:spPr/>
        <p:txBody>
          <a:bodyPr/>
          <a:lstStyle/>
          <a:p>
            <a:fld id="{1BE2F31E-9859-4353-8204-26096E84F01D}" type="slidenum">
              <a:rPr lang="en-US" smtClean="0"/>
              <a:pPr/>
              <a:t>48</a:t>
            </a:fld>
            <a:endParaRPr lang="en-US" dirty="0"/>
          </a:p>
        </p:txBody>
      </p:sp>
      <p:sp>
        <p:nvSpPr>
          <p:cNvPr id="28"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cs typeface="Times New Roman" pitchFamily="18" charset="0"/>
              </a:rPr>
              <a:t>How will I access the new </a:t>
            </a:r>
          </a:p>
          <a:p>
            <a:pPr algn="ctr">
              <a:defRPr/>
            </a:pPr>
            <a:r>
              <a:rPr lang="en-US" sz="4400" b="0" kern="0" dirty="0">
                <a:latin typeface="Times New Roman" pitchFamily="18" charset="0"/>
                <a:cs typeface="Times New Roman" pitchFamily="18" charset="0"/>
              </a:rPr>
              <a:t>vertical datum? </a:t>
            </a:r>
            <a:r>
              <a:rPr lang="en-US" sz="4400" b="0" kern="0" dirty="0" smtClean="0">
                <a:latin typeface="Times New Roman" pitchFamily="18" charset="0"/>
                <a:cs typeface="Times New Roman" pitchFamily="18" charset="0"/>
              </a:rPr>
              <a:t>(5 </a:t>
            </a:r>
            <a:r>
              <a:rPr lang="en-US" sz="4400" b="0" kern="0" dirty="0">
                <a:latin typeface="Times New Roman" pitchFamily="18" charset="0"/>
                <a:cs typeface="Times New Roman" pitchFamily="18" charset="0"/>
              </a:rPr>
              <a:t>of </a:t>
            </a:r>
            <a:r>
              <a:rPr lang="en-US" sz="4400" b="0" kern="0" dirty="0" smtClean="0">
                <a:latin typeface="Times New Roman" pitchFamily="18" charset="0"/>
                <a:cs typeface="Times New Roman" pitchFamily="18" charset="0"/>
              </a:rPr>
              <a:t>10)</a:t>
            </a:r>
            <a:endParaRPr lang="en-US" sz="4400" b="0" kern="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2"/>
                                        </p:tgtEl>
                                        <p:attrNameLst>
                                          <p:attrName>style.opacity</p:attrName>
                                        </p:attrNameLst>
                                      </p:cBhvr>
                                      <p:to>
                                        <p:strVal val="0.1"/>
                                      </p:to>
                                    </p:set>
                                    <p:animEffect filter="image" prLst="opacity: 0.1">
                                      <p:cBhvr rctx="IE">
                                        <p:cTn id="7" dur="indefinite"/>
                                        <p:tgtEl>
                                          <p:spTgt spid="12"/>
                                        </p:tgtEl>
                                      </p:cBhvr>
                                    </p:animEffect>
                                  </p:childTnLst>
                                </p:cTn>
                              </p:par>
                              <p:par>
                                <p:cTn id="8" presetID="9" presetClass="emph" presetSubtype="0" grpId="0" nodeType="withEffect">
                                  <p:stCondLst>
                                    <p:cond delay="0"/>
                                  </p:stCondLst>
                                  <p:childTnLst>
                                    <p:set>
                                      <p:cBhvr rctx="PPT">
                                        <p:cTn id="9" dur="indefinite"/>
                                        <p:tgtEl>
                                          <p:spTgt spid="9"/>
                                        </p:tgtEl>
                                        <p:attrNameLst>
                                          <p:attrName>style.opacity</p:attrName>
                                        </p:attrNameLst>
                                      </p:cBhvr>
                                      <p:to>
                                        <p:strVal val="0.1"/>
                                      </p:to>
                                    </p:set>
                                    <p:animEffect filter="image" prLst="opacity: 0.1">
                                      <p:cBhvr rctx="IE">
                                        <p:cTn id="10" dur="indefinite"/>
                                        <p:tgtEl>
                                          <p:spTgt spid="9"/>
                                        </p:tgtEl>
                                      </p:cBhvr>
                                    </p:animEffect>
                                  </p:childTnLst>
                                </p:cTn>
                              </p:par>
                              <p:par>
                                <p:cTn id="11" presetID="9" presetClass="emph" presetSubtype="0" grpId="0" nodeType="withEffect">
                                  <p:stCondLst>
                                    <p:cond delay="0"/>
                                  </p:stCondLst>
                                  <p:childTnLst>
                                    <p:set>
                                      <p:cBhvr rctx="PPT">
                                        <p:cTn id="12" dur="indefinite"/>
                                        <p:tgtEl>
                                          <p:spTgt spid="8"/>
                                        </p:tgtEl>
                                        <p:attrNameLst>
                                          <p:attrName>style.opacity</p:attrName>
                                        </p:attrNameLst>
                                      </p:cBhvr>
                                      <p:to>
                                        <p:strVal val="0.1"/>
                                      </p:to>
                                    </p:set>
                                    <p:animEffect filter="image" prLst="opacity: 0.1">
                                      <p:cBhvr rctx="IE">
                                        <p:cTn id="13" dur="indefinite"/>
                                        <p:tgtEl>
                                          <p:spTgt spid="8"/>
                                        </p:tgtEl>
                                      </p:cBhvr>
                                    </p:animEffect>
                                  </p:childTnLst>
                                </p:cTn>
                              </p:par>
                              <p:par>
                                <p:cTn id="14" presetID="9" presetClass="emph" presetSubtype="0" grpId="0" nodeType="withEffect">
                                  <p:stCondLst>
                                    <p:cond delay="0"/>
                                  </p:stCondLst>
                                  <p:childTnLst>
                                    <p:set>
                                      <p:cBhvr rctx="PPT">
                                        <p:cTn id="15" dur="indefinite"/>
                                        <p:tgtEl>
                                          <p:spTgt spid="27"/>
                                        </p:tgtEl>
                                        <p:attrNameLst>
                                          <p:attrName>style.opacity</p:attrName>
                                        </p:attrNameLst>
                                      </p:cBhvr>
                                      <p:to>
                                        <p:strVal val="0.1"/>
                                      </p:to>
                                    </p:set>
                                    <p:animEffect filter="image" prLst="opacity: 0.1">
                                      <p:cBhvr rctx="IE">
                                        <p:cTn id="16" dur="indefinite"/>
                                        <p:tgtEl>
                                          <p:spTgt spid="27"/>
                                        </p:tgtEl>
                                      </p:cBhvr>
                                    </p:animEffect>
                                  </p:childTnLst>
                                </p:cTn>
                              </p:par>
                              <p:par>
                                <p:cTn id="17" presetID="9" presetClass="emph" presetSubtype="0" grpId="0" nodeType="withEffect">
                                  <p:stCondLst>
                                    <p:cond delay="0"/>
                                  </p:stCondLst>
                                  <p:childTnLst>
                                    <p:set>
                                      <p:cBhvr rctx="PPT">
                                        <p:cTn id="18" dur="indefinite"/>
                                        <p:tgtEl>
                                          <p:spTgt spid="10"/>
                                        </p:tgtEl>
                                        <p:attrNameLst>
                                          <p:attrName>style.opacity</p:attrName>
                                        </p:attrNameLst>
                                      </p:cBhvr>
                                      <p:to>
                                        <p:strVal val="0.1"/>
                                      </p:to>
                                    </p:set>
                                    <p:animEffect filter="image" prLst="opacity: 0.1">
                                      <p:cBhvr rctx="IE">
                                        <p:cTn id="19" dur="indefinite"/>
                                        <p:tgtEl>
                                          <p:spTgt spid="10"/>
                                        </p:tgtEl>
                                      </p:cBhvr>
                                    </p:animEffect>
                                  </p:childTnLst>
                                </p:cTn>
                              </p:par>
                              <p:par>
                                <p:cTn id="20" presetID="9" presetClass="emph" presetSubtype="0" nodeType="withEffect">
                                  <p:stCondLst>
                                    <p:cond delay="0"/>
                                  </p:stCondLst>
                                  <p:childTnLst>
                                    <p:set>
                                      <p:cBhvr rctx="PPT">
                                        <p:cTn id="21" dur="indefinite"/>
                                        <p:tgtEl>
                                          <p:spTgt spid="29"/>
                                        </p:tgtEl>
                                        <p:attrNameLst>
                                          <p:attrName>style.opacity</p:attrName>
                                        </p:attrNameLst>
                                      </p:cBhvr>
                                      <p:to>
                                        <p:strVal val="0.1"/>
                                      </p:to>
                                    </p:set>
                                    <p:animEffect filter="image" prLst="opacity: 0.1">
                                      <p:cBhvr rctx="IE">
                                        <p:cTn id="22" dur="indefinite"/>
                                        <p:tgtEl>
                                          <p:spTgt spid="29"/>
                                        </p:tgtEl>
                                      </p:cBhvr>
                                    </p:animEffect>
                                  </p:childTnLst>
                                </p:cTn>
                              </p:par>
                              <p:par>
                                <p:cTn id="23" presetID="9" presetClass="emph" presetSubtype="0" grpId="0" nodeType="withEffect">
                                  <p:stCondLst>
                                    <p:cond delay="0"/>
                                  </p:stCondLst>
                                  <p:childTnLst>
                                    <p:set>
                                      <p:cBhvr rctx="PPT">
                                        <p:cTn id="24" dur="indefinite"/>
                                        <p:tgtEl>
                                          <p:spTgt spid="35"/>
                                        </p:tgtEl>
                                        <p:attrNameLst>
                                          <p:attrName>style.opacity</p:attrName>
                                        </p:attrNameLst>
                                      </p:cBhvr>
                                      <p:to>
                                        <p:strVal val="0.75"/>
                                      </p:to>
                                    </p:set>
                                    <p:animEffect filter="image" prLst="opacity: 0.75">
                                      <p:cBhvr rctx="IE">
                                        <p:cTn id="25" dur="indefinite"/>
                                        <p:tgtEl>
                                          <p:spTgt spid="35"/>
                                        </p:tgtEl>
                                      </p:cBhvr>
                                    </p:animEffect>
                                  </p:childTnLst>
                                </p:cTn>
                              </p:par>
                              <p:par>
                                <p:cTn id="26" presetID="9" presetClass="emph" presetSubtype="0" grpId="0" nodeType="withEffect">
                                  <p:stCondLst>
                                    <p:cond delay="0"/>
                                  </p:stCondLst>
                                  <p:childTnLst>
                                    <p:set>
                                      <p:cBhvr rctx="PPT">
                                        <p:cTn id="27" dur="indefinite"/>
                                        <p:tgtEl>
                                          <p:spTgt spid="36"/>
                                        </p:tgtEl>
                                        <p:attrNameLst>
                                          <p:attrName>style.opacity</p:attrName>
                                        </p:attrNameLst>
                                      </p:cBhvr>
                                      <p:to>
                                        <p:strVal val="0.75"/>
                                      </p:to>
                                    </p:set>
                                    <p:animEffect filter="image" prLst="opacity: 0.75">
                                      <p:cBhvr rctx="IE">
                                        <p:cTn id="28" dur="indefinite"/>
                                        <p:tgtEl>
                                          <p:spTgt spid="36"/>
                                        </p:tgtEl>
                                      </p:cBhvr>
                                    </p:animEffect>
                                  </p:childTnLst>
                                </p:cTn>
                              </p:par>
                              <p:par>
                                <p:cTn id="29" presetID="9" presetClass="emph" presetSubtype="0" grpId="0" nodeType="withEffect">
                                  <p:stCondLst>
                                    <p:cond delay="0"/>
                                  </p:stCondLst>
                                  <p:childTnLst>
                                    <p:set>
                                      <p:cBhvr rctx="PPT">
                                        <p:cTn id="30" dur="indefinite"/>
                                        <p:tgtEl>
                                          <p:spTgt spid="37"/>
                                        </p:tgtEl>
                                        <p:attrNameLst>
                                          <p:attrName>style.opacity</p:attrName>
                                        </p:attrNameLst>
                                      </p:cBhvr>
                                      <p:to>
                                        <p:strVal val="0.1"/>
                                      </p:to>
                                    </p:set>
                                    <p:animEffect filter="image" prLst="opacity: 0.1">
                                      <p:cBhvr rctx="IE">
                                        <p:cTn id="31" dur="indefinite"/>
                                        <p:tgtEl>
                                          <p:spTgt spid="37"/>
                                        </p:tgtEl>
                                      </p:cBhvr>
                                    </p:animEffect>
                                  </p:childTnLst>
                                </p:cTn>
                              </p:par>
                              <p:par>
                                <p:cTn id="32" presetID="9" presetClass="emph" presetSubtype="0" nodeType="withEffect">
                                  <p:stCondLst>
                                    <p:cond delay="0"/>
                                  </p:stCondLst>
                                  <p:childTnLst>
                                    <p:set>
                                      <p:cBhvr rctx="PPT">
                                        <p:cTn id="33" dur="indefinite"/>
                                        <p:tgtEl>
                                          <p:spTgt spid="33"/>
                                        </p:tgtEl>
                                        <p:attrNameLst>
                                          <p:attrName>style.opacity</p:attrName>
                                        </p:attrNameLst>
                                      </p:cBhvr>
                                      <p:to>
                                        <p:strVal val="0.1"/>
                                      </p:to>
                                    </p:set>
                                    <p:animEffect filter="image" prLst="opacity: 0.1">
                                      <p:cBhvr rctx="IE">
                                        <p:cTn id="34" dur="indefinite"/>
                                        <p:tgtEl>
                                          <p:spTgt spid="33"/>
                                        </p:tgtEl>
                                      </p:cBhvr>
                                    </p:animEffect>
                                  </p:childTnLst>
                                </p:cTn>
                              </p:par>
                              <p:par>
                                <p:cTn id="35" presetID="9" presetClass="emph" presetSubtype="0" grpId="0" nodeType="withEffect">
                                  <p:stCondLst>
                                    <p:cond delay="0"/>
                                  </p:stCondLst>
                                  <p:childTnLst>
                                    <p:set>
                                      <p:cBhvr rctx="PPT">
                                        <p:cTn id="36" dur="indefinite"/>
                                        <p:tgtEl>
                                          <p:spTgt spid="38"/>
                                        </p:tgtEl>
                                        <p:attrNameLst>
                                          <p:attrName>style.opacity</p:attrName>
                                        </p:attrNameLst>
                                      </p:cBhvr>
                                      <p:to>
                                        <p:strVal val="0.5"/>
                                      </p:to>
                                    </p:set>
                                    <p:animEffect filter="image" prLst="opacity: 0.5">
                                      <p:cBhvr rctx="IE">
                                        <p:cTn id="37" dur="indefinite"/>
                                        <p:tgtEl>
                                          <p:spTgt spid="38"/>
                                        </p:tgtEl>
                                      </p:cBhvr>
                                    </p:animEffect>
                                  </p:childTnLst>
                                </p:cTn>
                              </p:par>
                              <p:par>
                                <p:cTn id="38" presetID="9" presetClass="emph" presetSubtype="0" grpId="0" nodeType="withEffect">
                                  <p:stCondLst>
                                    <p:cond delay="0"/>
                                  </p:stCondLst>
                                  <p:childTnLst>
                                    <p:set>
                                      <p:cBhvr rctx="PPT">
                                        <p:cTn id="39" dur="indefinite"/>
                                        <p:tgtEl>
                                          <p:spTgt spid="14"/>
                                        </p:tgtEl>
                                        <p:attrNameLst>
                                          <p:attrName>style.opacity</p:attrName>
                                        </p:attrNameLst>
                                      </p:cBhvr>
                                      <p:to>
                                        <p:strVal val="0.1"/>
                                      </p:to>
                                    </p:set>
                                    <p:animEffect filter="image" prLst="opacity: 0.1">
                                      <p:cBhvr rctx="IE">
                                        <p:cTn id="40" dur="indefinite"/>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4" grpId="0"/>
      <p:bldP spid="27" grpId="0"/>
      <p:bldP spid="35" grpId="0" animBg="1"/>
      <p:bldP spid="36" grpId="0"/>
      <p:bldP spid="37" grpId="0" animBg="1"/>
      <p:bldP spid="3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6"/>
          <p:cNvSpPr txBox="1">
            <a:spLocks noChangeArrowheads="1"/>
          </p:cNvSpPr>
          <p:nvPr/>
        </p:nvSpPr>
        <p:spPr bwMode="auto">
          <a:xfrm>
            <a:off x="133350" y="1962800"/>
            <a:ext cx="3760788" cy="307975"/>
          </a:xfrm>
          <a:prstGeom prst="rect">
            <a:avLst/>
          </a:prstGeom>
          <a:noFill/>
          <a:ln w="9525">
            <a:noFill/>
            <a:miter lim="800000"/>
            <a:headEnd/>
            <a:tailEnd/>
          </a:ln>
        </p:spPr>
        <p:txBody>
          <a:bodyPr wrap="none">
            <a:spAutoFit/>
          </a:bodyPr>
          <a:lstStyle/>
          <a:p>
            <a:r>
              <a:rPr lang="en-US" dirty="0"/>
              <a:t>Example 1:  Flood insurance survey</a:t>
            </a:r>
          </a:p>
        </p:txBody>
      </p:sp>
      <p:sp>
        <p:nvSpPr>
          <p:cNvPr id="8" name="Freeform 7"/>
          <p:cNvSpPr>
            <a:spLocks/>
          </p:cNvSpPr>
          <p:nvPr/>
        </p:nvSpPr>
        <p:spPr bwMode="auto">
          <a:xfrm>
            <a:off x="1066800" y="2953400"/>
            <a:ext cx="6724650" cy="819150"/>
          </a:xfrm>
          <a:custGeom>
            <a:avLst/>
            <a:gdLst>
              <a:gd name="T0" fmla="*/ 0 w 6724650"/>
              <a:gd name="T1" fmla="*/ 819150 h 819150"/>
              <a:gd name="T2" fmla="*/ 2105025 w 6724650"/>
              <a:gd name="T3" fmla="*/ 447675 h 819150"/>
              <a:gd name="T4" fmla="*/ 4200526 w 6724650"/>
              <a:gd name="T5" fmla="*/ 552450 h 819150"/>
              <a:gd name="T6" fmla="*/ 6724650 w 6724650"/>
              <a:gd name="T7" fmla="*/ 0 h 819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4650" h="819150">
                <a:moveTo>
                  <a:pt x="0" y="819150"/>
                </a:moveTo>
                <a:cubicBezTo>
                  <a:pt x="702469" y="655637"/>
                  <a:pt x="1404938" y="492125"/>
                  <a:pt x="2105025" y="447675"/>
                </a:cubicBezTo>
                <a:cubicBezTo>
                  <a:pt x="2805112" y="403225"/>
                  <a:pt x="3430588" y="627062"/>
                  <a:pt x="4200525" y="552450"/>
                </a:cubicBezTo>
                <a:cubicBezTo>
                  <a:pt x="4970462" y="477838"/>
                  <a:pt x="5847556" y="238919"/>
                  <a:pt x="6724650" y="0"/>
                </a:cubicBezTo>
              </a:path>
            </a:pathLst>
          </a:custGeom>
          <a:noFill/>
          <a:ln w="38100" cap="flat" cmpd="sng" algn="ctr">
            <a:solidFill>
              <a:schemeClr val="tx1"/>
            </a:solidFill>
            <a:prstDash val="solid"/>
            <a:round/>
            <a:headEnd type="none" w="med" len="med"/>
            <a:tailEnd type="none" w="med" len="med"/>
          </a:ln>
        </p:spPr>
        <p:txBody>
          <a:bodyPr/>
          <a:lstStyle/>
          <a:p>
            <a:endParaRPr lang="en-US"/>
          </a:p>
        </p:txBody>
      </p:sp>
      <p:sp>
        <p:nvSpPr>
          <p:cNvPr id="9" name="Rectangle 8"/>
          <p:cNvSpPr>
            <a:spLocks noChangeArrowheads="1"/>
          </p:cNvSpPr>
          <p:nvPr/>
        </p:nvSpPr>
        <p:spPr bwMode="auto">
          <a:xfrm>
            <a:off x="3200400" y="3075638"/>
            <a:ext cx="285750" cy="315912"/>
          </a:xfrm>
          <a:prstGeom prst="rect">
            <a:avLst/>
          </a:prstGeom>
          <a:solidFill>
            <a:srgbClr val="92D050"/>
          </a:solidFill>
          <a:ln w="9525" algn="ctr">
            <a:solidFill>
              <a:schemeClr val="tx1"/>
            </a:solidFill>
            <a:round/>
            <a:headEnd/>
            <a:tailEnd/>
          </a:ln>
        </p:spPr>
        <p:txBody>
          <a:bodyPr/>
          <a:lstStyle/>
          <a:p>
            <a:endParaRPr lang="en-US"/>
          </a:p>
        </p:txBody>
      </p:sp>
      <p:sp>
        <p:nvSpPr>
          <p:cNvPr id="10" name="Rectangle 9"/>
          <p:cNvSpPr>
            <a:spLocks noChangeArrowheads="1"/>
          </p:cNvSpPr>
          <p:nvPr/>
        </p:nvSpPr>
        <p:spPr bwMode="auto">
          <a:xfrm>
            <a:off x="4867275" y="3429650"/>
            <a:ext cx="266700" cy="104775"/>
          </a:xfrm>
          <a:prstGeom prst="rect">
            <a:avLst/>
          </a:prstGeom>
          <a:solidFill>
            <a:srgbClr val="FFC000"/>
          </a:solidFill>
          <a:ln w="9525" algn="ctr">
            <a:solidFill>
              <a:schemeClr val="tx1"/>
            </a:solidFill>
            <a:round/>
            <a:headEnd/>
            <a:tailEnd/>
          </a:ln>
        </p:spPr>
        <p:txBody>
          <a:bodyPr/>
          <a:lstStyle/>
          <a:p>
            <a:endParaRPr lang="en-US"/>
          </a:p>
        </p:txBody>
      </p:sp>
      <p:sp>
        <p:nvSpPr>
          <p:cNvPr id="12" name="Isosceles Triangle 11"/>
          <p:cNvSpPr>
            <a:spLocks noChangeArrowheads="1"/>
          </p:cNvSpPr>
          <p:nvPr/>
        </p:nvSpPr>
        <p:spPr bwMode="auto">
          <a:xfrm>
            <a:off x="3162300" y="2772425"/>
            <a:ext cx="365125" cy="314325"/>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14" name="TextBox 13"/>
          <p:cNvSpPr txBox="1">
            <a:spLocks noChangeArrowheads="1"/>
          </p:cNvSpPr>
          <p:nvPr/>
        </p:nvSpPr>
        <p:spPr bwMode="auto">
          <a:xfrm>
            <a:off x="3409950" y="2658125"/>
            <a:ext cx="811213" cy="307975"/>
          </a:xfrm>
          <a:prstGeom prst="rect">
            <a:avLst/>
          </a:prstGeom>
          <a:noFill/>
          <a:ln w="9525">
            <a:noFill/>
            <a:miter lim="800000"/>
            <a:headEnd/>
            <a:tailEnd/>
          </a:ln>
        </p:spPr>
        <p:txBody>
          <a:bodyPr wrap="none">
            <a:spAutoFit/>
          </a:bodyPr>
          <a:lstStyle/>
          <a:p>
            <a:r>
              <a:rPr lang="en-US"/>
              <a:t>House</a:t>
            </a:r>
          </a:p>
        </p:txBody>
      </p:sp>
      <p:sp>
        <p:nvSpPr>
          <p:cNvPr id="27" name="TextBox 26"/>
          <p:cNvSpPr txBox="1">
            <a:spLocks noChangeArrowheads="1"/>
          </p:cNvSpPr>
          <p:nvPr/>
        </p:nvSpPr>
        <p:spPr bwMode="auto">
          <a:xfrm>
            <a:off x="4610100" y="3039125"/>
            <a:ext cx="490538" cy="307975"/>
          </a:xfrm>
          <a:prstGeom prst="rect">
            <a:avLst/>
          </a:prstGeom>
          <a:noFill/>
          <a:ln w="9525">
            <a:noFill/>
            <a:miter lim="800000"/>
            <a:headEnd/>
            <a:tailEnd/>
          </a:ln>
        </p:spPr>
        <p:txBody>
          <a:bodyPr wrap="none">
            <a:spAutoFit/>
          </a:bodyPr>
          <a:lstStyle/>
          <a:p>
            <a:r>
              <a:rPr lang="en-US"/>
              <a:t>BM</a:t>
            </a:r>
          </a:p>
        </p:txBody>
      </p:sp>
      <p:sp>
        <p:nvSpPr>
          <p:cNvPr id="43018" name="Freeform 15"/>
          <p:cNvSpPr>
            <a:spLocks/>
          </p:cNvSpPr>
          <p:nvPr/>
        </p:nvSpPr>
        <p:spPr bwMode="auto">
          <a:xfrm>
            <a:off x="1085850" y="4496450"/>
            <a:ext cx="6724650" cy="819150"/>
          </a:xfrm>
          <a:custGeom>
            <a:avLst/>
            <a:gdLst>
              <a:gd name="T0" fmla="*/ 0 w 6724650"/>
              <a:gd name="T1" fmla="*/ 819150 h 819150"/>
              <a:gd name="T2" fmla="*/ 2105025 w 6724650"/>
              <a:gd name="T3" fmla="*/ 447675 h 819150"/>
              <a:gd name="T4" fmla="*/ 4200526 w 6724650"/>
              <a:gd name="T5" fmla="*/ 552450 h 819150"/>
              <a:gd name="T6" fmla="*/ 6724650 w 6724650"/>
              <a:gd name="T7" fmla="*/ 0 h 819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4650" h="819150">
                <a:moveTo>
                  <a:pt x="0" y="819150"/>
                </a:moveTo>
                <a:cubicBezTo>
                  <a:pt x="702469" y="655637"/>
                  <a:pt x="1404938" y="492125"/>
                  <a:pt x="2105025" y="447675"/>
                </a:cubicBezTo>
                <a:cubicBezTo>
                  <a:pt x="2805112" y="403225"/>
                  <a:pt x="3430588" y="627062"/>
                  <a:pt x="4200525" y="552450"/>
                </a:cubicBezTo>
                <a:cubicBezTo>
                  <a:pt x="4970462" y="477838"/>
                  <a:pt x="5847556" y="238919"/>
                  <a:pt x="6724650" y="0"/>
                </a:cubicBezTo>
              </a:path>
            </a:pathLst>
          </a:custGeom>
          <a:noFill/>
          <a:ln w="38100" cap="flat" cmpd="sng" algn="ctr">
            <a:solidFill>
              <a:schemeClr val="tx1"/>
            </a:solidFill>
            <a:prstDash val="solid"/>
            <a:round/>
            <a:headEnd type="none" w="med" len="med"/>
            <a:tailEnd type="none" w="med" len="med"/>
          </a:ln>
        </p:spPr>
        <p:txBody>
          <a:bodyPr/>
          <a:lstStyle/>
          <a:p>
            <a:endParaRPr lang="en-US"/>
          </a:p>
        </p:txBody>
      </p:sp>
      <p:sp>
        <p:nvSpPr>
          <p:cNvPr id="43019" name="Rectangle 16"/>
          <p:cNvSpPr>
            <a:spLocks noChangeArrowheads="1"/>
          </p:cNvSpPr>
          <p:nvPr/>
        </p:nvSpPr>
        <p:spPr bwMode="auto">
          <a:xfrm>
            <a:off x="3219450" y="4618688"/>
            <a:ext cx="285750" cy="315912"/>
          </a:xfrm>
          <a:prstGeom prst="rect">
            <a:avLst/>
          </a:prstGeom>
          <a:solidFill>
            <a:srgbClr val="92D050"/>
          </a:solidFill>
          <a:ln w="9525" algn="ctr">
            <a:solidFill>
              <a:schemeClr val="tx1"/>
            </a:solidFill>
            <a:round/>
            <a:headEnd/>
            <a:tailEnd/>
          </a:ln>
        </p:spPr>
        <p:txBody>
          <a:bodyPr/>
          <a:lstStyle/>
          <a:p>
            <a:endParaRPr lang="en-US"/>
          </a:p>
        </p:txBody>
      </p:sp>
      <p:sp>
        <p:nvSpPr>
          <p:cNvPr id="43020" name="Rectangle 17"/>
          <p:cNvSpPr>
            <a:spLocks noChangeArrowheads="1"/>
          </p:cNvSpPr>
          <p:nvPr/>
        </p:nvSpPr>
        <p:spPr bwMode="auto">
          <a:xfrm>
            <a:off x="4886325" y="4972700"/>
            <a:ext cx="266700" cy="104775"/>
          </a:xfrm>
          <a:prstGeom prst="rect">
            <a:avLst/>
          </a:prstGeom>
          <a:solidFill>
            <a:srgbClr val="FFC000"/>
          </a:solidFill>
          <a:ln w="9525" algn="ctr">
            <a:solidFill>
              <a:schemeClr val="tx1"/>
            </a:solidFill>
            <a:round/>
            <a:headEnd/>
            <a:tailEnd/>
          </a:ln>
        </p:spPr>
        <p:txBody>
          <a:bodyPr/>
          <a:lstStyle/>
          <a:p>
            <a:endParaRPr lang="en-US"/>
          </a:p>
        </p:txBody>
      </p:sp>
      <p:sp>
        <p:nvSpPr>
          <p:cNvPr id="43021" name="Isosceles Triangle 18"/>
          <p:cNvSpPr>
            <a:spLocks noChangeArrowheads="1"/>
          </p:cNvSpPr>
          <p:nvPr/>
        </p:nvSpPr>
        <p:spPr bwMode="auto">
          <a:xfrm>
            <a:off x="3181350" y="4315475"/>
            <a:ext cx="365125" cy="314325"/>
          </a:xfrm>
          <a:prstGeom prst="triangle">
            <a:avLst>
              <a:gd name="adj" fmla="val 50000"/>
            </a:avLst>
          </a:prstGeom>
          <a:solidFill>
            <a:srgbClr val="92D050"/>
          </a:solidFill>
          <a:ln w="9525" algn="ctr">
            <a:solidFill>
              <a:schemeClr val="tx1"/>
            </a:solidFill>
            <a:round/>
            <a:headEnd/>
            <a:tailEnd/>
          </a:ln>
        </p:spPr>
        <p:txBody>
          <a:bodyPr/>
          <a:lstStyle/>
          <a:p>
            <a:endParaRPr lang="en-US"/>
          </a:p>
        </p:txBody>
      </p:sp>
      <p:sp>
        <p:nvSpPr>
          <p:cNvPr id="43022" name="TextBox 19"/>
          <p:cNvSpPr txBox="1">
            <a:spLocks noChangeArrowheads="1"/>
          </p:cNvSpPr>
          <p:nvPr/>
        </p:nvSpPr>
        <p:spPr bwMode="auto">
          <a:xfrm>
            <a:off x="3429000" y="4201175"/>
            <a:ext cx="811213" cy="307975"/>
          </a:xfrm>
          <a:prstGeom prst="rect">
            <a:avLst/>
          </a:prstGeom>
          <a:noFill/>
          <a:ln w="9525">
            <a:noFill/>
            <a:miter lim="800000"/>
            <a:headEnd/>
            <a:tailEnd/>
          </a:ln>
        </p:spPr>
        <p:txBody>
          <a:bodyPr wrap="none">
            <a:spAutoFit/>
          </a:bodyPr>
          <a:lstStyle/>
          <a:p>
            <a:r>
              <a:rPr lang="en-US"/>
              <a:t>House</a:t>
            </a:r>
          </a:p>
        </p:txBody>
      </p:sp>
      <p:sp>
        <p:nvSpPr>
          <p:cNvPr id="43023" name="TextBox 20"/>
          <p:cNvSpPr txBox="1">
            <a:spLocks noChangeArrowheads="1"/>
          </p:cNvSpPr>
          <p:nvPr/>
        </p:nvSpPr>
        <p:spPr bwMode="auto">
          <a:xfrm>
            <a:off x="4629150" y="4582175"/>
            <a:ext cx="490538" cy="307975"/>
          </a:xfrm>
          <a:prstGeom prst="rect">
            <a:avLst/>
          </a:prstGeom>
          <a:noFill/>
          <a:ln w="9525">
            <a:noFill/>
            <a:miter lim="800000"/>
            <a:headEnd/>
            <a:tailEnd/>
          </a:ln>
        </p:spPr>
        <p:txBody>
          <a:bodyPr wrap="none">
            <a:spAutoFit/>
          </a:bodyPr>
          <a:lstStyle/>
          <a:p>
            <a:r>
              <a:rPr lang="en-US"/>
              <a:t>BM</a:t>
            </a:r>
          </a:p>
        </p:txBody>
      </p:sp>
      <p:cxnSp>
        <p:nvCxnSpPr>
          <p:cNvPr id="43024" name="Straight Connector 23"/>
          <p:cNvCxnSpPr>
            <a:cxnSpLocks noChangeShapeType="1"/>
          </p:cNvCxnSpPr>
          <p:nvPr/>
        </p:nvCxnSpPr>
        <p:spPr bwMode="auto">
          <a:xfrm>
            <a:off x="552450" y="6201425"/>
            <a:ext cx="8086725" cy="0"/>
          </a:xfrm>
          <a:prstGeom prst="line">
            <a:avLst/>
          </a:prstGeom>
          <a:noFill/>
          <a:ln w="57150" algn="ctr">
            <a:solidFill>
              <a:schemeClr val="tx1"/>
            </a:solidFill>
            <a:prstDash val="dash"/>
            <a:round/>
            <a:headEnd/>
            <a:tailEnd/>
          </a:ln>
        </p:spPr>
      </p:cxnSp>
      <p:sp>
        <p:nvSpPr>
          <p:cNvPr id="43025" name="TextBox 38"/>
          <p:cNvSpPr txBox="1">
            <a:spLocks noChangeArrowheads="1"/>
          </p:cNvSpPr>
          <p:nvPr/>
        </p:nvSpPr>
        <p:spPr bwMode="auto">
          <a:xfrm>
            <a:off x="0" y="5858525"/>
            <a:ext cx="4483100" cy="307975"/>
          </a:xfrm>
          <a:prstGeom prst="rect">
            <a:avLst/>
          </a:prstGeom>
          <a:noFill/>
          <a:ln w="9525">
            <a:noFill/>
            <a:miter lim="800000"/>
            <a:headEnd/>
            <a:tailEnd/>
          </a:ln>
        </p:spPr>
        <p:txBody>
          <a:bodyPr wrap="none">
            <a:spAutoFit/>
          </a:bodyPr>
          <a:lstStyle/>
          <a:p>
            <a:r>
              <a:rPr lang="en-US" dirty="0"/>
              <a:t>NAVD </a:t>
            </a:r>
            <a:r>
              <a:rPr lang="en-US" dirty="0" smtClean="0"/>
              <a:t>2022(?) </a:t>
            </a:r>
            <a:r>
              <a:rPr lang="en-US" dirty="0"/>
              <a:t>zero height surface = geoid</a:t>
            </a:r>
          </a:p>
        </p:txBody>
      </p:sp>
      <p:sp>
        <p:nvSpPr>
          <p:cNvPr id="43026" name="TextBox 29"/>
          <p:cNvSpPr txBox="1">
            <a:spLocks noChangeArrowheads="1"/>
          </p:cNvSpPr>
          <p:nvPr/>
        </p:nvSpPr>
        <p:spPr bwMode="auto">
          <a:xfrm>
            <a:off x="5202238" y="1781825"/>
            <a:ext cx="3979862" cy="2954338"/>
          </a:xfrm>
          <a:prstGeom prst="rect">
            <a:avLst/>
          </a:prstGeom>
          <a:noFill/>
          <a:ln w="9525">
            <a:noFill/>
            <a:miter lim="800000"/>
            <a:headEnd/>
            <a:tailEnd/>
          </a:ln>
        </p:spPr>
        <p:txBody>
          <a:bodyPr wrap="none">
            <a:spAutoFit/>
          </a:bodyPr>
          <a:lstStyle/>
          <a:p>
            <a:r>
              <a:rPr lang="en-US" sz="1800" i="1" dirty="0"/>
              <a:t>Using </a:t>
            </a:r>
            <a:r>
              <a:rPr lang="en-US" sz="1800" i="1" u="sng" dirty="0"/>
              <a:t>Future</a:t>
            </a:r>
            <a:r>
              <a:rPr lang="en-US" sz="1800" i="1" dirty="0"/>
              <a:t> Techniques:</a:t>
            </a:r>
          </a:p>
          <a:p>
            <a:endParaRPr lang="en-US" dirty="0"/>
          </a:p>
          <a:p>
            <a:r>
              <a:rPr lang="en-US" dirty="0"/>
              <a:t>Find </a:t>
            </a:r>
            <a:r>
              <a:rPr lang="en-US" dirty="0" smtClean="0"/>
              <a:t>bench mark </a:t>
            </a:r>
            <a:r>
              <a:rPr lang="en-US" dirty="0"/>
              <a:t>if you wish, or</a:t>
            </a:r>
          </a:p>
          <a:p>
            <a:r>
              <a:rPr lang="en-US" dirty="0"/>
              <a:t>set a new one of your choosing</a:t>
            </a:r>
          </a:p>
          <a:p>
            <a:endParaRPr lang="en-US" dirty="0"/>
          </a:p>
          <a:p>
            <a:r>
              <a:rPr lang="en-US" dirty="0"/>
              <a:t>Use GNSS/OPUS to get an</a:t>
            </a:r>
          </a:p>
          <a:p>
            <a:r>
              <a:rPr lang="en-US" dirty="0"/>
              <a:t>orthometric height in the new datum</a:t>
            </a:r>
          </a:p>
          <a:p>
            <a:endParaRPr lang="en-US" dirty="0"/>
          </a:p>
          <a:p>
            <a:r>
              <a:rPr lang="en-US" dirty="0"/>
              <a:t>Level off of </a:t>
            </a:r>
            <a:r>
              <a:rPr lang="en-US" dirty="0" smtClean="0"/>
              <a:t>bench mark </a:t>
            </a:r>
            <a:r>
              <a:rPr lang="en-US" dirty="0"/>
              <a:t>as needed</a:t>
            </a:r>
          </a:p>
          <a:p>
            <a:endParaRPr lang="en-US" dirty="0"/>
          </a:p>
          <a:p>
            <a:r>
              <a:rPr lang="en-US" dirty="0"/>
              <a:t>Subsidence is accounted for by CORS </a:t>
            </a:r>
          </a:p>
          <a:p>
            <a:r>
              <a:rPr lang="en-US" dirty="0"/>
              <a:t>and a geoid that are monitored </a:t>
            </a:r>
          </a:p>
          <a:p>
            <a:r>
              <a:rPr lang="en-US" dirty="0"/>
              <a:t>constantly!</a:t>
            </a:r>
          </a:p>
        </p:txBody>
      </p:sp>
      <p:cxnSp>
        <p:nvCxnSpPr>
          <p:cNvPr id="43027" name="Straight Arrow Connector 30"/>
          <p:cNvCxnSpPr>
            <a:cxnSpLocks noChangeShapeType="1"/>
            <a:endCxn id="43020" idx="2"/>
          </p:cNvCxnSpPr>
          <p:nvPr/>
        </p:nvCxnSpPr>
        <p:spPr bwMode="auto">
          <a:xfrm rot="5400000" flipH="1" flipV="1">
            <a:off x="4467226" y="5629925"/>
            <a:ext cx="1104900" cy="3175"/>
          </a:xfrm>
          <a:prstGeom prst="straightConnector1">
            <a:avLst/>
          </a:prstGeom>
          <a:noFill/>
          <a:ln w="38100" algn="ctr">
            <a:solidFill>
              <a:srgbClr val="7030A0"/>
            </a:solidFill>
            <a:round/>
            <a:headEnd/>
            <a:tailEnd type="arrow" w="med" len="med"/>
          </a:ln>
        </p:spPr>
      </p:cxnSp>
      <p:sp>
        <p:nvSpPr>
          <p:cNvPr id="43028" name="TextBox 33"/>
          <p:cNvSpPr txBox="1">
            <a:spLocks noChangeArrowheads="1"/>
          </p:cNvSpPr>
          <p:nvPr/>
        </p:nvSpPr>
        <p:spPr bwMode="auto">
          <a:xfrm>
            <a:off x="5181600" y="5582300"/>
            <a:ext cx="2986715" cy="307777"/>
          </a:xfrm>
          <a:prstGeom prst="rect">
            <a:avLst/>
          </a:prstGeom>
          <a:noFill/>
          <a:ln w="9525">
            <a:noFill/>
            <a:miter lim="800000"/>
            <a:headEnd/>
            <a:tailEnd/>
          </a:ln>
        </p:spPr>
        <p:txBody>
          <a:bodyPr wrap="none">
            <a:spAutoFit/>
          </a:bodyPr>
          <a:lstStyle/>
          <a:p>
            <a:r>
              <a:rPr lang="en-US" dirty="0" smtClean="0"/>
              <a:t>H(2022?) </a:t>
            </a:r>
            <a:r>
              <a:rPr lang="en-US" dirty="0"/>
              <a:t>from GNSS/geoid</a:t>
            </a:r>
          </a:p>
        </p:txBody>
      </p:sp>
      <p:sp>
        <p:nvSpPr>
          <p:cNvPr id="21" name="Footer Placeholder 20"/>
          <p:cNvSpPr>
            <a:spLocks noGrp="1"/>
          </p:cNvSpPr>
          <p:nvPr>
            <p:ph type="ftr" sz="quarter" idx="11"/>
          </p:nvPr>
        </p:nvSpPr>
        <p:spPr/>
        <p:txBody>
          <a:bodyPr/>
          <a:lstStyle/>
          <a:p>
            <a:r>
              <a:rPr lang="en-US" smtClean="0"/>
              <a:t>Last Updated 12 October 2010 (DAS)</a:t>
            </a:r>
            <a:endParaRPr lang="en-US" dirty="0"/>
          </a:p>
        </p:txBody>
      </p:sp>
      <p:sp>
        <p:nvSpPr>
          <p:cNvPr id="22" name="Slide Number Placeholder 21"/>
          <p:cNvSpPr>
            <a:spLocks noGrp="1"/>
          </p:cNvSpPr>
          <p:nvPr>
            <p:ph type="sldNum" sz="quarter" idx="12"/>
          </p:nvPr>
        </p:nvSpPr>
        <p:spPr/>
        <p:txBody>
          <a:bodyPr/>
          <a:lstStyle/>
          <a:p>
            <a:fld id="{1BE2F31E-9859-4353-8204-26096E84F01D}" type="slidenum">
              <a:rPr lang="en-US" smtClean="0"/>
              <a:pPr/>
              <a:t>49</a:t>
            </a:fld>
            <a:endParaRPr lang="en-US" dirty="0"/>
          </a:p>
        </p:txBody>
      </p:sp>
      <p:sp>
        <p:nvSpPr>
          <p:cNvPr id="23"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cs typeface="Times New Roman" pitchFamily="18" charset="0"/>
              </a:rPr>
              <a:t>How will I access the new </a:t>
            </a:r>
          </a:p>
          <a:p>
            <a:pPr algn="ctr">
              <a:defRPr/>
            </a:pPr>
            <a:r>
              <a:rPr lang="en-US" sz="4400" b="0" kern="0" dirty="0">
                <a:latin typeface="Times New Roman" pitchFamily="18" charset="0"/>
                <a:cs typeface="Times New Roman" pitchFamily="18" charset="0"/>
              </a:rPr>
              <a:t>vertical datum? </a:t>
            </a:r>
            <a:r>
              <a:rPr lang="en-US" sz="4400" b="0" kern="0" dirty="0" smtClean="0">
                <a:latin typeface="Times New Roman" pitchFamily="18" charset="0"/>
                <a:cs typeface="Times New Roman" pitchFamily="18" charset="0"/>
              </a:rPr>
              <a:t>(6 </a:t>
            </a:r>
            <a:r>
              <a:rPr lang="en-US" sz="4400" b="0" kern="0" dirty="0">
                <a:latin typeface="Times New Roman" pitchFamily="18" charset="0"/>
                <a:cs typeface="Times New Roman" pitchFamily="18" charset="0"/>
              </a:rPr>
              <a:t>of </a:t>
            </a:r>
            <a:r>
              <a:rPr lang="en-US" sz="4400" b="0" kern="0" dirty="0" smtClean="0">
                <a:latin typeface="Times New Roman" pitchFamily="18" charset="0"/>
                <a:cs typeface="Times New Roman" pitchFamily="18" charset="0"/>
              </a:rPr>
              <a:t>10)</a:t>
            </a:r>
            <a:endParaRPr lang="en-US" sz="4400" b="0" kern="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4"/>
                                        </p:tgtEl>
                                        <p:attrNameLst>
                                          <p:attrName>style.opacity</p:attrName>
                                        </p:attrNameLst>
                                      </p:cBhvr>
                                      <p:to>
                                        <p:strVal val="0.1"/>
                                      </p:to>
                                    </p:set>
                                    <p:animEffect filter="image" prLst="opacity: 0.1">
                                      <p:cBhvr rctx="IE">
                                        <p:cTn id="7" dur="indefinite"/>
                                        <p:tgtEl>
                                          <p:spTgt spid="14"/>
                                        </p:tgtEl>
                                      </p:cBhvr>
                                    </p:animEffect>
                                  </p:childTnLst>
                                </p:cTn>
                              </p:par>
                              <p:par>
                                <p:cTn id="8" presetID="9" presetClass="emph" presetSubtype="0" grpId="0" nodeType="withEffect">
                                  <p:stCondLst>
                                    <p:cond delay="0"/>
                                  </p:stCondLst>
                                  <p:childTnLst>
                                    <p:set>
                                      <p:cBhvr rctx="PPT">
                                        <p:cTn id="9" dur="indefinite"/>
                                        <p:tgtEl>
                                          <p:spTgt spid="12"/>
                                        </p:tgtEl>
                                        <p:attrNameLst>
                                          <p:attrName>style.opacity</p:attrName>
                                        </p:attrNameLst>
                                      </p:cBhvr>
                                      <p:to>
                                        <p:strVal val="0.1"/>
                                      </p:to>
                                    </p:set>
                                    <p:animEffect filter="image" prLst="opacity: 0.1">
                                      <p:cBhvr rctx="IE">
                                        <p:cTn id="10" dur="indefinite"/>
                                        <p:tgtEl>
                                          <p:spTgt spid="12"/>
                                        </p:tgtEl>
                                      </p:cBhvr>
                                    </p:animEffect>
                                  </p:childTnLst>
                                </p:cTn>
                              </p:par>
                              <p:par>
                                <p:cTn id="11" presetID="9" presetClass="emph" presetSubtype="0" grpId="0" nodeType="withEffect">
                                  <p:stCondLst>
                                    <p:cond delay="0"/>
                                  </p:stCondLst>
                                  <p:childTnLst>
                                    <p:set>
                                      <p:cBhvr rctx="PPT">
                                        <p:cTn id="12" dur="indefinite"/>
                                        <p:tgtEl>
                                          <p:spTgt spid="9"/>
                                        </p:tgtEl>
                                        <p:attrNameLst>
                                          <p:attrName>style.opacity</p:attrName>
                                        </p:attrNameLst>
                                      </p:cBhvr>
                                      <p:to>
                                        <p:strVal val="0.1"/>
                                      </p:to>
                                    </p:set>
                                    <p:animEffect filter="image" prLst="opacity: 0.1">
                                      <p:cBhvr rctx="IE">
                                        <p:cTn id="13" dur="indefinite"/>
                                        <p:tgtEl>
                                          <p:spTgt spid="9"/>
                                        </p:tgtEl>
                                      </p:cBhvr>
                                    </p:animEffect>
                                  </p:childTnLst>
                                </p:cTn>
                              </p:par>
                              <p:par>
                                <p:cTn id="14" presetID="9" presetClass="emph" presetSubtype="0" grpId="0" nodeType="withEffect">
                                  <p:stCondLst>
                                    <p:cond delay="0"/>
                                  </p:stCondLst>
                                  <p:childTnLst>
                                    <p:set>
                                      <p:cBhvr rctx="PPT">
                                        <p:cTn id="15" dur="indefinite"/>
                                        <p:tgtEl>
                                          <p:spTgt spid="27"/>
                                        </p:tgtEl>
                                        <p:attrNameLst>
                                          <p:attrName>style.opacity</p:attrName>
                                        </p:attrNameLst>
                                      </p:cBhvr>
                                      <p:to>
                                        <p:strVal val="0.1"/>
                                      </p:to>
                                    </p:set>
                                    <p:animEffect filter="image" prLst="opacity: 0.1">
                                      <p:cBhvr rctx="IE">
                                        <p:cTn id="16" dur="indefinite"/>
                                        <p:tgtEl>
                                          <p:spTgt spid="27"/>
                                        </p:tgtEl>
                                      </p:cBhvr>
                                    </p:animEffect>
                                  </p:childTnLst>
                                </p:cTn>
                              </p:par>
                              <p:par>
                                <p:cTn id="17" presetID="9" presetClass="emph" presetSubtype="0" grpId="0" nodeType="withEffect">
                                  <p:stCondLst>
                                    <p:cond delay="0"/>
                                  </p:stCondLst>
                                  <p:childTnLst>
                                    <p:set>
                                      <p:cBhvr rctx="PPT">
                                        <p:cTn id="18" dur="indefinite"/>
                                        <p:tgtEl>
                                          <p:spTgt spid="10"/>
                                        </p:tgtEl>
                                        <p:attrNameLst>
                                          <p:attrName>style.opacity</p:attrName>
                                        </p:attrNameLst>
                                      </p:cBhvr>
                                      <p:to>
                                        <p:strVal val="0.1"/>
                                      </p:to>
                                    </p:set>
                                    <p:animEffect filter="image" prLst="opacity: 0.1">
                                      <p:cBhvr rctx="IE">
                                        <p:cTn id="19" dur="indefinite"/>
                                        <p:tgtEl>
                                          <p:spTgt spid="10"/>
                                        </p:tgtEl>
                                      </p:cBhvr>
                                    </p:animEffect>
                                  </p:childTnLst>
                                </p:cTn>
                              </p:par>
                              <p:par>
                                <p:cTn id="20" presetID="9" presetClass="emph" presetSubtype="0" grpId="0" nodeType="withEffect">
                                  <p:stCondLst>
                                    <p:cond delay="0"/>
                                  </p:stCondLst>
                                  <p:childTnLst>
                                    <p:set>
                                      <p:cBhvr rctx="PPT">
                                        <p:cTn id="21" dur="indefinite"/>
                                        <p:tgtEl>
                                          <p:spTgt spid="8"/>
                                        </p:tgtEl>
                                        <p:attrNameLst>
                                          <p:attrName>style.opacity</p:attrName>
                                        </p:attrNameLst>
                                      </p:cBhvr>
                                      <p:to>
                                        <p:strVal val="0.1"/>
                                      </p:to>
                                    </p:set>
                                    <p:animEffect filter="image" prLst="opacity: 0.1">
                                      <p:cBhvr rctx="IE">
                                        <p:cTn id="22"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4"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What is a vertical datum (3 of 3)?</a:t>
            </a:r>
          </a:p>
        </p:txBody>
      </p:sp>
      <p:sp>
        <p:nvSpPr>
          <p:cNvPr id="7171" name="Content Placeholder 2"/>
          <p:cNvSpPr>
            <a:spLocks noGrp="1"/>
          </p:cNvSpPr>
          <p:nvPr>
            <p:ph idx="1"/>
          </p:nvPr>
        </p:nvSpPr>
        <p:spPr>
          <a:xfrm>
            <a:off x="1200150" y="1428750"/>
            <a:ext cx="7162800" cy="4238625"/>
          </a:xfrm>
        </p:spPr>
        <p:txBody>
          <a:bodyPr/>
          <a:lstStyle/>
          <a:p>
            <a:r>
              <a:rPr lang="en-US" sz="2200" dirty="0" smtClean="0"/>
              <a:t>Example:  North American Vertical Datum of 1988 (NAVD 88)</a:t>
            </a:r>
          </a:p>
          <a:p>
            <a:endParaRPr lang="en-US" sz="2200" dirty="0" smtClean="0"/>
          </a:p>
          <a:p>
            <a:r>
              <a:rPr lang="en-US" sz="2200" b="1" i="1" dirty="0" smtClean="0"/>
              <a:t>Definition:  </a:t>
            </a:r>
            <a:r>
              <a:rPr lang="en-US" sz="2200" dirty="0" smtClean="0"/>
              <a:t>The surface of equal gravity potential to which orthometric heights shall refer in North America*, and which is 6.271 meters (along the plumb line) below the geodetic mark at “Father Point/Rimouski” (NGSIDB PID TY5255).</a:t>
            </a:r>
          </a:p>
          <a:p>
            <a:endParaRPr lang="en-US" sz="2200" dirty="0" smtClean="0"/>
          </a:p>
          <a:p>
            <a:r>
              <a:rPr lang="en-US" sz="2200" b="1" i="1" dirty="0" smtClean="0"/>
              <a:t>Realization:  </a:t>
            </a:r>
            <a:r>
              <a:rPr lang="en-US" sz="2200" dirty="0" smtClean="0"/>
              <a:t>Over 500,000 geodetic marks across North America with published </a:t>
            </a:r>
            <a:r>
              <a:rPr lang="en-US" sz="2200" dirty="0" err="1" smtClean="0"/>
              <a:t>Helmert</a:t>
            </a:r>
            <a:r>
              <a:rPr lang="en-US" sz="2200" dirty="0" smtClean="0"/>
              <a:t> orthometric heights, most of which were originally computed from a minimally constrained adjustment of leveling and gravity data, holding the geopotential value at “Father Point/Rimouski” fixed.</a:t>
            </a:r>
          </a:p>
        </p:txBody>
      </p:sp>
      <p:sp>
        <p:nvSpPr>
          <p:cNvPr id="4" name="Footer Placeholder 3"/>
          <p:cNvSpPr>
            <a:spLocks noGrp="1"/>
          </p:cNvSpPr>
          <p:nvPr>
            <p:ph type="ftr" sz="quarter" idx="11"/>
          </p:nvPr>
        </p:nvSpPr>
        <p:spPr/>
        <p:txBody>
          <a:bodyPr/>
          <a:lstStyle/>
          <a:p>
            <a:r>
              <a:rPr lang="en-US" smtClean="0"/>
              <a:t>Last Updated 12 October 2010 (DAS)</a:t>
            </a:r>
            <a:endParaRPr lang="en-US" dirty="0"/>
          </a:p>
        </p:txBody>
      </p:sp>
      <p:sp>
        <p:nvSpPr>
          <p:cNvPr id="5" name="Slide Number Placeholder 4"/>
          <p:cNvSpPr>
            <a:spLocks noGrp="1"/>
          </p:cNvSpPr>
          <p:nvPr>
            <p:ph type="sldNum" sz="quarter" idx="12"/>
          </p:nvPr>
        </p:nvSpPr>
        <p:spPr/>
        <p:txBody>
          <a:bodyPr/>
          <a:lstStyle/>
          <a:p>
            <a:fld id="{1BE2F31E-9859-4353-8204-26096E84F01D}"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Box 6"/>
          <p:cNvSpPr txBox="1">
            <a:spLocks noChangeArrowheads="1"/>
          </p:cNvSpPr>
          <p:nvPr/>
        </p:nvSpPr>
        <p:spPr bwMode="auto">
          <a:xfrm>
            <a:off x="133350" y="1752600"/>
            <a:ext cx="3840163" cy="307975"/>
          </a:xfrm>
          <a:prstGeom prst="rect">
            <a:avLst/>
          </a:prstGeom>
          <a:noFill/>
          <a:ln w="9525">
            <a:noFill/>
            <a:miter lim="800000"/>
            <a:headEnd/>
            <a:tailEnd/>
          </a:ln>
        </p:spPr>
        <p:txBody>
          <a:bodyPr wrap="none">
            <a:spAutoFit/>
          </a:bodyPr>
          <a:lstStyle/>
          <a:p>
            <a:r>
              <a:rPr lang="en-US"/>
              <a:t>Example 2:  “Bringing in” the datum</a:t>
            </a:r>
          </a:p>
        </p:txBody>
      </p:sp>
      <p:sp>
        <p:nvSpPr>
          <p:cNvPr id="44036" name="Isosceles Triangle 29"/>
          <p:cNvSpPr>
            <a:spLocks noChangeArrowheads="1"/>
          </p:cNvSpPr>
          <p:nvPr/>
        </p:nvSpPr>
        <p:spPr bwMode="auto">
          <a:xfrm>
            <a:off x="4381500" y="3829050"/>
            <a:ext cx="142875" cy="123825"/>
          </a:xfrm>
          <a:prstGeom prst="triangle">
            <a:avLst>
              <a:gd name="adj" fmla="val 50000"/>
            </a:avLst>
          </a:prstGeom>
          <a:solidFill>
            <a:schemeClr val="accent1"/>
          </a:solidFill>
          <a:ln w="9525" algn="ctr">
            <a:solidFill>
              <a:schemeClr val="tx1"/>
            </a:solidFill>
            <a:round/>
            <a:headEnd/>
            <a:tailEnd/>
          </a:ln>
        </p:spPr>
        <p:txBody>
          <a:bodyPr/>
          <a:lstStyle/>
          <a:p>
            <a:endParaRPr lang="en-US"/>
          </a:p>
        </p:txBody>
      </p:sp>
      <p:sp>
        <p:nvSpPr>
          <p:cNvPr id="44037" name="TextBox 31"/>
          <p:cNvSpPr txBox="1">
            <a:spLocks noChangeArrowheads="1"/>
          </p:cNvSpPr>
          <p:nvPr/>
        </p:nvSpPr>
        <p:spPr bwMode="auto">
          <a:xfrm>
            <a:off x="3981450" y="4257675"/>
            <a:ext cx="2392363" cy="523875"/>
          </a:xfrm>
          <a:prstGeom prst="rect">
            <a:avLst/>
          </a:prstGeom>
          <a:noFill/>
          <a:ln w="9525">
            <a:noFill/>
            <a:miter lim="800000"/>
            <a:headEnd/>
            <a:tailEnd/>
          </a:ln>
        </p:spPr>
        <p:txBody>
          <a:bodyPr wrap="none">
            <a:spAutoFit/>
          </a:bodyPr>
          <a:lstStyle/>
          <a:p>
            <a:r>
              <a:rPr lang="en-US"/>
              <a:t>Point where I need </a:t>
            </a:r>
          </a:p>
          <a:p>
            <a:r>
              <a:rPr lang="en-US"/>
              <a:t>an orthometric height</a:t>
            </a:r>
          </a:p>
        </p:txBody>
      </p:sp>
      <p:cxnSp>
        <p:nvCxnSpPr>
          <p:cNvPr id="44038" name="Straight Arrow Connector 39"/>
          <p:cNvCxnSpPr>
            <a:cxnSpLocks noChangeShapeType="1"/>
          </p:cNvCxnSpPr>
          <p:nvPr/>
        </p:nvCxnSpPr>
        <p:spPr bwMode="auto">
          <a:xfrm rot="16200000" flipV="1">
            <a:off x="4397375" y="3968751"/>
            <a:ext cx="338137" cy="201612"/>
          </a:xfrm>
          <a:prstGeom prst="straightConnector1">
            <a:avLst/>
          </a:prstGeom>
          <a:noFill/>
          <a:ln w="9525" algn="ctr">
            <a:solidFill>
              <a:schemeClr val="tx1"/>
            </a:solidFill>
            <a:round/>
            <a:headEnd/>
            <a:tailEnd type="arrow" w="med" len="med"/>
          </a:ln>
        </p:spPr>
      </p:cxnSp>
      <p:sp>
        <p:nvSpPr>
          <p:cNvPr id="44039" name="Oval 42"/>
          <p:cNvSpPr>
            <a:spLocks noChangeArrowheads="1"/>
          </p:cNvSpPr>
          <p:nvPr/>
        </p:nvSpPr>
        <p:spPr bwMode="auto">
          <a:xfrm rot="1436089">
            <a:off x="7927975" y="766763"/>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4040" name="Oval 43"/>
          <p:cNvSpPr>
            <a:spLocks noChangeArrowheads="1"/>
          </p:cNvSpPr>
          <p:nvPr/>
        </p:nvSpPr>
        <p:spPr bwMode="auto">
          <a:xfrm rot="1436089">
            <a:off x="8005763" y="966788"/>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4041" name="Oval 44"/>
          <p:cNvSpPr>
            <a:spLocks noChangeArrowheads="1"/>
          </p:cNvSpPr>
          <p:nvPr/>
        </p:nvSpPr>
        <p:spPr bwMode="auto">
          <a:xfrm rot="1436089">
            <a:off x="8083550" y="1168400"/>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4042" name="Oval 45"/>
          <p:cNvSpPr>
            <a:spLocks noChangeArrowheads="1"/>
          </p:cNvSpPr>
          <p:nvPr/>
        </p:nvSpPr>
        <p:spPr bwMode="auto">
          <a:xfrm rot="1436089">
            <a:off x="8159750" y="1370013"/>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4043" name="Oval 46"/>
          <p:cNvSpPr>
            <a:spLocks noChangeArrowheads="1"/>
          </p:cNvSpPr>
          <p:nvPr/>
        </p:nvSpPr>
        <p:spPr bwMode="auto">
          <a:xfrm rot="1436089">
            <a:off x="8237538" y="1570038"/>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4044" name="Oval 47"/>
          <p:cNvSpPr>
            <a:spLocks noChangeArrowheads="1"/>
          </p:cNvSpPr>
          <p:nvPr/>
        </p:nvSpPr>
        <p:spPr bwMode="auto">
          <a:xfrm rot="1436089">
            <a:off x="8315325" y="1771650"/>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4045" name="Oval 48"/>
          <p:cNvSpPr>
            <a:spLocks noChangeArrowheads="1"/>
          </p:cNvSpPr>
          <p:nvPr/>
        </p:nvSpPr>
        <p:spPr bwMode="auto">
          <a:xfrm rot="1436089">
            <a:off x="8393113" y="1973263"/>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4046" name="Oval 49"/>
          <p:cNvSpPr>
            <a:spLocks noChangeArrowheads="1"/>
          </p:cNvSpPr>
          <p:nvPr/>
        </p:nvSpPr>
        <p:spPr bwMode="auto">
          <a:xfrm rot="1436089">
            <a:off x="8470900" y="2173288"/>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4047" name="Oval 50"/>
          <p:cNvSpPr>
            <a:spLocks noChangeArrowheads="1"/>
          </p:cNvSpPr>
          <p:nvPr/>
        </p:nvSpPr>
        <p:spPr bwMode="auto">
          <a:xfrm rot="1436089">
            <a:off x="8547100" y="2374900"/>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4048" name="Oval 51"/>
          <p:cNvSpPr>
            <a:spLocks noChangeArrowheads="1"/>
          </p:cNvSpPr>
          <p:nvPr/>
        </p:nvSpPr>
        <p:spPr bwMode="auto">
          <a:xfrm rot="1436089">
            <a:off x="8624888" y="2576513"/>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4049" name="Oval 52"/>
          <p:cNvSpPr>
            <a:spLocks noChangeArrowheads="1"/>
          </p:cNvSpPr>
          <p:nvPr/>
        </p:nvSpPr>
        <p:spPr bwMode="auto">
          <a:xfrm rot="1436089">
            <a:off x="8702675" y="2776538"/>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4050" name="Oval 55"/>
          <p:cNvSpPr>
            <a:spLocks noChangeArrowheads="1"/>
          </p:cNvSpPr>
          <p:nvPr/>
        </p:nvSpPr>
        <p:spPr bwMode="auto">
          <a:xfrm rot="-1288772">
            <a:off x="1398588" y="4413250"/>
            <a:ext cx="74612" cy="82550"/>
          </a:xfrm>
          <a:prstGeom prst="ellipse">
            <a:avLst/>
          </a:prstGeom>
          <a:solidFill>
            <a:srgbClr val="00FF00"/>
          </a:solidFill>
          <a:ln w="9525" algn="ctr">
            <a:solidFill>
              <a:schemeClr val="tx1"/>
            </a:solidFill>
            <a:round/>
            <a:headEnd/>
            <a:tailEnd/>
          </a:ln>
        </p:spPr>
        <p:txBody>
          <a:bodyPr/>
          <a:lstStyle/>
          <a:p>
            <a:endParaRPr lang="en-US"/>
          </a:p>
        </p:txBody>
      </p:sp>
      <p:sp>
        <p:nvSpPr>
          <p:cNvPr id="44051" name="Oval 56"/>
          <p:cNvSpPr>
            <a:spLocks noChangeArrowheads="1"/>
          </p:cNvSpPr>
          <p:nvPr/>
        </p:nvSpPr>
        <p:spPr bwMode="auto">
          <a:xfrm rot="-1288772">
            <a:off x="1597025" y="4511675"/>
            <a:ext cx="73025" cy="82550"/>
          </a:xfrm>
          <a:prstGeom prst="ellipse">
            <a:avLst/>
          </a:prstGeom>
          <a:solidFill>
            <a:srgbClr val="00FF00"/>
          </a:solidFill>
          <a:ln w="9525" algn="ctr">
            <a:solidFill>
              <a:schemeClr val="tx1"/>
            </a:solidFill>
            <a:round/>
            <a:headEnd/>
            <a:tailEnd/>
          </a:ln>
        </p:spPr>
        <p:txBody>
          <a:bodyPr/>
          <a:lstStyle/>
          <a:p>
            <a:endParaRPr lang="en-US"/>
          </a:p>
        </p:txBody>
      </p:sp>
      <p:sp>
        <p:nvSpPr>
          <p:cNvPr id="44052" name="Oval 57"/>
          <p:cNvSpPr>
            <a:spLocks noChangeArrowheads="1"/>
          </p:cNvSpPr>
          <p:nvPr/>
        </p:nvSpPr>
        <p:spPr bwMode="auto">
          <a:xfrm rot="-1288772">
            <a:off x="1793875" y="4611688"/>
            <a:ext cx="73025" cy="82550"/>
          </a:xfrm>
          <a:prstGeom prst="ellipse">
            <a:avLst/>
          </a:prstGeom>
          <a:solidFill>
            <a:srgbClr val="00FF00"/>
          </a:solidFill>
          <a:ln w="9525" algn="ctr">
            <a:solidFill>
              <a:schemeClr val="tx1"/>
            </a:solidFill>
            <a:round/>
            <a:headEnd/>
            <a:tailEnd/>
          </a:ln>
        </p:spPr>
        <p:txBody>
          <a:bodyPr/>
          <a:lstStyle/>
          <a:p>
            <a:endParaRPr lang="en-US"/>
          </a:p>
        </p:txBody>
      </p:sp>
      <p:sp>
        <p:nvSpPr>
          <p:cNvPr id="44053" name="Oval 58"/>
          <p:cNvSpPr>
            <a:spLocks noChangeArrowheads="1"/>
          </p:cNvSpPr>
          <p:nvPr/>
        </p:nvSpPr>
        <p:spPr bwMode="auto">
          <a:xfrm rot="-1288772">
            <a:off x="1990725" y="4711700"/>
            <a:ext cx="74613" cy="80963"/>
          </a:xfrm>
          <a:prstGeom prst="ellipse">
            <a:avLst/>
          </a:prstGeom>
          <a:solidFill>
            <a:srgbClr val="00FF00"/>
          </a:solidFill>
          <a:ln w="9525" algn="ctr">
            <a:solidFill>
              <a:schemeClr val="tx1"/>
            </a:solidFill>
            <a:round/>
            <a:headEnd/>
            <a:tailEnd/>
          </a:ln>
        </p:spPr>
        <p:txBody>
          <a:bodyPr/>
          <a:lstStyle/>
          <a:p>
            <a:endParaRPr lang="en-US"/>
          </a:p>
        </p:txBody>
      </p:sp>
      <p:sp>
        <p:nvSpPr>
          <p:cNvPr id="44054" name="Oval 59"/>
          <p:cNvSpPr>
            <a:spLocks noChangeArrowheads="1"/>
          </p:cNvSpPr>
          <p:nvPr/>
        </p:nvSpPr>
        <p:spPr bwMode="auto">
          <a:xfrm rot="-1288772">
            <a:off x="2189163" y="4810125"/>
            <a:ext cx="73025" cy="82550"/>
          </a:xfrm>
          <a:prstGeom prst="ellipse">
            <a:avLst/>
          </a:prstGeom>
          <a:solidFill>
            <a:srgbClr val="00FF00"/>
          </a:solidFill>
          <a:ln w="9525" algn="ctr">
            <a:solidFill>
              <a:schemeClr val="tx1"/>
            </a:solidFill>
            <a:round/>
            <a:headEnd/>
            <a:tailEnd/>
          </a:ln>
        </p:spPr>
        <p:txBody>
          <a:bodyPr/>
          <a:lstStyle/>
          <a:p>
            <a:endParaRPr lang="en-US"/>
          </a:p>
        </p:txBody>
      </p:sp>
      <p:sp>
        <p:nvSpPr>
          <p:cNvPr id="44055" name="Oval 60"/>
          <p:cNvSpPr>
            <a:spLocks noChangeArrowheads="1"/>
          </p:cNvSpPr>
          <p:nvPr/>
        </p:nvSpPr>
        <p:spPr bwMode="auto">
          <a:xfrm rot="-1288772">
            <a:off x="2386013" y="4910138"/>
            <a:ext cx="73025" cy="82550"/>
          </a:xfrm>
          <a:prstGeom prst="ellipse">
            <a:avLst/>
          </a:prstGeom>
          <a:solidFill>
            <a:srgbClr val="00FF00"/>
          </a:solidFill>
          <a:ln w="9525" algn="ctr">
            <a:solidFill>
              <a:schemeClr val="tx1"/>
            </a:solidFill>
            <a:round/>
            <a:headEnd/>
            <a:tailEnd/>
          </a:ln>
        </p:spPr>
        <p:txBody>
          <a:bodyPr/>
          <a:lstStyle/>
          <a:p>
            <a:endParaRPr lang="en-US"/>
          </a:p>
        </p:txBody>
      </p:sp>
      <p:sp>
        <p:nvSpPr>
          <p:cNvPr id="44056" name="Oval 61"/>
          <p:cNvSpPr>
            <a:spLocks noChangeArrowheads="1"/>
          </p:cNvSpPr>
          <p:nvPr/>
        </p:nvSpPr>
        <p:spPr bwMode="auto">
          <a:xfrm rot="-1288772">
            <a:off x="2582863" y="5008563"/>
            <a:ext cx="74612" cy="82550"/>
          </a:xfrm>
          <a:prstGeom prst="ellipse">
            <a:avLst/>
          </a:prstGeom>
          <a:solidFill>
            <a:srgbClr val="00FF00"/>
          </a:solidFill>
          <a:ln w="9525" algn="ctr">
            <a:solidFill>
              <a:schemeClr val="tx1"/>
            </a:solidFill>
            <a:round/>
            <a:headEnd/>
            <a:tailEnd/>
          </a:ln>
        </p:spPr>
        <p:txBody>
          <a:bodyPr/>
          <a:lstStyle/>
          <a:p>
            <a:endParaRPr lang="en-US"/>
          </a:p>
        </p:txBody>
      </p:sp>
      <p:sp>
        <p:nvSpPr>
          <p:cNvPr id="44057" name="Oval 62"/>
          <p:cNvSpPr>
            <a:spLocks noChangeArrowheads="1"/>
          </p:cNvSpPr>
          <p:nvPr/>
        </p:nvSpPr>
        <p:spPr bwMode="auto">
          <a:xfrm rot="-1288772">
            <a:off x="2781300" y="5108575"/>
            <a:ext cx="73025" cy="82550"/>
          </a:xfrm>
          <a:prstGeom prst="ellipse">
            <a:avLst/>
          </a:prstGeom>
          <a:solidFill>
            <a:srgbClr val="00FF00"/>
          </a:solidFill>
          <a:ln w="9525" algn="ctr">
            <a:solidFill>
              <a:schemeClr val="tx1"/>
            </a:solidFill>
            <a:round/>
            <a:headEnd/>
            <a:tailEnd/>
          </a:ln>
        </p:spPr>
        <p:txBody>
          <a:bodyPr/>
          <a:lstStyle/>
          <a:p>
            <a:endParaRPr lang="en-US"/>
          </a:p>
        </p:txBody>
      </p:sp>
      <p:sp>
        <p:nvSpPr>
          <p:cNvPr id="44058" name="Oval 63"/>
          <p:cNvSpPr>
            <a:spLocks noChangeArrowheads="1"/>
          </p:cNvSpPr>
          <p:nvPr/>
        </p:nvSpPr>
        <p:spPr bwMode="auto">
          <a:xfrm rot="-1288772">
            <a:off x="2978150" y="5208588"/>
            <a:ext cx="73025" cy="80962"/>
          </a:xfrm>
          <a:prstGeom prst="ellipse">
            <a:avLst/>
          </a:prstGeom>
          <a:solidFill>
            <a:srgbClr val="00FF00"/>
          </a:solidFill>
          <a:ln w="9525" algn="ctr">
            <a:solidFill>
              <a:schemeClr val="tx1"/>
            </a:solidFill>
            <a:round/>
            <a:headEnd/>
            <a:tailEnd/>
          </a:ln>
        </p:spPr>
        <p:txBody>
          <a:bodyPr/>
          <a:lstStyle/>
          <a:p>
            <a:endParaRPr lang="en-US"/>
          </a:p>
        </p:txBody>
      </p:sp>
      <p:sp>
        <p:nvSpPr>
          <p:cNvPr id="44059" name="Oval 64"/>
          <p:cNvSpPr>
            <a:spLocks noChangeArrowheads="1"/>
          </p:cNvSpPr>
          <p:nvPr/>
        </p:nvSpPr>
        <p:spPr bwMode="auto">
          <a:xfrm rot="-1288772">
            <a:off x="3175000" y="5307013"/>
            <a:ext cx="74613" cy="82550"/>
          </a:xfrm>
          <a:prstGeom prst="ellipse">
            <a:avLst/>
          </a:prstGeom>
          <a:solidFill>
            <a:srgbClr val="00FF00"/>
          </a:solidFill>
          <a:ln w="9525" algn="ctr">
            <a:solidFill>
              <a:schemeClr val="tx1"/>
            </a:solidFill>
            <a:round/>
            <a:headEnd/>
            <a:tailEnd/>
          </a:ln>
        </p:spPr>
        <p:txBody>
          <a:bodyPr/>
          <a:lstStyle/>
          <a:p>
            <a:endParaRPr lang="en-US"/>
          </a:p>
        </p:txBody>
      </p:sp>
      <p:sp>
        <p:nvSpPr>
          <p:cNvPr id="44060" name="Oval 65"/>
          <p:cNvSpPr>
            <a:spLocks noChangeArrowheads="1"/>
          </p:cNvSpPr>
          <p:nvPr/>
        </p:nvSpPr>
        <p:spPr bwMode="auto">
          <a:xfrm rot="-1288772">
            <a:off x="3373438" y="5407025"/>
            <a:ext cx="73025" cy="82550"/>
          </a:xfrm>
          <a:prstGeom prst="ellipse">
            <a:avLst/>
          </a:prstGeom>
          <a:solidFill>
            <a:srgbClr val="00FF00"/>
          </a:solidFill>
          <a:ln w="9525" algn="ctr">
            <a:solidFill>
              <a:schemeClr val="tx1"/>
            </a:solidFill>
            <a:round/>
            <a:headEnd/>
            <a:tailEnd/>
          </a:ln>
        </p:spPr>
        <p:txBody>
          <a:bodyPr/>
          <a:lstStyle/>
          <a:p>
            <a:endParaRPr lang="en-US"/>
          </a:p>
        </p:txBody>
      </p:sp>
      <p:sp>
        <p:nvSpPr>
          <p:cNvPr id="44061" name="TextBox 70"/>
          <p:cNvSpPr txBox="1">
            <a:spLocks noChangeArrowheads="1"/>
          </p:cNvSpPr>
          <p:nvPr/>
        </p:nvSpPr>
        <p:spPr bwMode="auto">
          <a:xfrm>
            <a:off x="4610100" y="5372100"/>
            <a:ext cx="3490058" cy="954107"/>
          </a:xfrm>
          <a:prstGeom prst="rect">
            <a:avLst/>
          </a:prstGeom>
          <a:noFill/>
          <a:ln w="9525">
            <a:noFill/>
            <a:miter lim="800000"/>
            <a:headEnd/>
            <a:tailEnd/>
          </a:ln>
        </p:spPr>
        <p:txBody>
          <a:bodyPr wrap="none">
            <a:spAutoFit/>
          </a:bodyPr>
          <a:lstStyle/>
          <a:p>
            <a:r>
              <a:rPr lang="en-US" dirty="0"/>
              <a:t>Nearest level lines</a:t>
            </a:r>
          </a:p>
          <a:p>
            <a:r>
              <a:rPr lang="en-US" dirty="0"/>
              <a:t>are about 25 km and 50 km</a:t>
            </a:r>
          </a:p>
          <a:p>
            <a:r>
              <a:rPr lang="en-US" dirty="0"/>
              <a:t>away respectively.  </a:t>
            </a:r>
            <a:r>
              <a:rPr lang="en-US" dirty="0" smtClean="0"/>
              <a:t>Bench marks</a:t>
            </a:r>
            <a:endParaRPr lang="en-US" dirty="0"/>
          </a:p>
          <a:p>
            <a:r>
              <a:rPr lang="en-US" dirty="0"/>
              <a:t>may or may not exist,</a:t>
            </a:r>
          </a:p>
        </p:txBody>
      </p:sp>
      <p:cxnSp>
        <p:nvCxnSpPr>
          <p:cNvPr id="44062" name="Straight Arrow Connector 72"/>
          <p:cNvCxnSpPr>
            <a:cxnSpLocks noChangeShapeType="1"/>
          </p:cNvCxnSpPr>
          <p:nvPr/>
        </p:nvCxnSpPr>
        <p:spPr bwMode="auto">
          <a:xfrm rot="10800000">
            <a:off x="3219450" y="5257800"/>
            <a:ext cx="1419225" cy="295275"/>
          </a:xfrm>
          <a:prstGeom prst="straightConnector1">
            <a:avLst/>
          </a:prstGeom>
          <a:noFill/>
          <a:ln w="9525" algn="ctr">
            <a:solidFill>
              <a:schemeClr val="tx1"/>
            </a:solidFill>
            <a:round/>
            <a:headEnd/>
            <a:tailEnd type="arrow" w="med" len="med"/>
          </a:ln>
        </p:spPr>
      </p:cxnSp>
      <p:cxnSp>
        <p:nvCxnSpPr>
          <p:cNvPr id="44063" name="Straight Arrow Connector 74"/>
          <p:cNvCxnSpPr>
            <a:cxnSpLocks noChangeShapeType="1"/>
            <a:endCxn id="44044" idx="3"/>
          </p:cNvCxnSpPr>
          <p:nvPr/>
        </p:nvCxnSpPr>
        <p:spPr bwMode="auto">
          <a:xfrm rot="5400000" flipH="1" flipV="1">
            <a:off x="5595144" y="2648744"/>
            <a:ext cx="3548062" cy="1898650"/>
          </a:xfrm>
          <a:prstGeom prst="straightConnector1">
            <a:avLst/>
          </a:prstGeom>
          <a:noFill/>
          <a:ln w="9525" algn="ctr">
            <a:solidFill>
              <a:schemeClr val="tx1"/>
            </a:solidFill>
            <a:round/>
            <a:headEnd/>
            <a:tailEnd type="arrow" w="med" len="med"/>
          </a:ln>
        </p:spPr>
      </p:cxnSp>
      <p:sp>
        <p:nvSpPr>
          <p:cNvPr id="32" name="Footer Placeholder 31"/>
          <p:cNvSpPr>
            <a:spLocks noGrp="1"/>
          </p:cNvSpPr>
          <p:nvPr>
            <p:ph type="ftr" sz="quarter" idx="11"/>
          </p:nvPr>
        </p:nvSpPr>
        <p:spPr/>
        <p:txBody>
          <a:bodyPr/>
          <a:lstStyle/>
          <a:p>
            <a:r>
              <a:rPr lang="en-US" smtClean="0"/>
              <a:t>Last Updated 12 October 2010 (DAS)</a:t>
            </a:r>
            <a:endParaRPr lang="en-US" dirty="0"/>
          </a:p>
        </p:txBody>
      </p:sp>
      <p:sp>
        <p:nvSpPr>
          <p:cNvPr id="33" name="Slide Number Placeholder 32"/>
          <p:cNvSpPr>
            <a:spLocks noGrp="1"/>
          </p:cNvSpPr>
          <p:nvPr>
            <p:ph type="sldNum" sz="quarter" idx="12"/>
          </p:nvPr>
        </p:nvSpPr>
        <p:spPr/>
        <p:txBody>
          <a:bodyPr/>
          <a:lstStyle/>
          <a:p>
            <a:fld id="{1BE2F31E-9859-4353-8204-26096E84F01D}" type="slidenum">
              <a:rPr lang="en-US" smtClean="0"/>
              <a:pPr/>
              <a:t>50</a:t>
            </a:fld>
            <a:endParaRPr lang="en-US" dirty="0"/>
          </a:p>
        </p:txBody>
      </p:sp>
      <p:sp>
        <p:nvSpPr>
          <p:cNvPr id="34"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cs typeface="Times New Roman" pitchFamily="18" charset="0"/>
              </a:rPr>
              <a:t>How will I access the new </a:t>
            </a:r>
          </a:p>
          <a:p>
            <a:pPr algn="ctr">
              <a:defRPr/>
            </a:pPr>
            <a:r>
              <a:rPr lang="en-US" sz="4400" b="0" kern="0" dirty="0">
                <a:latin typeface="Times New Roman" pitchFamily="18" charset="0"/>
                <a:cs typeface="Times New Roman" pitchFamily="18" charset="0"/>
              </a:rPr>
              <a:t>vertical datum? </a:t>
            </a:r>
            <a:r>
              <a:rPr lang="en-US" sz="4400" b="0" kern="0" dirty="0" smtClean="0">
                <a:latin typeface="Times New Roman" pitchFamily="18" charset="0"/>
                <a:cs typeface="Times New Roman" pitchFamily="18" charset="0"/>
              </a:rPr>
              <a:t>(7 </a:t>
            </a:r>
            <a:r>
              <a:rPr lang="en-US" sz="4400" b="0" kern="0" dirty="0">
                <a:latin typeface="Times New Roman" pitchFamily="18" charset="0"/>
                <a:cs typeface="Times New Roman" pitchFamily="18" charset="0"/>
              </a:rPr>
              <a:t>of </a:t>
            </a:r>
            <a:r>
              <a:rPr lang="en-US" sz="4400" b="0" kern="0" dirty="0" smtClean="0">
                <a:latin typeface="Times New Roman" pitchFamily="18" charset="0"/>
                <a:cs typeface="Times New Roman" pitchFamily="18" charset="0"/>
              </a:rPr>
              <a:t>10)</a:t>
            </a:r>
            <a:endParaRPr lang="en-US" sz="4400" b="0" kern="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val 101"/>
          <p:cNvSpPr>
            <a:spLocks noChangeArrowheads="1"/>
          </p:cNvSpPr>
          <p:nvPr/>
        </p:nvSpPr>
        <p:spPr bwMode="auto">
          <a:xfrm rot="1436089">
            <a:off x="7927975" y="766763"/>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5059" name="Oval 102"/>
          <p:cNvSpPr>
            <a:spLocks noChangeArrowheads="1"/>
          </p:cNvSpPr>
          <p:nvPr/>
        </p:nvSpPr>
        <p:spPr bwMode="auto">
          <a:xfrm rot="1436089">
            <a:off x="8005763" y="966788"/>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5060" name="Oval 103"/>
          <p:cNvSpPr>
            <a:spLocks noChangeArrowheads="1"/>
          </p:cNvSpPr>
          <p:nvPr/>
        </p:nvSpPr>
        <p:spPr bwMode="auto">
          <a:xfrm rot="1436089">
            <a:off x="8083550" y="1168400"/>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5061" name="Oval 104"/>
          <p:cNvSpPr>
            <a:spLocks noChangeArrowheads="1"/>
          </p:cNvSpPr>
          <p:nvPr/>
        </p:nvSpPr>
        <p:spPr bwMode="auto">
          <a:xfrm rot="1436089">
            <a:off x="8159750" y="1370013"/>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5062" name="Oval 105"/>
          <p:cNvSpPr>
            <a:spLocks noChangeArrowheads="1"/>
          </p:cNvSpPr>
          <p:nvPr/>
        </p:nvSpPr>
        <p:spPr bwMode="auto">
          <a:xfrm rot="1436089">
            <a:off x="8237538" y="1570038"/>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5063" name="Oval 106"/>
          <p:cNvSpPr>
            <a:spLocks noChangeArrowheads="1"/>
          </p:cNvSpPr>
          <p:nvPr/>
        </p:nvSpPr>
        <p:spPr bwMode="auto">
          <a:xfrm rot="1436089">
            <a:off x="8315325" y="1771650"/>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5064" name="Oval 107"/>
          <p:cNvSpPr>
            <a:spLocks noChangeArrowheads="1"/>
          </p:cNvSpPr>
          <p:nvPr/>
        </p:nvSpPr>
        <p:spPr bwMode="auto">
          <a:xfrm rot="1436089">
            <a:off x="8393113" y="1973263"/>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5065" name="Oval 108"/>
          <p:cNvSpPr>
            <a:spLocks noChangeArrowheads="1"/>
          </p:cNvSpPr>
          <p:nvPr/>
        </p:nvSpPr>
        <p:spPr bwMode="auto">
          <a:xfrm rot="1436089">
            <a:off x="8470900" y="2173288"/>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5066" name="Oval 109"/>
          <p:cNvSpPr>
            <a:spLocks noChangeArrowheads="1"/>
          </p:cNvSpPr>
          <p:nvPr/>
        </p:nvSpPr>
        <p:spPr bwMode="auto">
          <a:xfrm rot="1436089">
            <a:off x="8547100" y="2374900"/>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5067" name="Oval 110"/>
          <p:cNvSpPr>
            <a:spLocks noChangeArrowheads="1"/>
          </p:cNvSpPr>
          <p:nvPr/>
        </p:nvSpPr>
        <p:spPr bwMode="auto">
          <a:xfrm rot="1436089">
            <a:off x="8624888" y="2576513"/>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5068" name="Oval 111"/>
          <p:cNvSpPr>
            <a:spLocks noChangeArrowheads="1"/>
          </p:cNvSpPr>
          <p:nvPr/>
        </p:nvSpPr>
        <p:spPr bwMode="auto">
          <a:xfrm rot="1436089">
            <a:off x="8702675" y="2776538"/>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5069" name="Oval 42"/>
          <p:cNvSpPr>
            <a:spLocks noChangeArrowheads="1"/>
          </p:cNvSpPr>
          <p:nvPr/>
        </p:nvSpPr>
        <p:spPr bwMode="auto">
          <a:xfrm rot="1436089">
            <a:off x="7927975" y="766763"/>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5070" name="Oval 43"/>
          <p:cNvSpPr>
            <a:spLocks noChangeArrowheads="1"/>
          </p:cNvSpPr>
          <p:nvPr/>
        </p:nvSpPr>
        <p:spPr bwMode="auto">
          <a:xfrm rot="1436089">
            <a:off x="8005763" y="966788"/>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5071" name="Oval 44"/>
          <p:cNvSpPr>
            <a:spLocks noChangeArrowheads="1"/>
          </p:cNvSpPr>
          <p:nvPr/>
        </p:nvSpPr>
        <p:spPr bwMode="auto">
          <a:xfrm rot="1436089">
            <a:off x="8083550" y="1168400"/>
            <a:ext cx="76200" cy="76200"/>
          </a:xfrm>
          <a:prstGeom prst="ellipse">
            <a:avLst/>
          </a:prstGeom>
          <a:solidFill>
            <a:srgbClr val="FF0000"/>
          </a:solidFill>
          <a:ln w="9525" algn="ctr">
            <a:solidFill>
              <a:schemeClr val="tx1"/>
            </a:solidFill>
            <a:round/>
            <a:headEnd/>
            <a:tailEnd/>
          </a:ln>
        </p:spPr>
        <p:txBody>
          <a:bodyPr/>
          <a:lstStyle/>
          <a:p>
            <a:endParaRPr lang="en-US"/>
          </a:p>
        </p:txBody>
      </p:sp>
      <p:sp>
        <p:nvSpPr>
          <p:cNvPr id="45072" name="Oval 45"/>
          <p:cNvSpPr>
            <a:spLocks noChangeArrowheads="1"/>
          </p:cNvSpPr>
          <p:nvPr/>
        </p:nvSpPr>
        <p:spPr bwMode="auto">
          <a:xfrm rot="1436089">
            <a:off x="8159750" y="1370013"/>
            <a:ext cx="76200" cy="76200"/>
          </a:xfrm>
          <a:prstGeom prst="ellipse">
            <a:avLst/>
          </a:prstGeom>
          <a:solidFill>
            <a:srgbClr val="FF0000"/>
          </a:solidFill>
          <a:ln w="9525" algn="ctr">
            <a:solidFill>
              <a:schemeClr val="tx1"/>
            </a:solidFill>
            <a:round/>
            <a:headEnd/>
            <a:tailEnd/>
          </a:ln>
        </p:spPr>
        <p:txBody>
          <a:bodyPr/>
          <a:lstStyle/>
          <a:p>
            <a:endParaRPr lang="en-US"/>
          </a:p>
        </p:txBody>
      </p:sp>
      <p:sp>
        <p:nvSpPr>
          <p:cNvPr id="45073" name="Oval 46"/>
          <p:cNvSpPr>
            <a:spLocks noChangeArrowheads="1"/>
          </p:cNvSpPr>
          <p:nvPr/>
        </p:nvSpPr>
        <p:spPr bwMode="auto">
          <a:xfrm rot="1436089">
            <a:off x="8237538" y="1570038"/>
            <a:ext cx="76200" cy="76200"/>
          </a:xfrm>
          <a:prstGeom prst="ellipse">
            <a:avLst/>
          </a:prstGeom>
          <a:solidFill>
            <a:srgbClr val="FF0000"/>
          </a:solidFill>
          <a:ln w="9525" algn="ctr">
            <a:solidFill>
              <a:schemeClr val="tx1"/>
            </a:solidFill>
            <a:round/>
            <a:headEnd/>
            <a:tailEnd/>
          </a:ln>
        </p:spPr>
        <p:txBody>
          <a:bodyPr/>
          <a:lstStyle/>
          <a:p>
            <a:endParaRPr lang="en-US"/>
          </a:p>
        </p:txBody>
      </p:sp>
      <p:sp>
        <p:nvSpPr>
          <p:cNvPr id="45074" name="Oval 47"/>
          <p:cNvSpPr>
            <a:spLocks noChangeArrowheads="1"/>
          </p:cNvSpPr>
          <p:nvPr/>
        </p:nvSpPr>
        <p:spPr bwMode="auto">
          <a:xfrm rot="1436089">
            <a:off x="8315325" y="1771650"/>
            <a:ext cx="76200" cy="76200"/>
          </a:xfrm>
          <a:prstGeom prst="ellipse">
            <a:avLst/>
          </a:prstGeom>
          <a:solidFill>
            <a:srgbClr val="FF0000"/>
          </a:solidFill>
          <a:ln w="9525" algn="ctr">
            <a:solidFill>
              <a:schemeClr val="tx1"/>
            </a:solidFill>
            <a:round/>
            <a:headEnd/>
            <a:tailEnd/>
          </a:ln>
        </p:spPr>
        <p:txBody>
          <a:bodyPr/>
          <a:lstStyle/>
          <a:p>
            <a:endParaRPr lang="en-US"/>
          </a:p>
        </p:txBody>
      </p:sp>
      <p:sp>
        <p:nvSpPr>
          <p:cNvPr id="45075" name="Oval 48"/>
          <p:cNvSpPr>
            <a:spLocks noChangeArrowheads="1"/>
          </p:cNvSpPr>
          <p:nvPr/>
        </p:nvSpPr>
        <p:spPr bwMode="auto">
          <a:xfrm rot="1436089">
            <a:off x="8393113" y="1973263"/>
            <a:ext cx="76200" cy="76200"/>
          </a:xfrm>
          <a:prstGeom prst="ellipse">
            <a:avLst/>
          </a:prstGeom>
          <a:solidFill>
            <a:srgbClr val="FF0000"/>
          </a:solidFill>
          <a:ln w="9525" algn="ctr">
            <a:solidFill>
              <a:schemeClr val="tx1"/>
            </a:solidFill>
            <a:round/>
            <a:headEnd/>
            <a:tailEnd/>
          </a:ln>
        </p:spPr>
        <p:txBody>
          <a:bodyPr/>
          <a:lstStyle/>
          <a:p>
            <a:endParaRPr lang="en-US"/>
          </a:p>
        </p:txBody>
      </p:sp>
      <p:sp>
        <p:nvSpPr>
          <p:cNvPr id="45076" name="Oval 49"/>
          <p:cNvSpPr>
            <a:spLocks noChangeArrowheads="1"/>
          </p:cNvSpPr>
          <p:nvPr/>
        </p:nvSpPr>
        <p:spPr bwMode="auto">
          <a:xfrm rot="1436089">
            <a:off x="8470900" y="2173288"/>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5077" name="Oval 50"/>
          <p:cNvSpPr>
            <a:spLocks noChangeArrowheads="1"/>
          </p:cNvSpPr>
          <p:nvPr/>
        </p:nvSpPr>
        <p:spPr bwMode="auto">
          <a:xfrm rot="1436089">
            <a:off x="8547100" y="2374900"/>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5078" name="Oval 51"/>
          <p:cNvSpPr>
            <a:spLocks noChangeArrowheads="1"/>
          </p:cNvSpPr>
          <p:nvPr/>
        </p:nvSpPr>
        <p:spPr bwMode="auto">
          <a:xfrm rot="1436089">
            <a:off x="8624888" y="2576513"/>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5079" name="Oval 52"/>
          <p:cNvSpPr>
            <a:spLocks noChangeArrowheads="1"/>
          </p:cNvSpPr>
          <p:nvPr/>
        </p:nvSpPr>
        <p:spPr bwMode="auto">
          <a:xfrm rot="1436089">
            <a:off x="8702675" y="2776538"/>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5080" name="Oval 41"/>
          <p:cNvSpPr>
            <a:spLocks noChangeArrowheads="1"/>
          </p:cNvSpPr>
          <p:nvPr/>
        </p:nvSpPr>
        <p:spPr bwMode="auto">
          <a:xfrm rot="-1288772">
            <a:off x="1398588" y="4413250"/>
            <a:ext cx="74612" cy="82550"/>
          </a:xfrm>
          <a:prstGeom prst="ellipse">
            <a:avLst/>
          </a:prstGeom>
          <a:solidFill>
            <a:srgbClr val="00FF00"/>
          </a:solidFill>
          <a:ln w="9525" algn="ctr">
            <a:solidFill>
              <a:schemeClr val="tx1"/>
            </a:solidFill>
            <a:round/>
            <a:headEnd/>
            <a:tailEnd/>
          </a:ln>
        </p:spPr>
        <p:txBody>
          <a:bodyPr/>
          <a:lstStyle/>
          <a:p>
            <a:endParaRPr lang="en-US"/>
          </a:p>
        </p:txBody>
      </p:sp>
      <p:sp>
        <p:nvSpPr>
          <p:cNvPr id="45081" name="Oval 53"/>
          <p:cNvSpPr>
            <a:spLocks noChangeArrowheads="1"/>
          </p:cNvSpPr>
          <p:nvPr/>
        </p:nvSpPr>
        <p:spPr bwMode="auto">
          <a:xfrm rot="-1288772">
            <a:off x="1597025" y="4511675"/>
            <a:ext cx="73025" cy="82550"/>
          </a:xfrm>
          <a:prstGeom prst="ellipse">
            <a:avLst/>
          </a:prstGeom>
          <a:solidFill>
            <a:srgbClr val="00FF00"/>
          </a:solidFill>
          <a:ln w="9525" algn="ctr">
            <a:solidFill>
              <a:schemeClr val="tx1"/>
            </a:solidFill>
            <a:round/>
            <a:headEnd/>
            <a:tailEnd/>
          </a:ln>
        </p:spPr>
        <p:txBody>
          <a:bodyPr/>
          <a:lstStyle/>
          <a:p>
            <a:endParaRPr lang="en-US"/>
          </a:p>
        </p:txBody>
      </p:sp>
      <p:sp>
        <p:nvSpPr>
          <p:cNvPr id="45082" name="Oval 54"/>
          <p:cNvSpPr>
            <a:spLocks noChangeArrowheads="1"/>
          </p:cNvSpPr>
          <p:nvPr/>
        </p:nvSpPr>
        <p:spPr bwMode="auto">
          <a:xfrm rot="-1288772">
            <a:off x="1793875" y="4611688"/>
            <a:ext cx="73025" cy="82550"/>
          </a:xfrm>
          <a:prstGeom prst="ellipse">
            <a:avLst/>
          </a:prstGeom>
          <a:solidFill>
            <a:srgbClr val="00FF00"/>
          </a:solidFill>
          <a:ln w="9525" algn="ctr">
            <a:solidFill>
              <a:schemeClr val="tx1"/>
            </a:solidFill>
            <a:round/>
            <a:headEnd/>
            <a:tailEnd/>
          </a:ln>
        </p:spPr>
        <p:txBody>
          <a:bodyPr/>
          <a:lstStyle/>
          <a:p>
            <a:endParaRPr lang="en-US"/>
          </a:p>
        </p:txBody>
      </p:sp>
      <p:sp>
        <p:nvSpPr>
          <p:cNvPr id="45083" name="Oval 66"/>
          <p:cNvSpPr>
            <a:spLocks noChangeArrowheads="1"/>
          </p:cNvSpPr>
          <p:nvPr/>
        </p:nvSpPr>
        <p:spPr bwMode="auto">
          <a:xfrm rot="-1288772">
            <a:off x="1990725" y="4711700"/>
            <a:ext cx="74613" cy="80963"/>
          </a:xfrm>
          <a:prstGeom prst="ellipse">
            <a:avLst/>
          </a:prstGeom>
          <a:solidFill>
            <a:srgbClr val="00FF00"/>
          </a:solidFill>
          <a:ln w="9525" algn="ctr">
            <a:solidFill>
              <a:schemeClr val="tx1"/>
            </a:solidFill>
            <a:round/>
            <a:headEnd/>
            <a:tailEnd/>
          </a:ln>
        </p:spPr>
        <p:txBody>
          <a:bodyPr/>
          <a:lstStyle/>
          <a:p>
            <a:endParaRPr lang="en-US"/>
          </a:p>
        </p:txBody>
      </p:sp>
      <p:sp>
        <p:nvSpPr>
          <p:cNvPr id="45084" name="Oval 67"/>
          <p:cNvSpPr>
            <a:spLocks noChangeArrowheads="1"/>
          </p:cNvSpPr>
          <p:nvPr/>
        </p:nvSpPr>
        <p:spPr bwMode="auto">
          <a:xfrm rot="-1288772">
            <a:off x="2189163" y="4810125"/>
            <a:ext cx="73025" cy="82550"/>
          </a:xfrm>
          <a:prstGeom prst="ellipse">
            <a:avLst/>
          </a:prstGeom>
          <a:solidFill>
            <a:srgbClr val="00FF00"/>
          </a:solidFill>
          <a:ln w="9525" algn="ctr">
            <a:solidFill>
              <a:schemeClr val="tx1"/>
            </a:solidFill>
            <a:round/>
            <a:headEnd/>
            <a:tailEnd/>
          </a:ln>
        </p:spPr>
        <p:txBody>
          <a:bodyPr/>
          <a:lstStyle/>
          <a:p>
            <a:endParaRPr lang="en-US"/>
          </a:p>
        </p:txBody>
      </p:sp>
      <p:sp>
        <p:nvSpPr>
          <p:cNvPr id="45085" name="Oval 68"/>
          <p:cNvSpPr>
            <a:spLocks noChangeArrowheads="1"/>
          </p:cNvSpPr>
          <p:nvPr/>
        </p:nvSpPr>
        <p:spPr bwMode="auto">
          <a:xfrm rot="-1288772">
            <a:off x="2386013" y="4910138"/>
            <a:ext cx="73025" cy="82550"/>
          </a:xfrm>
          <a:prstGeom prst="ellipse">
            <a:avLst/>
          </a:prstGeom>
          <a:solidFill>
            <a:srgbClr val="00FF00"/>
          </a:solidFill>
          <a:ln w="9525" algn="ctr">
            <a:solidFill>
              <a:schemeClr val="tx1"/>
            </a:solidFill>
            <a:round/>
            <a:headEnd/>
            <a:tailEnd/>
          </a:ln>
        </p:spPr>
        <p:txBody>
          <a:bodyPr/>
          <a:lstStyle/>
          <a:p>
            <a:endParaRPr lang="en-US"/>
          </a:p>
        </p:txBody>
      </p:sp>
      <p:sp>
        <p:nvSpPr>
          <p:cNvPr id="45086" name="Oval 69"/>
          <p:cNvSpPr>
            <a:spLocks noChangeArrowheads="1"/>
          </p:cNvSpPr>
          <p:nvPr/>
        </p:nvSpPr>
        <p:spPr bwMode="auto">
          <a:xfrm rot="-1288772">
            <a:off x="2582863" y="5008563"/>
            <a:ext cx="74612" cy="82550"/>
          </a:xfrm>
          <a:prstGeom prst="ellipse">
            <a:avLst/>
          </a:prstGeom>
          <a:solidFill>
            <a:srgbClr val="00FF00"/>
          </a:solidFill>
          <a:ln w="9525" algn="ctr">
            <a:solidFill>
              <a:schemeClr val="tx1"/>
            </a:solidFill>
            <a:round/>
            <a:headEnd/>
            <a:tailEnd/>
          </a:ln>
        </p:spPr>
        <p:txBody>
          <a:bodyPr/>
          <a:lstStyle/>
          <a:p>
            <a:endParaRPr lang="en-US"/>
          </a:p>
        </p:txBody>
      </p:sp>
      <p:sp>
        <p:nvSpPr>
          <p:cNvPr id="45087" name="Oval 71"/>
          <p:cNvSpPr>
            <a:spLocks noChangeArrowheads="1"/>
          </p:cNvSpPr>
          <p:nvPr/>
        </p:nvSpPr>
        <p:spPr bwMode="auto">
          <a:xfrm rot="-1288772">
            <a:off x="2781300" y="5108575"/>
            <a:ext cx="73025" cy="82550"/>
          </a:xfrm>
          <a:prstGeom prst="ellipse">
            <a:avLst/>
          </a:prstGeom>
          <a:solidFill>
            <a:srgbClr val="00FF00"/>
          </a:solidFill>
          <a:ln w="9525" algn="ctr">
            <a:solidFill>
              <a:schemeClr val="tx1"/>
            </a:solidFill>
            <a:round/>
            <a:headEnd/>
            <a:tailEnd/>
          </a:ln>
        </p:spPr>
        <p:txBody>
          <a:bodyPr/>
          <a:lstStyle/>
          <a:p>
            <a:endParaRPr lang="en-US"/>
          </a:p>
        </p:txBody>
      </p:sp>
      <p:sp>
        <p:nvSpPr>
          <p:cNvPr id="45088" name="Oval 73"/>
          <p:cNvSpPr>
            <a:spLocks noChangeArrowheads="1"/>
          </p:cNvSpPr>
          <p:nvPr/>
        </p:nvSpPr>
        <p:spPr bwMode="auto">
          <a:xfrm rot="-1288772">
            <a:off x="2978150" y="5208588"/>
            <a:ext cx="73025" cy="80962"/>
          </a:xfrm>
          <a:prstGeom prst="ellipse">
            <a:avLst/>
          </a:prstGeom>
          <a:solidFill>
            <a:srgbClr val="00FF00"/>
          </a:solidFill>
          <a:ln w="9525" algn="ctr">
            <a:solidFill>
              <a:schemeClr val="tx1"/>
            </a:solidFill>
            <a:round/>
            <a:headEnd/>
            <a:tailEnd/>
          </a:ln>
        </p:spPr>
        <p:txBody>
          <a:bodyPr/>
          <a:lstStyle/>
          <a:p>
            <a:endParaRPr lang="en-US"/>
          </a:p>
        </p:txBody>
      </p:sp>
      <p:sp>
        <p:nvSpPr>
          <p:cNvPr id="45089" name="Oval 75"/>
          <p:cNvSpPr>
            <a:spLocks noChangeArrowheads="1"/>
          </p:cNvSpPr>
          <p:nvPr/>
        </p:nvSpPr>
        <p:spPr bwMode="auto">
          <a:xfrm rot="-1288772">
            <a:off x="3175000" y="5307013"/>
            <a:ext cx="74613" cy="82550"/>
          </a:xfrm>
          <a:prstGeom prst="ellipse">
            <a:avLst/>
          </a:prstGeom>
          <a:solidFill>
            <a:srgbClr val="00FF00"/>
          </a:solidFill>
          <a:ln w="9525" algn="ctr">
            <a:solidFill>
              <a:schemeClr val="tx1"/>
            </a:solidFill>
            <a:round/>
            <a:headEnd/>
            <a:tailEnd/>
          </a:ln>
        </p:spPr>
        <p:txBody>
          <a:bodyPr/>
          <a:lstStyle/>
          <a:p>
            <a:endParaRPr lang="en-US"/>
          </a:p>
        </p:txBody>
      </p:sp>
      <p:sp>
        <p:nvSpPr>
          <p:cNvPr id="45090" name="Oval 76"/>
          <p:cNvSpPr>
            <a:spLocks noChangeArrowheads="1"/>
          </p:cNvSpPr>
          <p:nvPr/>
        </p:nvSpPr>
        <p:spPr bwMode="auto">
          <a:xfrm rot="-1288772">
            <a:off x="3373438" y="5407025"/>
            <a:ext cx="73025" cy="82550"/>
          </a:xfrm>
          <a:prstGeom prst="ellipse">
            <a:avLst/>
          </a:prstGeom>
          <a:solidFill>
            <a:srgbClr val="00FF00"/>
          </a:solidFill>
          <a:ln w="9525" algn="ctr">
            <a:solidFill>
              <a:schemeClr val="tx1"/>
            </a:solidFill>
            <a:round/>
            <a:headEnd/>
            <a:tailEnd/>
          </a:ln>
        </p:spPr>
        <p:txBody>
          <a:bodyPr/>
          <a:lstStyle/>
          <a:p>
            <a:endParaRPr lang="en-US"/>
          </a:p>
        </p:txBody>
      </p:sp>
      <p:sp>
        <p:nvSpPr>
          <p:cNvPr id="45091" name="Oval 55"/>
          <p:cNvSpPr>
            <a:spLocks noChangeArrowheads="1"/>
          </p:cNvSpPr>
          <p:nvPr/>
        </p:nvSpPr>
        <p:spPr bwMode="auto">
          <a:xfrm rot="-1288772">
            <a:off x="1398588" y="4413250"/>
            <a:ext cx="74612" cy="82550"/>
          </a:xfrm>
          <a:prstGeom prst="ellipse">
            <a:avLst/>
          </a:prstGeom>
          <a:solidFill>
            <a:srgbClr val="FF0000"/>
          </a:solidFill>
          <a:ln w="9525" algn="ctr">
            <a:solidFill>
              <a:schemeClr val="tx1"/>
            </a:solidFill>
            <a:round/>
            <a:headEnd/>
            <a:tailEnd/>
          </a:ln>
        </p:spPr>
        <p:txBody>
          <a:bodyPr/>
          <a:lstStyle/>
          <a:p>
            <a:endParaRPr lang="en-US"/>
          </a:p>
        </p:txBody>
      </p:sp>
      <p:sp>
        <p:nvSpPr>
          <p:cNvPr id="45092" name="Oval 56"/>
          <p:cNvSpPr>
            <a:spLocks noChangeArrowheads="1"/>
          </p:cNvSpPr>
          <p:nvPr/>
        </p:nvSpPr>
        <p:spPr bwMode="auto">
          <a:xfrm rot="-1288772">
            <a:off x="1597025" y="4511675"/>
            <a:ext cx="73025" cy="82550"/>
          </a:xfrm>
          <a:prstGeom prst="ellipse">
            <a:avLst/>
          </a:prstGeom>
          <a:solidFill>
            <a:srgbClr val="FF0000"/>
          </a:solidFill>
          <a:ln w="9525" algn="ctr">
            <a:solidFill>
              <a:schemeClr val="tx1"/>
            </a:solidFill>
            <a:round/>
            <a:headEnd/>
            <a:tailEnd/>
          </a:ln>
        </p:spPr>
        <p:txBody>
          <a:bodyPr/>
          <a:lstStyle/>
          <a:p>
            <a:endParaRPr lang="en-US"/>
          </a:p>
        </p:txBody>
      </p:sp>
      <p:sp>
        <p:nvSpPr>
          <p:cNvPr id="45093" name="Oval 57"/>
          <p:cNvSpPr>
            <a:spLocks noChangeArrowheads="1"/>
          </p:cNvSpPr>
          <p:nvPr/>
        </p:nvSpPr>
        <p:spPr bwMode="auto">
          <a:xfrm rot="-1288772">
            <a:off x="1793875" y="4611688"/>
            <a:ext cx="73025" cy="82550"/>
          </a:xfrm>
          <a:prstGeom prst="ellipse">
            <a:avLst/>
          </a:prstGeom>
          <a:solidFill>
            <a:srgbClr val="FF0000"/>
          </a:solidFill>
          <a:ln w="9525" algn="ctr">
            <a:solidFill>
              <a:schemeClr val="tx1"/>
            </a:solidFill>
            <a:round/>
            <a:headEnd/>
            <a:tailEnd/>
          </a:ln>
        </p:spPr>
        <p:txBody>
          <a:bodyPr/>
          <a:lstStyle/>
          <a:p>
            <a:endParaRPr lang="en-US"/>
          </a:p>
        </p:txBody>
      </p:sp>
      <p:sp>
        <p:nvSpPr>
          <p:cNvPr id="45094" name="Oval 58"/>
          <p:cNvSpPr>
            <a:spLocks noChangeArrowheads="1"/>
          </p:cNvSpPr>
          <p:nvPr/>
        </p:nvSpPr>
        <p:spPr bwMode="auto">
          <a:xfrm rot="-1288772">
            <a:off x="1990725" y="4711700"/>
            <a:ext cx="74613" cy="80963"/>
          </a:xfrm>
          <a:prstGeom prst="ellipse">
            <a:avLst/>
          </a:prstGeom>
          <a:solidFill>
            <a:srgbClr val="FF0000"/>
          </a:solidFill>
          <a:ln w="9525" algn="ctr">
            <a:solidFill>
              <a:schemeClr val="tx1"/>
            </a:solidFill>
            <a:round/>
            <a:headEnd/>
            <a:tailEnd/>
          </a:ln>
        </p:spPr>
        <p:txBody>
          <a:bodyPr/>
          <a:lstStyle/>
          <a:p>
            <a:endParaRPr lang="en-US"/>
          </a:p>
        </p:txBody>
      </p:sp>
      <p:sp>
        <p:nvSpPr>
          <p:cNvPr id="45095" name="Oval 59"/>
          <p:cNvSpPr>
            <a:spLocks noChangeArrowheads="1"/>
          </p:cNvSpPr>
          <p:nvPr/>
        </p:nvSpPr>
        <p:spPr bwMode="auto">
          <a:xfrm rot="-1288772">
            <a:off x="2189163" y="4810125"/>
            <a:ext cx="73025" cy="82550"/>
          </a:xfrm>
          <a:prstGeom prst="ellipse">
            <a:avLst/>
          </a:prstGeom>
          <a:solidFill>
            <a:srgbClr val="FF0000"/>
          </a:solidFill>
          <a:ln w="9525" algn="ctr">
            <a:solidFill>
              <a:schemeClr val="tx1"/>
            </a:solidFill>
            <a:round/>
            <a:headEnd/>
            <a:tailEnd/>
          </a:ln>
        </p:spPr>
        <p:txBody>
          <a:bodyPr/>
          <a:lstStyle/>
          <a:p>
            <a:endParaRPr lang="en-US"/>
          </a:p>
        </p:txBody>
      </p:sp>
      <p:sp>
        <p:nvSpPr>
          <p:cNvPr id="45096" name="Oval 60"/>
          <p:cNvSpPr>
            <a:spLocks noChangeArrowheads="1"/>
          </p:cNvSpPr>
          <p:nvPr/>
        </p:nvSpPr>
        <p:spPr bwMode="auto">
          <a:xfrm rot="-1288772">
            <a:off x="2386013" y="4910138"/>
            <a:ext cx="73025" cy="82550"/>
          </a:xfrm>
          <a:prstGeom prst="ellipse">
            <a:avLst/>
          </a:prstGeom>
          <a:solidFill>
            <a:srgbClr val="00FF00"/>
          </a:solidFill>
          <a:ln w="9525" algn="ctr">
            <a:solidFill>
              <a:schemeClr val="tx1"/>
            </a:solidFill>
            <a:round/>
            <a:headEnd/>
            <a:tailEnd/>
          </a:ln>
        </p:spPr>
        <p:txBody>
          <a:bodyPr/>
          <a:lstStyle/>
          <a:p>
            <a:endParaRPr lang="en-US"/>
          </a:p>
        </p:txBody>
      </p:sp>
      <p:sp>
        <p:nvSpPr>
          <p:cNvPr id="45097" name="Oval 61"/>
          <p:cNvSpPr>
            <a:spLocks noChangeArrowheads="1"/>
          </p:cNvSpPr>
          <p:nvPr/>
        </p:nvSpPr>
        <p:spPr bwMode="auto">
          <a:xfrm rot="-1288772">
            <a:off x="2582863" y="5008563"/>
            <a:ext cx="74612" cy="82550"/>
          </a:xfrm>
          <a:prstGeom prst="ellipse">
            <a:avLst/>
          </a:prstGeom>
          <a:solidFill>
            <a:srgbClr val="FF0000"/>
          </a:solidFill>
          <a:ln w="9525" algn="ctr">
            <a:solidFill>
              <a:schemeClr val="tx1"/>
            </a:solidFill>
            <a:round/>
            <a:headEnd/>
            <a:tailEnd/>
          </a:ln>
        </p:spPr>
        <p:txBody>
          <a:bodyPr/>
          <a:lstStyle/>
          <a:p>
            <a:endParaRPr lang="en-US"/>
          </a:p>
        </p:txBody>
      </p:sp>
      <p:sp>
        <p:nvSpPr>
          <p:cNvPr id="45098" name="Oval 62"/>
          <p:cNvSpPr>
            <a:spLocks noChangeArrowheads="1"/>
          </p:cNvSpPr>
          <p:nvPr/>
        </p:nvSpPr>
        <p:spPr bwMode="auto">
          <a:xfrm rot="-1288772">
            <a:off x="2781300" y="5108575"/>
            <a:ext cx="73025" cy="82550"/>
          </a:xfrm>
          <a:prstGeom prst="ellipse">
            <a:avLst/>
          </a:prstGeom>
          <a:solidFill>
            <a:srgbClr val="FF0000"/>
          </a:solidFill>
          <a:ln w="9525" algn="ctr">
            <a:solidFill>
              <a:schemeClr val="tx1"/>
            </a:solidFill>
            <a:round/>
            <a:headEnd/>
            <a:tailEnd/>
          </a:ln>
        </p:spPr>
        <p:txBody>
          <a:bodyPr/>
          <a:lstStyle/>
          <a:p>
            <a:endParaRPr lang="en-US"/>
          </a:p>
        </p:txBody>
      </p:sp>
      <p:sp>
        <p:nvSpPr>
          <p:cNvPr id="45099" name="Oval 63"/>
          <p:cNvSpPr>
            <a:spLocks noChangeArrowheads="1"/>
          </p:cNvSpPr>
          <p:nvPr/>
        </p:nvSpPr>
        <p:spPr bwMode="auto">
          <a:xfrm rot="-1288772">
            <a:off x="2978150" y="5208588"/>
            <a:ext cx="73025" cy="80962"/>
          </a:xfrm>
          <a:prstGeom prst="ellipse">
            <a:avLst/>
          </a:prstGeom>
          <a:solidFill>
            <a:srgbClr val="FF0000"/>
          </a:solidFill>
          <a:ln w="9525" algn="ctr">
            <a:solidFill>
              <a:schemeClr val="tx1"/>
            </a:solidFill>
            <a:round/>
            <a:headEnd/>
            <a:tailEnd/>
          </a:ln>
        </p:spPr>
        <p:txBody>
          <a:bodyPr/>
          <a:lstStyle/>
          <a:p>
            <a:endParaRPr lang="en-US"/>
          </a:p>
        </p:txBody>
      </p:sp>
      <p:sp>
        <p:nvSpPr>
          <p:cNvPr id="45100" name="Oval 64"/>
          <p:cNvSpPr>
            <a:spLocks noChangeArrowheads="1"/>
          </p:cNvSpPr>
          <p:nvPr/>
        </p:nvSpPr>
        <p:spPr bwMode="auto">
          <a:xfrm rot="-1288772">
            <a:off x="3175000" y="5307013"/>
            <a:ext cx="74613" cy="82550"/>
          </a:xfrm>
          <a:prstGeom prst="ellipse">
            <a:avLst/>
          </a:prstGeom>
          <a:solidFill>
            <a:srgbClr val="FF0000"/>
          </a:solidFill>
          <a:ln w="9525" algn="ctr">
            <a:solidFill>
              <a:schemeClr val="tx1"/>
            </a:solidFill>
            <a:round/>
            <a:headEnd/>
            <a:tailEnd/>
          </a:ln>
        </p:spPr>
        <p:txBody>
          <a:bodyPr/>
          <a:lstStyle/>
          <a:p>
            <a:endParaRPr lang="en-US"/>
          </a:p>
        </p:txBody>
      </p:sp>
      <p:sp>
        <p:nvSpPr>
          <p:cNvPr id="45101" name="Oval 65"/>
          <p:cNvSpPr>
            <a:spLocks noChangeArrowheads="1"/>
          </p:cNvSpPr>
          <p:nvPr/>
        </p:nvSpPr>
        <p:spPr bwMode="auto">
          <a:xfrm rot="-1288772">
            <a:off x="3373438" y="5407025"/>
            <a:ext cx="73025" cy="82550"/>
          </a:xfrm>
          <a:prstGeom prst="ellipse">
            <a:avLst/>
          </a:prstGeom>
          <a:solidFill>
            <a:srgbClr val="FF0000"/>
          </a:solidFill>
          <a:ln w="9525" algn="ctr">
            <a:solidFill>
              <a:schemeClr val="tx1"/>
            </a:solidFill>
            <a:round/>
            <a:headEnd/>
            <a:tailEnd/>
          </a:ln>
        </p:spPr>
        <p:txBody>
          <a:bodyPr/>
          <a:lstStyle/>
          <a:p>
            <a:endParaRPr lang="en-US"/>
          </a:p>
        </p:txBody>
      </p:sp>
      <p:sp>
        <p:nvSpPr>
          <p:cNvPr id="45103" name="TextBox 6"/>
          <p:cNvSpPr txBox="1">
            <a:spLocks noChangeArrowheads="1"/>
          </p:cNvSpPr>
          <p:nvPr/>
        </p:nvSpPr>
        <p:spPr bwMode="auto">
          <a:xfrm>
            <a:off x="133350" y="1752600"/>
            <a:ext cx="3840163" cy="307975"/>
          </a:xfrm>
          <a:prstGeom prst="rect">
            <a:avLst/>
          </a:prstGeom>
          <a:noFill/>
          <a:ln w="9525">
            <a:noFill/>
            <a:miter lim="800000"/>
            <a:headEnd/>
            <a:tailEnd/>
          </a:ln>
        </p:spPr>
        <p:txBody>
          <a:bodyPr wrap="none">
            <a:spAutoFit/>
          </a:bodyPr>
          <a:lstStyle/>
          <a:p>
            <a:r>
              <a:rPr lang="en-US"/>
              <a:t>Example 2:  “Bringing in” the datum</a:t>
            </a:r>
          </a:p>
        </p:txBody>
      </p:sp>
      <p:sp>
        <p:nvSpPr>
          <p:cNvPr id="45104" name="Isosceles Triangle 29"/>
          <p:cNvSpPr>
            <a:spLocks noChangeArrowheads="1"/>
          </p:cNvSpPr>
          <p:nvPr/>
        </p:nvSpPr>
        <p:spPr bwMode="auto">
          <a:xfrm>
            <a:off x="4381500" y="3829050"/>
            <a:ext cx="142875" cy="123825"/>
          </a:xfrm>
          <a:prstGeom prst="triangle">
            <a:avLst>
              <a:gd name="adj" fmla="val 50000"/>
            </a:avLst>
          </a:prstGeom>
          <a:solidFill>
            <a:schemeClr val="accent1"/>
          </a:solidFill>
          <a:ln w="9525" algn="ctr">
            <a:solidFill>
              <a:schemeClr val="tx1"/>
            </a:solidFill>
            <a:round/>
            <a:headEnd/>
            <a:tailEnd/>
          </a:ln>
        </p:spPr>
        <p:txBody>
          <a:bodyPr/>
          <a:lstStyle/>
          <a:p>
            <a:endParaRPr lang="en-US"/>
          </a:p>
        </p:txBody>
      </p:sp>
      <p:sp>
        <p:nvSpPr>
          <p:cNvPr id="45105" name="TextBox 33"/>
          <p:cNvSpPr txBox="1">
            <a:spLocks noChangeArrowheads="1"/>
          </p:cNvSpPr>
          <p:nvPr/>
        </p:nvSpPr>
        <p:spPr bwMode="auto">
          <a:xfrm>
            <a:off x="704850" y="2200275"/>
            <a:ext cx="2078038" cy="307975"/>
          </a:xfrm>
          <a:prstGeom prst="rect">
            <a:avLst/>
          </a:prstGeom>
          <a:noFill/>
          <a:ln w="9525">
            <a:noFill/>
            <a:miter lim="800000"/>
            <a:headEnd/>
            <a:tailEnd/>
          </a:ln>
        </p:spPr>
        <p:txBody>
          <a:bodyPr wrap="none">
            <a:spAutoFit/>
          </a:bodyPr>
          <a:lstStyle/>
          <a:p>
            <a:r>
              <a:rPr lang="en-US"/>
              <a:t>Choice 1:  Leveling</a:t>
            </a:r>
          </a:p>
        </p:txBody>
      </p:sp>
      <p:cxnSp>
        <p:nvCxnSpPr>
          <p:cNvPr id="36" name="Straight Connector 35"/>
          <p:cNvCxnSpPr>
            <a:cxnSpLocks noChangeShapeType="1"/>
            <a:stCxn id="45096" idx="6"/>
            <a:endCxn id="45104" idx="5"/>
          </p:cNvCxnSpPr>
          <p:nvPr/>
        </p:nvCxnSpPr>
        <p:spPr bwMode="auto">
          <a:xfrm flipV="1">
            <a:off x="2457450" y="3890963"/>
            <a:ext cx="2032000" cy="1046162"/>
          </a:xfrm>
          <a:prstGeom prst="line">
            <a:avLst/>
          </a:prstGeom>
          <a:noFill/>
          <a:ln w="28575" algn="ctr">
            <a:solidFill>
              <a:schemeClr val="tx1"/>
            </a:solidFill>
            <a:prstDash val="sysDot"/>
            <a:round/>
            <a:headEnd/>
            <a:tailEnd/>
          </a:ln>
        </p:spPr>
      </p:cxnSp>
      <p:sp>
        <p:nvSpPr>
          <p:cNvPr id="78" name="TextBox 77"/>
          <p:cNvSpPr txBox="1">
            <a:spLocks noChangeArrowheads="1"/>
          </p:cNvSpPr>
          <p:nvPr/>
        </p:nvSpPr>
        <p:spPr bwMode="auto">
          <a:xfrm>
            <a:off x="295275" y="5257800"/>
            <a:ext cx="2722220" cy="523220"/>
          </a:xfrm>
          <a:prstGeom prst="rect">
            <a:avLst/>
          </a:prstGeom>
          <a:noFill/>
          <a:ln w="9525">
            <a:noFill/>
            <a:miter lim="800000"/>
            <a:headEnd/>
            <a:tailEnd/>
          </a:ln>
        </p:spPr>
        <p:txBody>
          <a:bodyPr wrap="none">
            <a:spAutoFit/>
          </a:bodyPr>
          <a:lstStyle/>
          <a:p>
            <a:r>
              <a:rPr lang="en-US" dirty="0"/>
              <a:t>Luckily we find 1 </a:t>
            </a:r>
          </a:p>
          <a:p>
            <a:r>
              <a:rPr lang="en-US" dirty="0"/>
              <a:t>undisturbed </a:t>
            </a:r>
            <a:r>
              <a:rPr lang="en-US" dirty="0" smtClean="0"/>
              <a:t>bench mark</a:t>
            </a:r>
            <a:r>
              <a:rPr lang="en-US" dirty="0"/>
              <a:t>!</a:t>
            </a:r>
          </a:p>
        </p:txBody>
      </p:sp>
      <p:sp>
        <p:nvSpPr>
          <p:cNvPr id="79" name="TextBox 78"/>
          <p:cNvSpPr txBox="1">
            <a:spLocks noChangeArrowheads="1"/>
          </p:cNvSpPr>
          <p:nvPr/>
        </p:nvSpPr>
        <p:spPr bwMode="auto">
          <a:xfrm rot="-1592091">
            <a:off x="2857500" y="4371975"/>
            <a:ext cx="2066925" cy="307975"/>
          </a:xfrm>
          <a:prstGeom prst="rect">
            <a:avLst/>
          </a:prstGeom>
          <a:noFill/>
          <a:ln w="9525">
            <a:noFill/>
            <a:miter lim="800000"/>
            <a:headEnd/>
            <a:tailEnd/>
          </a:ln>
        </p:spPr>
        <p:txBody>
          <a:bodyPr wrap="none">
            <a:spAutoFit/>
          </a:bodyPr>
          <a:lstStyle/>
          <a:p>
            <a:r>
              <a:rPr lang="en-US"/>
              <a:t>Leveling for 25 km</a:t>
            </a:r>
          </a:p>
        </p:txBody>
      </p:sp>
      <p:sp>
        <p:nvSpPr>
          <p:cNvPr id="80" name="TextBox 79"/>
          <p:cNvSpPr txBox="1">
            <a:spLocks noChangeArrowheads="1"/>
          </p:cNvSpPr>
          <p:nvPr/>
        </p:nvSpPr>
        <p:spPr bwMode="auto">
          <a:xfrm>
            <a:off x="2981325" y="2552700"/>
            <a:ext cx="2306638" cy="954088"/>
          </a:xfrm>
          <a:prstGeom prst="rect">
            <a:avLst/>
          </a:prstGeom>
          <a:noFill/>
          <a:ln w="9525">
            <a:noFill/>
            <a:miter lim="800000"/>
            <a:headEnd/>
            <a:tailEnd/>
          </a:ln>
        </p:spPr>
        <p:txBody>
          <a:bodyPr wrap="none">
            <a:spAutoFit/>
          </a:bodyPr>
          <a:lstStyle/>
          <a:p>
            <a:r>
              <a:rPr lang="en-US"/>
              <a:t>Will we live with a</a:t>
            </a:r>
          </a:p>
          <a:p>
            <a:r>
              <a:rPr lang="en-US"/>
              <a:t>spur or maybe check</a:t>
            </a:r>
          </a:p>
          <a:p>
            <a:r>
              <a:rPr lang="en-US"/>
              <a:t>in with another level</a:t>
            </a:r>
          </a:p>
          <a:p>
            <a:r>
              <a:rPr lang="en-US"/>
              <a:t>line?</a:t>
            </a:r>
          </a:p>
        </p:txBody>
      </p:sp>
      <p:sp>
        <p:nvSpPr>
          <p:cNvPr id="81" name="TextBox 80"/>
          <p:cNvSpPr txBox="1">
            <a:spLocks noChangeArrowheads="1"/>
          </p:cNvSpPr>
          <p:nvPr/>
        </p:nvSpPr>
        <p:spPr bwMode="auto">
          <a:xfrm>
            <a:off x="7470775" y="3171825"/>
            <a:ext cx="1673225" cy="954088"/>
          </a:xfrm>
          <a:prstGeom prst="rect">
            <a:avLst/>
          </a:prstGeom>
          <a:noFill/>
          <a:ln w="9525">
            <a:noFill/>
            <a:miter lim="800000"/>
            <a:headEnd/>
            <a:tailEnd/>
          </a:ln>
        </p:spPr>
        <p:txBody>
          <a:bodyPr wrap="none">
            <a:spAutoFit/>
          </a:bodyPr>
          <a:lstStyle/>
          <a:p>
            <a:r>
              <a:rPr lang="en-US" dirty="0"/>
              <a:t>Lucky day, we </a:t>
            </a:r>
          </a:p>
          <a:p>
            <a:r>
              <a:rPr lang="en-US" dirty="0"/>
              <a:t>find 6 </a:t>
            </a:r>
          </a:p>
          <a:p>
            <a:r>
              <a:rPr lang="en-US" dirty="0"/>
              <a:t>undisturbed </a:t>
            </a:r>
          </a:p>
          <a:p>
            <a:r>
              <a:rPr lang="en-US" dirty="0" smtClean="0"/>
              <a:t>Bench marks</a:t>
            </a:r>
            <a:r>
              <a:rPr lang="en-US" dirty="0"/>
              <a:t>!</a:t>
            </a:r>
          </a:p>
        </p:txBody>
      </p:sp>
      <p:cxnSp>
        <p:nvCxnSpPr>
          <p:cNvPr id="83" name="Straight Connector 82"/>
          <p:cNvCxnSpPr>
            <a:cxnSpLocks noChangeShapeType="1"/>
            <a:endCxn id="45077" idx="1"/>
          </p:cNvCxnSpPr>
          <p:nvPr/>
        </p:nvCxnSpPr>
        <p:spPr bwMode="auto">
          <a:xfrm flipV="1">
            <a:off x="4452938" y="2378075"/>
            <a:ext cx="4119562" cy="1517650"/>
          </a:xfrm>
          <a:prstGeom prst="line">
            <a:avLst/>
          </a:prstGeom>
          <a:noFill/>
          <a:ln w="28575" algn="ctr">
            <a:solidFill>
              <a:schemeClr val="tx1"/>
            </a:solidFill>
            <a:prstDash val="sysDot"/>
            <a:round/>
            <a:headEnd/>
            <a:tailEnd/>
          </a:ln>
        </p:spPr>
      </p:cxnSp>
      <p:sp>
        <p:nvSpPr>
          <p:cNvPr id="85" name="TextBox 84"/>
          <p:cNvSpPr txBox="1">
            <a:spLocks noChangeArrowheads="1"/>
          </p:cNvSpPr>
          <p:nvPr/>
        </p:nvSpPr>
        <p:spPr bwMode="auto">
          <a:xfrm rot="-1074431">
            <a:off x="5514975" y="2695575"/>
            <a:ext cx="2066925" cy="307975"/>
          </a:xfrm>
          <a:prstGeom prst="rect">
            <a:avLst/>
          </a:prstGeom>
          <a:noFill/>
          <a:ln w="9525">
            <a:noFill/>
            <a:miter lim="800000"/>
            <a:headEnd/>
            <a:tailEnd/>
          </a:ln>
        </p:spPr>
        <p:txBody>
          <a:bodyPr wrap="none">
            <a:spAutoFit/>
          </a:bodyPr>
          <a:lstStyle/>
          <a:p>
            <a:r>
              <a:rPr lang="en-US"/>
              <a:t>Leveling for 50 km</a:t>
            </a:r>
          </a:p>
        </p:txBody>
      </p:sp>
      <p:sp>
        <p:nvSpPr>
          <p:cNvPr id="125" name="TextBox 124"/>
          <p:cNvSpPr txBox="1">
            <a:spLocks noChangeArrowheads="1"/>
          </p:cNvSpPr>
          <p:nvPr/>
        </p:nvSpPr>
        <p:spPr bwMode="auto">
          <a:xfrm>
            <a:off x="4908550" y="5391150"/>
            <a:ext cx="3433953" cy="738664"/>
          </a:xfrm>
          <a:prstGeom prst="rect">
            <a:avLst/>
          </a:prstGeom>
          <a:noFill/>
          <a:ln w="9525">
            <a:noFill/>
            <a:miter lim="800000"/>
            <a:headEnd/>
            <a:tailEnd/>
          </a:ln>
        </p:spPr>
        <p:txBody>
          <a:bodyPr wrap="none">
            <a:spAutoFit/>
          </a:bodyPr>
          <a:lstStyle/>
          <a:p>
            <a:r>
              <a:rPr lang="en-US" dirty="0"/>
              <a:t>Now it’s time to bluebook the</a:t>
            </a:r>
          </a:p>
          <a:p>
            <a:r>
              <a:rPr lang="en-US" dirty="0"/>
              <a:t>data, submit to NGS, wait for </a:t>
            </a:r>
          </a:p>
          <a:p>
            <a:r>
              <a:rPr lang="en-US" dirty="0" smtClean="0"/>
              <a:t>it to be processed and loaded….</a:t>
            </a:r>
            <a:endParaRPr lang="en-US" dirty="0"/>
          </a:p>
        </p:txBody>
      </p:sp>
      <p:sp>
        <p:nvSpPr>
          <p:cNvPr id="126" name="TextBox 125"/>
          <p:cNvSpPr txBox="1">
            <a:spLocks noChangeArrowheads="1"/>
          </p:cNvSpPr>
          <p:nvPr/>
        </p:nvSpPr>
        <p:spPr bwMode="auto">
          <a:xfrm>
            <a:off x="5461000" y="6334125"/>
            <a:ext cx="3683000" cy="523875"/>
          </a:xfrm>
          <a:prstGeom prst="rect">
            <a:avLst/>
          </a:prstGeom>
          <a:noFill/>
          <a:ln w="9525">
            <a:noFill/>
            <a:miter lim="800000"/>
            <a:headEnd/>
            <a:tailEnd/>
          </a:ln>
        </p:spPr>
        <p:txBody>
          <a:bodyPr wrap="none">
            <a:spAutoFit/>
          </a:bodyPr>
          <a:lstStyle/>
          <a:p>
            <a:r>
              <a:rPr lang="en-US"/>
              <a:t>And all this assumes the published</a:t>
            </a:r>
          </a:p>
          <a:p>
            <a:r>
              <a:rPr lang="en-US"/>
              <a:t>heights are correct to begin with…</a:t>
            </a:r>
          </a:p>
        </p:txBody>
      </p:sp>
      <p:sp>
        <p:nvSpPr>
          <p:cNvPr id="59" name="Footer Placeholder 58"/>
          <p:cNvSpPr>
            <a:spLocks noGrp="1"/>
          </p:cNvSpPr>
          <p:nvPr>
            <p:ph type="ftr" sz="quarter" idx="11"/>
          </p:nvPr>
        </p:nvSpPr>
        <p:spPr/>
        <p:txBody>
          <a:bodyPr/>
          <a:lstStyle/>
          <a:p>
            <a:r>
              <a:rPr lang="en-US" smtClean="0"/>
              <a:t>Last Updated 12 October 2010 (DAS)</a:t>
            </a:r>
            <a:endParaRPr lang="en-US" dirty="0"/>
          </a:p>
        </p:txBody>
      </p:sp>
      <p:sp>
        <p:nvSpPr>
          <p:cNvPr id="60" name="Slide Number Placeholder 59"/>
          <p:cNvSpPr>
            <a:spLocks noGrp="1"/>
          </p:cNvSpPr>
          <p:nvPr>
            <p:ph type="sldNum" sz="quarter" idx="12"/>
          </p:nvPr>
        </p:nvSpPr>
        <p:spPr/>
        <p:txBody>
          <a:bodyPr/>
          <a:lstStyle/>
          <a:p>
            <a:fld id="{1BE2F31E-9859-4353-8204-26096E84F01D}" type="slidenum">
              <a:rPr lang="en-US" smtClean="0"/>
              <a:pPr/>
              <a:t>51</a:t>
            </a:fld>
            <a:endParaRPr lang="en-US" dirty="0"/>
          </a:p>
        </p:txBody>
      </p:sp>
      <p:sp>
        <p:nvSpPr>
          <p:cNvPr id="61"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cs typeface="Times New Roman" pitchFamily="18" charset="0"/>
              </a:rPr>
              <a:t>How will I access the new </a:t>
            </a:r>
          </a:p>
          <a:p>
            <a:pPr algn="ctr">
              <a:defRPr/>
            </a:pPr>
            <a:r>
              <a:rPr lang="en-US" sz="4400" b="0" kern="0" dirty="0">
                <a:latin typeface="Times New Roman" pitchFamily="18" charset="0"/>
                <a:cs typeface="Times New Roman" pitchFamily="18" charset="0"/>
              </a:rPr>
              <a:t>vertical datum? </a:t>
            </a:r>
            <a:r>
              <a:rPr lang="en-US" sz="4400" b="0" kern="0" dirty="0" smtClean="0">
                <a:latin typeface="Times New Roman" pitchFamily="18" charset="0"/>
                <a:cs typeface="Times New Roman" pitchFamily="18" charset="0"/>
              </a:rPr>
              <a:t>(8 </a:t>
            </a:r>
            <a:r>
              <a:rPr lang="en-US" sz="4400" b="0" kern="0" dirty="0">
                <a:latin typeface="Times New Roman" pitchFamily="18" charset="0"/>
                <a:cs typeface="Times New Roman" pitchFamily="18" charset="0"/>
              </a:rPr>
              <a:t>of </a:t>
            </a:r>
            <a:r>
              <a:rPr lang="en-US" sz="4400" b="0" kern="0" dirty="0" smtClean="0">
                <a:latin typeface="Times New Roman" pitchFamily="18" charset="0"/>
                <a:cs typeface="Times New Roman" pitchFamily="18" charset="0"/>
              </a:rPr>
              <a:t>10)</a:t>
            </a:r>
            <a:endParaRPr lang="en-US" sz="4400" b="0" kern="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7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wipe(down)">
                                      <p:cBhvr>
                                        <p:cTn id="26" dur="500"/>
                                        <p:tgtEl>
                                          <p:spTgt spid="83"/>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81" grpId="0"/>
      <p:bldP spid="85" grpId="0"/>
      <p:bldP spid="125" grpId="0"/>
      <p:bldP spid="12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42"/>
          <p:cNvSpPr>
            <a:spLocks noChangeArrowheads="1"/>
          </p:cNvSpPr>
          <p:nvPr/>
        </p:nvSpPr>
        <p:spPr bwMode="auto">
          <a:xfrm rot="1436089">
            <a:off x="7927975" y="766763"/>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6083" name="Oval 43"/>
          <p:cNvSpPr>
            <a:spLocks noChangeArrowheads="1"/>
          </p:cNvSpPr>
          <p:nvPr/>
        </p:nvSpPr>
        <p:spPr bwMode="auto">
          <a:xfrm rot="1436089">
            <a:off x="8005763" y="966788"/>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6084" name="Oval 44"/>
          <p:cNvSpPr>
            <a:spLocks noChangeArrowheads="1"/>
          </p:cNvSpPr>
          <p:nvPr/>
        </p:nvSpPr>
        <p:spPr bwMode="auto">
          <a:xfrm rot="1436089">
            <a:off x="8083550" y="1168400"/>
            <a:ext cx="76200" cy="76200"/>
          </a:xfrm>
          <a:prstGeom prst="ellipse">
            <a:avLst/>
          </a:prstGeom>
          <a:solidFill>
            <a:srgbClr val="FF0000"/>
          </a:solidFill>
          <a:ln w="9525" algn="ctr">
            <a:solidFill>
              <a:schemeClr val="tx1"/>
            </a:solidFill>
            <a:round/>
            <a:headEnd/>
            <a:tailEnd/>
          </a:ln>
        </p:spPr>
        <p:txBody>
          <a:bodyPr/>
          <a:lstStyle/>
          <a:p>
            <a:endParaRPr lang="en-US"/>
          </a:p>
        </p:txBody>
      </p:sp>
      <p:sp>
        <p:nvSpPr>
          <p:cNvPr id="46085" name="Oval 45"/>
          <p:cNvSpPr>
            <a:spLocks noChangeArrowheads="1"/>
          </p:cNvSpPr>
          <p:nvPr/>
        </p:nvSpPr>
        <p:spPr bwMode="auto">
          <a:xfrm rot="1436089">
            <a:off x="8159750" y="1370013"/>
            <a:ext cx="76200" cy="76200"/>
          </a:xfrm>
          <a:prstGeom prst="ellipse">
            <a:avLst/>
          </a:prstGeom>
          <a:solidFill>
            <a:srgbClr val="FF0000"/>
          </a:solidFill>
          <a:ln w="9525" algn="ctr">
            <a:solidFill>
              <a:schemeClr val="tx1"/>
            </a:solidFill>
            <a:round/>
            <a:headEnd/>
            <a:tailEnd/>
          </a:ln>
        </p:spPr>
        <p:txBody>
          <a:bodyPr/>
          <a:lstStyle/>
          <a:p>
            <a:endParaRPr lang="en-US"/>
          </a:p>
        </p:txBody>
      </p:sp>
      <p:sp>
        <p:nvSpPr>
          <p:cNvPr id="46086" name="Oval 46"/>
          <p:cNvSpPr>
            <a:spLocks noChangeArrowheads="1"/>
          </p:cNvSpPr>
          <p:nvPr/>
        </p:nvSpPr>
        <p:spPr bwMode="auto">
          <a:xfrm rot="1436089">
            <a:off x="8237538" y="1570038"/>
            <a:ext cx="76200" cy="76200"/>
          </a:xfrm>
          <a:prstGeom prst="ellipse">
            <a:avLst/>
          </a:prstGeom>
          <a:solidFill>
            <a:srgbClr val="FF0000"/>
          </a:solidFill>
          <a:ln w="9525" algn="ctr">
            <a:solidFill>
              <a:schemeClr val="tx1"/>
            </a:solidFill>
            <a:round/>
            <a:headEnd/>
            <a:tailEnd/>
          </a:ln>
        </p:spPr>
        <p:txBody>
          <a:bodyPr/>
          <a:lstStyle/>
          <a:p>
            <a:endParaRPr lang="en-US"/>
          </a:p>
        </p:txBody>
      </p:sp>
      <p:sp>
        <p:nvSpPr>
          <p:cNvPr id="46087" name="Oval 47"/>
          <p:cNvSpPr>
            <a:spLocks noChangeArrowheads="1"/>
          </p:cNvSpPr>
          <p:nvPr/>
        </p:nvSpPr>
        <p:spPr bwMode="auto">
          <a:xfrm rot="1436089">
            <a:off x="8315325" y="1771650"/>
            <a:ext cx="76200" cy="76200"/>
          </a:xfrm>
          <a:prstGeom prst="ellipse">
            <a:avLst/>
          </a:prstGeom>
          <a:solidFill>
            <a:srgbClr val="FF0000"/>
          </a:solidFill>
          <a:ln w="9525" algn="ctr">
            <a:solidFill>
              <a:schemeClr val="tx1"/>
            </a:solidFill>
            <a:round/>
            <a:headEnd/>
            <a:tailEnd/>
          </a:ln>
        </p:spPr>
        <p:txBody>
          <a:bodyPr/>
          <a:lstStyle/>
          <a:p>
            <a:endParaRPr lang="en-US"/>
          </a:p>
        </p:txBody>
      </p:sp>
      <p:sp>
        <p:nvSpPr>
          <p:cNvPr id="46088" name="Oval 48"/>
          <p:cNvSpPr>
            <a:spLocks noChangeArrowheads="1"/>
          </p:cNvSpPr>
          <p:nvPr/>
        </p:nvSpPr>
        <p:spPr bwMode="auto">
          <a:xfrm rot="1436089">
            <a:off x="8393113" y="1973263"/>
            <a:ext cx="76200" cy="76200"/>
          </a:xfrm>
          <a:prstGeom prst="ellipse">
            <a:avLst/>
          </a:prstGeom>
          <a:solidFill>
            <a:srgbClr val="FF0000"/>
          </a:solidFill>
          <a:ln w="9525" algn="ctr">
            <a:solidFill>
              <a:schemeClr val="tx1"/>
            </a:solidFill>
            <a:round/>
            <a:headEnd/>
            <a:tailEnd/>
          </a:ln>
        </p:spPr>
        <p:txBody>
          <a:bodyPr/>
          <a:lstStyle/>
          <a:p>
            <a:endParaRPr lang="en-US"/>
          </a:p>
        </p:txBody>
      </p:sp>
      <p:sp>
        <p:nvSpPr>
          <p:cNvPr id="46089" name="Oval 49"/>
          <p:cNvSpPr>
            <a:spLocks noChangeArrowheads="1"/>
          </p:cNvSpPr>
          <p:nvPr/>
        </p:nvSpPr>
        <p:spPr bwMode="auto">
          <a:xfrm rot="1436089">
            <a:off x="8470900" y="2173288"/>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6090" name="Oval 50"/>
          <p:cNvSpPr>
            <a:spLocks noChangeArrowheads="1"/>
          </p:cNvSpPr>
          <p:nvPr/>
        </p:nvSpPr>
        <p:spPr bwMode="auto">
          <a:xfrm rot="1436089">
            <a:off x="8547100" y="2374900"/>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6091" name="Oval 51"/>
          <p:cNvSpPr>
            <a:spLocks noChangeArrowheads="1"/>
          </p:cNvSpPr>
          <p:nvPr/>
        </p:nvSpPr>
        <p:spPr bwMode="auto">
          <a:xfrm rot="1436089">
            <a:off x="8624888" y="2576513"/>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6092" name="Oval 52"/>
          <p:cNvSpPr>
            <a:spLocks noChangeArrowheads="1"/>
          </p:cNvSpPr>
          <p:nvPr/>
        </p:nvSpPr>
        <p:spPr bwMode="auto">
          <a:xfrm rot="1436089">
            <a:off x="8702675" y="2776538"/>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6093" name="Oval 55"/>
          <p:cNvSpPr>
            <a:spLocks noChangeArrowheads="1"/>
          </p:cNvSpPr>
          <p:nvPr/>
        </p:nvSpPr>
        <p:spPr bwMode="auto">
          <a:xfrm rot="-1288772">
            <a:off x="1398588" y="4413250"/>
            <a:ext cx="74612" cy="82550"/>
          </a:xfrm>
          <a:prstGeom prst="ellipse">
            <a:avLst/>
          </a:prstGeom>
          <a:solidFill>
            <a:srgbClr val="FF0000"/>
          </a:solidFill>
          <a:ln w="9525" algn="ctr">
            <a:solidFill>
              <a:schemeClr val="tx1"/>
            </a:solidFill>
            <a:round/>
            <a:headEnd/>
            <a:tailEnd/>
          </a:ln>
        </p:spPr>
        <p:txBody>
          <a:bodyPr/>
          <a:lstStyle/>
          <a:p>
            <a:endParaRPr lang="en-US"/>
          </a:p>
        </p:txBody>
      </p:sp>
      <p:sp>
        <p:nvSpPr>
          <p:cNvPr id="46094" name="Oval 56"/>
          <p:cNvSpPr>
            <a:spLocks noChangeArrowheads="1"/>
          </p:cNvSpPr>
          <p:nvPr/>
        </p:nvSpPr>
        <p:spPr bwMode="auto">
          <a:xfrm rot="-1288772">
            <a:off x="1597025" y="4511675"/>
            <a:ext cx="73025" cy="82550"/>
          </a:xfrm>
          <a:prstGeom prst="ellipse">
            <a:avLst/>
          </a:prstGeom>
          <a:solidFill>
            <a:srgbClr val="FF0000"/>
          </a:solidFill>
          <a:ln w="9525" algn="ctr">
            <a:solidFill>
              <a:schemeClr val="tx1"/>
            </a:solidFill>
            <a:round/>
            <a:headEnd/>
            <a:tailEnd/>
          </a:ln>
        </p:spPr>
        <p:txBody>
          <a:bodyPr/>
          <a:lstStyle/>
          <a:p>
            <a:endParaRPr lang="en-US"/>
          </a:p>
        </p:txBody>
      </p:sp>
      <p:sp>
        <p:nvSpPr>
          <p:cNvPr id="46095" name="Oval 57"/>
          <p:cNvSpPr>
            <a:spLocks noChangeArrowheads="1"/>
          </p:cNvSpPr>
          <p:nvPr/>
        </p:nvSpPr>
        <p:spPr bwMode="auto">
          <a:xfrm rot="-1288772">
            <a:off x="1793875" y="4611688"/>
            <a:ext cx="73025" cy="82550"/>
          </a:xfrm>
          <a:prstGeom prst="ellipse">
            <a:avLst/>
          </a:prstGeom>
          <a:solidFill>
            <a:srgbClr val="FF0000"/>
          </a:solidFill>
          <a:ln w="9525" algn="ctr">
            <a:solidFill>
              <a:schemeClr val="tx1"/>
            </a:solidFill>
            <a:round/>
            <a:headEnd/>
            <a:tailEnd/>
          </a:ln>
        </p:spPr>
        <p:txBody>
          <a:bodyPr/>
          <a:lstStyle/>
          <a:p>
            <a:endParaRPr lang="en-US"/>
          </a:p>
        </p:txBody>
      </p:sp>
      <p:sp>
        <p:nvSpPr>
          <p:cNvPr id="46096" name="Oval 58"/>
          <p:cNvSpPr>
            <a:spLocks noChangeArrowheads="1"/>
          </p:cNvSpPr>
          <p:nvPr/>
        </p:nvSpPr>
        <p:spPr bwMode="auto">
          <a:xfrm rot="-1288772">
            <a:off x="1990725" y="4711700"/>
            <a:ext cx="74613" cy="80963"/>
          </a:xfrm>
          <a:prstGeom prst="ellipse">
            <a:avLst/>
          </a:prstGeom>
          <a:solidFill>
            <a:srgbClr val="FF0000"/>
          </a:solidFill>
          <a:ln w="9525" algn="ctr">
            <a:solidFill>
              <a:schemeClr val="tx1"/>
            </a:solidFill>
            <a:round/>
            <a:headEnd/>
            <a:tailEnd/>
          </a:ln>
        </p:spPr>
        <p:txBody>
          <a:bodyPr/>
          <a:lstStyle/>
          <a:p>
            <a:endParaRPr lang="en-US"/>
          </a:p>
        </p:txBody>
      </p:sp>
      <p:sp>
        <p:nvSpPr>
          <p:cNvPr id="46097" name="Oval 59"/>
          <p:cNvSpPr>
            <a:spLocks noChangeArrowheads="1"/>
          </p:cNvSpPr>
          <p:nvPr/>
        </p:nvSpPr>
        <p:spPr bwMode="auto">
          <a:xfrm rot="-1288772">
            <a:off x="2189163" y="4810125"/>
            <a:ext cx="73025" cy="82550"/>
          </a:xfrm>
          <a:prstGeom prst="ellipse">
            <a:avLst/>
          </a:prstGeom>
          <a:solidFill>
            <a:srgbClr val="FF0000"/>
          </a:solidFill>
          <a:ln w="9525" algn="ctr">
            <a:solidFill>
              <a:schemeClr val="tx1"/>
            </a:solidFill>
            <a:round/>
            <a:headEnd/>
            <a:tailEnd/>
          </a:ln>
        </p:spPr>
        <p:txBody>
          <a:bodyPr/>
          <a:lstStyle/>
          <a:p>
            <a:endParaRPr lang="en-US"/>
          </a:p>
        </p:txBody>
      </p:sp>
      <p:sp>
        <p:nvSpPr>
          <p:cNvPr id="46098" name="Oval 60"/>
          <p:cNvSpPr>
            <a:spLocks noChangeArrowheads="1"/>
          </p:cNvSpPr>
          <p:nvPr/>
        </p:nvSpPr>
        <p:spPr bwMode="auto">
          <a:xfrm rot="-1288772">
            <a:off x="2386013" y="4910138"/>
            <a:ext cx="73025" cy="82550"/>
          </a:xfrm>
          <a:prstGeom prst="ellipse">
            <a:avLst/>
          </a:prstGeom>
          <a:solidFill>
            <a:srgbClr val="00FF00"/>
          </a:solidFill>
          <a:ln w="9525" algn="ctr">
            <a:solidFill>
              <a:schemeClr val="tx1"/>
            </a:solidFill>
            <a:round/>
            <a:headEnd/>
            <a:tailEnd/>
          </a:ln>
        </p:spPr>
        <p:txBody>
          <a:bodyPr/>
          <a:lstStyle/>
          <a:p>
            <a:endParaRPr lang="en-US"/>
          </a:p>
        </p:txBody>
      </p:sp>
      <p:sp>
        <p:nvSpPr>
          <p:cNvPr id="46099" name="Oval 61"/>
          <p:cNvSpPr>
            <a:spLocks noChangeArrowheads="1"/>
          </p:cNvSpPr>
          <p:nvPr/>
        </p:nvSpPr>
        <p:spPr bwMode="auto">
          <a:xfrm rot="-1288772">
            <a:off x="2582863" y="5008563"/>
            <a:ext cx="74612" cy="82550"/>
          </a:xfrm>
          <a:prstGeom prst="ellipse">
            <a:avLst/>
          </a:prstGeom>
          <a:solidFill>
            <a:srgbClr val="FF0000"/>
          </a:solidFill>
          <a:ln w="9525" algn="ctr">
            <a:solidFill>
              <a:schemeClr val="tx1"/>
            </a:solidFill>
            <a:round/>
            <a:headEnd/>
            <a:tailEnd/>
          </a:ln>
        </p:spPr>
        <p:txBody>
          <a:bodyPr/>
          <a:lstStyle/>
          <a:p>
            <a:endParaRPr lang="en-US"/>
          </a:p>
        </p:txBody>
      </p:sp>
      <p:sp>
        <p:nvSpPr>
          <p:cNvPr id="46100" name="Oval 62"/>
          <p:cNvSpPr>
            <a:spLocks noChangeArrowheads="1"/>
          </p:cNvSpPr>
          <p:nvPr/>
        </p:nvSpPr>
        <p:spPr bwMode="auto">
          <a:xfrm rot="-1288772">
            <a:off x="2781300" y="5108575"/>
            <a:ext cx="73025" cy="82550"/>
          </a:xfrm>
          <a:prstGeom prst="ellipse">
            <a:avLst/>
          </a:prstGeom>
          <a:solidFill>
            <a:srgbClr val="FF0000"/>
          </a:solidFill>
          <a:ln w="9525" algn="ctr">
            <a:solidFill>
              <a:schemeClr val="tx1"/>
            </a:solidFill>
            <a:round/>
            <a:headEnd/>
            <a:tailEnd/>
          </a:ln>
        </p:spPr>
        <p:txBody>
          <a:bodyPr/>
          <a:lstStyle/>
          <a:p>
            <a:endParaRPr lang="en-US"/>
          </a:p>
        </p:txBody>
      </p:sp>
      <p:sp>
        <p:nvSpPr>
          <p:cNvPr id="46101" name="Oval 63"/>
          <p:cNvSpPr>
            <a:spLocks noChangeArrowheads="1"/>
          </p:cNvSpPr>
          <p:nvPr/>
        </p:nvSpPr>
        <p:spPr bwMode="auto">
          <a:xfrm rot="-1288772">
            <a:off x="2978150" y="5208588"/>
            <a:ext cx="73025" cy="80962"/>
          </a:xfrm>
          <a:prstGeom prst="ellipse">
            <a:avLst/>
          </a:prstGeom>
          <a:solidFill>
            <a:srgbClr val="FF0000"/>
          </a:solidFill>
          <a:ln w="9525" algn="ctr">
            <a:solidFill>
              <a:schemeClr val="tx1"/>
            </a:solidFill>
            <a:round/>
            <a:headEnd/>
            <a:tailEnd/>
          </a:ln>
        </p:spPr>
        <p:txBody>
          <a:bodyPr/>
          <a:lstStyle/>
          <a:p>
            <a:endParaRPr lang="en-US"/>
          </a:p>
        </p:txBody>
      </p:sp>
      <p:sp>
        <p:nvSpPr>
          <p:cNvPr id="46102" name="Oval 64"/>
          <p:cNvSpPr>
            <a:spLocks noChangeArrowheads="1"/>
          </p:cNvSpPr>
          <p:nvPr/>
        </p:nvSpPr>
        <p:spPr bwMode="auto">
          <a:xfrm rot="-1288772">
            <a:off x="3175000" y="5307013"/>
            <a:ext cx="74613" cy="82550"/>
          </a:xfrm>
          <a:prstGeom prst="ellipse">
            <a:avLst/>
          </a:prstGeom>
          <a:solidFill>
            <a:srgbClr val="FF0000"/>
          </a:solidFill>
          <a:ln w="9525" algn="ctr">
            <a:solidFill>
              <a:schemeClr val="tx1"/>
            </a:solidFill>
            <a:round/>
            <a:headEnd/>
            <a:tailEnd/>
          </a:ln>
        </p:spPr>
        <p:txBody>
          <a:bodyPr/>
          <a:lstStyle/>
          <a:p>
            <a:endParaRPr lang="en-US"/>
          </a:p>
        </p:txBody>
      </p:sp>
      <p:sp>
        <p:nvSpPr>
          <p:cNvPr id="46103" name="Oval 65"/>
          <p:cNvSpPr>
            <a:spLocks noChangeArrowheads="1"/>
          </p:cNvSpPr>
          <p:nvPr/>
        </p:nvSpPr>
        <p:spPr bwMode="auto">
          <a:xfrm rot="-1288772">
            <a:off x="3373438" y="5407025"/>
            <a:ext cx="73025" cy="82550"/>
          </a:xfrm>
          <a:prstGeom prst="ellipse">
            <a:avLst/>
          </a:prstGeom>
          <a:solidFill>
            <a:srgbClr val="FF0000"/>
          </a:solidFill>
          <a:ln w="9525" algn="ctr">
            <a:solidFill>
              <a:schemeClr val="tx1"/>
            </a:solidFill>
            <a:round/>
            <a:headEnd/>
            <a:tailEnd/>
          </a:ln>
        </p:spPr>
        <p:txBody>
          <a:bodyPr/>
          <a:lstStyle/>
          <a:p>
            <a:endParaRPr lang="en-US"/>
          </a:p>
        </p:txBody>
      </p:sp>
      <p:sp>
        <p:nvSpPr>
          <p:cNvPr id="46105" name="TextBox 6"/>
          <p:cNvSpPr txBox="1">
            <a:spLocks noChangeArrowheads="1"/>
          </p:cNvSpPr>
          <p:nvPr/>
        </p:nvSpPr>
        <p:spPr bwMode="auto">
          <a:xfrm>
            <a:off x="133350" y="1752600"/>
            <a:ext cx="3840163" cy="307975"/>
          </a:xfrm>
          <a:prstGeom prst="rect">
            <a:avLst/>
          </a:prstGeom>
          <a:noFill/>
          <a:ln w="9525">
            <a:noFill/>
            <a:miter lim="800000"/>
            <a:headEnd/>
            <a:tailEnd/>
          </a:ln>
        </p:spPr>
        <p:txBody>
          <a:bodyPr wrap="none">
            <a:spAutoFit/>
          </a:bodyPr>
          <a:lstStyle/>
          <a:p>
            <a:r>
              <a:rPr lang="en-US"/>
              <a:t>Example 2:  “Bringing in” the datum</a:t>
            </a:r>
          </a:p>
        </p:txBody>
      </p:sp>
      <p:sp>
        <p:nvSpPr>
          <p:cNvPr id="46106" name="Isosceles Triangle 29"/>
          <p:cNvSpPr>
            <a:spLocks noChangeArrowheads="1"/>
          </p:cNvSpPr>
          <p:nvPr/>
        </p:nvSpPr>
        <p:spPr bwMode="auto">
          <a:xfrm>
            <a:off x="4381500" y="3829050"/>
            <a:ext cx="142875" cy="123825"/>
          </a:xfrm>
          <a:prstGeom prst="triangle">
            <a:avLst>
              <a:gd name="adj" fmla="val 50000"/>
            </a:avLst>
          </a:prstGeom>
          <a:solidFill>
            <a:schemeClr val="accent1"/>
          </a:solidFill>
          <a:ln w="9525" algn="ctr">
            <a:solidFill>
              <a:schemeClr val="tx1"/>
            </a:solidFill>
            <a:round/>
            <a:headEnd/>
            <a:tailEnd/>
          </a:ln>
        </p:spPr>
        <p:txBody>
          <a:bodyPr/>
          <a:lstStyle/>
          <a:p>
            <a:endParaRPr lang="en-US"/>
          </a:p>
        </p:txBody>
      </p:sp>
      <p:sp>
        <p:nvSpPr>
          <p:cNvPr id="46107" name="TextBox 33"/>
          <p:cNvSpPr txBox="1">
            <a:spLocks noChangeArrowheads="1"/>
          </p:cNvSpPr>
          <p:nvPr/>
        </p:nvSpPr>
        <p:spPr bwMode="auto">
          <a:xfrm>
            <a:off x="704850" y="2200275"/>
            <a:ext cx="3389313" cy="307975"/>
          </a:xfrm>
          <a:prstGeom prst="rect">
            <a:avLst/>
          </a:prstGeom>
          <a:noFill/>
          <a:ln w="9525">
            <a:noFill/>
            <a:miter lim="800000"/>
            <a:headEnd/>
            <a:tailEnd/>
          </a:ln>
        </p:spPr>
        <p:txBody>
          <a:bodyPr wrap="none">
            <a:spAutoFit/>
          </a:bodyPr>
          <a:lstStyle/>
          <a:p>
            <a:r>
              <a:rPr lang="en-US"/>
              <a:t>Choice 2:  “Height Mod” survey</a:t>
            </a:r>
          </a:p>
        </p:txBody>
      </p:sp>
      <p:sp>
        <p:nvSpPr>
          <p:cNvPr id="71" name="Oval 70"/>
          <p:cNvSpPr>
            <a:spLocks noChangeArrowheads="1"/>
          </p:cNvSpPr>
          <p:nvPr/>
        </p:nvSpPr>
        <p:spPr bwMode="auto">
          <a:xfrm>
            <a:off x="2305050" y="4838700"/>
            <a:ext cx="219075" cy="219075"/>
          </a:xfrm>
          <a:prstGeom prst="ellipse">
            <a:avLst/>
          </a:prstGeom>
          <a:noFill/>
          <a:ln w="57150" algn="ctr">
            <a:solidFill>
              <a:schemeClr val="tx1"/>
            </a:solidFill>
            <a:round/>
            <a:headEnd/>
            <a:tailEnd/>
          </a:ln>
        </p:spPr>
        <p:txBody>
          <a:bodyPr/>
          <a:lstStyle/>
          <a:p>
            <a:endParaRPr lang="en-US"/>
          </a:p>
        </p:txBody>
      </p:sp>
      <p:sp>
        <p:nvSpPr>
          <p:cNvPr id="75" name="Oval 74"/>
          <p:cNvSpPr>
            <a:spLocks noChangeArrowheads="1"/>
          </p:cNvSpPr>
          <p:nvPr/>
        </p:nvSpPr>
        <p:spPr bwMode="auto">
          <a:xfrm>
            <a:off x="7858125" y="695325"/>
            <a:ext cx="219075" cy="219075"/>
          </a:xfrm>
          <a:prstGeom prst="ellipse">
            <a:avLst/>
          </a:prstGeom>
          <a:noFill/>
          <a:ln w="57150" algn="ctr">
            <a:solidFill>
              <a:schemeClr val="tx1"/>
            </a:solidFill>
            <a:round/>
            <a:headEnd/>
            <a:tailEnd/>
          </a:ln>
        </p:spPr>
        <p:txBody>
          <a:bodyPr/>
          <a:lstStyle/>
          <a:p>
            <a:endParaRPr lang="en-US"/>
          </a:p>
        </p:txBody>
      </p:sp>
      <p:sp>
        <p:nvSpPr>
          <p:cNvPr id="82" name="Oval 81"/>
          <p:cNvSpPr>
            <a:spLocks noChangeArrowheads="1"/>
          </p:cNvSpPr>
          <p:nvPr/>
        </p:nvSpPr>
        <p:spPr bwMode="auto">
          <a:xfrm>
            <a:off x="8620125" y="2705100"/>
            <a:ext cx="219075" cy="219075"/>
          </a:xfrm>
          <a:prstGeom prst="ellipse">
            <a:avLst/>
          </a:prstGeom>
          <a:noFill/>
          <a:ln w="57150" algn="ctr">
            <a:solidFill>
              <a:schemeClr val="tx1"/>
            </a:solidFill>
            <a:round/>
            <a:headEnd/>
            <a:tailEnd/>
          </a:ln>
        </p:spPr>
        <p:txBody>
          <a:bodyPr/>
          <a:lstStyle/>
          <a:p>
            <a:endParaRPr lang="en-US"/>
          </a:p>
        </p:txBody>
      </p:sp>
      <p:sp>
        <p:nvSpPr>
          <p:cNvPr id="84" name="TextBox 83"/>
          <p:cNvSpPr txBox="1">
            <a:spLocks noChangeArrowheads="1"/>
          </p:cNvSpPr>
          <p:nvPr/>
        </p:nvSpPr>
        <p:spPr bwMode="auto">
          <a:xfrm>
            <a:off x="6342063" y="3133725"/>
            <a:ext cx="2514600" cy="523875"/>
          </a:xfrm>
          <a:prstGeom prst="rect">
            <a:avLst/>
          </a:prstGeom>
          <a:noFill/>
          <a:ln w="9525">
            <a:noFill/>
            <a:miter lim="800000"/>
            <a:headEnd/>
            <a:tailEnd/>
          </a:ln>
        </p:spPr>
        <p:txBody>
          <a:bodyPr wrap="none">
            <a:spAutoFit/>
          </a:bodyPr>
          <a:lstStyle/>
          <a:p>
            <a:r>
              <a:rPr lang="en-US"/>
              <a:t>Create passive marks </a:t>
            </a:r>
          </a:p>
          <a:p>
            <a:r>
              <a:rPr lang="en-US"/>
              <a:t>around area of interest</a:t>
            </a:r>
          </a:p>
        </p:txBody>
      </p:sp>
      <p:sp>
        <p:nvSpPr>
          <p:cNvPr id="88" name="Oval 87"/>
          <p:cNvSpPr>
            <a:spLocks noChangeArrowheads="1"/>
          </p:cNvSpPr>
          <p:nvPr/>
        </p:nvSpPr>
        <p:spPr bwMode="auto">
          <a:xfrm>
            <a:off x="6581775" y="2457450"/>
            <a:ext cx="219075" cy="219075"/>
          </a:xfrm>
          <a:prstGeom prst="ellipse">
            <a:avLst/>
          </a:prstGeom>
          <a:noFill/>
          <a:ln w="57150" algn="ctr">
            <a:solidFill>
              <a:schemeClr val="tx1"/>
            </a:solidFill>
            <a:round/>
            <a:headEnd/>
            <a:tailEnd/>
          </a:ln>
        </p:spPr>
        <p:txBody>
          <a:bodyPr/>
          <a:lstStyle/>
          <a:p>
            <a:endParaRPr lang="en-US"/>
          </a:p>
        </p:txBody>
      </p:sp>
      <p:sp>
        <p:nvSpPr>
          <p:cNvPr id="89" name="Oval 88"/>
          <p:cNvSpPr>
            <a:spLocks noChangeArrowheads="1"/>
          </p:cNvSpPr>
          <p:nvPr/>
        </p:nvSpPr>
        <p:spPr bwMode="auto">
          <a:xfrm>
            <a:off x="4924425" y="5029200"/>
            <a:ext cx="219075" cy="219075"/>
          </a:xfrm>
          <a:prstGeom prst="ellipse">
            <a:avLst/>
          </a:prstGeom>
          <a:noFill/>
          <a:ln w="57150" algn="ctr">
            <a:solidFill>
              <a:schemeClr val="tx1"/>
            </a:solidFill>
            <a:round/>
            <a:headEnd/>
            <a:tailEnd/>
          </a:ln>
        </p:spPr>
        <p:txBody>
          <a:bodyPr/>
          <a:lstStyle/>
          <a:p>
            <a:endParaRPr lang="en-US"/>
          </a:p>
        </p:txBody>
      </p:sp>
      <p:sp>
        <p:nvSpPr>
          <p:cNvPr id="90" name="Oval 89"/>
          <p:cNvSpPr>
            <a:spLocks noChangeArrowheads="1"/>
          </p:cNvSpPr>
          <p:nvPr/>
        </p:nvSpPr>
        <p:spPr bwMode="auto">
          <a:xfrm>
            <a:off x="2371725" y="2524125"/>
            <a:ext cx="219075" cy="219075"/>
          </a:xfrm>
          <a:prstGeom prst="ellipse">
            <a:avLst/>
          </a:prstGeom>
          <a:noFill/>
          <a:ln w="57150" algn="ctr">
            <a:solidFill>
              <a:schemeClr val="tx1"/>
            </a:solidFill>
            <a:round/>
            <a:headEnd/>
            <a:tailEnd/>
          </a:ln>
        </p:spPr>
        <p:txBody>
          <a:bodyPr/>
          <a:lstStyle/>
          <a:p>
            <a:endParaRPr lang="en-US"/>
          </a:p>
        </p:txBody>
      </p:sp>
      <p:sp>
        <p:nvSpPr>
          <p:cNvPr id="91" name="Oval 90"/>
          <p:cNvSpPr>
            <a:spLocks noChangeArrowheads="1"/>
          </p:cNvSpPr>
          <p:nvPr/>
        </p:nvSpPr>
        <p:spPr bwMode="auto">
          <a:xfrm rot="-1288772">
            <a:off x="2449513" y="2597150"/>
            <a:ext cx="73025" cy="82550"/>
          </a:xfrm>
          <a:prstGeom prst="ellipse">
            <a:avLst/>
          </a:prstGeom>
          <a:solidFill>
            <a:srgbClr val="3333CC"/>
          </a:solidFill>
          <a:ln w="9525" algn="ctr">
            <a:solidFill>
              <a:srgbClr val="3333CC"/>
            </a:solidFill>
            <a:round/>
            <a:headEnd/>
            <a:tailEnd/>
          </a:ln>
        </p:spPr>
        <p:txBody>
          <a:bodyPr/>
          <a:lstStyle/>
          <a:p>
            <a:endParaRPr lang="en-US"/>
          </a:p>
        </p:txBody>
      </p:sp>
      <p:sp>
        <p:nvSpPr>
          <p:cNvPr id="92" name="Oval 91"/>
          <p:cNvSpPr>
            <a:spLocks noChangeArrowheads="1"/>
          </p:cNvSpPr>
          <p:nvPr/>
        </p:nvSpPr>
        <p:spPr bwMode="auto">
          <a:xfrm rot="-1288772">
            <a:off x="6659563" y="2530475"/>
            <a:ext cx="73025" cy="82550"/>
          </a:xfrm>
          <a:prstGeom prst="ellipse">
            <a:avLst/>
          </a:prstGeom>
          <a:solidFill>
            <a:srgbClr val="3333CC"/>
          </a:solidFill>
          <a:ln w="9525" algn="ctr">
            <a:solidFill>
              <a:srgbClr val="3333CC"/>
            </a:solidFill>
            <a:round/>
            <a:headEnd/>
            <a:tailEnd/>
          </a:ln>
        </p:spPr>
        <p:txBody>
          <a:bodyPr/>
          <a:lstStyle/>
          <a:p>
            <a:endParaRPr lang="en-US"/>
          </a:p>
        </p:txBody>
      </p:sp>
      <p:sp>
        <p:nvSpPr>
          <p:cNvPr id="93" name="Oval 92"/>
          <p:cNvSpPr>
            <a:spLocks noChangeArrowheads="1"/>
          </p:cNvSpPr>
          <p:nvPr/>
        </p:nvSpPr>
        <p:spPr bwMode="auto">
          <a:xfrm rot="-1288772">
            <a:off x="4992688" y="5092700"/>
            <a:ext cx="73025" cy="82550"/>
          </a:xfrm>
          <a:prstGeom prst="ellipse">
            <a:avLst/>
          </a:prstGeom>
          <a:solidFill>
            <a:srgbClr val="3333CC"/>
          </a:solidFill>
          <a:ln w="9525" algn="ctr">
            <a:solidFill>
              <a:srgbClr val="3333CC"/>
            </a:solidFill>
            <a:round/>
            <a:headEnd/>
            <a:tailEnd/>
          </a:ln>
        </p:spPr>
        <p:txBody>
          <a:bodyPr/>
          <a:lstStyle/>
          <a:p>
            <a:endParaRPr lang="en-US"/>
          </a:p>
        </p:txBody>
      </p:sp>
      <p:sp>
        <p:nvSpPr>
          <p:cNvPr id="94" name="Oval 93"/>
          <p:cNvSpPr>
            <a:spLocks noChangeArrowheads="1"/>
          </p:cNvSpPr>
          <p:nvPr/>
        </p:nvSpPr>
        <p:spPr bwMode="auto">
          <a:xfrm rot="-1288772">
            <a:off x="3182938" y="3016250"/>
            <a:ext cx="73025" cy="82550"/>
          </a:xfrm>
          <a:prstGeom prst="ellipse">
            <a:avLst/>
          </a:prstGeom>
          <a:solidFill>
            <a:srgbClr val="00B050"/>
          </a:solidFill>
          <a:ln w="9525" algn="ctr">
            <a:solidFill>
              <a:srgbClr val="3333CC"/>
            </a:solidFill>
            <a:round/>
            <a:headEnd/>
            <a:tailEnd/>
          </a:ln>
        </p:spPr>
        <p:txBody>
          <a:bodyPr/>
          <a:lstStyle/>
          <a:p>
            <a:endParaRPr lang="en-US"/>
          </a:p>
        </p:txBody>
      </p:sp>
      <p:sp>
        <p:nvSpPr>
          <p:cNvPr id="95" name="Oval 94"/>
          <p:cNvSpPr>
            <a:spLocks noChangeArrowheads="1"/>
          </p:cNvSpPr>
          <p:nvPr/>
        </p:nvSpPr>
        <p:spPr bwMode="auto">
          <a:xfrm rot="-1288772">
            <a:off x="5668963" y="4359275"/>
            <a:ext cx="73025" cy="82550"/>
          </a:xfrm>
          <a:prstGeom prst="ellipse">
            <a:avLst/>
          </a:prstGeom>
          <a:solidFill>
            <a:srgbClr val="00B050"/>
          </a:solidFill>
          <a:ln w="9525" algn="ctr">
            <a:solidFill>
              <a:srgbClr val="3333CC"/>
            </a:solidFill>
            <a:round/>
            <a:headEnd/>
            <a:tailEnd/>
          </a:ln>
        </p:spPr>
        <p:txBody>
          <a:bodyPr/>
          <a:lstStyle/>
          <a:p>
            <a:endParaRPr lang="en-US"/>
          </a:p>
        </p:txBody>
      </p:sp>
      <p:sp>
        <p:nvSpPr>
          <p:cNvPr id="96" name="Oval 95"/>
          <p:cNvSpPr>
            <a:spLocks noChangeArrowheads="1"/>
          </p:cNvSpPr>
          <p:nvPr/>
        </p:nvSpPr>
        <p:spPr bwMode="auto">
          <a:xfrm rot="-1288772">
            <a:off x="3382963" y="4530725"/>
            <a:ext cx="73025" cy="82550"/>
          </a:xfrm>
          <a:prstGeom prst="ellipse">
            <a:avLst/>
          </a:prstGeom>
          <a:solidFill>
            <a:srgbClr val="00B050"/>
          </a:solidFill>
          <a:ln w="9525" algn="ctr">
            <a:solidFill>
              <a:srgbClr val="3333CC"/>
            </a:solidFill>
            <a:round/>
            <a:headEnd/>
            <a:tailEnd/>
          </a:ln>
        </p:spPr>
        <p:txBody>
          <a:bodyPr/>
          <a:lstStyle/>
          <a:p>
            <a:endParaRPr lang="en-US"/>
          </a:p>
        </p:txBody>
      </p:sp>
      <p:sp>
        <p:nvSpPr>
          <p:cNvPr id="97" name="Oval 96"/>
          <p:cNvSpPr>
            <a:spLocks noChangeArrowheads="1"/>
          </p:cNvSpPr>
          <p:nvPr/>
        </p:nvSpPr>
        <p:spPr bwMode="auto">
          <a:xfrm rot="-1288772">
            <a:off x="5192713" y="3025775"/>
            <a:ext cx="73025" cy="82550"/>
          </a:xfrm>
          <a:prstGeom prst="ellipse">
            <a:avLst/>
          </a:prstGeom>
          <a:solidFill>
            <a:srgbClr val="00B050"/>
          </a:solidFill>
          <a:ln w="9525" algn="ctr">
            <a:solidFill>
              <a:srgbClr val="3333CC"/>
            </a:solidFill>
            <a:round/>
            <a:headEnd/>
            <a:tailEnd/>
          </a:ln>
        </p:spPr>
        <p:txBody>
          <a:bodyPr/>
          <a:lstStyle/>
          <a:p>
            <a:endParaRPr lang="en-US"/>
          </a:p>
        </p:txBody>
      </p:sp>
      <p:sp>
        <p:nvSpPr>
          <p:cNvPr id="98" name="Oval 97"/>
          <p:cNvSpPr>
            <a:spLocks noChangeArrowheads="1"/>
          </p:cNvSpPr>
          <p:nvPr/>
        </p:nvSpPr>
        <p:spPr bwMode="auto">
          <a:xfrm rot="-1288772">
            <a:off x="3963988" y="3482975"/>
            <a:ext cx="73025" cy="82550"/>
          </a:xfrm>
          <a:prstGeom prst="ellipse">
            <a:avLst/>
          </a:prstGeom>
          <a:solidFill>
            <a:srgbClr val="FFFF00"/>
          </a:solidFill>
          <a:ln w="9525" algn="ctr">
            <a:solidFill>
              <a:srgbClr val="3333CC"/>
            </a:solidFill>
            <a:round/>
            <a:headEnd/>
            <a:tailEnd/>
          </a:ln>
        </p:spPr>
        <p:txBody>
          <a:bodyPr/>
          <a:lstStyle/>
          <a:p>
            <a:endParaRPr lang="en-US"/>
          </a:p>
        </p:txBody>
      </p:sp>
      <p:sp>
        <p:nvSpPr>
          <p:cNvPr id="99" name="Oval 98"/>
          <p:cNvSpPr>
            <a:spLocks noChangeArrowheads="1"/>
          </p:cNvSpPr>
          <p:nvPr/>
        </p:nvSpPr>
        <p:spPr bwMode="auto">
          <a:xfrm rot="-1288772">
            <a:off x="4887913" y="3559175"/>
            <a:ext cx="73025" cy="82550"/>
          </a:xfrm>
          <a:prstGeom prst="ellipse">
            <a:avLst/>
          </a:prstGeom>
          <a:solidFill>
            <a:srgbClr val="FFFF00"/>
          </a:solidFill>
          <a:ln w="9525" algn="ctr">
            <a:solidFill>
              <a:srgbClr val="3333CC"/>
            </a:solidFill>
            <a:round/>
            <a:headEnd/>
            <a:tailEnd/>
          </a:ln>
        </p:spPr>
        <p:txBody>
          <a:bodyPr/>
          <a:lstStyle/>
          <a:p>
            <a:endParaRPr lang="en-US"/>
          </a:p>
        </p:txBody>
      </p:sp>
      <p:sp>
        <p:nvSpPr>
          <p:cNvPr id="100" name="Oval 99"/>
          <p:cNvSpPr>
            <a:spLocks noChangeArrowheads="1"/>
          </p:cNvSpPr>
          <p:nvPr/>
        </p:nvSpPr>
        <p:spPr bwMode="auto">
          <a:xfrm rot="-1288772">
            <a:off x="4344988" y="4159250"/>
            <a:ext cx="73025" cy="82550"/>
          </a:xfrm>
          <a:prstGeom prst="ellipse">
            <a:avLst/>
          </a:prstGeom>
          <a:solidFill>
            <a:srgbClr val="FFFF00"/>
          </a:solidFill>
          <a:ln w="9525" algn="ctr">
            <a:solidFill>
              <a:srgbClr val="3333CC"/>
            </a:solidFill>
            <a:round/>
            <a:headEnd/>
            <a:tailEnd/>
          </a:ln>
        </p:spPr>
        <p:txBody>
          <a:bodyPr/>
          <a:lstStyle/>
          <a:p>
            <a:endParaRPr lang="en-US"/>
          </a:p>
        </p:txBody>
      </p:sp>
      <p:sp>
        <p:nvSpPr>
          <p:cNvPr id="101" name="TextBox 100"/>
          <p:cNvSpPr txBox="1">
            <a:spLocks noChangeArrowheads="1"/>
          </p:cNvSpPr>
          <p:nvPr/>
        </p:nvSpPr>
        <p:spPr bwMode="auto">
          <a:xfrm>
            <a:off x="6419850" y="3924300"/>
            <a:ext cx="2600325" cy="1384300"/>
          </a:xfrm>
          <a:prstGeom prst="rect">
            <a:avLst/>
          </a:prstGeom>
          <a:noFill/>
          <a:ln w="9525">
            <a:noFill/>
            <a:miter lim="800000"/>
            <a:headEnd/>
            <a:tailEnd/>
          </a:ln>
        </p:spPr>
        <p:txBody>
          <a:bodyPr wrap="none">
            <a:spAutoFit/>
          </a:bodyPr>
          <a:lstStyle/>
          <a:p>
            <a:r>
              <a:rPr lang="en-US"/>
              <a:t>Using progressive</a:t>
            </a:r>
          </a:p>
          <a:p>
            <a:r>
              <a:rPr lang="en-US"/>
              <a:t>GNSS surveys (NGS 59</a:t>
            </a:r>
          </a:p>
          <a:p>
            <a:r>
              <a:rPr lang="en-US"/>
              <a:t>Guidelines), transfer</a:t>
            </a:r>
          </a:p>
          <a:p>
            <a:r>
              <a:rPr lang="en-US"/>
              <a:t>orthometric heights to</a:t>
            </a:r>
          </a:p>
          <a:p>
            <a:r>
              <a:rPr lang="en-US"/>
              <a:t>Primary, Secondary and</a:t>
            </a:r>
          </a:p>
          <a:p>
            <a:r>
              <a:rPr lang="en-US"/>
              <a:t>Local marks </a:t>
            </a:r>
          </a:p>
        </p:txBody>
      </p:sp>
      <p:sp>
        <p:nvSpPr>
          <p:cNvPr id="113" name="Oval 112"/>
          <p:cNvSpPr>
            <a:spLocks noChangeArrowheads="1"/>
          </p:cNvSpPr>
          <p:nvPr/>
        </p:nvSpPr>
        <p:spPr bwMode="auto">
          <a:xfrm>
            <a:off x="5105400" y="2962275"/>
            <a:ext cx="219075" cy="219075"/>
          </a:xfrm>
          <a:prstGeom prst="ellipse">
            <a:avLst/>
          </a:prstGeom>
          <a:noFill/>
          <a:ln w="57150" algn="ctr">
            <a:solidFill>
              <a:schemeClr val="tx1"/>
            </a:solidFill>
            <a:round/>
            <a:headEnd/>
            <a:tailEnd/>
          </a:ln>
        </p:spPr>
        <p:txBody>
          <a:bodyPr/>
          <a:lstStyle/>
          <a:p>
            <a:endParaRPr lang="en-US"/>
          </a:p>
        </p:txBody>
      </p:sp>
      <p:sp>
        <p:nvSpPr>
          <p:cNvPr id="114" name="Oval 113"/>
          <p:cNvSpPr>
            <a:spLocks noChangeArrowheads="1"/>
          </p:cNvSpPr>
          <p:nvPr/>
        </p:nvSpPr>
        <p:spPr bwMode="auto">
          <a:xfrm>
            <a:off x="3105150" y="2943225"/>
            <a:ext cx="219075" cy="219075"/>
          </a:xfrm>
          <a:prstGeom prst="ellipse">
            <a:avLst/>
          </a:prstGeom>
          <a:noFill/>
          <a:ln w="57150" algn="ctr">
            <a:solidFill>
              <a:schemeClr val="tx1"/>
            </a:solidFill>
            <a:round/>
            <a:headEnd/>
            <a:tailEnd/>
          </a:ln>
        </p:spPr>
        <p:txBody>
          <a:bodyPr/>
          <a:lstStyle/>
          <a:p>
            <a:endParaRPr lang="en-US"/>
          </a:p>
        </p:txBody>
      </p:sp>
      <p:sp>
        <p:nvSpPr>
          <p:cNvPr id="115" name="Oval 114"/>
          <p:cNvSpPr>
            <a:spLocks noChangeArrowheads="1"/>
          </p:cNvSpPr>
          <p:nvPr/>
        </p:nvSpPr>
        <p:spPr bwMode="auto">
          <a:xfrm>
            <a:off x="5591175" y="4295775"/>
            <a:ext cx="219075" cy="219075"/>
          </a:xfrm>
          <a:prstGeom prst="ellipse">
            <a:avLst/>
          </a:prstGeom>
          <a:noFill/>
          <a:ln w="57150" algn="ctr">
            <a:solidFill>
              <a:schemeClr val="tx1"/>
            </a:solidFill>
            <a:round/>
            <a:headEnd/>
            <a:tailEnd/>
          </a:ln>
        </p:spPr>
        <p:txBody>
          <a:bodyPr/>
          <a:lstStyle/>
          <a:p>
            <a:endParaRPr lang="en-US"/>
          </a:p>
        </p:txBody>
      </p:sp>
      <p:sp>
        <p:nvSpPr>
          <p:cNvPr id="116" name="Oval 115"/>
          <p:cNvSpPr>
            <a:spLocks noChangeArrowheads="1"/>
          </p:cNvSpPr>
          <p:nvPr/>
        </p:nvSpPr>
        <p:spPr bwMode="auto">
          <a:xfrm>
            <a:off x="4333875" y="3800475"/>
            <a:ext cx="219075" cy="219075"/>
          </a:xfrm>
          <a:prstGeom prst="ellipse">
            <a:avLst/>
          </a:prstGeom>
          <a:noFill/>
          <a:ln w="57150" algn="ctr">
            <a:solidFill>
              <a:schemeClr val="tx1"/>
            </a:solidFill>
            <a:round/>
            <a:headEnd/>
            <a:tailEnd/>
          </a:ln>
        </p:spPr>
        <p:txBody>
          <a:bodyPr/>
          <a:lstStyle/>
          <a:p>
            <a:endParaRPr lang="en-US"/>
          </a:p>
        </p:txBody>
      </p:sp>
      <p:sp>
        <p:nvSpPr>
          <p:cNvPr id="117" name="Oval 116"/>
          <p:cNvSpPr>
            <a:spLocks noChangeArrowheads="1"/>
          </p:cNvSpPr>
          <p:nvPr/>
        </p:nvSpPr>
        <p:spPr bwMode="auto">
          <a:xfrm>
            <a:off x="3305175" y="4457700"/>
            <a:ext cx="219075" cy="219075"/>
          </a:xfrm>
          <a:prstGeom prst="ellipse">
            <a:avLst/>
          </a:prstGeom>
          <a:noFill/>
          <a:ln w="57150" algn="ctr">
            <a:solidFill>
              <a:schemeClr val="tx1"/>
            </a:solidFill>
            <a:round/>
            <a:headEnd/>
            <a:tailEnd/>
          </a:ln>
        </p:spPr>
        <p:txBody>
          <a:bodyPr/>
          <a:lstStyle/>
          <a:p>
            <a:endParaRPr lang="en-US"/>
          </a:p>
        </p:txBody>
      </p:sp>
      <p:sp>
        <p:nvSpPr>
          <p:cNvPr id="118" name="Oval 117"/>
          <p:cNvSpPr>
            <a:spLocks noChangeArrowheads="1"/>
          </p:cNvSpPr>
          <p:nvPr/>
        </p:nvSpPr>
        <p:spPr bwMode="auto">
          <a:xfrm>
            <a:off x="3876675" y="3419475"/>
            <a:ext cx="219075" cy="219075"/>
          </a:xfrm>
          <a:prstGeom prst="ellipse">
            <a:avLst/>
          </a:prstGeom>
          <a:noFill/>
          <a:ln w="57150" algn="ctr">
            <a:solidFill>
              <a:schemeClr val="tx1"/>
            </a:solidFill>
            <a:round/>
            <a:headEnd/>
            <a:tailEnd/>
          </a:ln>
        </p:spPr>
        <p:txBody>
          <a:bodyPr/>
          <a:lstStyle/>
          <a:p>
            <a:endParaRPr lang="en-US"/>
          </a:p>
        </p:txBody>
      </p:sp>
      <p:sp>
        <p:nvSpPr>
          <p:cNvPr id="119" name="Oval 118"/>
          <p:cNvSpPr>
            <a:spLocks noChangeArrowheads="1"/>
          </p:cNvSpPr>
          <p:nvPr/>
        </p:nvSpPr>
        <p:spPr bwMode="auto">
          <a:xfrm>
            <a:off x="4267200" y="4086225"/>
            <a:ext cx="219075" cy="219075"/>
          </a:xfrm>
          <a:prstGeom prst="ellipse">
            <a:avLst/>
          </a:prstGeom>
          <a:noFill/>
          <a:ln w="57150" algn="ctr">
            <a:solidFill>
              <a:schemeClr val="tx1"/>
            </a:solidFill>
            <a:round/>
            <a:headEnd/>
            <a:tailEnd/>
          </a:ln>
        </p:spPr>
        <p:txBody>
          <a:bodyPr/>
          <a:lstStyle/>
          <a:p>
            <a:endParaRPr lang="en-US"/>
          </a:p>
        </p:txBody>
      </p:sp>
      <p:sp>
        <p:nvSpPr>
          <p:cNvPr id="120" name="Oval 119"/>
          <p:cNvSpPr>
            <a:spLocks noChangeArrowheads="1"/>
          </p:cNvSpPr>
          <p:nvPr/>
        </p:nvSpPr>
        <p:spPr bwMode="auto">
          <a:xfrm>
            <a:off x="4810125" y="3495675"/>
            <a:ext cx="219075" cy="219075"/>
          </a:xfrm>
          <a:prstGeom prst="ellipse">
            <a:avLst/>
          </a:prstGeom>
          <a:noFill/>
          <a:ln w="57150" algn="ctr">
            <a:solidFill>
              <a:schemeClr val="tx1"/>
            </a:solidFill>
            <a:round/>
            <a:headEnd/>
            <a:tailEnd/>
          </a:ln>
        </p:spPr>
        <p:txBody>
          <a:bodyPr/>
          <a:lstStyle/>
          <a:p>
            <a:endParaRPr lang="en-US"/>
          </a:p>
        </p:txBody>
      </p:sp>
      <p:sp>
        <p:nvSpPr>
          <p:cNvPr id="123" name="TextBox 122"/>
          <p:cNvSpPr txBox="1">
            <a:spLocks noChangeArrowheads="1"/>
          </p:cNvSpPr>
          <p:nvPr/>
        </p:nvSpPr>
        <p:spPr bwMode="auto">
          <a:xfrm>
            <a:off x="4908550" y="5391150"/>
            <a:ext cx="3201988" cy="739775"/>
          </a:xfrm>
          <a:prstGeom prst="rect">
            <a:avLst/>
          </a:prstGeom>
          <a:noFill/>
          <a:ln w="9525">
            <a:noFill/>
            <a:miter lim="800000"/>
            <a:headEnd/>
            <a:tailEnd/>
          </a:ln>
        </p:spPr>
        <p:txBody>
          <a:bodyPr wrap="none">
            <a:spAutoFit/>
          </a:bodyPr>
          <a:lstStyle/>
          <a:p>
            <a:r>
              <a:rPr lang="en-US" dirty="0"/>
              <a:t>Now it’s time to bluebook the</a:t>
            </a:r>
          </a:p>
          <a:p>
            <a:r>
              <a:rPr lang="en-US" dirty="0"/>
              <a:t>data, submit to NGS, wait for </a:t>
            </a:r>
          </a:p>
          <a:p>
            <a:r>
              <a:rPr lang="en-US" dirty="0" smtClean="0"/>
              <a:t>it to be loaded into the IDB….</a:t>
            </a:r>
            <a:endParaRPr lang="en-US" dirty="0"/>
          </a:p>
        </p:txBody>
      </p:sp>
      <p:sp>
        <p:nvSpPr>
          <p:cNvPr id="124" name="TextBox 123"/>
          <p:cNvSpPr txBox="1">
            <a:spLocks noChangeArrowheads="1"/>
          </p:cNvSpPr>
          <p:nvPr/>
        </p:nvSpPr>
        <p:spPr bwMode="auto">
          <a:xfrm>
            <a:off x="5461000" y="6334125"/>
            <a:ext cx="3683000" cy="523875"/>
          </a:xfrm>
          <a:prstGeom prst="rect">
            <a:avLst/>
          </a:prstGeom>
          <a:noFill/>
          <a:ln w="9525">
            <a:noFill/>
            <a:miter lim="800000"/>
            <a:headEnd/>
            <a:tailEnd/>
          </a:ln>
        </p:spPr>
        <p:txBody>
          <a:bodyPr wrap="none">
            <a:spAutoFit/>
          </a:bodyPr>
          <a:lstStyle/>
          <a:p>
            <a:r>
              <a:rPr lang="en-US"/>
              <a:t>And all this assumes the published</a:t>
            </a:r>
          </a:p>
          <a:p>
            <a:r>
              <a:rPr lang="en-US"/>
              <a:t>heights are correct to begin with…</a:t>
            </a:r>
          </a:p>
        </p:txBody>
      </p:sp>
      <p:sp>
        <p:nvSpPr>
          <p:cNvPr id="56" name="Footer Placeholder 55"/>
          <p:cNvSpPr>
            <a:spLocks noGrp="1"/>
          </p:cNvSpPr>
          <p:nvPr>
            <p:ph type="ftr" sz="quarter" idx="11"/>
          </p:nvPr>
        </p:nvSpPr>
        <p:spPr/>
        <p:txBody>
          <a:bodyPr/>
          <a:lstStyle/>
          <a:p>
            <a:r>
              <a:rPr lang="en-US" smtClean="0"/>
              <a:t>Last Updated 12 October 2010 (DAS)</a:t>
            </a:r>
            <a:endParaRPr lang="en-US" dirty="0"/>
          </a:p>
        </p:txBody>
      </p:sp>
      <p:sp>
        <p:nvSpPr>
          <p:cNvPr id="57" name="Slide Number Placeholder 56"/>
          <p:cNvSpPr>
            <a:spLocks noGrp="1"/>
          </p:cNvSpPr>
          <p:nvPr>
            <p:ph type="sldNum" sz="quarter" idx="12"/>
          </p:nvPr>
        </p:nvSpPr>
        <p:spPr/>
        <p:txBody>
          <a:bodyPr/>
          <a:lstStyle/>
          <a:p>
            <a:fld id="{1BE2F31E-9859-4353-8204-26096E84F01D}" type="slidenum">
              <a:rPr lang="en-US" smtClean="0"/>
              <a:pPr/>
              <a:t>52</a:t>
            </a:fld>
            <a:endParaRPr lang="en-US" dirty="0"/>
          </a:p>
        </p:txBody>
      </p:sp>
      <p:sp>
        <p:nvSpPr>
          <p:cNvPr id="58"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cs typeface="Times New Roman" pitchFamily="18" charset="0"/>
              </a:rPr>
              <a:t>How will I access the new </a:t>
            </a:r>
          </a:p>
          <a:p>
            <a:pPr algn="ctr">
              <a:defRPr/>
            </a:pPr>
            <a:r>
              <a:rPr lang="en-US" sz="4400" b="0" kern="0" dirty="0">
                <a:latin typeface="Times New Roman" pitchFamily="18" charset="0"/>
                <a:cs typeface="Times New Roman" pitchFamily="18" charset="0"/>
              </a:rPr>
              <a:t>vertical datum? </a:t>
            </a:r>
            <a:r>
              <a:rPr lang="en-US" sz="4400" b="0" kern="0" dirty="0" smtClean="0">
                <a:latin typeface="Times New Roman" pitchFamily="18" charset="0"/>
                <a:cs typeface="Times New Roman" pitchFamily="18" charset="0"/>
              </a:rPr>
              <a:t>(9 </a:t>
            </a:r>
            <a:r>
              <a:rPr lang="en-US" sz="4400" b="0" kern="0" dirty="0">
                <a:latin typeface="Times New Roman" pitchFamily="18" charset="0"/>
                <a:cs typeface="Times New Roman" pitchFamily="18" charset="0"/>
              </a:rPr>
              <a:t>of </a:t>
            </a:r>
            <a:r>
              <a:rPr lang="en-US" sz="4400" b="0" kern="0" dirty="0" smtClean="0">
                <a:latin typeface="Times New Roman" pitchFamily="18" charset="0"/>
                <a:cs typeface="Times New Roman" pitchFamily="18" charset="0"/>
              </a:rPr>
              <a:t>10)</a:t>
            </a:r>
            <a:endParaRPr lang="en-US" sz="4400" b="0" kern="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2000"/>
                                        <p:tgtEl>
                                          <p:spTgt spid="82"/>
                                        </p:tgtEl>
                                      </p:cBhvr>
                                    </p:animEffect>
                                    <p:set>
                                      <p:cBhvr>
                                        <p:cTn id="51" dur="1" fill="hold">
                                          <p:stCondLst>
                                            <p:cond delay="1999"/>
                                          </p:stCondLst>
                                        </p:cTn>
                                        <p:tgtEl>
                                          <p:spTgt spid="82"/>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000"/>
                                        <p:tgtEl>
                                          <p:spTgt spid="75"/>
                                        </p:tgtEl>
                                      </p:cBhvr>
                                    </p:animEffect>
                                    <p:set>
                                      <p:cBhvr>
                                        <p:cTn id="54" dur="1" fill="hold">
                                          <p:stCondLst>
                                            <p:cond delay="1999"/>
                                          </p:stCondLst>
                                        </p:cTn>
                                        <p:tgtEl>
                                          <p:spTgt spid="7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2000"/>
                                        <p:tgtEl>
                                          <p:spTgt spid="71"/>
                                        </p:tgtEl>
                                      </p:cBhvr>
                                    </p:animEffect>
                                    <p:set>
                                      <p:cBhvr>
                                        <p:cTn id="57" dur="1" fill="hold">
                                          <p:stCondLst>
                                            <p:cond delay="1999"/>
                                          </p:stCondLst>
                                        </p:cTn>
                                        <p:tgtEl>
                                          <p:spTgt spid="71"/>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117"/>
                                        </p:tgtEl>
                                        <p:attrNameLst>
                                          <p:attrName>style.visibility</p:attrName>
                                        </p:attrNameLst>
                                      </p:cBhvr>
                                      <p:to>
                                        <p:strVal val="visible"/>
                                      </p:to>
                                    </p:set>
                                    <p:animEffect transition="in" filter="fade">
                                      <p:cBhvr>
                                        <p:cTn id="60" dur="2000"/>
                                        <p:tgtEl>
                                          <p:spTgt spid="1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4"/>
                                        </p:tgtEl>
                                        <p:attrNameLst>
                                          <p:attrName>style.visibility</p:attrName>
                                        </p:attrNameLst>
                                      </p:cBhvr>
                                      <p:to>
                                        <p:strVal val="visible"/>
                                      </p:to>
                                    </p:set>
                                    <p:animEffect transition="in" filter="fade">
                                      <p:cBhvr>
                                        <p:cTn id="63" dur="2000"/>
                                        <p:tgtEl>
                                          <p:spTgt spid="11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3"/>
                                        </p:tgtEl>
                                        <p:attrNameLst>
                                          <p:attrName>style.visibility</p:attrName>
                                        </p:attrNameLst>
                                      </p:cBhvr>
                                      <p:to>
                                        <p:strVal val="visible"/>
                                      </p:to>
                                    </p:set>
                                    <p:animEffect transition="in" filter="fade">
                                      <p:cBhvr>
                                        <p:cTn id="66" dur="2000"/>
                                        <p:tgtEl>
                                          <p:spTgt spid="11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15"/>
                                        </p:tgtEl>
                                        <p:attrNameLst>
                                          <p:attrName>style.visibility</p:attrName>
                                        </p:attrNameLst>
                                      </p:cBhvr>
                                      <p:to>
                                        <p:strVal val="visible"/>
                                      </p:to>
                                    </p:set>
                                    <p:animEffect transition="in" filter="fade">
                                      <p:cBhvr>
                                        <p:cTn id="69" dur="2000"/>
                                        <p:tgtEl>
                                          <p:spTgt spid="11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2000"/>
                                        <p:tgtEl>
                                          <p:spTgt spid="88"/>
                                        </p:tgtEl>
                                      </p:cBhvr>
                                    </p:animEffect>
                                    <p:set>
                                      <p:cBhvr>
                                        <p:cTn id="74" dur="1" fill="hold">
                                          <p:stCondLst>
                                            <p:cond delay="1999"/>
                                          </p:stCondLst>
                                        </p:cTn>
                                        <p:tgtEl>
                                          <p:spTgt spid="88"/>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2000"/>
                                        <p:tgtEl>
                                          <p:spTgt spid="90"/>
                                        </p:tgtEl>
                                      </p:cBhvr>
                                    </p:animEffect>
                                    <p:set>
                                      <p:cBhvr>
                                        <p:cTn id="77" dur="1" fill="hold">
                                          <p:stCondLst>
                                            <p:cond delay="1999"/>
                                          </p:stCondLst>
                                        </p:cTn>
                                        <p:tgtEl>
                                          <p:spTgt spid="90"/>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2000"/>
                                        <p:tgtEl>
                                          <p:spTgt spid="89"/>
                                        </p:tgtEl>
                                      </p:cBhvr>
                                    </p:animEffect>
                                    <p:set>
                                      <p:cBhvr>
                                        <p:cTn id="80" dur="1" fill="hold">
                                          <p:stCondLst>
                                            <p:cond delay="1999"/>
                                          </p:stCondLst>
                                        </p:cTn>
                                        <p:tgtEl>
                                          <p:spTgt spid="89"/>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116"/>
                                        </p:tgtEl>
                                        <p:attrNameLst>
                                          <p:attrName>style.visibility</p:attrName>
                                        </p:attrNameLst>
                                      </p:cBhvr>
                                      <p:to>
                                        <p:strVal val="visible"/>
                                      </p:to>
                                    </p:set>
                                    <p:animEffect transition="in" filter="fade">
                                      <p:cBhvr>
                                        <p:cTn id="83" dur="2000"/>
                                        <p:tgtEl>
                                          <p:spTgt spid="11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20"/>
                                        </p:tgtEl>
                                        <p:attrNameLst>
                                          <p:attrName>style.visibility</p:attrName>
                                        </p:attrNameLst>
                                      </p:cBhvr>
                                      <p:to>
                                        <p:strVal val="visible"/>
                                      </p:to>
                                    </p:set>
                                    <p:animEffect transition="in" filter="fade">
                                      <p:cBhvr>
                                        <p:cTn id="86" dur="2000"/>
                                        <p:tgtEl>
                                          <p:spTgt spid="12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18"/>
                                        </p:tgtEl>
                                        <p:attrNameLst>
                                          <p:attrName>style.visibility</p:attrName>
                                        </p:attrNameLst>
                                      </p:cBhvr>
                                      <p:to>
                                        <p:strVal val="visible"/>
                                      </p:to>
                                    </p:set>
                                    <p:animEffect transition="in" filter="fade">
                                      <p:cBhvr>
                                        <p:cTn id="89" dur="2000"/>
                                        <p:tgtEl>
                                          <p:spTgt spid="11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19"/>
                                        </p:tgtEl>
                                        <p:attrNameLst>
                                          <p:attrName>style.visibility</p:attrName>
                                        </p:attrNameLst>
                                      </p:cBhvr>
                                      <p:to>
                                        <p:strVal val="visible"/>
                                      </p:to>
                                    </p:set>
                                    <p:animEffect transition="in" filter="fade">
                                      <p:cBhvr>
                                        <p:cTn id="92" dur="2000"/>
                                        <p:tgtEl>
                                          <p:spTgt spid="119"/>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2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75" grpId="0" animBg="1"/>
      <p:bldP spid="75" grpId="1" animBg="1"/>
      <p:bldP spid="82" grpId="0" animBg="1"/>
      <p:bldP spid="82" grpId="1" animBg="1"/>
      <p:bldP spid="84" grpId="0"/>
      <p:bldP spid="88" grpId="0" animBg="1"/>
      <p:bldP spid="88" grpId="1" animBg="1"/>
      <p:bldP spid="89" grpId="0" animBg="1"/>
      <p:bldP spid="89" grpId="1" animBg="1"/>
      <p:bldP spid="90" grpId="0" animBg="1"/>
      <p:bldP spid="90" grpId="1"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p:bldP spid="113" grpId="0" animBg="1"/>
      <p:bldP spid="114" grpId="0" animBg="1"/>
      <p:bldP spid="115" grpId="0" animBg="1"/>
      <p:bldP spid="116" grpId="0" animBg="1"/>
      <p:bldP spid="117" grpId="0" animBg="1"/>
      <p:bldP spid="118" grpId="0" animBg="1"/>
      <p:bldP spid="119" grpId="0" animBg="1"/>
      <p:bldP spid="120" grpId="0" animBg="1"/>
      <p:bldP spid="123" grpId="0"/>
      <p:bldP spid="12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99"/>
          <p:cNvGrpSpPr>
            <a:grpSpLocks/>
          </p:cNvGrpSpPr>
          <p:nvPr/>
        </p:nvGrpSpPr>
        <p:grpSpPr bwMode="auto">
          <a:xfrm>
            <a:off x="7927975" y="766763"/>
            <a:ext cx="850900" cy="2085975"/>
            <a:chOff x="7927994" y="766034"/>
            <a:chExt cx="850866" cy="2087430"/>
          </a:xfrm>
        </p:grpSpPr>
        <p:sp>
          <p:nvSpPr>
            <p:cNvPr id="47126" name="Oval 42"/>
            <p:cNvSpPr>
              <a:spLocks noChangeArrowheads="1"/>
            </p:cNvSpPr>
            <p:nvPr/>
          </p:nvSpPr>
          <p:spPr bwMode="auto">
            <a:xfrm rot="1436089">
              <a:off x="7927994" y="766034"/>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7127" name="Oval 43"/>
            <p:cNvSpPr>
              <a:spLocks noChangeArrowheads="1"/>
            </p:cNvSpPr>
            <p:nvPr/>
          </p:nvSpPr>
          <p:spPr bwMode="auto">
            <a:xfrm rot="1436089">
              <a:off x="8005461" y="967157"/>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7128" name="Oval 44"/>
            <p:cNvSpPr>
              <a:spLocks noChangeArrowheads="1"/>
            </p:cNvSpPr>
            <p:nvPr/>
          </p:nvSpPr>
          <p:spPr bwMode="auto">
            <a:xfrm rot="1436089">
              <a:off x="8082927" y="1168280"/>
              <a:ext cx="76200" cy="76200"/>
            </a:xfrm>
            <a:prstGeom prst="ellipse">
              <a:avLst/>
            </a:prstGeom>
            <a:solidFill>
              <a:srgbClr val="FF0000"/>
            </a:solidFill>
            <a:ln w="9525" algn="ctr">
              <a:solidFill>
                <a:schemeClr val="tx1"/>
              </a:solidFill>
              <a:round/>
              <a:headEnd/>
              <a:tailEnd/>
            </a:ln>
          </p:spPr>
          <p:txBody>
            <a:bodyPr/>
            <a:lstStyle/>
            <a:p>
              <a:endParaRPr lang="en-US"/>
            </a:p>
          </p:txBody>
        </p:sp>
        <p:sp>
          <p:nvSpPr>
            <p:cNvPr id="47129" name="Oval 45"/>
            <p:cNvSpPr>
              <a:spLocks noChangeArrowheads="1"/>
            </p:cNvSpPr>
            <p:nvPr/>
          </p:nvSpPr>
          <p:spPr bwMode="auto">
            <a:xfrm rot="1436089">
              <a:off x="8160394" y="1369403"/>
              <a:ext cx="76200" cy="76200"/>
            </a:xfrm>
            <a:prstGeom prst="ellipse">
              <a:avLst/>
            </a:prstGeom>
            <a:solidFill>
              <a:srgbClr val="FF0000"/>
            </a:solidFill>
            <a:ln w="9525" algn="ctr">
              <a:solidFill>
                <a:schemeClr val="tx1"/>
              </a:solidFill>
              <a:round/>
              <a:headEnd/>
              <a:tailEnd/>
            </a:ln>
          </p:spPr>
          <p:txBody>
            <a:bodyPr/>
            <a:lstStyle/>
            <a:p>
              <a:endParaRPr lang="en-US"/>
            </a:p>
          </p:txBody>
        </p:sp>
        <p:sp>
          <p:nvSpPr>
            <p:cNvPr id="47130" name="Oval 46"/>
            <p:cNvSpPr>
              <a:spLocks noChangeArrowheads="1"/>
            </p:cNvSpPr>
            <p:nvPr/>
          </p:nvSpPr>
          <p:spPr bwMode="auto">
            <a:xfrm rot="1436089">
              <a:off x="8237860" y="1570526"/>
              <a:ext cx="76200" cy="76200"/>
            </a:xfrm>
            <a:prstGeom prst="ellipse">
              <a:avLst/>
            </a:prstGeom>
            <a:solidFill>
              <a:srgbClr val="FF0000"/>
            </a:solidFill>
            <a:ln w="9525" algn="ctr">
              <a:solidFill>
                <a:schemeClr val="tx1"/>
              </a:solidFill>
              <a:round/>
              <a:headEnd/>
              <a:tailEnd/>
            </a:ln>
          </p:spPr>
          <p:txBody>
            <a:bodyPr/>
            <a:lstStyle/>
            <a:p>
              <a:endParaRPr lang="en-US"/>
            </a:p>
          </p:txBody>
        </p:sp>
        <p:sp>
          <p:nvSpPr>
            <p:cNvPr id="47131" name="Oval 47"/>
            <p:cNvSpPr>
              <a:spLocks noChangeArrowheads="1"/>
            </p:cNvSpPr>
            <p:nvPr/>
          </p:nvSpPr>
          <p:spPr bwMode="auto">
            <a:xfrm rot="1436089">
              <a:off x="8315327" y="1771649"/>
              <a:ext cx="76200" cy="76200"/>
            </a:xfrm>
            <a:prstGeom prst="ellipse">
              <a:avLst/>
            </a:prstGeom>
            <a:solidFill>
              <a:srgbClr val="FF0000"/>
            </a:solidFill>
            <a:ln w="9525" algn="ctr">
              <a:solidFill>
                <a:schemeClr val="tx1"/>
              </a:solidFill>
              <a:round/>
              <a:headEnd/>
              <a:tailEnd/>
            </a:ln>
          </p:spPr>
          <p:txBody>
            <a:bodyPr/>
            <a:lstStyle/>
            <a:p>
              <a:endParaRPr lang="en-US"/>
            </a:p>
          </p:txBody>
        </p:sp>
        <p:sp>
          <p:nvSpPr>
            <p:cNvPr id="47132" name="Oval 48"/>
            <p:cNvSpPr>
              <a:spLocks noChangeArrowheads="1"/>
            </p:cNvSpPr>
            <p:nvPr/>
          </p:nvSpPr>
          <p:spPr bwMode="auto">
            <a:xfrm rot="1436089">
              <a:off x="8392794" y="1972772"/>
              <a:ext cx="76200" cy="76200"/>
            </a:xfrm>
            <a:prstGeom prst="ellipse">
              <a:avLst/>
            </a:prstGeom>
            <a:solidFill>
              <a:srgbClr val="FF0000"/>
            </a:solidFill>
            <a:ln w="9525" algn="ctr">
              <a:solidFill>
                <a:schemeClr val="tx1"/>
              </a:solidFill>
              <a:round/>
              <a:headEnd/>
              <a:tailEnd/>
            </a:ln>
          </p:spPr>
          <p:txBody>
            <a:bodyPr/>
            <a:lstStyle/>
            <a:p>
              <a:endParaRPr lang="en-US"/>
            </a:p>
          </p:txBody>
        </p:sp>
        <p:sp>
          <p:nvSpPr>
            <p:cNvPr id="47133" name="Oval 49"/>
            <p:cNvSpPr>
              <a:spLocks noChangeArrowheads="1"/>
            </p:cNvSpPr>
            <p:nvPr/>
          </p:nvSpPr>
          <p:spPr bwMode="auto">
            <a:xfrm rot="1436089">
              <a:off x="8470260" y="2173895"/>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7134" name="Oval 50"/>
            <p:cNvSpPr>
              <a:spLocks noChangeArrowheads="1"/>
            </p:cNvSpPr>
            <p:nvPr/>
          </p:nvSpPr>
          <p:spPr bwMode="auto">
            <a:xfrm rot="1436089">
              <a:off x="8547727" y="2375018"/>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7135" name="Oval 51"/>
            <p:cNvSpPr>
              <a:spLocks noChangeArrowheads="1"/>
            </p:cNvSpPr>
            <p:nvPr/>
          </p:nvSpPr>
          <p:spPr bwMode="auto">
            <a:xfrm rot="1436089">
              <a:off x="8625193" y="2576141"/>
              <a:ext cx="76200" cy="76200"/>
            </a:xfrm>
            <a:prstGeom prst="ellipse">
              <a:avLst/>
            </a:prstGeom>
            <a:solidFill>
              <a:srgbClr val="00FF00"/>
            </a:solidFill>
            <a:ln w="9525" algn="ctr">
              <a:solidFill>
                <a:schemeClr val="tx1"/>
              </a:solidFill>
              <a:round/>
              <a:headEnd/>
              <a:tailEnd/>
            </a:ln>
          </p:spPr>
          <p:txBody>
            <a:bodyPr/>
            <a:lstStyle/>
            <a:p>
              <a:endParaRPr lang="en-US"/>
            </a:p>
          </p:txBody>
        </p:sp>
        <p:sp>
          <p:nvSpPr>
            <p:cNvPr id="47136" name="Oval 52"/>
            <p:cNvSpPr>
              <a:spLocks noChangeArrowheads="1"/>
            </p:cNvSpPr>
            <p:nvPr/>
          </p:nvSpPr>
          <p:spPr bwMode="auto">
            <a:xfrm rot="1436089">
              <a:off x="8702660" y="2777264"/>
              <a:ext cx="76200" cy="76200"/>
            </a:xfrm>
            <a:prstGeom prst="ellipse">
              <a:avLst/>
            </a:prstGeom>
            <a:solidFill>
              <a:srgbClr val="00FF00"/>
            </a:solidFill>
            <a:ln w="9525" algn="ctr">
              <a:solidFill>
                <a:schemeClr val="tx1"/>
              </a:solidFill>
              <a:round/>
              <a:headEnd/>
              <a:tailEnd/>
            </a:ln>
          </p:spPr>
          <p:txBody>
            <a:bodyPr/>
            <a:lstStyle/>
            <a:p>
              <a:endParaRPr lang="en-US"/>
            </a:p>
          </p:txBody>
        </p:sp>
      </p:grpSp>
      <p:sp>
        <p:nvSpPr>
          <p:cNvPr id="47107" name="Oval 55"/>
          <p:cNvSpPr>
            <a:spLocks noChangeArrowheads="1"/>
          </p:cNvSpPr>
          <p:nvPr/>
        </p:nvSpPr>
        <p:spPr bwMode="auto">
          <a:xfrm rot="-1288772">
            <a:off x="1398588" y="4413250"/>
            <a:ext cx="74612" cy="82550"/>
          </a:xfrm>
          <a:prstGeom prst="ellipse">
            <a:avLst/>
          </a:prstGeom>
          <a:solidFill>
            <a:srgbClr val="FF0000"/>
          </a:solidFill>
          <a:ln w="9525" algn="ctr">
            <a:solidFill>
              <a:schemeClr val="tx1"/>
            </a:solidFill>
            <a:round/>
            <a:headEnd/>
            <a:tailEnd/>
          </a:ln>
        </p:spPr>
        <p:txBody>
          <a:bodyPr/>
          <a:lstStyle/>
          <a:p>
            <a:endParaRPr lang="en-US"/>
          </a:p>
        </p:txBody>
      </p:sp>
      <p:sp>
        <p:nvSpPr>
          <p:cNvPr id="47108" name="Oval 56"/>
          <p:cNvSpPr>
            <a:spLocks noChangeArrowheads="1"/>
          </p:cNvSpPr>
          <p:nvPr/>
        </p:nvSpPr>
        <p:spPr bwMode="auto">
          <a:xfrm rot="-1288772">
            <a:off x="1597025" y="4511675"/>
            <a:ext cx="73025" cy="82550"/>
          </a:xfrm>
          <a:prstGeom prst="ellipse">
            <a:avLst/>
          </a:prstGeom>
          <a:solidFill>
            <a:srgbClr val="FF0000"/>
          </a:solidFill>
          <a:ln w="9525" algn="ctr">
            <a:solidFill>
              <a:schemeClr val="tx1"/>
            </a:solidFill>
            <a:round/>
            <a:headEnd/>
            <a:tailEnd/>
          </a:ln>
        </p:spPr>
        <p:txBody>
          <a:bodyPr/>
          <a:lstStyle/>
          <a:p>
            <a:endParaRPr lang="en-US"/>
          </a:p>
        </p:txBody>
      </p:sp>
      <p:sp>
        <p:nvSpPr>
          <p:cNvPr id="47109" name="Oval 57"/>
          <p:cNvSpPr>
            <a:spLocks noChangeArrowheads="1"/>
          </p:cNvSpPr>
          <p:nvPr/>
        </p:nvSpPr>
        <p:spPr bwMode="auto">
          <a:xfrm rot="-1288772">
            <a:off x="1793875" y="4611688"/>
            <a:ext cx="73025" cy="82550"/>
          </a:xfrm>
          <a:prstGeom prst="ellipse">
            <a:avLst/>
          </a:prstGeom>
          <a:solidFill>
            <a:srgbClr val="FF0000"/>
          </a:solidFill>
          <a:ln w="9525" algn="ctr">
            <a:solidFill>
              <a:schemeClr val="tx1"/>
            </a:solidFill>
            <a:round/>
            <a:headEnd/>
            <a:tailEnd/>
          </a:ln>
        </p:spPr>
        <p:txBody>
          <a:bodyPr/>
          <a:lstStyle/>
          <a:p>
            <a:endParaRPr lang="en-US"/>
          </a:p>
        </p:txBody>
      </p:sp>
      <p:sp>
        <p:nvSpPr>
          <p:cNvPr id="47110" name="Oval 58"/>
          <p:cNvSpPr>
            <a:spLocks noChangeArrowheads="1"/>
          </p:cNvSpPr>
          <p:nvPr/>
        </p:nvSpPr>
        <p:spPr bwMode="auto">
          <a:xfrm rot="-1288772">
            <a:off x="1990725" y="4711700"/>
            <a:ext cx="74613" cy="80963"/>
          </a:xfrm>
          <a:prstGeom prst="ellipse">
            <a:avLst/>
          </a:prstGeom>
          <a:solidFill>
            <a:srgbClr val="FF0000"/>
          </a:solidFill>
          <a:ln w="9525" algn="ctr">
            <a:solidFill>
              <a:schemeClr val="tx1"/>
            </a:solidFill>
            <a:round/>
            <a:headEnd/>
            <a:tailEnd/>
          </a:ln>
        </p:spPr>
        <p:txBody>
          <a:bodyPr/>
          <a:lstStyle/>
          <a:p>
            <a:endParaRPr lang="en-US"/>
          </a:p>
        </p:txBody>
      </p:sp>
      <p:sp>
        <p:nvSpPr>
          <p:cNvPr id="47111" name="Oval 59"/>
          <p:cNvSpPr>
            <a:spLocks noChangeArrowheads="1"/>
          </p:cNvSpPr>
          <p:nvPr/>
        </p:nvSpPr>
        <p:spPr bwMode="auto">
          <a:xfrm rot="-1288772">
            <a:off x="2189163" y="4810125"/>
            <a:ext cx="73025" cy="82550"/>
          </a:xfrm>
          <a:prstGeom prst="ellipse">
            <a:avLst/>
          </a:prstGeom>
          <a:solidFill>
            <a:srgbClr val="FF0000"/>
          </a:solidFill>
          <a:ln w="9525" algn="ctr">
            <a:solidFill>
              <a:schemeClr val="tx1"/>
            </a:solidFill>
            <a:round/>
            <a:headEnd/>
            <a:tailEnd/>
          </a:ln>
        </p:spPr>
        <p:txBody>
          <a:bodyPr/>
          <a:lstStyle/>
          <a:p>
            <a:endParaRPr lang="en-US"/>
          </a:p>
        </p:txBody>
      </p:sp>
      <p:sp>
        <p:nvSpPr>
          <p:cNvPr id="47112" name="Oval 60"/>
          <p:cNvSpPr>
            <a:spLocks noChangeArrowheads="1"/>
          </p:cNvSpPr>
          <p:nvPr/>
        </p:nvSpPr>
        <p:spPr bwMode="auto">
          <a:xfrm rot="-1288772">
            <a:off x="2386013" y="4910138"/>
            <a:ext cx="73025" cy="82550"/>
          </a:xfrm>
          <a:prstGeom prst="ellipse">
            <a:avLst/>
          </a:prstGeom>
          <a:solidFill>
            <a:srgbClr val="00FF00"/>
          </a:solidFill>
          <a:ln w="9525" algn="ctr">
            <a:solidFill>
              <a:schemeClr val="tx1"/>
            </a:solidFill>
            <a:round/>
            <a:headEnd/>
            <a:tailEnd/>
          </a:ln>
        </p:spPr>
        <p:txBody>
          <a:bodyPr/>
          <a:lstStyle/>
          <a:p>
            <a:endParaRPr lang="en-US"/>
          </a:p>
        </p:txBody>
      </p:sp>
      <p:sp>
        <p:nvSpPr>
          <p:cNvPr id="47113" name="Oval 61"/>
          <p:cNvSpPr>
            <a:spLocks noChangeArrowheads="1"/>
          </p:cNvSpPr>
          <p:nvPr/>
        </p:nvSpPr>
        <p:spPr bwMode="auto">
          <a:xfrm rot="-1288772">
            <a:off x="2582863" y="5008563"/>
            <a:ext cx="74612" cy="82550"/>
          </a:xfrm>
          <a:prstGeom prst="ellipse">
            <a:avLst/>
          </a:prstGeom>
          <a:solidFill>
            <a:srgbClr val="FF0000"/>
          </a:solidFill>
          <a:ln w="9525" algn="ctr">
            <a:solidFill>
              <a:schemeClr val="tx1"/>
            </a:solidFill>
            <a:round/>
            <a:headEnd/>
            <a:tailEnd/>
          </a:ln>
        </p:spPr>
        <p:txBody>
          <a:bodyPr/>
          <a:lstStyle/>
          <a:p>
            <a:endParaRPr lang="en-US"/>
          </a:p>
        </p:txBody>
      </p:sp>
      <p:sp>
        <p:nvSpPr>
          <p:cNvPr id="47114" name="Oval 62"/>
          <p:cNvSpPr>
            <a:spLocks noChangeArrowheads="1"/>
          </p:cNvSpPr>
          <p:nvPr/>
        </p:nvSpPr>
        <p:spPr bwMode="auto">
          <a:xfrm rot="-1288772">
            <a:off x="2781300" y="5108575"/>
            <a:ext cx="73025" cy="82550"/>
          </a:xfrm>
          <a:prstGeom prst="ellipse">
            <a:avLst/>
          </a:prstGeom>
          <a:solidFill>
            <a:srgbClr val="FF0000"/>
          </a:solidFill>
          <a:ln w="9525" algn="ctr">
            <a:solidFill>
              <a:schemeClr val="tx1"/>
            </a:solidFill>
            <a:round/>
            <a:headEnd/>
            <a:tailEnd/>
          </a:ln>
        </p:spPr>
        <p:txBody>
          <a:bodyPr/>
          <a:lstStyle/>
          <a:p>
            <a:endParaRPr lang="en-US"/>
          </a:p>
        </p:txBody>
      </p:sp>
      <p:sp>
        <p:nvSpPr>
          <p:cNvPr id="47115" name="Oval 63"/>
          <p:cNvSpPr>
            <a:spLocks noChangeArrowheads="1"/>
          </p:cNvSpPr>
          <p:nvPr/>
        </p:nvSpPr>
        <p:spPr bwMode="auto">
          <a:xfrm rot="-1288772">
            <a:off x="2978150" y="5208588"/>
            <a:ext cx="73025" cy="80962"/>
          </a:xfrm>
          <a:prstGeom prst="ellipse">
            <a:avLst/>
          </a:prstGeom>
          <a:solidFill>
            <a:srgbClr val="FF0000"/>
          </a:solidFill>
          <a:ln w="9525" algn="ctr">
            <a:solidFill>
              <a:schemeClr val="tx1"/>
            </a:solidFill>
            <a:round/>
            <a:headEnd/>
            <a:tailEnd/>
          </a:ln>
        </p:spPr>
        <p:txBody>
          <a:bodyPr/>
          <a:lstStyle/>
          <a:p>
            <a:endParaRPr lang="en-US"/>
          </a:p>
        </p:txBody>
      </p:sp>
      <p:sp>
        <p:nvSpPr>
          <p:cNvPr id="47116" name="Oval 64"/>
          <p:cNvSpPr>
            <a:spLocks noChangeArrowheads="1"/>
          </p:cNvSpPr>
          <p:nvPr/>
        </p:nvSpPr>
        <p:spPr bwMode="auto">
          <a:xfrm rot="-1288772">
            <a:off x="3175000" y="5307013"/>
            <a:ext cx="74613" cy="82550"/>
          </a:xfrm>
          <a:prstGeom prst="ellipse">
            <a:avLst/>
          </a:prstGeom>
          <a:solidFill>
            <a:srgbClr val="FF0000"/>
          </a:solidFill>
          <a:ln w="9525" algn="ctr">
            <a:solidFill>
              <a:schemeClr val="tx1"/>
            </a:solidFill>
            <a:round/>
            <a:headEnd/>
            <a:tailEnd/>
          </a:ln>
        </p:spPr>
        <p:txBody>
          <a:bodyPr/>
          <a:lstStyle/>
          <a:p>
            <a:endParaRPr lang="en-US"/>
          </a:p>
        </p:txBody>
      </p:sp>
      <p:sp>
        <p:nvSpPr>
          <p:cNvPr id="47117" name="Oval 65"/>
          <p:cNvSpPr>
            <a:spLocks noChangeArrowheads="1"/>
          </p:cNvSpPr>
          <p:nvPr/>
        </p:nvSpPr>
        <p:spPr bwMode="auto">
          <a:xfrm rot="-1288772">
            <a:off x="3373438" y="5407025"/>
            <a:ext cx="73025" cy="82550"/>
          </a:xfrm>
          <a:prstGeom prst="ellipse">
            <a:avLst/>
          </a:prstGeom>
          <a:solidFill>
            <a:srgbClr val="FF0000"/>
          </a:solidFill>
          <a:ln w="9525" algn="ctr">
            <a:solidFill>
              <a:schemeClr val="tx1"/>
            </a:solidFill>
            <a:round/>
            <a:headEnd/>
            <a:tailEnd/>
          </a:ln>
        </p:spPr>
        <p:txBody>
          <a:bodyPr/>
          <a:lstStyle/>
          <a:p>
            <a:endParaRPr lang="en-US"/>
          </a:p>
        </p:txBody>
      </p:sp>
      <p:sp>
        <p:nvSpPr>
          <p:cNvPr id="47119" name="TextBox 6"/>
          <p:cNvSpPr txBox="1">
            <a:spLocks noChangeArrowheads="1"/>
          </p:cNvSpPr>
          <p:nvPr/>
        </p:nvSpPr>
        <p:spPr bwMode="auto">
          <a:xfrm>
            <a:off x="133350" y="1752600"/>
            <a:ext cx="3840163" cy="307975"/>
          </a:xfrm>
          <a:prstGeom prst="rect">
            <a:avLst/>
          </a:prstGeom>
          <a:noFill/>
          <a:ln w="9525">
            <a:noFill/>
            <a:miter lim="800000"/>
            <a:headEnd/>
            <a:tailEnd/>
          </a:ln>
        </p:spPr>
        <p:txBody>
          <a:bodyPr wrap="none">
            <a:spAutoFit/>
          </a:bodyPr>
          <a:lstStyle/>
          <a:p>
            <a:r>
              <a:rPr lang="en-US"/>
              <a:t>Example 2:  “Bringing in” the datum</a:t>
            </a:r>
          </a:p>
        </p:txBody>
      </p:sp>
      <p:sp>
        <p:nvSpPr>
          <p:cNvPr id="47120" name="Isosceles Triangle 29"/>
          <p:cNvSpPr>
            <a:spLocks noChangeArrowheads="1"/>
          </p:cNvSpPr>
          <p:nvPr/>
        </p:nvSpPr>
        <p:spPr bwMode="auto">
          <a:xfrm>
            <a:off x="4381500" y="3829050"/>
            <a:ext cx="142875" cy="123825"/>
          </a:xfrm>
          <a:prstGeom prst="triangle">
            <a:avLst>
              <a:gd name="adj" fmla="val 50000"/>
            </a:avLst>
          </a:prstGeom>
          <a:solidFill>
            <a:schemeClr val="accent1"/>
          </a:solidFill>
          <a:ln w="9525" algn="ctr">
            <a:solidFill>
              <a:schemeClr val="tx1"/>
            </a:solidFill>
            <a:round/>
            <a:headEnd/>
            <a:tailEnd/>
          </a:ln>
        </p:spPr>
        <p:txBody>
          <a:bodyPr/>
          <a:lstStyle/>
          <a:p>
            <a:endParaRPr lang="en-US"/>
          </a:p>
        </p:txBody>
      </p:sp>
      <p:sp>
        <p:nvSpPr>
          <p:cNvPr id="47121" name="TextBox 33"/>
          <p:cNvSpPr txBox="1">
            <a:spLocks noChangeArrowheads="1"/>
          </p:cNvSpPr>
          <p:nvPr/>
        </p:nvSpPr>
        <p:spPr bwMode="auto">
          <a:xfrm>
            <a:off x="704850" y="2200275"/>
            <a:ext cx="3813175" cy="307975"/>
          </a:xfrm>
          <a:prstGeom prst="rect">
            <a:avLst/>
          </a:prstGeom>
          <a:noFill/>
          <a:ln w="9525">
            <a:noFill/>
            <a:miter lim="800000"/>
            <a:headEnd/>
            <a:tailEnd/>
          </a:ln>
        </p:spPr>
        <p:txBody>
          <a:bodyPr wrap="none">
            <a:spAutoFit/>
          </a:bodyPr>
          <a:lstStyle/>
          <a:p>
            <a:r>
              <a:rPr lang="en-US"/>
              <a:t>Choice 3:  Once GRAV-D is complete</a:t>
            </a:r>
          </a:p>
        </p:txBody>
      </p:sp>
      <p:sp>
        <p:nvSpPr>
          <p:cNvPr id="101" name="TextBox 100"/>
          <p:cNvSpPr txBox="1">
            <a:spLocks noChangeArrowheads="1"/>
          </p:cNvSpPr>
          <p:nvPr/>
        </p:nvSpPr>
        <p:spPr bwMode="auto">
          <a:xfrm>
            <a:off x="5381625" y="3467100"/>
            <a:ext cx="3414713" cy="307975"/>
          </a:xfrm>
          <a:prstGeom prst="rect">
            <a:avLst/>
          </a:prstGeom>
          <a:noFill/>
          <a:ln w="9525">
            <a:noFill/>
            <a:miter lim="800000"/>
            <a:headEnd/>
            <a:tailEnd/>
          </a:ln>
        </p:spPr>
        <p:txBody>
          <a:bodyPr wrap="none">
            <a:spAutoFit/>
          </a:bodyPr>
          <a:lstStyle/>
          <a:p>
            <a:r>
              <a:rPr lang="en-US"/>
              <a:t>Set up GNSS receiver over mark</a:t>
            </a:r>
          </a:p>
        </p:txBody>
      </p:sp>
      <p:sp>
        <p:nvSpPr>
          <p:cNvPr id="116" name="Oval 115"/>
          <p:cNvSpPr>
            <a:spLocks noChangeArrowheads="1"/>
          </p:cNvSpPr>
          <p:nvPr/>
        </p:nvSpPr>
        <p:spPr bwMode="auto">
          <a:xfrm>
            <a:off x="4333875" y="3800475"/>
            <a:ext cx="219075" cy="219075"/>
          </a:xfrm>
          <a:prstGeom prst="ellipse">
            <a:avLst/>
          </a:prstGeom>
          <a:noFill/>
          <a:ln w="57150" algn="ctr">
            <a:solidFill>
              <a:schemeClr val="tx1"/>
            </a:solidFill>
            <a:round/>
            <a:headEnd/>
            <a:tailEnd/>
          </a:ln>
        </p:spPr>
        <p:txBody>
          <a:bodyPr/>
          <a:lstStyle/>
          <a:p>
            <a:endParaRPr lang="en-US"/>
          </a:p>
        </p:txBody>
      </p:sp>
      <p:sp>
        <p:nvSpPr>
          <p:cNvPr id="123" name="TextBox 122"/>
          <p:cNvSpPr txBox="1">
            <a:spLocks noChangeArrowheads="1"/>
          </p:cNvSpPr>
          <p:nvPr/>
        </p:nvSpPr>
        <p:spPr bwMode="auto">
          <a:xfrm>
            <a:off x="5365750" y="4019550"/>
            <a:ext cx="2924175" cy="523875"/>
          </a:xfrm>
          <a:prstGeom prst="rect">
            <a:avLst/>
          </a:prstGeom>
          <a:noFill/>
          <a:ln w="9525">
            <a:noFill/>
            <a:miter lim="800000"/>
            <a:headEnd/>
            <a:tailEnd/>
          </a:ln>
        </p:spPr>
        <p:txBody>
          <a:bodyPr wrap="none">
            <a:spAutoFit/>
          </a:bodyPr>
          <a:lstStyle/>
          <a:p>
            <a:r>
              <a:rPr lang="en-US"/>
              <a:t>Submit data to OPUS and</a:t>
            </a:r>
          </a:p>
          <a:p>
            <a:r>
              <a:rPr lang="en-US"/>
              <a:t>receive orthometric height</a:t>
            </a:r>
          </a:p>
        </p:txBody>
      </p:sp>
      <p:sp>
        <p:nvSpPr>
          <p:cNvPr id="124" name="TextBox 123"/>
          <p:cNvSpPr txBox="1">
            <a:spLocks noChangeArrowheads="1"/>
          </p:cNvSpPr>
          <p:nvPr/>
        </p:nvSpPr>
        <p:spPr bwMode="auto">
          <a:xfrm>
            <a:off x="5346700" y="4676775"/>
            <a:ext cx="3262313" cy="1385888"/>
          </a:xfrm>
          <a:prstGeom prst="rect">
            <a:avLst/>
          </a:prstGeom>
          <a:noFill/>
          <a:ln w="9525">
            <a:noFill/>
            <a:miter lim="800000"/>
            <a:headEnd/>
            <a:tailEnd/>
          </a:ln>
        </p:spPr>
        <p:txBody>
          <a:bodyPr wrap="none">
            <a:spAutoFit/>
          </a:bodyPr>
          <a:lstStyle/>
          <a:p>
            <a:r>
              <a:rPr lang="en-US"/>
              <a:t>Feeling generous?  Share your</a:t>
            </a:r>
          </a:p>
          <a:p>
            <a:r>
              <a:rPr lang="en-US"/>
              <a:t>results with others using the</a:t>
            </a:r>
          </a:p>
          <a:p>
            <a:r>
              <a:rPr lang="en-US"/>
              <a:t>NGS online database (no</a:t>
            </a:r>
          </a:p>
          <a:p>
            <a:r>
              <a:rPr lang="en-US"/>
              <a:t>bluebooking involved).  If not,</a:t>
            </a:r>
          </a:p>
          <a:p>
            <a:r>
              <a:rPr lang="en-US"/>
              <a:t>take your height and walk </a:t>
            </a:r>
          </a:p>
          <a:p>
            <a:r>
              <a:rPr lang="en-US"/>
              <a:t>away.</a:t>
            </a:r>
          </a:p>
        </p:txBody>
      </p:sp>
      <p:sp>
        <p:nvSpPr>
          <p:cNvPr id="33" name="Footer Placeholder 32"/>
          <p:cNvSpPr>
            <a:spLocks noGrp="1"/>
          </p:cNvSpPr>
          <p:nvPr>
            <p:ph type="ftr" sz="quarter" idx="11"/>
          </p:nvPr>
        </p:nvSpPr>
        <p:spPr/>
        <p:txBody>
          <a:bodyPr/>
          <a:lstStyle/>
          <a:p>
            <a:r>
              <a:rPr lang="en-US" smtClean="0"/>
              <a:t>Last Updated 12 October 2010 (DAS)</a:t>
            </a:r>
            <a:endParaRPr lang="en-US" dirty="0"/>
          </a:p>
        </p:txBody>
      </p:sp>
      <p:sp>
        <p:nvSpPr>
          <p:cNvPr id="34" name="Slide Number Placeholder 33"/>
          <p:cNvSpPr>
            <a:spLocks noGrp="1"/>
          </p:cNvSpPr>
          <p:nvPr>
            <p:ph type="sldNum" sz="quarter" idx="12"/>
          </p:nvPr>
        </p:nvSpPr>
        <p:spPr/>
        <p:txBody>
          <a:bodyPr/>
          <a:lstStyle/>
          <a:p>
            <a:fld id="{1BE2F31E-9859-4353-8204-26096E84F01D}" type="slidenum">
              <a:rPr lang="en-US" smtClean="0"/>
              <a:pPr/>
              <a:t>53</a:t>
            </a:fld>
            <a:endParaRPr lang="en-US" dirty="0"/>
          </a:p>
        </p:txBody>
      </p:sp>
      <p:sp>
        <p:nvSpPr>
          <p:cNvPr id="35"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cs typeface="Times New Roman" pitchFamily="18" charset="0"/>
              </a:rPr>
              <a:t>How will I access the new </a:t>
            </a:r>
          </a:p>
          <a:p>
            <a:pPr algn="ctr">
              <a:defRPr/>
            </a:pPr>
            <a:r>
              <a:rPr lang="en-US" sz="4400" b="0" kern="0" dirty="0">
                <a:latin typeface="Times New Roman" pitchFamily="18" charset="0"/>
                <a:cs typeface="Times New Roman" pitchFamily="18" charset="0"/>
              </a:rPr>
              <a:t>vertical datum? </a:t>
            </a:r>
            <a:r>
              <a:rPr lang="en-US" sz="4400" b="0" kern="0" dirty="0" smtClean="0">
                <a:latin typeface="Times New Roman" pitchFamily="18" charset="0"/>
                <a:cs typeface="Times New Roman" pitchFamily="18" charset="0"/>
              </a:rPr>
              <a:t>(10 </a:t>
            </a:r>
            <a:r>
              <a:rPr lang="en-US" sz="4400" b="0" kern="0" dirty="0">
                <a:latin typeface="Times New Roman" pitchFamily="18" charset="0"/>
                <a:cs typeface="Times New Roman" pitchFamily="18" charset="0"/>
              </a:rPr>
              <a:t>of </a:t>
            </a:r>
            <a:r>
              <a:rPr lang="en-US" sz="4400" b="0" kern="0" dirty="0" smtClean="0">
                <a:latin typeface="Times New Roman" pitchFamily="18" charset="0"/>
                <a:cs typeface="Times New Roman" pitchFamily="18" charset="0"/>
              </a:rPr>
              <a:t>10)</a:t>
            </a:r>
            <a:endParaRPr lang="en-US" sz="4400" b="0" kern="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16"/>
                                        </p:tgtEl>
                                        <p:attrNameLst>
                                          <p:attrName>style.visibility</p:attrName>
                                        </p:attrNameLst>
                                      </p:cBhvr>
                                      <p:to>
                                        <p:strVal val="visible"/>
                                      </p:to>
                                    </p:set>
                                    <p:animEffect transition="in" filter="fade">
                                      <p:cBhvr>
                                        <p:cTn id="9" dur="2000"/>
                                        <p:tgtEl>
                                          <p:spTgt spid="1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16" grpId="0" animBg="1"/>
      <p:bldP spid="123" grpId="0"/>
      <p:bldP spid="12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Grp="1" noChangeAspect="1" noChangeArrowheads="1"/>
          </p:cNvPicPr>
          <p:nvPr>
            <p:ph idx="1"/>
          </p:nvPr>
        </p:nvPicPr>
        <p:blipFill>
          <a:blip r:embed="rId2" cstate="print"/>
          <a:stretch>
            <a:fillRect/>
          </a:stretch>
        </p:blipFill>
        <p:spPr>
          <a:xfrm>
            <a:off x="7265927" y="2734308"/>
            <a:ext cx="1675095" cy="2194666"/>
          </a:xfrm>
          <a:noFill/>
        </p:spPr>
      </p:pic>
      <p:sp>
        <p:nvSpPr>
          <p:cNvPr id="9" name="Footer Placeholder 8"/>
          <p:cNvSpPr>
            <a:spLocks noGrp="1"/>
          </p:cNvSpPr>
          <p:nvPr>
            <p:ph type="ftr" sz="quarter" idx="11"/>
          </p:nvPr>
        </p:nvSpPr>
        <p:spPr/>
        <p:txBody>
          <a:bodyPr/>
          <a:lstStyle/>
          <a:p>
            <a:r>
              <a:rPr lang="en-US" smtClean="0"/>
              <a:t>Last Updated 12 October 2010 (DAS)</a:t>
            </a:r>
            <a:endParaRPr lang="en-US" dirty="0"/>
          </a:p>
        </p:txBody>
      </p:sp>
      <p:sp>
        <p:nvSpPr>
          <p:cNvPr id="10" name="Slide Number Placeholder 9"/>
          <p:cNvSpPr>
            <a:spLocks noGrp="1"/>
          </p:cNvSpPr>
          <p:nvPr>
            <p:ph type="sldNum" sz="quarter" idx="12"/>
          </p:nvPr>
        </p:nvSpPr>
        <p:spPr/>
        <p:txBody>
          <a:bodyPr/>
          <a:lstStyle/>
          <a:p>
            <a:fld id="{1BE2F31E-9859-4353-8204-26096E84F01D}" type="slidenum">
              <a:rPr lang="en-US" smtClean="0"/>
              <a:pPr/>
              <a:t>54</a:t>
            </a:fld>
            <a:endParaRPr lang="en-US" dirty="0"/>
          </a:p>
        </p:txBody>
      </p:sp>
      <p:pic>
        <p:nvPicPr>
          <p:cNvPr id="48131" name="Picture 2"/>
          <p:cNvPicPr>
            <a:picLocks noChangeAspect="1" noChangeArrowheads="1"/>
          </p:cNvPicPr>
          <p:nvPr/>
        </p:nvPicPr>
        <p:blipFill>
          <a:blip r:embed="rId3" cstate="print"/>
          <a:srcRect/>
          <a:stretch>
            <a:fillRect/>
          </a:stretch>
        </p:blipFill>
        <p:spPr bwMode="auto">
          <a:xfrm>
            <a:off x="311150" y="1702010"/>
            <a:ext cx="1343025" cy="1762125"/>
          </a:xfrm>
          <a:prstGeom prst="rect">
            <a:avLst/>
          </a:prstGeom>
          <a:noFill/>
          <a:ln w="9525">
            <a:noFill/>
            <a:miter lim="800000"/>
            <a:headEnd/>
            <a:tailEnd/>
          </a:ln>
        </p:spPr>
      </p:pic>
      <p:pic>
        <p:nvPicPr>
          <p:cNvPr id="48132" name="Picture 4"/>
          <p:cNvPicPr>
            <a:picLocks noChangeAspect="1" noChangeArrowheads="1"/>
          </p:cNvPicPr>
          <p:nvPr/>
        </p:nvPicPr>
        <p:blipFill>
          <a:blip r:embed="rId4" cstate="print"/>
          <a:srcRect/>
          <a:stretch>
            <a:fillRect/>
          </a:stretch>
        </p:blipFill>
        <p:spPr bwMode="auto">
          <a:xfrm>
            <a:off x="266700" y="4213435"/>
            <a:ext cx="1509713" cy="2238375"/>
          </a:xfrm>
          <a:prstGeom prst="rect">
            <a:avLst/>
          </a:prstGeom>
          <a:noFill/>
          <a:ln w="9525">
            <a:noFill/>
            <a:miter lim="800000"/>
            <a:headEnd/>
            <a:tailEnd/>
          </a:ln>
        </p:spPr>
      </p:pic>
      <p:sp>
        <p:nvSpPr>
          <p:cNvPr id="48133" name="TextBox 7"/>
          <p:cNvSpPr txBox="1">
            <a:spLocks noChangeArrowheads="1"/>
          </p:cNvSpPr>
          <p:nvPr/>
        </p:nvSpPr>
        <p:spPr bwMode="auto">
          <a:xfrm>
            <a:off x="1647825" y="1959185"/>
            <a:ext cx="5577168" cy="800219"/>
          </a:xfrm>
          <a:prstGeom prst="rect">
            <a:avLst/>
          </a:prstGeom>
          <a:noFill/>
          <a:ln w="9525">
            <a:noFill/>
            <a:miter lim="800000"/>
            <a:headEnd/>
            <a:tailEnd/>
          </a:ln>
        </p:spPr>
        <p:txBody>
          <a:bodyPr wrap="none">
            <a:spAutoFit/>
          </a:bodyPr>
          <a:lstStyle/>
          <a:p>
            <a:r>
              <a:rPr lang="en-US" sz="1800" dirty="0"/>
              <a:t>The NGS 10 year plan (2008-2018)</a:t>
            </a:r>
          </a:p>
          <a:p>
            <a:endParaRPr lang="en-US" dirty="0"/>
          </a:p>
          <a:p>
            <a:r>
              <a:rPr lang="en-US" dirty="0"/>
              <a:t>http://www.ngs.noaa.gov/INFO/NGS10yearplan.pdf</a:t>
            </a:r>
          </a:p>
        </p:txBody>
      </p:sp>
      <p:sp>
        <p:nvSpPr>
          <p:cNvPr id="48134" name="TextBox 8"/>
          <p:cNvSpPr txBox="1">
            <a:spLocks noChangeArrowheads="1"/>
          </p:cNvSpPr>
          <p:nvPr/>
        </p:nvSpPr>
        <p:spPr bwMode="auto">
          <a:xfrm>
            <a:off x="3177621" y="3349835"/>
            <a:ext cx="3781869" cy="800219"/>
          </a:xfrm>
          <a:prstGeom prst="rect">
            <a:avLst/>
          </a:prstGeom>
          <a:noFill/>
          <a:ln w="9525">
            <a:noFill/>
            <a:miter lim="800000"/>
            <a:headEnd/>
            <a:tailEnd/>
          </a:ln>
        </p:spPr>
        <p:txBody>
          <a:bodyPr wrap="none">
            <a:spAutoFit/>
          </a:bodyPr>
          <a:lstStyle/>
          <a:p>
            <a:pPr algn="r"/>
            <a:r>
              <a:rPr lang="en-US" sz="1800" dirty="0"/>
              <a:t>The GRAV-D </a:t>
            </a:r>
            <a:r>
              <a:rPr lang="en-US" sz="1800" dirty="0" smtClean="0"/>
              <a:t>Project</a:t>
            </a:r>
            <a:endParaRPr lang="en-US" sz="1800" dirty="0"/>
          </a:p>
          <a:p>
            <a:pPr algn="r"/>
            <a:endParaRPr lang="en-US" dirty="0"/>
          </a:p>
          <a:p>
            <a:pPr algn="r"/>
            <a:r>
              <a:rPr lang="en-US" dirty="0"/>
              <a:t>http://www.ngs.noaa.gov/GRAV-D</a:t>
            </a:r>
          </a:p>
        </p:txBody>
      </p:sp>
      <p:sp>
        <p:nvSpPr>
          <p:cNvPr id="48135" name="TextBox 9"/>
          <p:cNvSpPr txBox="1">
            <a:spLocks noChangeArrowheads="1"/>
          </p:cNvSpPr>
          <p:nvPr/>
        </p:nvSpPr>
        <p:spPr bwMode="auto">
          <a:xfrm>
            <a:off x="1530350" y="5064335"/>
            <a:ext cx="7612982" cy="769441"/>
          </a:xfrm>
          <a:prstGeom prst="rect">
            <a:avLst/>
          </a:prstGeom>
          <a:noFill/>
          <a:ln w="9525">
            <a:noFill/>
            <a:miter lim="800000"/>
            <a:headEnd/>
            <a:tailEnd/>
          </a:ln>
        </p:spPr>
        <p:txBody>
          <a:bodyPr wrap="none">
            <a:spAutoFit/>
          </a:bodyPr>
          <a:lstStyle/>
          <a:p>
            <a:r>
              <a:rPr lang="en-US" sz="1800" dirty="0"/>
              <a:t>Socio-Economic Benefits of CORS and GRAV-D</a:t>
            </a:r>
          </a:p>
          <a:p>
            <a:endParaRPr lang="en-US" dirty="0"/>
          </a:p>
          <a:p>
            <a:r>
              <a:rPr lang="en-US" sz="1200" dirty="0"/>
              <a:t>http://www.ngs.noaa.gov/PUBS_LIB/Socio-EconomicBenefitsofCORSandGRAV-D.pdf</a:t>
            </a:r>
          </a:p>
        </p:txBody>
      </p:sp>
      <p:sp>
        <p:nvSpPr>
          <p:cNvPr id="11"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Additional Information(1 of 2)</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1219200" y="1905000"/>
            <a:ext cx="7162800" cy="3933825"/>
          </a:xfrm>
        </p:spPr>
        <p:txBody>
          <a:bodyPr/>
          <a:lstStyle/>
          <a:p>
            <a:pPr>
              <a:lnSpc>
                <a:spcPct val="80000"/>
              </a:lnSpc>
            </a:pPr>
            <a:r>
              <a:rPr lang="en-US" sz="1800" b="1" smtClean="0"/>
              <a:t>Contacts:</a:t>
            </a:r>
          </a:p>
          <a:p>
            <a:pPr>
              <a:lnSpc>
                <a:spcPct val="80000"/>
              </a:lnSpc>
            </a:pPr>
            <a:endParaRPr lang="en-US" sz="1800" b="1" smtClean="0">
              <a:ea typeface="Calibri" pitchFamily="34" charset="0"/>
              <a:cs typeface="Times New Roman" pitchFamily="18" charset="0"/>
            </a:endParaRPr>
          </a:p>
          <a:p>
            <a:pPr>
              <a:lnSpc>
                <a:spcPct val="80000"/>
              </a:lnSpc>
            </a:pPr>
            <a:r>
              <a:rPr lang="en-US" sz="1800" b="1" smtClean="0">
                <a:ea typeface="Calibri" pitchFamily="34" charset="0"/>
                <a:cs typeface="Times New Roman" pitchFamily="18" charset="0"/>
              </a:rPr>
              <a:t>Always begin with your state advisor:</a:t>
            </a:r>
          </a:p>
          <a:p>
            <a:pPr lvl="1">
              <a:lnSpc>
                <a:spcPct val="80000"/>
              </a:lnSpc>
            </a:pPr>
            <a:r>
              <a:rPr lang="en-US" sz="1600" smtClean="0">
                <a:ea typeface="Calibri" pitchFamily="34" charset="0"/>
                <a:cs typeface="Times New Roman" pitchFamily="18" charset="0"/>
                <a:hlinkClick r:id="rId3"/>
              </a:rPr>
              <a:t>http://www.ngs.noaa.gov/ADVISORS/AdvisorsIndex.shtml</a:t>
            </a:r>
            <a:endParaRPr lang="en-US" sz="1600" smtClean="0">
              <a:ea typeface="Calibri" pitchFamily="34" charset="0"/>
              <a:cs typeface="Times New Roman" pitchFamily="18" charset="0"/>
            </a:endParaRPr>
          </a:p>
          <a:p>
            <a:pPr lvl="1">
              <a:lnSpc>
                <a:spcPct val="80000"/>
              </a:lnSpc>
            </a:pPr>
            <a:endParaRPr lang="en-US" sz="1600" smtClean="0">
              <a:cs typeface="Times New Roman" pitchFamily="18" charset="0"/>
            </a:endParaRPr>
          </a:p>
          <a:p>
            <a:pPr>
              <a:lnSpc>
                <a:spcPct val="80000"/>
              </a:lnSpc>
            </a:pPr>
            <a:r>
              <a:rPr lang="en-US" sz="1800" b="1" smtClean="0"/>
              <a:t>NGS Information Center</a:t>
            </a:r>
          </a:p>
          <a:p>
            <a:pPr lvl="1">
              <a:lnSpc>
                <a:spcPct val="80000"/>
              </a:lnSpc>
            </a:pPr>
            <a:r>
              <a:rPr lang="en-US" sz="1800" smtClean="0"/>
              <a:t>Phone: (301) 713-3242</a:t>
            </a:r>
          </a:p>
          <a:p>
            <a:pPr lvl="1">
              <a:lnSpc>
                <a:spcPct val="80000"/>
              </a:lnSpc>
            </a:pPr>
            <a:r>
              <a:rPr lang="en-US" sz="1800" smtClean="0"/>
              <a:t>E-mail: ngs.infocenter@noaa.gov</a:t>
            </a:r>
          </a:p>
          <a:p>
            <a:pPr>
              <a:lnSpc>
                <a:spcPct val="80000"/>
              </a:lnSpc>
              <a:buFontTx/>
              <a:buNone/>
            </a:pPr>
            <a:endParaRPr lang="en-US" smtClean="0"/>
          </a:p>
          <a:p>
            <a:pPr lvl="1">
              <a:buFontTx/>
              <a:buNone/>
            </a:pPr>
            <a:endParaRPr lang="en-US" smtClean="0"/>
          </a:p>
          <a:p>
            <a:pPr>
              <a:buFontTx/>
              <a:buNone/>
            </a:pPr>
            <a:r>
              <a:rPr lang="en-US" smtClean="0"/>
              <a:t>			</a:t>
            </a:r>
            <a:endParaRPr lang="en-US" sz="1200" b="1" smtClean="0"/>
          </a:p>
          <a:p>
            <a:pPr lvl="1">
              <a:buFontTx/>
              <a:buNone/>
            </a:pPr>
            <a:endParaRPr lang="en-US" smtClean="0"/>
          </a:p>
          <a:p>
            <a:pPr lvl="1"/>
            <a:endParaRPr lang="en-US" smtClean="0"/>
          </a:p>
          <a:p>
            <a:endParaRPr lang="en-US" smtClean="0"/>
          </a:p>
          <a:p>
            <a:endParaRPr lang="en-US" smtClean="0"/>
          </a:p>
        </p:txBody>
      </p:sp>
      <p:sp>
        <p:nvSpPr>
          <p:cNvPr id="4" name="Footer Placeholder 3"/>
          <p:cNvSpPr>
            <a:spLocks noGrp="1"/>
          </p:cNvSpPr>
          <p:nvPr>
            <p:ph type="ftr" sz="quarter" idx="11"/>
          </p:nvPr>
        </p:nvSpPr>
        <p:spPr/>
        <p:txBody>
          <a:bodyPr/>
          <a:lstStyle/>
          <a:p>
            <a:r>
              <a:rPr lang="en-US" smtClean="0"/>
              <a:t>Last Updated 12 October 2010 (DAS)</a:t>
            </a:r>
            <a:endParaRPr lang="en-US" dirty="0"/>
          </a:p>
        </p:txBody>
      </p:sp>
      <p:sp>
        <p:nvSpPr>
          <p:cNvPr id="5" name="Slide Number Placeholder 4"/>
          <p:cNvSpPr>
            <a:spLocks noGrp="1"/>
          </p:cNvSpPr>
          <p:nvPr>
            <p:ph type="sldNum" sz="quarter" idx="12"/>
          </p:nvPr>
        </p:nvSpPr>
        <p:spPr/>
        <p:txBody>
          <a:bodyPr/>
          <a:lstStyle/>
          <a:p>
            <a:fld id="{1BE2F31E-9859-4353-8204-26096E84F01D}" type="slidenum">
              <a:rPr lang="en-US" smtClean="0"/>
              <a:pPr/>
              <a:t>55</a:t>
            </a:fld>
            <a:endParaRPr lang="en-US" dirty="0"/>
          </a:p>
        </p:txBody>
      </p:sp>
      <p:sp>
        <p:nvSpPr>
          <p:cNvPr id="6" name="Title 1"/>
          <p:cNvSpPr txBox="1">
            <a:spLocks/>
          </p:cNvSpPr>
          <p:nvPr/>
        </p:nvSpPr>
        <p:spPr bwMode="auto">
          <a:xfrm>
            <a:off x="609600" y="609600"/>
            <a:ext cx="8458200" cy="1143000"/>
          </a:xfrm>
          <a:prstGeom prst="rect">
            <a:avLst/>
          </a:prstGeom>
          <a:noFill/>
          <a:ln w="9525">
            <a:noFill/>
            <a:miter lim="800000"/>
            <a:headEnd/>
            <a:tailEnd/>
          </a:ln>
        </p:spPr>
        <p:txBody>
          <a:bodyPr anchor="ctr"/>
          <a:lstStyle/>
          <a:p>
            <a:pPr algn="ctr">
              <a:defRPr/>
            </a:pPr>
            <a:r>
              <a:rPr lang="en-US" sz="4400" b="0" kern="0" dirty="0">
                <a:latin typeface="Times New Roman" pitchFamily="18" charset="0"/>
                <a:ea typeface="+mj-ea"/>
                <a:cs typeface="Times New Roman" pitchFamily="18" charset="0"/>
              </a:rPr>
              <a:t>Additional </a:t>
            </a:r>
            <a:r>
              <a:rPr lang="en-US" sz="4400" b="0" kern="0" dirty="0" smtClean="0">
                <a:latin typeface="Times New Roman" pitchFamily="18" charset="0"/>
                <a:ea typeface="+mj-ea"/>
                <a:cs typeface="Times New Roman" pitchFamily="18" charset="0"/>
              </a:rPr>
              <a:t>Information(2 </a:t>
            </a:r>
            <a:r>
              <a:rPr lang="en-US" sz="4400" b="0" kern="0" dirty="0">
                <a:latin typeface="Times New Roman" pitchFamily="18" charset="0"/>
                <a:ea typeface="+mj-ea"/>
                <a:cs typeface="Times New Roman" pitchFamily="18" charset="0"/>
              </a:rPr>
              <a:t>of 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95478"/>
            <a:ext cx="8229600" cy="1143000"/>
          </a:xfrm>
        </p:spPr>
        <p:txBody>
          <a:bodyPr/>
          <a:lstStyle/>
          <a:p>
            <a:r>
              <a:rPr lang="en-US" dirty="0" smtClean="0"/>
              <a:t>NGS’s role and authority </a:t>
            </a:r>
            <a:br>
              <a:rPr lang="en-US" dirty="0" smtClean="0"/>
            </a:br>
            <a:r>
              <a:rPr lang="en-US" dirty="0" err="1" smtClean="0"/>
              <a:t>vis</a:t>
            </a:r>
            <a:r>
              <a:rPr lang="en-US" dirty="0" smtClean="0"/>
              <a:t>-a-</a:t>
            </a:r>
            <a:r>
              <a:rPr lang="en-US" dirty="0" err="1" smtClean="0"/>
              <a:t>vis</a:t>
            </a:r>
            <a:r>
              <a:rPr lang="en-US" dirty="0" smtClean="0"/>
              <a:t> “vertical datums” (1 of 5)</a:t>
            </a:r>
          </a:p>
        </p:txBody>
      </p:sp>
      <p:sp>
        <p:nvSpPr>
          <p:cNvPr id="8195" name="Content Placeholder 2"/>
          <p:cNvSpPr>
            <a:spLocks noGrp="1"/>
          </p:cNvSpPr>
          <p:nvPr>
            <p:ph idx="1"/>
          </p:nvPr>
        </p:nvSpPr>
        <p:spPr>
          <a:xfrm>
            <a:off x="441158" y="2707104"/>
            <a:ext cx="8229600" cy="3035971"/>
          </a:xfrm>
        </p:spPr>
        <p:txBody>
          <a:bodyPr/>
          <a:lstStyle/>
          <a:p>
            <a:r>
              <a:rPr lang="en-US" b="1" dirty="0" smtClean="0"/>
              <a:t>Coast and Geodetic Survey Act </a:t>
            </a:r>
            <a:r>
              <a:rPr lang="en-US" dirty="0" smtClean="0"/>
              <a:t>(Public Law 80-373) gives the Department of Commerce the right to (amongst numerous other things):</a:t>
            </a:r>
          </a:p>
          <a:p>
            <a:endParaRPr lang="en-US" dirty="0" smtClean="0"/>
          </a:p>
          <a:p>
            <a:pPr lvl="1"/>
            <a:r>
              <a:rPr lang="en-US" dirty="0" smtClean="0"/>
              <a:t>“…conduct …geodetic control surveys…”</a:t>
            </a:r>
          </a:p>
          <a:p>
            <a:endParaRPr lang="en-US" sz="1400" b="1" dirty="0" smtClean="0"/>
          </a:p>
          <a:p>
            <a:endParaRPr lang="en-US" sz="1400" b="1" dirty="0" smtClean="0"/>
          </a:p>
          <a:p>
            <a:r>
              <a:rPr lang="en-US" sz="1400" b="1" dirty="0" smtClean="0"/>
              <a:t>http://uscode.house.gov/download/pls/33C17.txt</a:t>
            </a:r>
          </a:p>
          <a:p>
            <a:pPr lvl="1"/>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Last Updated 12 October 2010 (DAS)</a:t>
            </a:r>
            <a:endParaRPr lang="en-US" dirty="0"/>
          </a:p>
        </p:txBody>
      </p:sp>
      <p:sp>
        <p:nvSpPr>
          <p:cNvPr id="5" name="Slide Number Placeholder 4"/>
          <p:cNvSpPr>
            <a:spLocks noGrp="1"/>
          </p:cNvSpPr>
          <p:nvPr>
            <p:ph type="sldNum" sz="quarter" idx="12"/>
          </p:nvPr>
        </p:nvSpPr>
        <p:spPr/>
        <p:txBody>
          <a:bodyPr/>
          <a:lstStyle/>
          <a:p>
            <a:fld id="{1BE2F31E-9859-4353-8204-26096E84F01D}"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595478"/>
            <a:ext cx="8229600" cy="1143000"/>
          </a:xfrm>
        </p:spPr>
        <p:txBody>
          <a:bodyPr/>
          <a:lstStyle/>
          <a:p>
            <a:r>
              <a:rPr lang="en-US" dirty="0" smtClean="0"/>
              <a:t>NGS’s role and authority </a:t>
            </a:r>
            <a:br>
              <a:rPr lang="en-US" dirty="0" smtClean="0"/>
            </a:br>
            <a:r>
              <a:rPr lang="en-US" dirty="0" err="1" smtClean="0"/>
              <a:t>vis</a:t>
            </a:r>
            <a:r>
              <a:rPr lang="en-US" dirty="0" smtClean="0"/>
              <a:t>-a-</a:t>
            </a:r>
            <a:r>
              <a:rPr lang="en-US" dirty="0" err="1" smtClean="0"/>
              <a:t>vis</a:t>
            </a:r>
            <a:r>
              <a:rPr lang="en-US" dirty="0" smtClean="0"/>
              <a:t> “vertical datums” (2 of 5)</a:t>
            </a:r>
          </a:p>
        </p:txBody>
      </p:sp>
      <p:sp>
        <p:nvSpPr>
          <p:cNvPr id="3" name="Content Placeholder 2"/>
          <p:cNvSpPr>
            <a:spLocks noGrp="1"/>
          </p:cNvSpPr>
          <p:nvPr>
            <p:ph idx="1"/>
          </p:nvPr>
        </p:nvSpPr>
        <p:spPr>
          <a:xfrm>
            <a:off x="457200" y="1921040"/>
            <a:ext cx="8229600" cy="4525963"/>
          </a:xfrm>
        </p:spPr>
        <p:txBody>
          <a:bodyPr/>
          <a:lstStyle/>
          <a:p>
            <a:pPr>
              <a:defRPr/>
            </a:pPr>
            <a:r>
              <a:rPr lang="en-US" sz="2400" b="1" dirty="0" smtClean="0"/>
              <a:t>OMB Circular A-16 (revised):</a:t>
            </a:r>
          </a:p>
          <a:p>
            <a:pPr>
              <a:defRPr/>
            </a:pPr>
            <a:endParaRPr lang="en-US" sz="2400" b="1" dirty="0" smtClean="0"/>
          </a:p>
          <a:p>
            <a:pPr>
              <a:defRPr/>
            </a:pPr>
            <a:r>
              <a:rPr lang="en-US" sz="2400" dirty="0" smtClean="0"/>
              <a:t>Names DOC and NOAA as “lead agency” for Geodetic Control, and says:</a:t>
            </a:r>
          </a:p>
          <a:p>
            <a:pPr>
              <a:defRPr/>
            </a:pPr>
            <a:endParaRPr lang="en-US" sz="2400" dirty="0" smtClean="0"/>
          </a:p>
          <a:p>
            <a:pPr marL="342900" lvl="1" indent="-342900">
              <a:buFontTx/>
              <a:buChar char="•"/>
              <a:defRPr/>
            </a:pPr>
            <a:r>
              <a:rPr lang="en-US" sz="2400" i="1" dirty="0" smtClean="0"/>
              <a:t>“All NSDI framework data and users' applications data </a:t>
            </a:r>
            <a:r>
              <a:rPr lang="en-US" sz="2400" i="1" u="sng" dirty="0" smtClean="0"/>
              <a:t>require geodetic control </a:t>
            </a:r>
            <a:r>
              <a:rPr lang="en-US" sz="2400" i="1" dirty="0" smtClean="0"/>
              <a:t>to accurately register spatial data.”</a:t>
            </a:r>
            <a:endParaRPr lang="en-US" sz="2400" dirty="0" smtClean="0"/>
          </a:p>
          <a:p>
            <a:pPr>
              <a:defRPr/>
            </a:pPr>
            <a:endParaRPr lang="en-US" sz="2400" dirty="0" smtClean="0"/>
          </a:p>
          <a:p>
            <a:pPr>
              <a:defRPr/>
            </a:pPr>
            <a:r>
              <a:rPr lang="en-US" sz="2400" i="1" dirty="0" smtClean="0"/>
              <a:t>“The </a:t>
            </a:r>
            <a:r>
              <a:rPr lang="en-US" sz="2400" i="1" u="sng" dirty="0" smtClean="0"/>
              <a:t>National Spatial Reference System </a:t>
            </a:r>
            <a:r>
              <a:rPr lang="en-US" sz="2400" i="1" dirty="0" smtClean="0"/>
              <a:t>is the fundamental geodetic control for the United States.”</a:t>
            </a:r>
          </a:p>
          <a:p>
            <a:pPr lvl="1">
              <a:defRPr/>
            </a:pPr>
            <a:endParaRPr lang="en-US" dirty="0" smtClean="0"/>
          </a:p>
          <a:p>
            <a:pPr>
              <a:defRPr/>
            </a:pPr>
            <a:endParaRPr lang="en-US" dirty="0" smtClean="0"/>
          </a:p>
        </p:txBody>
      </p:sp>
      <p:sp>
        <p:nvSpPr>
          <p:cNvPr id="4" name="Footer Placeholder 3"/>
          <p:cNvSpPr>
            <a:spLocks noGrp="1"/>
          </p:cNvSpPr>
          <p:nvPr>
            <p:ph type="ftr" sz="quarter" idx="11"/>
          </p:nvPr>
        </p:nvSpPr>
        <p:spPr/>
        <p:txBody>
          <a:bodyPr/>
          <a:lstStyle/>
          <a:p>
            <a:r>
              <a:rPr lang="en-US" smtClean="0"/>
              <a:t>Last Updated 12 October 2010 (DAS)</a:t>
            </a:r>
            <a:endParaRPr lang="en-US" dirty="0"/>
          </a:p>
        </p:txBody>
      </p:sp>
      <p:sp>
        <p:nvSpPr>
          <p:cNvPr id="5" name="Slide Number Placeholder 4"/>
          <p:cNvSpPr>
            <a:spLocks noGrp="1"/>
          </p:cNvSpPr>
          <p:nvPr>
            <p:ph type="sldNum" sz="quarter" idx="12"/>
          </p:nvPr>
        </p:nvSpPr>
        <p:spPr/>
        <p:txBody>
          <a:bodyPr/>
          <a:lstStyle/>
          <a:p>
            <a:fld id="{1BE2F31E-9859-4353-8204-26096E84F01D}"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95478"/>
            <a:ext cx="8229600" cy="1143000"/>
          </a:xfrm>
        </p:spPr>
        <p:txBody>
          <a:bodyPr/>
          <a:lstStyle/>
          <a:p>
            <a:r>
              <a:rPr lang="en-US" dirty="0" smtClean="0"/>
              <a:t>NGS’s role and authority </a:t>
            </a:r>
            <a:br>
              <a:rPr lang="en-US" dirty="0" smtClean="0"/>
            </a:br>
            <a:r>
              <a:rPr lang="en-US" dirty="0" err="1" smtClean="0"/>
              <a:t>vis</a:t>
            </a:r>
            <a:r>
              <a:rPr lang="en-US" dirty="0" smtClean="0"/>
              <a:t>-a-</a:t>
            </a:r>
            <a:r>
              <a:rPr lang="en-US" dirty="0" err="1" smtClean="0"/>
              <a:t>vis</a:t>
            </a:r>
            <a:r>
              <a:rPr lang="en-US" dirty="0" smtClean="0"/>
              <a:t> “vertical datums” (3 of 5)</a:t>
            </a:r>
          </a:p>
        </p:txBody>
      </p:sp>
      <p:sp>
        <p:nvSpPr>
          <p:cNvPr id="3" name="Content Placeholder 2"/>
          <p:cNvSpPr>
            <a:spLocks noGrp="1"/>
          </p:cNvSpPr>
          <p:nvPr>
            <p:ph idx="1"/>
          </p:nvPr>
        </p:nvSpPr>
        <p:spPr>
          <a:xfrm>
            <a:off x="457200" y="1921040"/>
            <a:ext cx="8229600" cy="4525963"/>
          </a:xfrm>
        </p:spPr>
        <p:txBody>
          <a:bodyPr/>
          <a:lstStyle/>
          <a:p>
            <a:pPr>
              <a:defRPr/>
            </a:pPr>
            <a:r>
              <a:rPr lang="en-US" sz="2400" b="1" dirty="0" smtClean="0"/>
              <a:t>OMB Circular A-16 (revised):</a:t>
            </a:r>
          </a:p>
          <a:p>
            <a:pPr>
              <a:defRPr/>
            </a:pPr>
            <a:endParaRPr lang="en-US" sz="2400" dirty="0" smtClean="0"/>
          </a:p>
          <a:p>
            <a:pPr>
              <a:defRPr/>
            </a:pPr>
            <a:r>
              <a:rPr lang="en-US" sz="2400" dirty="0" smtClean="0"/>
              <a:t>Because NGS is the only agency inside DOC or NOAA that sets geodetic control, </a:t>
            </a:r>
            <a:r>
              <a:rPr lang="en-US" sz="2400" u="sng" dirty="0" smtClean="0"/>
              <a:t>the NSRS responsibility falls to NGS</a:t>
            </a:r>
            <a:r>
              <a:rPr lang="en-US" sz="2400" dirty="0" smtClean="0"/>
              <a:t>.  The NGS mission reflects this OMB-granted responsibility:</a:t>
            </a:r>
          </a:p>
          <a:p>
            <a:pPr>
              <a:defRPr/>
            </a:pPr>
            <a:endParaRPr lang="en-US" sz="2400" dirty="0" smtClean="0"/>
          </a:p>
          <a:p>
            <a:pPr lvl="1">
              <a:defRPr/>
            </a:pPr>
            <a:r>
              <a:rPr lang="en-US" sz="2400" b="1" dirty="0" smtClean="0">
                <a:ea typeface="+mn-ea"/>
                <a:cs typeface="+mn-cs"/>
              </a:rPr>
              <a:t>NGS Mission:  “</a:t>
            </a:r>
            <a:r>
              <a:rPr lang="en-US" sz="2400" dirty="0" smtClean="0">
                <a:ea typeface="+mn-ea"/>
                <a:cs typeface="+mn-cs"/>
              </a:rPr>
              <a:t>To define, maintain, and provide access to the National Spatial Reference System to meet our nation’s economic, social, and environmental needs”</a:t>
            </a:r>
          </a:p>
          <a:p>
            <a:pPr lvl="1">
              <a:defRPr/>
            </a:pPr>
            <a:endParaRPr lang="en-US" dirty="0" smtClean="0">
              <a:ea typeface="+mn-ea"/>
              <a:cs typeface="+mn-cs"/>
            </a:endParaRPr>
          </a:p>
          <a:p>
            <a:pPr>
              <a:defRPr/>
            </a:pPr>
            <a:r>
              <a:rPr lang="en-US" sz="1400" b="1" i="1" dirty="0" smtClean="0"/>
              <a:t>www.whitehouse.gov/omb/Circulars/a016/a016_rev.html</a:t>
            </a:r>
            <a:endParaRPr lang="en-US" sz="1400" b="1" dirty="0"/>
          </a:p>
        </p:txBody>
      </p:sp>
      <p:sp>
        <p:nvSpPr>
          <p:cNvPr id="4" name="Footer Placeholder 3"/>
          <p:cNvSpPr>
            <a:spLocks noGrp="1"/>
          </p:cNvSpPr>
          <p:nvPr>
            <p:ph type="ftr" sz="quarter" idx="11"/>
          </p:nvPr>
        </p:nvSpPr>
        <p:spPr/>
        <p:txBody>
          <a:bodyPr/>
          <a:lstStyle/>
          <a:p>
            <a:r>
              <a:rPr lang="en-US" smtClean="0"/>
              <a:t>Last Updated 12 October 2010 (DAS)</a:t>
            </a:r>
            <a:endParaRPr lang="en-US" dirty="0"/>
          </a:p>
        </p:txBody>
      </p:sp>
      <p:sp>
        <p:nvSpPr>
          <p:cNvPr id="5" name="Slide Number Placeholder 4"/>
          <p:cNvSpPr>
            <a:spLocks noGrp="1"/>
          </p:cNvSpPr>
          <p:nvPr>
            <p:ph type="sldNum" sz="quarter" idx="12"/>
          </p:nvPr>
        </p:nvSpPr>
        <p:spPr/>
        <p:txBody>
          <a:bodyPr/>
          <a:lstStyle/>
          <a:p>
            <a:fld id="{1BE2F31E-9859-4353-8204-26096E84F01D}"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595478"/>
            <a:ext cx="8229600" cy="1143000"/>
          </a:xfrm>
        </p:spPr>
        <p:txBody>
          <a:bodyPr/>
          <a:lstStyle/>
          <a:p>
            <a:r>
              <a:rPr lang="en-US" dirty="0" smtClean="0"/>
              <a:t>NGS’s role and authority </a:t>
            </a:r>
            <a:br>
              <a:rPr lang="en-US" dirty="0" smtClean="0"/>
            </a:br>
            <a:r>
              <a:rPr lang="en-US" dirty="0" err="1" smtClean="0"/>
              <a:t>vis</a:t>
            </a:r>
            <a:r>
              <a:rPr lang="en-US" dirty="0" smtClean="0"/>
              <a:t>-a-</a:t>
            </a:r>
            <a:r>
              <a:rPr lang="en-US" dirty="0" err="1" smtClean="0"/>
              <a:t>vis</a:t>
            </a:r>
            <a:r>
              <a:rPr lang="en-US" dirty="0" smtClean="0"/>
              <a:t> “vertical datums” (4 of 5)</a:t>
            </a:r>
          </a:p>
        </p:txBody>
      </p:sp>
      <p:sp>
        <p:nvSpPr>
          <p:cNvPr id="11267" name="Content Placeholder 2"/>
          <p:cNvSpPr>
            <a:spLocks noGrp="1"/>
          </p:cNvSpPr>
          <p:nvPr>
            <p:ph idx="1"/>
          </p:nvPr>
        </p:nvSpPr>
        <p:spPr>
          <a:xfrm>
            <a:off x="457200" y="1921040"/>
            <a:ext cx="8229600" cy="4525963"/>
          </a:xfrm>
        </p:spPr>
        <p:txBody>
          <a:bodyPr/>
          <a:lstStyle/>
          <a:p>
            <a:r>
              <a:rPr lang="en-US" sz="2400" b="1" dirty="0" smtClean="0"/>
              <a:t>FGCS Federal Register Notice </a:t>
            </a:r>
            <a:r>
              <a:rPr lang="en-US" sz="2400" dirty="0" smtClean="0"/>
              <a:t>(Vol. 58, No. 120)</a:t>
            </a:r>
          </a:p>
          <a:p>
            <a:endParaRPr lang="en-US" sz="2400" dirty="0" smtClean="0"/>
          </a:p>
          <a:p>
            <a:r>
              <a:rPr lang="en-US" sz="2400" dirty="0" smtClean="0"/>
              <a:t>Affirms “NAVD 88 as the </a:t>
            </a:r>
            <a:r>
              <a:rPr lang="en-US" sz="2400" u="sng" dirty="0" smtClean="0"/>
              <a:t>official civilian vertical datum</a:t>
            </a:r>
            <a:r>
              <a:rPr lang="en-US" sz="2400" dirty="0" smtClean="0"/>
              <a:t> for surveying and mapping activities in the United States performed or financed by </a:t>
            </a:r>
            <a:r>
              <a:rPr lang="en-US" sz="2400" u="sng" dirty="0" smtClean="0"/>
              <a:t>the Federal Government.</a:t>
            </a:r>
          </a:p>
          <a:p>
            <a:endParaRPr lang="en-US" sz="2400" dirty="0" smtClean="0"/>
          </a:p>
          <a:p>
            <a:r>
              <a:rPr lang="en-US" sz="2400" dirty="0" smtClean="0"/>
              <a:t>“To the extent practicable, legally allowable, and feasible, </a:t>
            </a:r>
            <a:r>
              <a:rPr lang="en-US" sz="2400" u="sng" dirty="0" smtClean="0"/>
              <a:t>require that all Federal agencies </a:t>
            </a:r>
            <a:r>
              <a:rPr lang="en-US" sz="2400" dirty="0" smtClean="0"/>
              <a:t>using or producing vertical height information undertake an orderly transition to NAVD 88.”</a:t>
            </a:r>
          </a:p>
          <a:p>
            <a:endParaRPr lang="en-US" sz="1000" dirty="0" smtClean="0"/>
          </a:p>
          <a:p>
            <a:r>
              <a:rPr lang="en-US" sz="1200" b="1" dirty="0" smtClean="0"/>
              <a:t>http://www.ngs.noaa.gov/PUBS_LIB/FedRegister/FRdoc93-14922.pdf</a:t>
            </a:r>
          </a:p>
          <a:p>
            <a:endParaRPr lang="en-US" dirty="0" smtClean="0"/>
          </a:p>
          <a:p>
            <a:endParaRPr lang="en-US" dirty="0" smtClean="0"/>
          </a:p>
          <a:p>
            <a:endParaRPr lang="en-US" dirty="0" smtClean="0"/>
          </a:p>
          <a:p>
            <a:pPr lvl="1"/>
            <a:endParaRPr lang="en-US" dirty="0" smtClean="0"/>
          </a:p>
        </p:txBody>
      </p:sp>
      <p:sp>
        <p:nvSpPr>
          <p:cNvPr id="4" name="Footer Placeholder 3"/>
          <p:cNvSpPr>
            <a:spLocks noGrp="1"/>
          </p:cNvSpPr>
          <p:nvPr>
            <p:ph type="ftr" sz="quarter" idx="11"/>
          </p:nvPr>
        </p:nvSpPr>
        <p:spPr/>
        <p:txBody>
          <a:bodyPr/>
          <a:lstStyle/>
          <a:p>
            <a:r>
              <a:rPr lang="en-US" smtClean="0"/>
              <a:t>Last Updated 12 October 2010 (DAS)</a:t>
            </a:r>
            <a:endParaRPr lang="en-US" dirty="0"/>
          </a:p>
        </p:txBody>
      </p:sp>
      <p:sp>
        <p:nvSpPr>
          <p:cNvPr id="5" name="Slide Number Placeholder 4"/>
          <p:cNvSpPr>
            <a:spLocks noGrp="1"/>
          </p:cNvSpPr>
          <p:nvPr>
            <p:ph type="sldNum" sz="quarter" idx="12"/>
          </p:nvPr>
        </p:nvSpPr>
        <p:spPr/>
        <p:txBody>
          <a:bodyPr/>
          <a:lstStyle/>
          <a:p>
            <a:fld id="{1BE2F31E-9859-4353-8204-26096E84F01D}"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GS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NGSPowerPointTemplate</Template>
  <TotalTime>43206</TotalTime>
  <Words>6000</Words>
  <Application>Microsoft Office PowerPoint</Application>
  <PresentationFormat>On-screen Show (4:3)</PresentationFormat>
  <Paragraphs>928</Paragraphs>
  <Slides>55</Slides>
  <Notes>37</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NGSPowerPointTemplate</vt:lpstr>
      <vt:lpstr>Office Theme</vt:lpstr>
      <vt:lpstr>Slide 1</vt:lpstr>
      <vt:lpstr>Outline</vt:lpstr>
      <vt:lpstr>What is a vertical datum (1 of 3)? </vt:lpstr>
      <vt:lpstr>What is a vertical datum (2 of 3)? </vt:lpstr>
      <vt:lpstr>What is a vertical datum (3 of 3)?</vt:lpstr>
      <vt:lpstr>NGS’s role and authority  vis-a-vis “vertical datums” (1 of 5)</vt:lpstr>
      <vt:lpstr>NGS’s role and authority  vis-a-vis “vertical datums” (2 of 5)</vt:lpstr>
      <vt:lpstr>NGS’s role and authority  vis-a-vis “vertical datums” (3 of 5)</vt:lpstr>
      <vt:lpstr>NGS’s role and authority  vis-a-vis “vertical datums” (4 of 5)</vt:lpstr>
      <vt:lpstr>NGS’s role and authority  vis-a-vis “vertical datums” (5 of 5)</vt:lpstr>
      <vt:lpstr>History of vertical  datums in the USA (1 of 5)</vt:lpstr>
      <vt:lpstr>History of vertical  datums in the USA (2 of 5)</vt:lpstr>
      <vt:lpstr>History of vertical  datums in the USA (3 of 5)</vt:lpstr>
      <vt:lpstr>History of vertical  datums in the USA (4 of 5)</vt:lpstr>
      <vt:lpstr>History of vertical  datums in the USA (5 of 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Dru.Smith</dc:creator>
  <cp:lastModifiedBy>Dru Smith</cp:lastModifiedBy>
  <cp:revision>1088</cp:revision>
  <dcterms:created xsi:type="dcterms:W3CDTF">2007-03-19T16:14:20Z</dcterms:created>
  <dcterms:modified xsi:type="dcterms:W3CDTF">2010-10-14T14:35:02Z</dcterms:modified>
</cp:coreProperties>
</file>