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9D98-1883-F1FD-0048-A69F1EBB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EBD16C-61DC-4934-800D-E6167DBDF4CE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CC58-151F-2693-6942-92F1206A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BD70-40F9-C6FB-52E4-7A8C4C08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B9861-7121-474D-B0BB-41017B7BB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92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8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2FA2E2B-4C14-B1AE-1FFE-B9DEC418A8EF}"/>
              </a:ext>
            </a:extLst>
          </p:cNvPr>
          <p:cNvSpPr txBox="1">
            <a:spLocks/>
          </p:cNvSpPr>
          <p:nvPr/>
        </p:nvSpPr>
        <p:spPr>
          <a:xfrm>
            <a:off x="385956" y="1641231"/>
            <a:ext cx="7385702" cy="24274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5400" b="1" kern="0" dirty="0">
                <a:solidFill>
                  <a:srgbClr val="F99D38"/>
                </a:solidFill>
                <a:latin typeface="Arno Pro" panose="02020502040506020403" pitchFamily="18" charset="0"/>
              </a:rPr>
              <a:t>The 2022 GNSS Survey for a New International Great Lakes Datum</a:t>
            </a:r>
            <a:endParaRPr lang="fi-FI" sz="5400" b="1" kern="0" dirty="0">
              <a:solidFill>
                <a:srgbClr val="F99D38"/>
              </a:solidFill>
              <a:latin typeface="Arno Pro" panose="020205020405060204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E3F08-27B3-0508-397A-24D6B8CA9722}"/>
              </a:ext>
            </a:extLst>
          </p:cNvPr>
          <p:cNvSpPr txBox="1">
            <a:spLocks/>
          </p:cNvSpPr>
          <p:nvPr/>
        </p:nvSpPr>
        <p:spPr>
          <a:xfrm>
            <a:off x="385955" y="5216769"/>
            <a:ext cx="7385701" cy="4357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kern="0" dirty="0">
                <a:solidFill>
                  <a:schemeClr val="tx1"/>
                </a:solidFill>
                <a:latin typeface="Cuprum" panose="00000500000000000000" pitchFamily="2" charset="0"/>
              </a:rPr>
              <a:t>Ryan HIPPENSTIEL, John MAY, and Jacob HECK, United States, Michael CRAYMER and Rachel VAN HERPT, Canada</a:t>
            </a:r>
            <a:endParaRPr lang="fi-FI" kern="0" dirty="0">
              <a:solidFill>
                <a:schemeClr val="tx1"/>
              </a:solidFill>
              <a:latin typeface="Cuprum" panose="00000500000000000000" pitchFamily="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CF75BEE-47AC-D5E0-7E03-F4DF02BFA7DB}"/>
              </a:ext>
            </a:extLst>
          </p:cNvPr>
          <p:cNvSpPr txBox="1">
            <a:spLocks/>
          </p:cNvSpPr>
          <p:nvPr/>
        </p:nvSpPr>
        <p:spPr>
          <a:xfrm>
            <a:off x="385954" y="4068661"/>
            <a:ext cx="7385702" cy="10821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b="1" baseline="0">
                <a:solidFill>
                  <a:srgbClr val="87764E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kern="0" dirty="0">
                <a:solidFill>
                  <a:srgbClr val="256571"/>
                </a:solidFill>
                <a:latin typeface="Arno Pro" panose="02020502040506020403" pitchFamily="18" charset="0"/>
              </a:rPr>
              <a:t>Overcoming Challenges with International Planning and Digital Tools</a:t>
            </a:r>
            <a:endParaRPr lang="fi-FI" kern="0" dirty="0">
              <a:solidFill>
                <a:srgbClr val="25657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7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5843311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Over 19,000 hours of static GNSS data collected by ~25 observers</a:t>
            </a:r>
          </a:p>
          <a:p>
            <a:r>
              <a:rPr lang="fi-FI" dirty="0">
                <a:latin typeface="Cuprum" panose="00000500000000000000" pitchFamily="2" charset="0"/>
              </a:rPr>
              <a:t>Metadata including photos, equipment, mark information, weather, and obstructions delivered</a:t>
            </a:r>
          </a:p>
          <a:p>
            <a:r>
              <a:rPr lang="fi-FI" dirty="0">
                <a:latin typeface="Cuprum" panose="00000500000000000000" pitchFamily="2" charset="0"/>
              </a:rPr>
              <a:t>Sub-cm repeatability exceeded goals</a:t>
            </a:r>
          </a:p>
          <a:p>
            <a:r>
              <a:rPr lang="fi-FI" dirty="0">
                <a:latin typeface="Cuprum" panose="00000500000000000000" pitchFamily="2" charset="0"/>
              </a:rPr>
              <a:t>Full data processing and adjustment is underway </a:t>
            </a:r>
          </a:p>
          <a:p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4D2A2-8CD3-417F-87A0-4F86F732C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757740"/>
            <a:ext cx="5187820" cy="38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11028413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39"/>
            <a:ext cx="5143955" cy="3906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Thank you!</a:t>
            </a: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r>
              <a:rPr lang="fi-FI" sz="2800" b="1" dirty="0">
                <a:solidFill>
                  <a:srgbClr val="256571"/>
                </a:solidFill>
                <a:latin typeface="Arno Pro" panose="02020502040506020403" pitchFamily="18" charset="0"/>
              </a:rPr>
              <a:t>For more information about the IGLD update, visit:</a:t>
            </a:r>
          </a:p>
          <a:p>
            <a:endParaRPr lang="fi-FI" sz="2800" b="1" dirty="0">
              <a:solidFill>
                <a:srgbClr val="256571"/>
              </a:solidFill>
              <a:highlight>
                <a:srgbClr val="FFFF00"/>
              </a:highlight>
              <a:latin typeface="Arno Pro" panose="02020502040506020403" pitchFamily="18" charset="0"/>
            </a:endParaRPr>
          </a:p>
          <a:p>
            <a:r>
              <a:rPr lang="fi-FI" sz="2800" b="1" dirty="0">
                <a:solidFill>
                  <a:srgbClr val="256571"/>
                </a:solidFill>
                <a:latin typeface="Arno Pro" panose="02020502040506020403" pitchFamily="18" charset="0"/>
              </a:rPr>
              <a:t>https://GreatLakesCC.org</a:t>
            </a: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  <a:p>
            <a:endParaRPr lang="fi-FI" sz="3200" b="1" dirty="0">
              <a:solidFill>
                <a:srgbClr val="256571"/>
              </a:solidFill>
              <a:latin typeface="Arno Pro" panose="0202050204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639A9-2887-4594-97F7-D09FDEB35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57354"/>
            <a:ext cx="5887624" cy="44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4554145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Surveyors from the US and Canada collaborated in support of the International Great Lakes Datum (IGLD)</a:t>
            </a:r>
          </a:p>
          <a:p>
            <a:r>
              <a:rPr lang="fi-FI" dirty="0">
                <a:latin typeface="Cuprum" panose="00000500000000000000" pitchFamily="2" charset="0"/>
              </a:rPr>
              <a:t>The survey collected over 19,000 hours of GNSS over the span of 6 weeks each</a:t>
            </a:r>
          </a:p>
          <a:p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International Cooperation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131DE-CCA4-4108-9723-8CF1997F2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3" y="1757740"/>
            <a:ext cx="5321611" cy="39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6374556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The Great Lakes region is one of the largest freshwater resources on Earth</a:t>
            </a:r>
          </a:p>
          <a:p>
            <a:r>
              <a:rPr lang="fi-FI" dirty="0">
                <a:latin typeface="Cuprum" panose="00000500000000000000" pitchFamily="2" charset="0"/>
              </a:rPr>
              <a:t>It is affected by crustal motion largely due to glacial isostatic adjustment (GIA)</a:t>
            </a:r>
          </a:p>
          <a:p>
            <a:r>
              <a:rPr lang="fi-FI" dirty="0">
                <a:latin typeface="Cuprum" panose="00000500000000000000" pitchFamily="2" charset="0"/>
              </a:rPr>
              <a:t>The IGLD accounts for such changes to provide a consistent water level datum</a:t>
            </a:r>
          </a:p>
          <a:p>
            <a:r>
              <a:rPr lang="fi-FI" dirty="0">
                <a:latin typeface="Cuprum" panose="00000500000000000000" pitchFamily="2" charset="0"/>
              </a:rPr>
              <a:t>IGLD is updated every 25-30 years and a new update is currently underway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CA076-7C20-441E-9192-C6B52FB0F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35" y="2036211"/>
            <a:ext cx="4778820" cy="35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6374556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GNSS data on ground marks is combined with geodetic leveling data to the water level stations to create datum products</a:t>
            </a:r>
          </a:p>
          <a:p>
            <a:r>
              <a:rPr lang="fi-FI" dirty="0">
                <a:latin typeface="Cuprum" panose="00000500000000000000" pitchFamily="2" charset="0"/>
              </a:rPr>
              <a:t>Previous GNSS surveys were completed in 1997, 2005, 2010, and 2015</a:t>
            </a:r>
          </a:p>
          <a:p>
            <a:r>
              <a:rPr lang="fi-FI" dirty="0">
                <a:latin typeface="Cuprum" panose="00000500000000000000" pitchFamily="2" charset="0"/>
              </a:rPr>
              <a:t>The 2022 survey was the largest, observing at permanent and seasonal water level stations - 365 bench marks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GNSS surveys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18CBE-9E29-427D-A1ED-C801B20D8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20" t="10834" r="3134" b="812"/>
          <a:stretch/>
        </p:blipFill>
        <p:spPr>
          <a:xfrm>
            <a:off x="7065248" y="2409272"/>
            <a:ext cx="4827917" cy="30016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029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4470255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Geodetic and water level partners from both nations planned the work</a:t>
            </a:r>
          </a:p>
          <a:p>
            <a:r>
              <a:rPr lang="fi-FI" dirty="0">
                <a:latin typeface="Cuprum" panose="00000500000000000000" pitchFamily="2" charset="0"/>
              </a:rPr>
              <a:t>Stations and marks to survey were agreed upon</a:t>
            </a:r>
          </a:p>
          <a:p>
            <a:r>
              <a:rPr lang="fi-FI" dirty="0">
                <a:latin typeface="Cuprum" panose="00000500000000000000" pitchFamily="2" charset="0"/>
              </a:rPr>
              <a:t>Visualization through web mapping improved planning efforts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A40DA-CAFC-4DFB-B5ED-096B33E5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564" y="1580196"/>
            <a:ext cx="5954658" cy="24345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16EE7C-45C3-4608-B3F1-B9E184FA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274" y="2631877"/>
            <a:ext cx="4560284" cy="3117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57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6160551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Binational specifications were written to improve field protocols and account for equipment differences </a:t>
            </a:r>
          </a:p>
          <a:p>
            <a:r>
              <a:rPr lang="fi-FI" dirty="0">
                <a:latin typeface="Cuprum" panose="00000500000000000000" pitchFamily="2" charset="0"/>
              </a:rPr>
              <a:t>Details on duration, rate of collection, metadata, quality of equipment were established</a:t>
            </a:r>
          </a:p>
          <a:p>
            <a:r>
              <a:rPr lang="fi-FI" dirty="0">
                <a:latin typeface="Cuprum" panose="00000500000000000000" pitchFamily="2" charset="0"/>
              </a:rPr>
              <a:t>Desired accuracy was a minimum of 2 cm at each benchmark</a:t>
            </a:r>
          </a:p>
          <a:p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Planning</a:t>
            </a:r>
          </a:p>
        </p:txBody>
      </p:sp>
      <p:pic>
        <p:nvPicPr>
          <p:cNvPr id="6" name="image7.jpg">
            <a:extLst>
              <a:ext uri="{FF2B5EF4-FFF2-40B4-BE49-F238E27FC236}">
                <a16:creationId xmlns:a16="http://schemas.microsoft.com/office/drawing/2014/main" id="{01D140B5-E8BE-4BCD-A371-2A31EB195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1818" y="1757740"/>
            <a:ext cx="4570186" cy="39915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776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6160551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Two 24-hour static GNSS observations were to be collected on each mark</a:t>
            </a:r>
          </a:p>
          <a:p>
            <a:r>
              <a:rPr lang="fi-FI" dirty="0">
                <a:latin typeface="Cuprum" panose="00000500000000000000" pitchFamily="2" charset="0"/>
              </a:rPr>
              <a:t>US and Canada surveyors developed a schedule to maintain pace with each other</a:t>
            </a:r>
          </a:p>
          <a:p>
            <a:r>
              <a:rPr lang="fi-FI" dirty="0">
                <a:latin typeface="Cuprum" panose="00000500000000000000" pitchFamily="2" charset="0"/>
              </a:rPr>
              <a:t>Consistent conditions and ”cross-lake” observations were important </a:t>
            </a:r>
          </a:p>
          <a:p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Planning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49619-098D-4E91-8EC2-DFC79390A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24" y="2036211"/>
            <a:ext cx="5026128" cy="35508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40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6160551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Multiple partners assisted with mark reconnaissance and observation</a:t>
            </a:r>
          </a:p>
          <a:p>
            <a:r>
              <a:rPr lang="fi-FI" dirty="0">
                <a:latin typeface="Cuprum" panose="00000500000000000000" pitchFamily="2" charset="0"/>
              </a:rPr>
              <a:t>Survey was completed on schedule with limited disruptions</a:t>
            </a:r>
          </a:p>
          <a:p>
            <a:r>
              <a:rPr lang="fi-FI" dirty="0">
                <a:latin typeface="Cuprum" panose="00000500000000000000" pitchFamily="2" charset="0"/>
              </a:rPr>
              <a:t>Successful planning and preparations led to efficient adjustments</a:t>
            </a: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Execution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54A521-3825-4307-B1F7-764A5C1D2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08702"/>
              </p:ext>
            </p:extLst>
          </p:nvPr>
        </p:nvGraphicFramePr>
        <p:xfrm>
          <a:off x="6774024" y="1540967"/>
          <a:ext cx="4937760" cy="4099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085">
                  <a:extLst>
                    <a:ext uri="{9D8B030D-6E8A-4147-A177-3AD203B41FA5}">
                      <a16:colId xmlns:a16="http://schemas.microsoft.com/office/drawing/2014/main" val="1959682319"/>
                    </a:ext>
                  </a:extLst>
                </a:gridCol>
                <a:gridCol w="2471675">
                  <a:extLst>
                    <a:ext uri="{9D8B030D-6E8A-4147-A177-3AD203B41FA5}">
                      <a16:colId xmlns:a16="http://schemas.microsoft.com/office/drawing/2014/main" val="415529699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Canadian Partners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United States Partners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36684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NRCan - Canadian Geodetic Survey (CGS)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NOAA – National Geodetic Survey (NGS)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848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DFO - Canadian Hydrographic Service (CHS)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NOAA – Center for Oceanic and Operation Products (CO-OPS)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0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ECCC - National Hydrological Service (NHS)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US Army Corp of Engineers (USACE)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69578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Ontario Power Generation (OPG)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Michigan Department of Transportation (MDOT)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49528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Saint Lawrence Seaway Management Corporation (SLSMC)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New York Power Authority (NYPA)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524563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Hydro Québec (HQ)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Great Lakes St. Lawrence Seaway Development Corporation (SLSDC)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82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Wisconsin Department of Transportation (WisDOT)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96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Darin J. Henkel, PLS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9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65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9E3B-27C3-D00B-A7EA-F2A3BAD61797}"/>
              </a:ext>
            </a:extLst>
          </p:cNvPr>
          <p:cNvSpPr txBox="1">
            <a:spLocks/>
          </p:cNvSpPr>
          <p:nvPr/>
        </p:nvSpPr>
        <p:spPr>
          <a:xfrm>
            <a:off x="613473" y="2409272"/>
            <a:ext cx="5722013" cy="3340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Cuprum" panose="00000500000000000000" pitchFamily="2" charset="0"/>
              </a:rPr>
              <a:t>Both US and Canada implemented protocols for communication and data storage</a:t>
            </a:r>
          </a:p>
          <a:p>
            <a:r>
              <a:rPr lang="fi-FI" dirty="0">
                <a:latin typeface="Cuprum" panose="00000500000000000000" pitchFamily="2" charset="0"/>
              </a:rPr>
              <a:t>Established start/stop times worked well for traversing between points and transferring data</a:t>
            </a:r>
          </a:p>
          <a:p>
            <a:r>
              <a:rPr lang="fi-FI" dirty="0">
                <a:latin typeface="Cuprum" panose="00000500000000000000" pitchFamily="2" charset="0"/>
              </a:rPr>
              <a:t>Early QA/QC was performed to ensure data quality</a:t>
            </a: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  <a:p>
            <a:endParaRPr lang="fi-FI" dirty="0">
              <a:latin typeface="Cuprum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0D3EF-8CDC-2EC0-8ACF-6170A9261D2B}"/>
              </a:ext>
            </a:extLst>
          </p:cNvPr>
          <p:cNvSpPr txBox="1">
            <a:spLocks/>
          </p:cNvSpPr>
          <p:nvPr/>
        </p:nvSpPr>
        <p:spPr>
          <a:xfrm>
            <a:off x="610306" y="1757740"/>
            <a:ext cx="10971387" cy="556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rgbClr val="256571"/>
                </a:solidFill>
                <a:latin typeface="Arno Pro" panose="02020502040506020403" pitchFamily="18" charset="0"/>
              </a:rPr>
              <a:t>Execution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50FD1-23D3-4D84-A205-4092ADB33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631" y="1757740"/>
            <a:ext cx="3396866" cy="3055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24D45-0EAB-4988-AA02-1A387070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557" y="3071969"/>
            <a:ext cx="3858110" cy="26773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11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A95BC0DF-E8B0-42FF-A94E-E3A414D0ABC8}" vid="{3C30F87F-DD90-494F-87F9-8E570CB08CD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A95BC0DF-E8B0-42FF-A94E-E3A414D0ABC8}" vid="{970C6517-4523-4F94-BF79-E8D7F2413E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8aa978-6175-4c65-a005-67a6b119246b" xsi:nil="true"/>
    <lcf76f155ced4ddcb4097134ff3c332f xmlns="5f34e6e3-143c-453e-b81d-6bdaf791876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CCB7A885DF44DA9DA4E57A608E0E6" ma:contentTypeVersion="18" ma:contentTypeDescription="Create a new document." ma:contentTypeScope="" ma:versionID="915fb5b7eb6b95a5fea7aea2597c844f">
  <xsd:schema xmlns:xsd="http://www.w3.org/2001/XMLSchema" xmlns:xs="http://www.w3.org/2001/XMLSchema" xmlns:p="http://schemas.microsoft.com/office/2006/metadata/properties" xmlns:ns2="5f34e6e3-143c-453e-b81d-6bdaf791876c" xmlns:ns3="408aa978-6175-4c65-a005-67a6b119246b" targetNamespace="http://schemas.microsoft.com/office/2006/metadata/properties" ma:root="true" ma:fieldsID="38066ee40fdbad8ed18622da96ed2d9c" ns2:_="" ns3:_="">
    <xsd:import namespace="5f34e6e3-143c-453e-b81d-6bdaf791876c"/>
    <xsd:import namespace="408aa978-6175-4c65-a005-67a6b1192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4e6e3-143c-453e-b81d-6bdaf7918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657b9c6-650a-486b-99d9-8e84a1a001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aa978-6175-4c65-a005-67a6b1192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fe6006f-d131-4f8b-9774-84e6d419bafc}" ma:internalName="TaxCatchAll" ma:showField="CatchAllData" ma:web="408aa978-6175-4c65-a005-67a6b11924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8E17E-E7F8-4F67-987E-2058DADC865C}">
  <ds:schemaRefs>
    <ds:schemaRef ds:uri="http://schemas.microsoft.com/office/2006/metadata/properties"/>
    <ds:schemaRef ds:uri="http://schemas.microsoft.com/office/infopath/2007/PartnerControls"/>
    <ds:schemaRef ds:uri="408aa978-6175-4c65-a005-67a6b119246b"/>
    <ds:schemaRef ds:uri="5f34e6e3-143c-453e-b81d-6bdaf791876c"/>
  </ds:schemaRefs>
</ds:datastoreItem>
</file>

<file path=customXml/itemProps2.xml><?xml version="1.0" encoding="utf-8"?>
<ds:datastoreItem xmlns:ds="http://schemas.openxmlformats.org/officeDocument/2006/customXml" ds:itemID="{A7045187-F8E7-4C70-9A55-C221BB2800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3468D-579B-4192-ACB9-27DCC9F52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4e6e3-143c-453e-b81d-6bdaf791876c"/>
    <ds:schemaRef ds:uri="408aa978-6175-4c65-a005-67a6b1192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FIG2023_ppt_Final_Template</Template>
  <TotalTime>373</TotalTime>
  <Words>519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Arno Pro</vt:lpstr>
      <vt:lpstr>Calibri</vt:lpstr>
      <vt:lpstr>Cuprum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Hathaway</dc:creator>
  <cp:lastModifiedBy>Ryan Hippenstiel</cp:lastModifiedBy>
  <cp:revision>21</cp:revision>
  <dcterms:created xsi:type="dcterms:W3CDTF">2023-03-16T17:43:02Z</dcterms:created>
  <dcterms:modified xsi:type="dcterms:W3CDTF">2023-05-29T01:59:18Z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0x010100380CCB7A885DF44DA9DA4E57A608E0E6</vt:lpwstr>
  </property>
</Properties>
</file>