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charts/chart3.xml" ContentType="application/vnd.openxmlformats-officedocument.drawingml.chart+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Default Extension="xls" ContentType="application/vnd.ms-exce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charts/chart1.xml" ContentType="application/vnd.openxmlformats-officedocument.drawingml.char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1" r:id="rId2"/>
    <p:sldMasterId id="2147483805" r:id="rId3"/>
  </p:sldMasterIdLst>
  <p:notesMasterIdLst>
    <p:notesMasterId r:id="rId212"/>
  </p:notesMasterIdLst>
  <p:handoutMasterIdLst>
    <p:handoutMasterId r:id="rId213"/>
  </p:handoutMasterIdLst>
  <p:sldIdLst>
    <p:sldId id="349" r:id="rId4"/>
    <p:sldId id="365" r:id="rId5"/>
    <p:sldId id="359" r:id="rId6"/>
    <p:sldId id="378" r:id="rId7"/>
    <p:sldId id="419" r:id="rId8"/>
    <p:sldId id="562" r:id="rId9"/>
    <p:sldId id="360" r:id="rId10"/>
    <p:sldId id="366" r:id="rId11"/>
    <p:sldId id="367" r:id="rId12"/>
    <p:sldId id="368" r:id="rId13"/>
    <p:sldId id="382" r:id="rId14"/>
    <p:sldId id="580" r:id="rId15"/>
    <p:sldId id="373" r:id="rId16"/>
    <p:sldId id="384" r:id="rId17"/>
    <p:sldId id="385" r:id="rId18"/>
    <p:sldId id="561" r:id="rId19"/>
    <p:sldId id="564" r:id="rId20"/>
    <p:sldId id="565" r:id="rId21"/>
    <p:sldId id="389" r:id="rId22"/>
    <p:sldId id="390" r:id="rId23"/>
    <p:sldId id="391" r:id="rId24"/>
    <p:sldId id="597" r:id="rId25"/>
    <p:sldId id="598" r:id="rId26"/>
    <p:sldId id="599" r:id="rId27"/>
    <p:sldId id="600" r:id="rId28"/>
    <p:sldId id="604" r:id="rId29"/>
    <p:sldId id="601" r:id="rId30"/>
    <p:sldId id="602" r:id="rId31"/>
    <p:sldId id="603" r:id="rId32"/>
    <p:sldId id="605" r:id="rId33"/>
    <p:sldId id="606" r:id="rId34"/>
    <p:sldId id="608" r:id="rId35"/>
    <p:sldId id="610" r:id="rId36"/>
    <p:sldId id="607" r:id="rId37"/>
    <p:sldId id="609" r:id="rId38"/>
    <p:sldId id="611" r:id="rId39"/>
    <p:sldId id="612" r:id="rId40"/>
    <p:sldId id="563" r:id="rId41"/>
    <p:sldId id="392" r:id="rId42"/>
    <p:sldId id="388" r:id="rId43"/>
    <p:sldId id="393" r:id="rId44"/>
    <p:sldId id="394" r:id="rId45"/>
    <p:sldId id="567" r:id="rId46"/>
    <p:sldId id="387" r:id="rId47"/>
    <p:sldId id="396" r:id="rId48"/>
    <p:sldId id="397" r:id="rId49"/>
    <p:sldId id="398" r:id="rId50"/>
    <p:sldId id="399" r:id="rId51"/>
    <p:sldId id="400" r:id="rId52"/>
    <p:sldId id="379" r:id="rId53"/>
    <p:sldId id="410" r:id="rId54"/>
    <p:sldId id="369" r:id="rId55"/>
    <p:sldId id="380" r:id="rId56"/>
    <p:sldId id="370" r:id="rId57"/>
    <p:sldId id="401" r:id="rId58"/>
    <p:sldId id="402" r:id="rId59"/>
    <p:sldId id="403" r:id="rId60"/>
    <p:sldId id="568" r:id="rId61"/>
    <p:sldId id="614" r:id="rId62"/>
    <p:sldId id="408" r:id="rId63"/>
    <p:sldId id="409" r:id="rId64"/>
    <p:sldId id="550" r:id="rId65"/>
    <p:sldId id="404" r:id="rId66"/>
    <p:sldId id="406" r:id="rId67"/>
    <p:sldId id="549" r:id="rId68"/>
    <p:sldId id="407" r:id="rId69"/>
    <p:sldId id="383" r:id="rId70"/>
    <p:sldId id="411" r:id="rId71"/>
    <p:sldId id="371" r:id="rId72"/>
    <p:sldId id="412" r:id="rId73"/>
    <p:sldId id="372" r:id="rId74"/>
    <p:sldId id="413" r:id="rId75"/>
    <p:sldId id="374" r:id="rId76"/>
    <p:sldId id="416" r:id="rId77"/>
    <p:sldId id="414" r:id="rId78"/>
    <p:sldId id="415" r:id="rId79"/>
    <p:sldId id="417" r:id="rId80"/>
    <p:sldId id="418" r:id="rId81"/>
    <p:sldId id="420" r:id="rId82"/>
    <p:sldId id="422" r:id="rId83"/>
    <p:sldId id="421" r:id="rId84"/>
    <p:sldId id="423" r:id="rId85"/>
    <p:sldId id="424" r:id="rId86"/>
    <p:sldId id="425" r:id="rId87"/>
    <p:sldId id="426" r:id="rId88"/>
    <p:sldId id="427" r:id="rId89"/>
    <p:sldId id="428" r:id="rId90"/>
    <p:sldId id="623" r:id="rId91"/>
    <p:sldId id="377" r:id="rId92"/>
    <p:sldId id="701" r:id="rId93"/>
    <p:sldId id="702" r:id="rId94"/>
    <p:sldId id="703" r:id="rId95"/>
    <p:sldId id="704" r:id="rId96"/>
    <p:sldId id="705" r:id="rId97"/>
    <p:sldId id="706" r:id="rId98"/>
    <p:sldId id="707" r:id="rId99"/>
    <p:sldId id="624" r:id="rId100"/>
    <p:sldId id="431" r:id="rId101"/>
    <p:sldId id="572" r:id="rId102"/>
    <p:sldId id="375" r:id="rId103"/>
    <p:sldId id="430" r:id="rId104"/>
    <p:sldId id="432" r:id="rId105"/>
    <p:sldId id="433" r:id="rId106"/>
    <p:sldId id="434" r:id="rId107"/>
    <p:sldId id="435" r:id="rId108"/>
    <p:sldId id="571" r:id="rId109"/>
    <p:sldId id="625" r:id="rId110"/>
    <p:sldId id="587" r:id="rId111"/>
    <p:sldId id="588" r:id="rId112"/>
    <p:sldId id="589" r:id="rId113"/>
    <p:sldId id="590" r:id="rId114"/>
    <p:sldId id="591" r:id="rId115"/>
    <p:sldId id="592" r:id="rId116"/>
    <p:sldId id="593" r:id="rId117"/>
    <p:sldId id="626" r:id="rId118"/>
    <p:sldId id="546" r:id="rId119"/>
    <p:sldId id="547" r:id="rId120"/>
    <p:sldId id="548" r:id="rId121"/>
    <p:sldId id="557" r:id="rId122"/>
    <p:sldId id="559" r:id="rId123"/>
    <p:sldId id="558" r:id="rId124"/>
    <p:sldId id="551" r:id="rId125"/>
    <p:sldId id="573" r:id="rId126"/>
    <p:sldId id="556" r:id="rId127"/>
    <p:sldId id="627" r:id="rId128"/>
    <p:sldId id="574" r:id="rId129"/>
    <p:sldId id="437" r:id="rId130"/>
    <p:sldId id="575" r:id="rId131"/>
    <p:sldId id="576" r:id="rId132"/>
    <p:sldId id="577" r:id="rId133"/>
    <p:sldId id="578" r:id="rId134"/>
    <p:sldId id="441" r:id="rId135"/>
    <p:sldId id="442" r:id="rId136"/>
    <p:sldId id="443" r:id="rId137"/>
    <p:sldId id="444" r:id="rId138"/>
    <p:sldId id="628" r:id="rId139"/>
    <p:sldId id="629" r:id="rId140"/>
    <p:sldId id="630" r:id="rId141"/>
    <p:sldId id="631" r:id="rId142"/>
    <p:sldId id="632" r:id="rId143"/>
    <p:sldId id="633" r:id="rId144"/>
    <p:sldId id="634" r:id="rId145"/>
    <p:sldId id="635" r:id="rId146"/>
    <p:sldId id="636" r:id="rId147"/>
    <p:sldId id="637" r:id="rId148"/>
    <p:sldId id="638" r:id="rId149"/>
    <p:sldId id="639" r:id="rId150"/>
    <p:sldId id="640" r:id="rId151"/>
    <p:sldId id="449" r:id="rId152"/>
    <p:sldId id="641" r:id="rId153"/>
    <p:sldId id="642" r:id="rId154"/>
    <p:sldId id="643" r:id="rId155"/>
    <p:sldId id="644" r:id="rId156"/>
    <p:sldId id="645" r:id="rId157"/>
    <p:sldId id="646" r:id="rId158"/>
    <p:sldId id="647" r:id="rId159"/>
    <p:sldId id="648" r:id="rId160"/>
    <p:sldId id="649" r:id="rId161"/>
    <p:sldId id="455" r:id="rId162"/>
    <p:sldId id="650" r:id="rId163"/>
    <p:sldId id="652" r:id="rId164"/>
    <p:sldId id="653" r:id="rId165"/>
    <p:sldId id="458" r:id="rId166"/>
    <p:sldId id="468" r:id="rId167"/>
    <p:sldId id="662" r:id="rId168"/>
    <p:sldId id="654" r:id="rId169"/>
    <p:sldId id="655" r:id="rId170"/>
    <p:sldId id="656" r:id="rId171"/>
    <p:sldId id="657" r:id="rId172"/>
    <p:sldId id="658" r:id="rId173"/>
    <p:sldId id="659" r:id="rId174"/>
    <p:sldId id="660" r:id="rId175"/>
    <p:sldId id="663" r:id="rId176"/>
    <p:sldId id="664" r:id="rId177"/>
    <p:sldId id="665" r:id="rId178"/>
    <p:sldId id="661" r:id="rId179"/>
    <p:sldId id="499" r:id="rId180"/>
    <p:sldId id="500" r:id="rId181"/>
    <p:sldId id="666" r:id="rId182"/>
    <p:sldId id="667" r:id="rId183"/>
    <p:sldId id="668" r:id="rId184"/>
    <p:sldId id="669" r:id="rId185"/>
    <p:sldId id="670" r:id="rId186"/>
    <p:sldId id="671" r:id="rId187"/>
    <p:sldId id="672" r:id="rId188"/>
    <p:sldId id="673" r:id="rId189"/>
    <p:sldId id="674" r:id="rId190"/>
    <p:sldId id="678" r:id="rId191"/>
    <p:sldId id="679" r:id="rId192"/>
    <p:sldId id="680" r:id="rId193"/>
    <p:sldId id="681" r:id="rId194"/>
    <p:sldId id="682" r:id="rId195"/>
    <p:sldId id="683" r:id="rId196"/>
    <p:sldId id="684" r:id="rId197"/>
    <p:sldId id="685" r:id="rId198"/>
    <p:sldId id="686" r:id="rId199"/>
    <p:sldId id="688" r:id="rId200"/>
    <p:sldId id="689" r:id="rId201"/>
    <p:sldId id="690" r:id="rId202"/>
    <p:sldId id="691" r:id="rId203"/>
    <p:sldId id="692" r:id="rId204"/>
    <p:sldId id="693" r:id="rId205"/>
    <p:sldId id="694" r:id="rId206"/>
    <p:sldId id="695" r:id="rId207"/>
    <p:sldId id="696" r:id="rId208"/>
    <p:sldId id="697" r:id="rId209"/>
    <p:sldId id="698" r:id="rId210"/>
    <p:sldId id="596" r:id="rId211"/>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clrMru>
    <a:srgbClr val="FFFFCC"/>
    <a:srgbClr val="AFFFAF"/>
    <a:srgbClr val="006400"/>
    <a:srgbClr val="FFFF00"/>
    <a:srgbClr val="CC9900"/>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55" autoAdjust="0"/>
    <p:restoredTop sz="94527" autoAdjust="0"/>
  </p:normalViewPr>
  <p:slideViewPr>
    <p:cSldViewPr snapToGrid="0">
      <p:cViewPr varScale="1">
        <p:scale>
          <a:sx n="87" d="100"/>
          <a:sy n="87" d="100"/>
        </p:scale>
        <p:origin x="-198" y="-84"/>
      </p:cViewPr>
      <p:guideLst>
        <p:guide orient="horz" pos="2160"/>
        <p:guide pos="2880"/>
      </p:guideLst>
    </p:cSldViewPr>
  </p:slideViewPr>
  <p:outlineViewPr>
    <p:cViewPr>
      <p:scale>
        <a:sx n="33" d="100"/>
        <a:sy n="33" d="100"/>
      </p:scale>
      <p:origin x="0" y="8166"/>
    </p:cViewPr>
  </p:outlineViewPr>
  <p:notesTextViewPr>
    <p:cViewPr>
      <p:scale>
        <a:sx n="100" d="100"/>
        <a:sy n="100" d="100"/>
      </p:scale>
      <p:origin x="0" y="0"/>
    </p:cViewPr>
  </p:notesTextViewPr>
  <p:notesViewPr>
    <p:cSldViewPr snapToGrid="0">
      <p:cViewPr varScale="1">
        <p:scale>
          <a:sx n="65" d="100"/>
          <a:sy n="65" d="100"/>
        </p:scale>
        <p:origin x="-1680" y="-102"/>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slide" Target="slides/slide183.xml"/><Relationship Id="rId216" Type="http://schemas.openxmlformats.org/officeDocument/2006/relationships/theme" Target="theme/theme1.xml"/><Relationship Id="rId211" Type="http://schemas.openxmlformats.org/officeDocument/2006/relationships/slide" Target="slides/slide208.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slide" Target="slides/slide203.xml"/><Relationship Id="rId201" Type="http://schemas.openxmlformats.org/officeDocument/2006/relationships/slide" Target="slides/slide198.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21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notesMaster" Target="notesMasters/notesMaster1.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presProps" Target="presProps.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viewProps" Target="viewProps.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schenewerk\Documents\OPUS-Projects\Briefings\mss_2010041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schenewerk\Documents\OPUS-Projects\Briefings\mss_20100415.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Joe.Evjen\My%20Documents\OPUS\OPUS-DB-use.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areaChart>
        <c:grouping val="stacked"/>
        <c:ser>
          <c:idx val="0"/>
          <c:order val="0"/>
          <c:tx>
            <c:strRef>
              <c:f>scriptc!$B$1</c:f>
              <c:strCache>
                <c:ptCount val="1"/>
                <c:pt idx="0">
                  <c:v>OPUS-S Uploads</c:v>
                </c:pt>
              </c:strCache>
            </c:strRef>
          </c:tx>
          <c:cat>
            <c:numRef>
              <c:f>scriptc!$A$2:$A$99</c:f>
              <c:numCache>
                <c:formatCode>m/d/yyyy</c:formatCode>
                <c:ptCount val="98"/>
                <c:pt idx="0">
                  <c:v>37302</c:v>
                </c:pt>
                <c:pt idx="1">
                  <c:v>37330</c:v>
                </c:pt>
                <c:pt idx="2">
                  <c:v>37361</c:v>
                </c:pt>
                <c:pt idx="3">
                  <c:v>37391</c:v>
                </c:pt>
                <c:pt idx="4">
                  <c:v>37422</c:v>
                </c:pt>
                <c:pt idx="5">
                  <c:v>37452</c:v>
                </c:pt>
                <c:pt idx="6">
                  <c:v>37483</c:v>
                </c:pt>
                <c:pt idx="7">
                  <c:v>37514</c:v>
                </c:pt>
                <c:pt idx="8">
                  <c:v>37544</c:v>
                </c:pt>
                <c:pt idx="9">
                  <c:v>37575</c:v>
                </c:pt>
                <c:pt idx="10">
                  <c:v>37605</c:v>
                </c:pt>
                <c:pt idx="11">
                  <c:v>37636</c:v>
                </c:pt>
                <c:pt idx="12">
                  <c:v>37667</c:v>
                </c:pt>
                <c:pt idx="13">
                  <c:v>37695</c:v>
                </c:pt>
                <c:pt idx="14">
                  <c:v>37726</c:v>
                </c:pt>
                <c:pt idx="15">
                  <c:v>37756</c:v>
                </c:pt>
                <c:pt idx="16">
                  <c:v>37787</c:v>
                </c:pt>
                <c:pt idx="17">
                  <c:v>37817</c:v>
                </c:pt>
                <c:pt idx="18">
                  <c:v>37848</c:v>
                </c:pt>
                <c:pt idx="19">
                  <c:v>37879</c:v>
                </c:pt>
                <c:pt idx="20">
                  <c:v>37909</c:v>
                </c:pt>
                <c:pt idx="21">
                  <c:v>37940</c:v>
                </c:pt>
                <c:pt idx="22">
                  <c:v>37970</c:v>
                </c:pt>
                <c:pt idx="23">
                  <c:v>38001</c:v>
                </c:pt>
                <c:pt idx="24">
                  <c:v>38032</c:v>
                </c:pt>
                <c:pt idx="25">
                  <c:v>38061</c:v>
                </c:pt>
                <c:pt idx="26">
                  <c:v>38092</c:v>
                </c:pt>
                <c:pt idx="27">
                  <c:v>38122</c:v>
                </c:pt>
                <c:pt idx="28">
                  <c:v>38153</c:v>
                </c:pt>
                <c:pt idx="29">
                  <c:v>38183</c:v>
                </c:pt>
                <c:pt idx="30">
                  <c:v>38214</c:v>
                </c:pt>
                <c:pt idx="31">
                  <c:v>38245</c:v>
                </c:pt>
                <c:pt idx="32">
                  <c:v>38275</c:v>
                </c:pt>
                <c:pt idx="33">
                  <c:v>38306</c:v>
                </c:pt>
                <c:pt idx="34">
                  <c:v>38336</c:v>
                </c:pt>
                <c:pt idx="35">
                  <c:v>38367</c:v>
                </c:pt>
                <c:pt idx="36">
                  <c:v>38398</c:v>
                </c:pt>
                <c:pt idx="37">
                  <c:v>38426</c:v>
                </c:pt>
                <c:pt idx="38">
                  <c:v>38457</c:v>
                </c:pt>
                <c:pt idx="39">
                  <c:v>38487</c:v>
                </c:pt>
                <c:pt idx="40">
                  <c:v>38518</c:v>
                </c:pt>
                <c:pt idx="41">
                  <c:v>38548</c:v>
                </c:pt>
                <c:pt idx="42">
                  <c:v>38579</c:v>
                </c:pt>
                <c:pt idx="43">
                  <c:v>38610</c:v>
                </c:pt>
                <c:pt idx="44">
                  <c:v>38640</c:v>
                </c:pt>
                <c:pt idx="45">
                  <c:v>38671</c:v>
                </c:pt>
                <c:pt idx="46">
                  <c:v>38701</c:v>
                </c:pt>
                <c:pt idx="47">
                  <c:v>38732</c:v>
                </c:pt>
                <c:pt idx="48">
                  <c:v>38763</c:v>
                </c:pt>
                <c:pt idx="49">
                  <c:v>38791</c:v>
                </c:pt>
                <c:pt idx="50">
                  <c:v>38822</c:v>
                </c:pt>
                <c:pt idx="51">
                  <c:v>38852</c:v>
                </c:pt>
                <c:pt idx="52">
                  <c:v>38883</c:v>
                </c:pt>
                <c:pt idx="53">
                  <c:v>38913</c:v>
                </c:pt>
                <c:pt idx="54">
                  <c:v>38944</c:v>
                </c:pt>
                <c:pt idx="55">
                  <c:v>38975</c:v>
                </c:pt>
                <c:pt idx="56">
                  <c:v>39005</c:v>
                </c:pt>
                <c:pt idx="57">
                  <c:v>39036</c:v>
                </c:pt>
                <c:pt idx="58">
                  <c:v>39066</c:v>
                </c:pt>
                <c:pt idx="59">
                  <c:v>39097</c:v>
                </c:pt>
                <c:pt idx="60">
                  <c:v>39128</c:v>
                </c:pt>
                <c:pt idx="61">
                  <c:v>39156</c:v>
                </c:pt>
                <c:pt idx="62">
                  <c:v>39187</c:v>
                </c:pt>
                <c:pt idx="63">
                  <c:v>39217</c:v>
                </c:pt>
                <c:pt idx="64">
                  <c:v>39248</c:v>
                </c:pt>
                <c:pt idx="65">
                  <c:v>39278</c:v>
                </c:pt>
                <c:pt idx="66">
                  <c:v>39309</c:v>
                </c:pt>
                <c:pt idx="67">
                  <c:v>39340</c:v>
                </c:pt>
                <c:pt idx="68">
                  <c:v>39370</c:v>
                </c:pt>
                <c:pt idx="69">
                  <c:v>39401</c:v>
                </c:pt>
                <c:pt idx="70">
                  <c:v>39431</c:v>
                </c:pt>
                <c:pt idx="71">
                  <c:v>39462</c:v>
                </c:pt>
                <c:pt idx="72">
                  <c:v>39493</c:v>
                </c:pt>
                <c:pt idx="73">
                  <c:v>39522</c:v>
                </c:pt>
                <c:pt idx="74">
                  <c:v>39553</c:v>
                </c:pt>
                <c:pt idx="75">
                  <c:v>39583</c:v>
                </c:pt>
                <c:pt idx="76">
                  <c:v>39614</c:v>
                </c:pt>
                <c:pt idx="77">
                  <c:v>39644</c:v>
                </c:pt>
                <c:pt idx="78">
                  <c:v>39675</c:v>
                </c:pt>
                <c:pt idx="79">
                  <c:v>39706</c:v>
                </c:pt>
                <c:pt idx="80">
                  <c:v>39736</c:v>
                </c:pt>
                <c:pt idx="81">
                  <c:v>39767</c:v>
                </c:pt>
                <c:pt idx="82">
                  <c:v>39797</c:v>
                </c:pt>
                <c:pt idx="83">
                  <c:v>39828</c:v>
                </c:pt>
                <c:pt idx="84">
                  <c:v>39859</c:v>
                </c:pt>
                <c:pt idx="85">
                  <c:v>39887</c:v>
                </c:pt>
                <c:pt idx="86">
                  <c:v>39918</c:v>
                </c:pt>
                <c:pt idx="87">
                  <c:v>39948</c:v>
                </c:pt>
                <c:pt idx="88">
                  <c:v>39979</c:v>
                </c:pt>
                <c:pt idx="89">
                  <c:v>40009</c:v>
                </c:pt>
                <c:pt idx="90">
                  <c:v>40040</c:v>
                </c:pt>
                <c:pt idx="91">
                  <c:v>40071</c:v>
                </c:pt>
                <c:pt idx="92">
                  <c:v>40101</c:v>
                </c:pt>
                <c:pt idx="93">
                  <c:v>40132</c:v>
                </c:pt>
                <c:pt idx="94">
                  <c:v>40162</c:v>
                </c:pt>
                <c:pt idx="95">
                  <c:v>40193</c:v>
                </c:pt>
                <c:pt idx="96">
                  <c:v>40224</c:v>
                </c:pt>
                <c:pt idx="97">
                  <c:v>40252</c:v>
                </c:pt>
              </c:numCache>
            </c:numRef>
          </c:cat>
          <c:val>
            <c:numRef>
              <c:f>scriptc!$B$2:$B$99</c:f>
              <c:numCache>
                <c:formatCode>General</c:formatCode>
                <c:ptCount val="98"/>
                <c:pt idx="0">
                  <c:v>1579</c:v>
                </c:pt>
                <c:pt idx="1">
                  <c:v>3150</c:v>
                </c:pt>
                <c:pt idx="2">
                  <c:v>3520</c:v>
                </c:pt>
                <c:pt idx="3">
                  <c:v>3308</c:v>
                </c:pt>
                <c:pt idx="4">
                  <c:v>2606</c:v>
                </c:pt>
                <c:pt idx="5">
                  <c:v>2878</c:v>
                </c:pt>
                <c:pt idx="6">
                  <c:v>3578</c:v>
                </c:pt>
                <c:pt idx="7">
                  <c:v>2779</c:v>
                </c:pt>
                <c:pt idx="8">
                  <c:v>3672</c:v>
                </c:pt>
                <c:pt idx="9">
                  <c:v>3523</c:v>
                </c:pt>
                <c:pt idx="10">
                  <c:v>4760</c:v>
                </c:pt>
                <c:pt idx="11">
                  <c:v>4762</c:v>
                </c:pt>
                <c:pt idx="12">
                  <c:v>5517</c:v>
                </c:pt>
                <c:pt idx="13">
                  <c:v>5973</c:v>
                </c:pt>
                <c:pt idx="14">
                  <c:v>6091</c:v>
                </c:pt>
                <c:pt idx="15">
                  <c:v>5576</c:v>
                </c:pt>
                <c:pt idx="16">
                  <c:v>6285</c:v>
                </c:pt>
                <c:pt idx="17">
                  <c:v>7545</c:v>
                </c:pt>
                <c:pt idx="18">
                  <c:v>6710</c:v>
                </c:pt>
                <c:pt idx="19">
                  <c:v>6228</c:v>
                </c:pt>
                <c:pt idx="20">
                  <c:v>7906</c:v>
                </c:pt>
                <c:pt idx="21">
                  <c:v>7302</c:v>
                </c:pt>
                <c:pt idx="22">
                  <c:v>7035</c:v>
                </c:pt>
                <c:pt idx="23">
                  <c:v>7929</c:v>
                </c:pt>
                <c:pt idx="24">
                  <c:v>8941</c:v>
                </c:pt>
                <c:pt idx="25">
                  <c:v>10580</c:v>
                </c:pt>
                <c:pt idx="26">
                  <c:v>10370</c:v>
                </c:pt>
                <c:pt idx="27">
                  <c:v>9734</c:v>
                </c:pt>
                <c:pt idx="28">
                  <c:v>9561</c:v>
                </c:pt>
                <c:pt idx="29">
                  <c:v>9260</c:v>
                </c:pt>
                <c:pt idx="30">
                  <c:v>10688</c:v>
                </c:pt>
                <c:pt idx="31">
                  <c:v>19072</c:v>
                </c:pt>
                <c:pt idx="32">
                  <c:v>9763</c:v>
                </c:pt>
                <c:pt idx="33">
                  <c:v>11211</c:v>
                </c:pt>
                <c:pt idx="34">
                  <c:v>10862</c:v>
                </c:pt>
                <c:pt idx="35">
                  <c:v>10488</c:v>
                </c:pt>
                <c:pt idx="36">
                  <c:v>11815</c:v>
                </c:pt>
                <c:pt idx="37">
                  <c:v>13844</c:v>
                </c:pt>
                <c:pt idx="38">
                  <c:v>16408</c:v>
                </c:pt>
                <c:pt idx="39">
                  <c:v>16092</c:v>
                </c:pt>
                <c:pt idx="40">
                  <c:v>16960</c:v>
                </c:pt>
                <c:pt idx="41">
                  <c:v>15428</c:v>
                </c:pt>
                <c:pt idx="42">
                  <c:v>16226</c:v>
                </c:pt>
                <c:pt idx="43">
                  <c:v>8664</c:v>
                </c:pt>
                <c:pt idx="44">
                  <c:v>12550</c:v>
                </c:pt>
                <c:pt idx="45">
                  <c:v>11285</c:v>
                </c:pt>
                <c:pt idx="46">
                  <c:v>11831</c:v>
                </c:pt>
                <c:pt idx="47">
                  <c:v>14513</c:v>
                </c:pt>
                <c:pt idx="48">
                  <c:v>16077</c:v>
                </c:pt>
                <c:pt idx="49">
                  <c:v>18250</c:v>
                </c:pt>
                <c:pt idx="50">
                  <c:v>16327</c:v>
                </c:pt>
                <c:pt idx="51">
                  <c:v>17415</c:v>
                </c:pt>
                <c:pt idx="52">
                  <c:v>17303</c:v>
                </c:pt>
                <c:pt idx="53">
                  <c:v>16547</c:v>
                </c:pt>
                <c:pt idx="54">
                  <c:v>17909</c:v>
                </c:pt>
                <c:pt idx="55">
                  <c:v>4694</c:v>
                </c:pt>
                <c:pt idx="56">
                  <c:v>19172</c:v>
                </c:pt>
                <c:pt idx="57">
                  <c:v>17270</c:v>
                </c:pt>
                <c:pt idx="58">
                  <c:v>14504</c:v>
                </c:pt>
                <c:pt idx="59">
                  <c:v>17592</c:v>
                </c:pt>
                <c:pt idx="60">
                  <c:v>15917</c:v>
                </c:pt>
                <c:pt idx="61">
                  <c:v>20461</c:v>
                </c:pt>
                <c:pt idx="62">
                  <c:v>18912</c:v>
                </c:pt>
                <c:pt idx="63">
                  <c:v>18640</c:v>
                </c:pt>
                <c:pt idx="64">
                  <c:v>18694</c:v>
                </c:pt>
                <c:pt idx="65">
                  <c:v>17745</c:v>
                </c:pt>
                <c:pt idx="66">
                  <c:v>20252</c:v>
                </c:pt>
                <c:pt idx="67">
                  <c:v>18670</c:v>
                </c:pt>
                <c:pt idx="68">
                  <c:v>20815</c:v>
                </c:pt>
                <c:pt idx="69">
                  <c:v>18039</c:v>
                </c:pt>
                <c:pt idx="70">
                  <c:v>18611</c:v>
                </c:pt>
                <c:pt idx="71">
                  <c:v>7636</c:v>
                </c:pt>
                <c:pt idx="72">
                  <c:v>16865</c:v>
                </c:pt>
                <c:pt idx="73">
                  <c:v>19070</c:v>
                </c:pt>
                <c:pt idx="74">
                  <c:v>19244</c:v>
                </c:pt>
                <c:pt idx="75">
                  <c:v>21402</c:v>
                </c:pt>
                <c:pt idx="76">
                  <c:v>20724</c:v>
                </c:pt>
                <c:pt idx="77">
                  <c:v>19230</c:v>
                </c:pt>
                <c:pt idx="78">
                  <c:v>18832</c:v>
                </c:pt>
                <c:pt idx="79">
                  <c:v>18155</c:v>
                </c:pt>
                <c:pt idx="80">
                  <c:v>21868</c:v>
                </c:pt>
                <c:pt idx="81">
                  <c:v>17253</c:v>
                </c:pt>
                <c:pt idx="82">
                  <c:v>16612</c:v>
                </c:pt>
                <c:pt idx="83">
                  <c:v>14815</c:v>
                </c:pt>
                <c:pt idx="84">
                  <c:v>16033</c:v>
                </c:pt>
                <c:pt idx="85">
                  <c:v>15063</c:v>
                </c:pt>
                <c:pt idx="86">
                  <c:v>21302</c:v>
                </c:pt>
                <c:pt idx="87">
                  <c:v>16205</c:v>
                </c:pt>
                <c:pt idx="88">
                  <c:v>18049</c:v>
                </c:pt>
                <c:pt idx="89">
                  <c:v>17825</c:v>
                </c:pt>
                <c:pt idx="90">
                  <c:v>17796</c:v>
                </c:pt>
                <c:pt idx="91">
                  <c:v>17026</c:v>
                </c:pt>
                <c:pt idx="92">
                  <c:v>17696</c:v>
                </c:pt>
                <c:pt idx="93">
                  <c:v>19645</c:v>
                </c:pt>
                <c:pt idx="94">
                  <c:v>15724</c:v>
                </c:pt>
                <c:pt idx="95">
                  <c:v>14403</c:v>
                </c:pt>
                <c:pt idx="96">
                  <c:v>14134</c:v>
                </c:pt>
                <c:pt idx="97">
                  <c:v>17815</c:v>
                </c:pt>
              </c:numCache>
            </c:numRef>
          </c:val>
        </c:ser>
        <c:axId val="55734656"/>
        <c:axId val="55736192"/>
      </c:areaChart>
      <c:dateAx>
        <c:axId val="55734656"/>
        <c:scaling>
          <c:orientation val="minMax"/>
          <c:min val="37257"/>
        </c:scaling>
        <c:axPos val="b"/>
        <c:numFmt formatCode="[$-409]mmm\-yy;@" sourceLinked="0"/>
        <c:tickLblPos val="nextTo"/>
        <c:txPr>
          <a:bodyPr/>
          <a:lstStyle/>
          <a:p>
            <a:pPr>
              <a:defRPr sz="1200" baseline="0"/>
            </a:pPr>
            <a:endParaRPr lang="en-US"/>
          </a:p>
        </c:txPr>
        <c:crossAx val="55736192"/>
        <c:crosses val="autoZero"/>
        <c:auto val="1"/>
        <c:lblOffset val="100"/>
        <c:majorUnit val="6"/>
        <c:majorTimeUnit val="months"/>
      </c:dateAx>
      <c:valAx>
        <c:axId val="55736192"/>
        <c:scaling>
          <c:orientation val="minMax"/>
          <c:max val="40000"/>
        </c:scaling>
        <c:axPos val="l"/>
        <c:majorGridlines/>
        <c:numFmt formatCode="General" sourceLinked="1"/>
        <c:tickLblPos val="nextTo"/>
        <c:txPr>
          <a:bodyPr/>
          <a:lstStyle/>
          <a:p>
            <a:pPr>
              <a:defRPr sz="1200" baseline="0"/>
            </a:pPr>
            <a:endParaRPr lang="en-US"/>
          </a:p>
        </c:txPr>
        <c:crossAx val="55734656"/>
        <c:crosses val="autoZero"/>
        <c:crossBetween val="midCat"/>
      </c:valAx>
    </c:plotArea>
    <c:legend>
      <c:legendPos val="t"/>
      <c:layout/>
      <c:txPr>
        <a:bodyPr/>
        <a:lstStyle/>
        <a:p>
          <a:pPr>
            <a:defRPr sz="1400" baseline="0"/>
          </a:pPr>
          <a:endParaRPr lang="en-US"/>
        </a:p>
      </c:txPr>
    </c:legend>
    <c:plotVisOnly val="1"/>
  </c:chart>
  <c:spPr>
    <a:ln w="12700">
      <a:solidFill>
        <a:schemeClr val="accent1"/>
      </a:solid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areaChart>
        <c:grouping val="stacked"/>
        <c:ser>
          <c:idx val="0"/>
          <c:order val="0"/>
          <c:tx>
            <c:strRef>
              <c:f>scriptc!$B$1</c:f>
              <c:strCache>
                <c:ptCount val="1"/>
                <c:pt idx="0">
                  <c:v>OPUS-S Uploads</c:v>
                </c:pt>
              </c:strCache>
            </c:strRef>
          </c:tx>
          <c:cat>
            <c:numRef>
              <c:f>scriptc!$A$2:$A$99</c:f>
              <c:numCache>
                <c:formatCode>m/d/yyyy</c:formatCode>
                <c:ptCount val="98"/>
                <c:pt idx="0">
                  <c:v>37302</c:v>
                </c:pt>
                <c:pt idx="1">
                  <c:v>37330</c:v>
                </c:pt>
                <c:pt idx="2">
                  <c:v>37361</c:v>
                </c:pt>
                <c:pt idx="3">
                  <c:v>37391</c:v>
                </c:pt>
                <c:pt idx="4">
                  <c:v>37422</c:v>
                </c:pt>
                <c:pt idx="5">
                  <c:v>37452</c:v>
                </c:pt>
                <c:pt idx="6">
                  <c:v>37483</c:v>
                </c:pt>
                <c:pt idx="7">
                  <c:v>37514</c:v>
                </c:pt>
                <c:pt idx="8">
                  <c:v>37544</c:v>
                </c:pt>
                <c:pt idx="9">
                  <c:v>37575</c:v>
                </c:pt>
                <c:pt idx="10">
                  <c:v>37605</c:v>
                </c:pt>
                <c:pt idx="11">
                  <c:v>37636</c:v>
                </c:pt>
                <c:pt idx="12">
                  <c:v>37667</c:v>
                </c:pt>
                <c:pt idx="13">
                  <c:v>37695</c:v>
                </c:pt>
                <c:pt idx="14">
                  <c:v>37726</c:v>
                </c:pt>
                <c:pt idx="15">
                  <c:v>37756</c:v>
                </c:pt>
                <c:pt idx="16">
                  <c:v>37787</c:v>
                </c:pt>
                <c:pt idx="17">
                  <c:v>37817</c:v>
                </c:pt>
                <c:pt idx="18">
                  <c:v>37848</c:v>
                </c:pt>
                <c:pt idx="19">
                  <c:v>37879</c:v>
                </c:pt>
                <c:pt idx="20">
                  <c:v>37909</c:v>
                </c:pt>
                <c:pt idx="21">
                  <c:v>37940</c:v>
                </c:pt>
                <c:pt idx="22">
                  <c:v>37970</c:v>
                </c:pt>
                <c:pt idx="23">
                  <c:v>38001</c:v>
                </c:pt>
                <c:pt idx="24">
                  <c:v>38032</c:v>
                </c:pt>
                <c:pt idx="25">
                  <c:v>38061</c:v>
                </c:pt>
                <c:pt idx="26">
                  <c:v>38092</c:v>
                </c:pt>
                <c:pt idx="27">
                  <c:v>38122</c:v>
                </c:pt>
                <c:pt idx="28">
                  <c:v>38153</c:v>
                </c:pt>
                <c:pt idx="29">
                  <c:v>38183</c:v>
                </c:pt>
                <c:pt idx="30">
                  <c:v>38214</c:v>
                </c:pt>
                <c:pt idx="31">
                  <c:v>38245</c:v>
                </c:pt>
                <c:pt idx="32">
                  <c:v>38275</c:v>
                </c:pt>
                <c:pt idx="33">
                  <c:v>38306</c:v>
                </c:pt>
                <c:pt idx="34">
                  <c:v>38336</c:v>
                </c:pt>
                <c:pt idx="35">
                  <c:v>38367</c:v>
                </c:pt>
                <c:pt idx="36">
                  <c:v>38398</c:v>
                </c:pt>
                <c:pt idx="37">
                  <c:v>38426</c:v>
                </c:pt>
                <c:pt idx="38">
                  <c:v>38457</c:v>
                </c:pt>
                <c:pt idx="39">
                  <c:v>38487</c:v>
                </c:pt>
                <c:pt idx="40">
                  <c:v>38518</c:v>
                </c:pt>
                <c:pt idx="41">
                  <c:v>38548</c:v>
                </c:pt>
                <c:pt idx="42">
                  <c:v>38579</c:v>
                </c:pt>
                <c:pt idx="43">
                  <c:v>38610</c:v>
                </c:pt>
                <c:pt idx="44">
                  <c:v>38640</c:v>
                </c:pt>
                <c:pt idx="45">
                  <c:v>38671</c:v>
                </c:pt>
                <c:pt idx="46">
                  <c:v>38701</c:v>
                </c:pt>
                <c:pt idx="47">
                  <c:v>38732</c:v>
                </c:pt>
                <c:pt idx="48">
                  <c:v>38763</c:v>
                </c:pt>
                <c:pt idx="49">
                  <c:v>38791</c:v>
                </c:pt>
                <c:pt idx="50">
                  <c:v>38822</c:v>
                </c:pt>
                <c:pt idx="51">
                  <c:v>38852</c:v>
                </c:pt>
                <c:pt idx="52">
                  <c:v>38883</c:v>
                </c:pt>
                <c:pt idx="53">
                  <c:v>38913</c:v>
                </c:pt>
                <c:pt idx="54">
                  <c:v>38944</c:v>
                </c:pt>
                <c:pt idx="55">
                  <c:v>38975</c:v>
                </c:pt>
                <c:pt idx="56">
                  <c:v>39005</c:v>
                </c:pt>
                <c:pt idx="57">
                  <c:v>39036</c:v>
                </c:pt>
                <c:pt idx="58">
                  <c:v>39066</c:v>
                </c:pt>
                <c:pt idx="59">
                  <c:v>39097</c:v>
                </c:pt>
                <c:pt idx="60">
                  <c:v>39128</c:v>
                </c:pt>
                <c:pt idx="61">
                  <c:v>39156</c:v>
                </c:pt>
                <c:pt idx="62">
                  <c:v>39187</c:v>
                </c:pt>
                <c:pt idx="63">
                  <c:v>39217</c:v>
                </c:pt>
                <c:pt idx="64">
                  <c:v>39248</c:v>
                </c:pt>
                <c:pt idx="65">
                  <c:v>39278</c:v>
                </c:pt>
                <c:pt idx="66">
                  <c:v>39309</c:v>
                </c:pt>
                <c:pt idx="67">
                  <c:v>39340</c:v>
                </c:pt>
                <c:pt idx="68">
                  <c:v>39370</c:v>
                </c:pt>
                <c:pt idx="69">
                  <c:v>39401</c:v>
                </c:pt>
                <c:pt idx="70">
                  <c:v>39431</c:v>
                </c:pt>
                <c:pt idx="71">
                  <c:v>39462</c:v>
                </c:pt>
                <c:pt idx="72">
                  <c:v>39493</c:v>
                </c:pt>
                <c:pt idx="73">
                  <c:v>39522</c:v>
                </c:pt>
                <c:pt idx="74">
                  <c:v>39553</c:v>
                </c:pt>
                <c:pt idx="75">
                  <c:v>39583</c:v>
                </c:pt>
                <c:pt idx="76">
                  <c:v>39614</c:v>
                </c:pt>
                <c:pt idx="77">
                  <c:v>39644</c:v>
                </c:pt>
                <c:pt idx="78">
                  <c:v>39675</c:v>
                </c:pt>
                <c:pt idx="79">
                  <c:v>39706</c:v>
                </c:pt>
                <c:pt idx="80">
                  <c:v>39736</c:v>
                </c:pt>
                <c:pt idx="81">
                  <c:v>39767</c:v>
                </c:pt>
                <c:pt idx="82">
                  <c:v>39797</c:v>
                </c:pt>
                <c:pt idx="83">
                  <c:v>39828</c:v>
                </c:pt>
                <c:pt idx="84">
                  <c:v>39859</c:v>
                </c:pt>
                <c:pt idx="85">
                  <c:v>39887</c:v>
                </c:pt>
                <c:pt idx="86">
                  <c:v>39918</c:v>
                </c:pt>
                <c:pt idx="87">
                  <c:v>39948</c:v>
                </c:pt>
                <c:pt idx="88">
                  <c:v>39979</c:v>
                </c:pt>
                <c:pt idx="89">
                  <c:v>40009</c:v>
                </c:pt>
                <c:pt idx="90">
                  <c:v>40040</c:v>
                </c:pt>
                <c:pt idx="91">
                  <c:v>40071</c:v>
                </c:pt>
                <c:pt idx="92">
                  <c:v>40101</c:v>
                </c:pt>
                <c:pt idx="93">
                  <c:v>40132</c:v>
                </c:pt>
                <c:pt idx="94">
                  <c:v>40162</c:v>
                </c:pt>
                <c:pt idx="95">
                  <c:v>40193</c:v>
                </c:pt>
                <c:pt idx="96">
                  <c:v>40224</c:v>
                </c:pt>
                <c:pt idx="97">
                  <c:v>40252</c:v>
                </c:pt>
              </c:numCache>
            </c:numRef>
          </c:cat>
          <c:val>
            <c:numRef>
              <c:f>scriptc!$B$2:$B$99</c:f>
              <c:numCache>
                <c:formatCode>General</c:formatCode>
                <c:ptCount val="98"/>
                <c:pt idx="0">
                  <c:v>1579</c:v>
                </c:pt>
                <c:pt idx="1">
                  <c:v>3150</c:v>
                </c:pt>
                <c:pt idx="2">
                  <c:v>3520</c:v>
                </c:pt>
                <c:pt idx="3">
                  <c:v>3308</c:v>
                </c:pt>
                <c:pt idx="4">
                  <c:v>2606</c:v>
                </c:pt>
                <c:pt idx="5">
                  <c:v>2878</c:v>
                </c:pt>
                <c:pt idx="6">
                  <c:v>3578</c:v>
                </c:pt>
                <c:pt idx="7">
                  <c:v>2779</c:v>
                </c:pt>
                <c:pt idx="8">
                  <c:v>3672</c:v>
                </c:pt>
                <c:pt idx="9">
                  <c:v>3523</c:v>
                </c:pt>
                <c:pt idx="10">
                  <c:v>4760</c:v>
                </c:pt>
                <c:pt idx="11">
                  <c:v>4762</c:v>
                </c:pt>
                <c:pt idx="12">
                  <c:v>5517</c:v>
                </c:pt>
                <c:pt idx="13">
                  <c:v>5973</c:v>
                </c:pt>
                <c:pt idx="14">
                  <c:v>6091</c:v>
                </c:pt>
                <c:pt idx="15">
                  <c:v>5576</c:v>
                </c:pt>
                <c:pt idx="16">
                  <c:v>6285</c:v>
                </c:pt>
                <c:pt idx="17">
                  <c:v>7545</c:v>
                </c:pt>
                <c:pt idx="18">
                  <c:v>6710</c:v>
                </c:pt>
                <c:pt idx="19">
                  <c:v>6228</c:v>
                </c:pt>
                <c:pt idx="20">
                  <c:v>7906</c:v>
                </c:pt>
                <c:pt idx="21">
                  <c:v>7302</c:v>
                </c:pt>
                <c:pt idx="22">
                  <c:v>7035</c:v>
                </c:pt>
                <c:pt idx="23">
                  <c:v>7929</c:v>
                </c:pt>
                <c:pt idx="24">
                  <c:v>8941</c:v>
                </c:pt>
                <c:pt idx="25">
                  <c:v>10580</c:v>
                </c:pt>
                <c:pt idx="26">
                  <c:v>10370</c:v>
                </c:pt>
                <c:pt idx="27">
                  <c:v>9734</c:v>
                </c:pt>
                <c:pt idx="28">
                  <c:v>9561</c:v>
                </c:pt>
                <c:pt idx="29">
                  <c:v>9260</c:v>
                </c:pt>
                <c:pt idx="30">
                  <c:v>10688</c:v>
                </c:pt>
                <c:pt idx="31">
                  <c:v>19072</c:v>
                </c:pt>
                <c:pt idx="32">
                  <c:v>9763</c:v>
                </c:pt>
                <c:pt idx="33">
                  <c:v>11211</c:v>
                </c:pt>
                <c:pt idx="34">
                  <c:v>10862</c:v>
                </c:pt>
                <c:pt idx="35">
                  <c:v>10488</c:v>
                </c:pt>
                <c:pt idx="36">
                  <c:v>11815</c:v>
                </c:pt>
                <c:pt idx="37">
                  <c:v>13844</c:v>
                </c:pt>
                <c:pt idx="38">
                  <c:v>16408</c:v>
                </c:pt>
                <c:pt idx="39">
                  <c:v>16092</c:v>
                </c:pt>
                <c:pt idx="40">
                  <c:v>16960</c:v>
                </c:pt>
                <c:pt idx="41">
                  <c:v>15428</c:v>
                </c:pt>
                <c:pt idx="42">
                  <c:v>16226</c:v>
                </c:pt>
                <c:pt idx="43">
                  <c:v>8664</c:v>
                </c:pt>
                <c:pt idx="44">
                  <c:v>12550</c:v>
                </c:pt>
                <c:pt idx="45">
                  <c:v>11285</c:v>
                </c:pt>
                <c:pt idx="46">
                  <c:v>11831</c:v>
                </c:pt>
                <c:pt idx="47">
                  <c:v>14513</c:v>
                </c:pt>
                <c:pt idx="48">
                  <c:v>16077</c:v>
                </c:pt>
                <c:pt idx="49">
                  <c:v>18250</c:v>
                </c:pt>
                <c:pt idx="50">
                  <c:v>16327</c:v>
                </c:pt>
                <c:pt idx="51">
                  <c:v>17415</c:v>
                </c:pt>
                <c:pt idx="52">
                  <c:v>17303</c:v>
                </c:pt>
                <c:pt idx="53">
                  <c:v>16547</c:v>
                </c:pt>
                <c:pt idx="54">
                  <c:v>17909</c:v>
                </c:pt>
                <c:pt idx="55">
                  <c:v>4694</c:v>
                </c:pt>
                <c:pt idx="56">
                  <c:v>19172</c:v>
                </c:pt>
                <c:pt idx="57">
                  <c:v>17270</c:v>
                </c:pt>
                <c:pt idx="58">
                  <c:v>14504</c:v>
                </c:pt>
                <c:pt idx="59">
                  <c:v>17592</c:v>
                </c:pt>
                <c:pt idx="60">
                  <c:v>15917</c:v>
                </c:pt>
                <c:pt idx="61">
                  <c:v>20461</c:v>
                </c:pt>
                <c:pt idx="62">
                  <c:v>18912</c:v>
                </c:pt>
                <c:pt idx="63">
                  <c:v>18640</c:v>
                </c:pt>
                <c:pt idx="64">
                  <c:v>18694</c:v>
                </c:pt>
                <c:pt idx="65">
                  <c:v>17745</c:v>
                </c:pt>
                <c:pt idx="66">
                  <c:v>20252</c:v>
                </c:pt>
                <c:pt idx="67">
                  <c:v>18670</c:v>
                </c:pt>
                <c:pt idx="68">
                  <c:v>20815</c:v>
                </c:pt>
                <c:pt idx="69">
                  <c:v>18039</c:v>
                </c:pt>
                <c:pt idx="70">
                  <c:v>18611</c:v>
                </c:pt>
                <c:pt idx="71">
                  <c:v>7636</c:v>
                </c:pt>
                <c:pt idx="72">
                  <c:v>16865</c:v>
                </c:pt>
                <c:pt idx="73">
                  <c:v>19070</c:v>
                </c:pt>
                <c:pt idx="74">
                  <c:v>19244</c:v>
                </c:pt>
                <c:pt idx="75">
                  <c:v>21402</c:v>
                </c:pt>
                <c:pt idx="76">
                  <c:v>20724</c:v>
                </c:pt>
                <c:pt idx="77">
                  <c:v>19230</c:v>
                </c:pt>
                <c:pt idx="78">
                  <c:v>18832</c:v>
                </c:pt>
                <c:pt idx="79">
                  <c:v>18155</c:v>
                </c:pt>
                <c:pt idx="80">
                  <c:v>21868</c:v>
                </c:pt>
                <c:pt idx="81">
                  <c:v>17253</c:v>
                </c:pt>
                <c:pt idx="82">
                  <c:v>16612</c:v>
                </c:pt>
                <c:pt idx="83">
                  <c:v>14815</c:v>
                </c:pt>
                <c:pt idx="84">
                  <c:v>16033</c:v>
                </c:pt>
                <c:pt idx="85">
                  <c:v>15063</c:v>
                </c:pt>
                <c:pt idx="86">
                  <c:v>21302</c:v>
                </c:pt>
                <c:pt idx="87">
                  <c:v>16205</c:v>
                </c:pt>
                <c:pt idx="88">
                  <c:v>18049</c:v>
                </c:pt>
                <c:pt idx="89">
                  <c:v>17825</c:v>
                </c:pt>
                <c:pt idx="90">
                  <c:v>17796</c:v>
                </c:pt>
                <c:pt idx="91">
                  <c:v>17026</c:v>
                </c:pt>
                <c:pt idx="92">
                  <c:v>17696</c:v>
                </c:pt>
                <c:pt idx="93">
                  <c:v>19645</c:v>
                </c:pt>
                <c:pt idx="94">
                  <c:v>15724</c:v>
                </c:pt>
                <c:pt idx="95">
                  <c:v>14403</c:v>
                </c:pt>
                <c:pt idx="96">
                  <c:v>14134</c:v>
                </c:pt>
                <c:pt idx="97">
                  <c:v>17815</c:v>
                </c:pt>
              </c:numCache>
            </c:numRef>
          </c:val>
        </c:ser>
        <c:ser>
          <c:idx val="1"/>
          <c:order val="1"/>
          <c:tx>
            <c:strRef>
              <c:f>scriptc!$C$1</c:f>
              <c:strCache>
                <c:ptCount val="1"/>
                <c:pt idx="0">
                  <c:v>OPUS-RS Uploads</c:v>
                </c:pt>
              </c:strCache>
            </c:strRef>
          </c:tx>
          <c:cat>
            <c:numRef>
              <c:f>scriptc!$A$2:$A$99</c:f>
              <c:numCache>
                <c:formatCode>m/d/yyyy</c:formatCode>
                <c:ptCount val="98"/>
                <c:pt idx="0">
                  <c:v>37302</c:v>
                </c:pt>
                <c:pt idx="1">
                  <c:v>37330</c:v>
                </c:pt>
                <c:pt idx="2">
                  <c:v>37361</c:v>
                </c:pt>
                <c:pt idx="3">
                  <c:v>37391</c:v>
                </c:pt>
                <c:pt idx="4">
                  <c:v>37422</c:v>
                </c:pt>
                <c:pt idx="5">
                  <c:v>37452</c:v>
                </c:pt>
                <c:pt idx="6">
                  <c:v>37483</c:v>
                </c:pt>
                <c:pt idx="7">
                  <c:v>37514</c:v>
                </c:pt>
                <c:pt idx="8">
                  <c:v>37544</c:v>
                </c:pt>
                <c:pt idx="9">
                  <c:v>37575</c:v>
                </c:pt>
                <c:pt idx="10">
                  <c:v>37605</c:v>
                </c:pt>
                <c:pt idx="11">
                  <c:v>37636</c:v>
                </c:pt>
                <c:pt idx="12">
                  <c:v>37667</c:v>
                </c:pt>
                <c:pt idx="13">
                  <c:v>37695</c:v>
                </c:pt>
                <c:pt idx="14">
                  <c:v>37726</c:v>
                </c:pt>
                <c:pt idx="15">
                  <c:v>37756</c:v>
                </c:pt>
                <c:pt idx="16">
                  <c:v>37787</c:v>
                </c:pt>
                <c:pt idx="17">
                  <c:v>37817</c:v>
                </c:pt>
                <c:pt idx="18">
                  <c:v>37848</c:v>
                </c:pt>
                <c:pt idx="19">
                  <c:v>37879</c:v>
                </c:pt>
                <c:pt idx="20">
                  <c:v>37909</c:v>
                </c:pt>
                <c:pt idx="21">
                  <c:v>37940</c:v>
                </c:pt>
                <c:pt idx="22">
                  <c:v>37970</c:v>
                </c:pt>
                <c:pt idx="23">
                  <c:v>38001</c:v>
                </c:pt>
                <c:pt idx="24">
                  <c:v>38032</c:v>
                </c:pt>
                <c:pt idx="25">
                  <c:v>38061</c:v>
                </c:pt>
                <c:pt idx="26">
                  <c:v>38092</c:v>
                </c:pt>
                <c:pt idx="27">
                  <c:v>38122</c:v>
                </c:pt>
                <c:pt idx="28">
                  <c:v>38153</c:v>
                </c:pt>
                <c:pt idx="29">
                  <c:v>38183</c:v>
                </c:pt>
                <c:pt idx="30">
                  <c:v>38214</c:v>
                </c:pt>
                <c:pt idx="31">
                  <c:v>38245</c:v>
                </c:pt>
                <c:pt idx="32">
                  <c:v>38275</c:v>
                </c:pt>
                <c:pt idx="33">
                  <c:v>38306</c:v>
                </c:pt>
                <c:pt idx="34">
                  <c:v>38336</c:v>
                </c:pt>
                <c:pt idx="35">
                  <c:v>38367</c:v>
                </c:pt>
                <c:pt idx="36">
                  <c:v>38398</c:v>
                </c:pt>
                <c:pt idx="37">
                  <c:v>38426</c:v>
                </c:pt>
                <c:pt idx="38">
                  <c:v>38457</c:v>
                </c:pt>
                <c:pt idx="39">
                  <c:v>38487</c:v>
                </c:pt>
                <c:pt idx="40">
                  <c:v>38518</c:v>
                </c:pt>
                <c:pt idx="41">
                  <c:v>38548</c:v>
                </c:pt>
                <c:pt idx="42">
                  <c:v>38579</c:v>
                </c:pt>
                <c:pt idx="43">
                  <c:v>38610</c:v>
                </c:pt>
                <c:pt idx="44">
                  <c:v>38640</c:v>
                </c:pt>
                <c:pt idx="45">
                  <c:v>38671</c:v>
                </c:pt>
                <c:pt idx="46">
                  <c:v>38701</c:v>
                </c:pt>
                <c:pt idx="47">
                  <c:v>38732</c:v>
                </c:pt>
                <c:pt idx="48">
                  <c:v>38763</c:v>
                </c:pt>
                <c:pt idx="49">
                  <c:v>38791</c:v>
                </c:pt>
                <c:pt idx="50">
                  <c:v>38822</c:v>
                </c:pt>
                <c:pt idx="51">
                  <c:v>38852</c:v>
                </c:pt>
                <c:pt idx="52">
                  <c:v>38883</c:v>
                </c:pt>
                <c:pt idx="53">
                  <c:v>38913</c:v>
                </c:pt>
                <c:pt idx="54">
                  <c:v>38944</c:v>
                </c:pt>
                <c:pt idx="55">
                  <c:v>38975</c:v>
                </c:pt>
                <c:pt idx="56">
                  <c:v>39005</c:v>
                </c:pt>
                <c:pt idx="57">
                  <c:v>39036</c:v>
                </c:pt>
                <c:pt idx="58">
                  <c:v>39066</c:v>
                </c:pt>
                <c:pt idx="59">
                  <c:v>39097</c:v>
                </c:pt>
                <c:pt idx="60">
                  <c:v>39128</c:v>
                </c:pt>
                <c:pt idx="61">
                  <c:v>39156</c:v>
                </c:pt>
                <c:pt idx="62">
                  <c:v>39187</c:v>
                </c:pt>
                <c:pt idx="63">
                  <c:v>39217</c:v>
                </c:pt>
                <c:pt idx="64">
                  <c:v>39248</c:v>
                </c:pt>
                <c:pt idx="65">
                  <c:v>39278</c:v>
                </c:pt>
                <c:pt idx="66">
                  <c:v>39309</c:v>
                </c:pt>
                <c:pt idx="67">
                  <c:v>39340</c:v>
                </c:pt>
                <c:pt idx="68">
                  <c:v>39370</c:v>
                </c:pt>
                <c:pt idx="69">
                  <c:v>39401</c:v>
                </c:pt>
                <c:pt idx="70">
                  <c:v>39431</c:v>
                </c:pt>
                <c:pt idx="71">
                  <c:v>39462</c:v>
                </c:pt>
                <c:pt idx="72">
                  <c:v>39493</c:v>
                </c:pt>
                <c:pt idx="73">
                  <c:v>39522</c:v>
                </c:pt>
                <c:pt idx="74">
                  <c:v>39553</c:v>
                </c:pt>
                <c:pt idx="75">
                  <c:v>39583</c:v>
                </c:pt>
                <c:pt idx="76">
                  <c:v>39614</c:v>
                </c:pt>
                <c:pt idx="77">
                  <c:v>39644</c:v>
                </c:pt>
                <c:pt idx="78">
                  <c:v>39675</c:v>
                </c:pt>
                <c:pt idx="79">
                  <c:v>39706</c:v>
                </c:pt>
                <c:pt idx="80">
                  <c:v>39736</c:v>
                </c:pt>
                <c:pt idx="81">
                  <c:v>39767</c:v>
                </c:pt>
                <c:pt idx="82">
                  <c:v>39797</c:v>
                </c:pt>
                <c:pt idx="83">
                  <c:v>39828</c:v>
                </c:pt>
                <c:pt idx="84">
                  <c:v>39859</c:v>
                </c:pt>
                <c:pt idx="85">
                  <c:v>39887</c:v>
                </c:pt>
                <c:pt idx="86">
                  <c:v>39918</c:v>
                </c:pt>
                <c:pt idx="87">
                  <c:v>39948</c:v>
                </c:pt>
                <c:pt idx="88">
                  <c:v>39979</c:v>
                </c:pt>
                <c:pt idx="89">
                  <c:v>40009</c:v>
                </c:pt>
                <c:pt idx="90">
                  <c:v>40040</c:v>
                </c:pt>
                <c:pt idx="91">
                  <c:v>40071</c:v>
                </c:pt>
                <c:pt idx="92">
                  <c:v>40101</c:v>
                </c:pt>
                <c:pt idx="93">
                  <c:v>40132</c:v>
                </c:pt>
                <c:pt idx="94">
                  <c:v>40162</c:v>
                </c:pt>
                <c:pt idx="95">
                  <c:v>40193</c:v>
                </c:pt>
                <c:pt idx="96">
                  <c:v>40224</c:v>
                </c:pt>
                <c:pt idx="97">
                  <c:v>40252</c:v>
                </c:pt>
              </c:numCache>
            </c:numRef>
          </c:cat>
          <c:val>
            <c:numRef>
              <c:f>scriptc!$C$2:$C$99</c:f>
              <c:numCache>
                <c:formatCode>General</c:formatCode>
                <c:ptCount val="9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13</c:v>
                </c:pt>
                <c:pt idx="44">
                  <c:v>20</c:v>
                </c:pt>
                <c:pt idx="45">
                  <c:v>39</c:v>
                </c:pt>
                <c:pt idx="46">
                  <c:v>6</c:v>
                </c:pt>
                <c:pt idx="47">
                  <c:v>82</c:v>
                </c:pt>
                <c:pt idx="48">
                  <c:v>64</c:v>
                </c:pt>
                <c:pt idx="49">
                  <c:v>166</c:v>
                </c:pt>
                <c:pt idx="50">
                  <c:v>204</c:v>
                </c:pt>
                <c:pt idx="51">
                  <c:v>691</c:v>
                </c:pt>
                <c:pt idx="52">
                  <c:v>881</c:v>
                </c:pt>
                <c:pt idx="53">
                  <c:v>827</c:v>
                </c:pt>
                <c:pt idx="54">
                  <c:v>951</c:v>
                </c:pt>
                <c:pt idx="55">
                  <c:v>447</c:v>
                </c:pt>
                <c:pt idx="56">
                  <c:v>406</c:v>
                </c:pt>
                <c:pt idx="57">
                  <c:v>585</c:v>
                </c:pt>
                <c:pt idx="58">
                  <c:v>1130</c:v>
                </c:pt>
                <c:pt idx="59">
                  <c:v>811</c:v>
                </c:pt>
                <c:pt idx="60">
                  <c:v>5067</c:v>
                </c:pt>
                <c:pt idx="61">
                  <c:v>7643</c:v>
                </c:pt>
                <c:pt idx="62">
                  <c:v>5972</c:v>
                </c:pt>
                <c:pt idx="63">
                  <c:v>7908</c:v>
                </c:pt>
                <c:pt idx="64">
                  <c:v>5926</c:v>
                </c:pt>
                <c:pt idx="65">
                  <c:v>6843</c:v>
                </c:pt>
                <c:pt idx="66">
                  <c:v>7015</c:v>
                </c:pt>
                <c:pt idx="67">
                  <c:v>5694</c:v>
                </c:pt>
                <c:pt idx="68">
                  <c:v>6235</c:v>
                </c:pt>
                <c:pt idx="69">
                  <c:v>5637</c:v>
                </c:pt>
                <c:pt idx="70">
                  <c:v>5048</c:v>
                </c:pt>
                <c:pt idx="71">
                  <c:v>9429</c:v>
                </c:pt>
                <c:pt idx="72">
                  <c:v>8537</c:v>
                </c:pt>
                <c:pt idx="73">
                  <c:v>9639</c:v>
                </c:pt>
                <c:pt idx="74">
                  <c:v>9018</c:v>
                </c:pt>
                <c:pt idx="75">
                  <c:v>11196</c:v>
                </c:pt>
                <c:pt idx="76">
                  <c:v>10061</c:v>
                </c:pt>
                <c:pt idx="77">
                  <c:v>10073</c:v>
                </c:pt>
                <c:pt idx="78">
                  <c:v>12709</c:v>
                </c:pt>
                <c:pt idx="79">
                  <c:v>15383</c:v>
                </c:pt>
                <c:pt idx="80">
                  <c:v>10843</c:v>
                </c:pt>
                <c:pt idx="81">
                  <c:v>9499</c:v>
                </c:pt>
                <c:pt idx="82">
                  <c:v>8528</c:v>
                </c:pt>
                <c:pt idx="83">
                  <c:v>8014</c:v>
                </c:pt>
                <c:pt idx="84">
                  <c:v>11838</c:v>
                </c:pt>
                <c:pt idx="85">
                  <c:v>11808</c:v>
                </c:pt>
                <c:pt idx="86">
                  <c:v>10741</c:v>
                </c:pt>
                <c:pt idx="87">
                  <c:v>10570</c:v>
                </c:pt>
                <c:pt idx="88">
                  <c:v>11006</c:v>
                </c:pt>
                <c:pt idx="89">
                  <c:v>11123</c:v>
                </c:pt>
                <c:pt idx="90">
                  <c:v>11158</c:v>
                </c:pt>
                <c:pt idx="91">
                  <c:v>10781</c:v>
                </c:pt>
                <c:pt idx="92">
                  <c:v>10731</c:v>
                </c:pt>
                <c:pt idx="93">
                  <c:v>12329</c:v>
                </c:pt>
                <c:pt idx="94">
                  <c:v>11470</c:v>
                </c:pt>
                <c:pt idx="95">
                  <c:v>9452</c:v>
                </c:pt>
                <c:pt idx="96">
                  <c:v>12399</c:v>
                </c:pt>
                <c:pt idx="97">
                  <c:v>13406</c:v>
                </c:pt>
              </c:numCache>
            </c:numRef>
          </c:val>
        </c:ser>
        <c:axId val="55756672"/>
        <c:axId val="55758208"/>
      </c:areaChart>
      <c:dateAx>
        <c:axId val="55756672"/>
        <c:scaling>
          <c:orientation val="minMax"/>
          <c:min val="37257"/>
        </c:scaling>
        <c:axPos val="b"/>
        <c:numFmt formatCode="[$-409]mmm\-yy;@" sourceLinked="0"/>
        <c:tickLblPos val="nextTo"/>
        <c:txPr>
          <a:bodyPr/>
          <a:lstStyle/>
          <a:p>
            <a:pPr>
              <a:defRPr sz="1200" baseline="0"/>
            </a:pPr>
            <a:endParaRPr lang="en-US"/>
          </a:p>
        </c:txPr>
        <c:crossAx val="55758208"/>
        <c:crosses val="autoZero"/>
        <c:auto val="1"/>
        <c:lblOffset val="100"/>
        <c:majorUnit val="6"/>
        <c:majorTimeUnit val="months"/>
      </c:dateAx>
      <c:valAx>
        <c:axId val="55758208"/>
        <c:scaling>
          <c:orientation val="minMax"/>
        </c:scaling>
        <c:axPos val="l"/>
        <c:majorGridlines/>
        <c:numFmt formatCode="General" sourceLinked="1"/>
        <c:tickLblPos val="nextTo"/>
        <c:txPr>
          <a:bodyPr/>
          <a:lstStyle/>
          <a:p>
            <a:pPr>
              <a:defRPr sz="1200" baseline="0"/>
            </a:pPr>
            <a:endParaRPr lang="en-US"/>
          </a:p>
        </c:txPr>
        <c:crossAx val="55756672"/>
        <c:crosses val="autoZero"/>
        <c:crossBetween val="midCat"/>
      </c:valAx>
    </c:plotArea>
    <c:legend>
      <c:legendPos val="t"/>
      <c:layout/>
      <c:txPr>
        <a:bodyPr/>
        <a:lstStyle/>
        <a:p>
          <a:pPr>
            <a:defRPr sz="1400" baseline="0"/>
          </a:pPr>
          <a:endParaRPr lang="en-US"/>
        </a:p>
      </c:txPr>
    </c:legend>
    <c:plotVisOnly val="1"/>
  </c:chart>
  <c:spPr>
    <a:ln w="12700">
      <a:solidFill>
        <a:schemeClr val="accent1"/>
      </a:solidFill>
    </a:ln>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OPUS marks published</a:t>
            </a:r>
            <a:r>
              <a:rPr lang="en-US" baseline="0"/>
              <a:t> in database</a:t>
            </a:r>
            <a:endParaRPr lang="en-US"/>
          </a:p>
        </c:rich>
      </c:tx>
      <c:layout/>
      <c:overlay val="1"/>
    </c:title>
    <c:plotArea>
      <c:layout>
        <c:manualLayout>
          <c:layoutTarget val="inner"/>
          <c:xMode val="edge"/>
          <c:yMode val="edge"/>
          <c:x val="5.2718037284556506E-2"/>
          <c:y val="2.4218176222004392E-2"/>
          <c:w val="0.91389730376138467"/>
          <c:h val="0.90493057898139451"/>
        </c:manualLayout>
      </c:layout>
      <c:scatterChart>
        <c:scatterStyle val="lineMarker"/>
        <c:ser>
          <c:idx val="2"/>
          <c:order val="0"/>
          <c:tx>
            <c:v>marks published</c:v>
          </c:tx>
          <c:spPr>
            <a:ln w="12700">
              <a:solidFill>
                <a:srgbClr val="92D050">
                  <a:alpha val="50000"/>
                </a:srgbClr>
              </a:solidFill>
            </a:ln>
          </c:spPr>
          <c:xVal>
            <c:numRef>
              <c:f>'Datasheet Report'!$H$3:$H$1111</c:f>
              <c:numCache>
                <c:formatCode>m/d/yy;@</c:formatCode>
                <c:ptCount val="1109"/>
                <c:pt idx="0">
                  <c:v>39427</c:v>
                </c:pt>
                <c:pt idx="1">
                  <c:v>39427</c:v>
                </c:pt>
                <c:pt idx="2">
                  <c:v>39427</c:v>
                </c:pt>
                <c:pt idx="3">
                  <c:v>39427</c:v>
                </c:pt>
                <c:pt idx="4">
                  <c:v>39427</c:v>
                </c:pt>
                <c:pt idx="5">
                  <c:v>39427</c:v>
                </c:pt>
                <c:pt idx="6">
                  <c:v>39427</c:v>
                </c:pt>
                <c:pt idx="7">
                  <c:v>39427</c:v>
                </c:pt>
                <c:pt idx="8">
                  <c:v>39427</c:v>
                </c:pt>
                <c:pt idx="9">
                  <c:v>39427</c:v>
                </c:pt>
                <c:pt idx="10">
                  <c:v>39427</c:v>
                </c:pt>
                <c:pt idx="11">
                  <c:v>39427</c:v>
                </c:pt>
                <c:pt idx="12">
                  <c:v>39427</c:v>
                </c:pt>
                <c:pt idx="13">
                  <c:v>39427</c:v>
                </c:pt>
                <c:pt idx="14">
                  <c:v>39427</c:v>
                </c:pt>
                <c:pt idx="15">
                  <c:v>39427</c:v>
                </c:pt>
                <c:pt idx="16">
                  <c:v>39427</c:v>
                </c:pt>
                <c:pt idx="17">
                  <c:v>39427</c:v>
                </c:pt>
                <c:pt idx="18">
                  <c:v>39427</c:v>
                </c:pt>
                <c:pt idx="19">
                  <c:v>39427</c:v>
                </c:pt>
                <c:pt idx="20">
                  <c:v>39427</c:v>
                </c:pt>
                <c:pt idx="21">
                  <c:v>39427</c:v>
                </c:pt>
                <c:pt idx="22">
                  <c:v>39427</c:v>
                </c:pt>
                <c:pt idx="23">
                  <c:v>39427</c:v>
                </c:pt>
                <c:pt idx="24">
                  <c:v>39427</c:v>
                </c:pt>
                <c:pt idx="25">
                  <c:v>39427</c:v>
                </c:pt>
                <c:pt idx="26">
                  <c:v>39427</c:v>
                </c:pt>
                <c:pt idx="27">
                  <c:v>39427</c:v>
                </c:pt>
                <c:pt idx="28">
                  <c:v>39427</c:v>
                </c:pt>
                <c:pt idx="29">
                  <c:v>39427</c:v>
                </c:pt>
                <c:pt idx="30">
                  <c:v>39427</c:v>
                </c:pt>
                <c:pt idx="31">
                  <c:v>39427</c:v>
                </c:pt>
                <c:pt idx="32">
                  <c:v>39427</c:v>
                </c:pt>
                <c:pt idx="33">
                  <c:v>39427</c:v>
                </c:pt>
                <c:pt idx="34">
                  <c:v>39427</c:v>
                </c:pt>
                <c:pt idx="35">
                  <c:v>39433</c:v>
                </c:pt>
                <c:pt idx="36">
                  <c:v>39434</c:v>
                </c:pt>
                <c:pt idx="37">
                  <c:v>39437</c:v>
                </c:pt>
                <c:pt idx="38">
                  <c:v>39461</c:v>
                </c:pt>
                <c:pt idx="39">
                  <c:v>39462</c:v>
                </c:pt>
                <c:pt idx="40">
                  <c:v>39462</c:v>
                </c:pt>
                <c:pt idx="41">
                  <c:v>39462</c:v>
                </c:pt>
                <c:pt idx="42">
                  <c:v>39464</c:v>
                </c:pt>
                <c:pt idx="43">
                  <c:v>39464</c:v>
                </c:pt>
                <c:pt idx="44">
                  <c:v>39464</c:v>
                </c:pt>
                <c:pt idx="45">
                  <c:v>39465</c:v>
                </c:pt>
                <c:pt idx="46">
                  <c:v>39465</c:v>
                </c:pt>
                <c:pt idx="47">
                  <c:v>39465</c:v>
                </c:pt>
                <c:pt idx="48">
                  <c:v>39465</c:v>
                </c:pt>
                <c:pt idx="49">
                  <c:v>39465</c:v>
                </c:pt>
                <c:pt idx="50">
                  <c:v>39465</c:v>
                </c:pt>
                <c:pt idx="51">
                  <c:v>39465</c:v>
                </c:pt>
                <c:pt idx="52">
                  <c:v>39465</c:v>
                </c:pt>
                <c:pt idx="53">
                  <c:v>39465</c:v>
                </c:pt>
                <c:pt idx="54">
                  <c:v>39465</c:v>
                </c:pt>
                <c:pt idx="55">
                  <c:v>39476</c:v>
                </c:pt>
                <c:pt idx="56">
                  <c:v>39477</c:v>
                </c:pt>
                <c:pt idx="57">
                  <c:v>39477</c:v>
                </c:pt>
                <c:pt idx="58">
                  <c:v>39482</c:v>
                </c:pt>
                <c:pt idx="59">
                  <c:v>39483</c:v>
                </c:pt>
                <c:pt idx="60">
                  <c:v>39483</c:v>
                </c:pt>
                <c:pt idx="61">
                  <c:v>39483</c:v>
                </c:pt>
                <c:pt idx="62">
                  <c:v>39483</c:v>
                </c:pt>
                <c:pt idx="63">
                  <c:v>39483</c:v>
                </c:pt>
                <c:pt idx="64">
                  <c:v>39483</c:v>
                </c:pt>
                <c:pt idx="65">
                  <c:v>39483</c:v>
                </c:pt>
                <c:pt idx="66">
                  <c:v>39483</c:v>
                </c:pt>
                <c:pt idx="67">
                  <c:v>39483</c:v>
                </c:pt>
                <c:pt idx="68">
                  <c:v>39483</c:v>
                </c:pt>
                <c:pt idx="69">
                  <c:v>39483</c:v>
                </c:pt>
                <c:pt idx="70">
                  <c:v>39483</c:v>
                </c:pt>
                <c:pt idx="71">
                  <c:v>39483</c:v>
                </c:pt>
                <c:pt idx="72">
                  <c:v>39483</c:v>
                </c:pt>
                <c:pt idx="73">
                  <c:v>39491</c:v>
                </c:pt>
                <c:pt idx="74">
                  <c:v>39500</c:v>
                </c:pt>
                <c:pt idx="75">
                  <c:v>39507</c:v>
                </c:pt>
                <c:pt idx="76">
                  <c:v>39507</c:v>
                </c:pt>
                <c:pt idx="77">
                  <c:v>39507</c:v>
                </c:pt>
                <c:pt idx="78">
                  <c:v>39518</c:v>
                </c:pt>
                <c:pt idx="79">
                  <c:v>39518</c:v>
                </c:pt>
                <c:pt idx="80">
                  <c:v>39518</c:v>
                </c:pt>
                <c:pt idx="81">
                  <c:v>39518</c:v>
                </c:pt>
                <c:pt idx="82">
                  <c:v>39518</c:v>
                </c:pt>
                <c:pt idx="83">
                  <c:v>39518</c:v>
                </c:pt>
                <c:pt idx="84">
                  <c:v>39527</c:v>
                </c:pt>
                <c:pt idx="85">
                  <c:v>39527</c:v>
                </c:pt>
                <c:pt idx="86">
                  <c:v>39527</c:v>
                </c:pt>
                <c:pt idx="87">
                  <c:v>39527</c:v>
                </c:pt>
                <c:pt idx="88">
                  <c:v>39527</c:v>
                </c:pt>
                <c:pt idx="89">
                  <c:v>39527</c:v>
                </c:pt>
                <c:pt idx="90">
                  <c:v>39527</c:v>
                </c:pt>
                <c:pt idx="91">
                  <c:v>39527</c:v>
                </c:pt>
                <c:pt idx="92">
                  <c:v>39527</c:v>
                </c:pt>
                <c:pt idx="93">
                  <c:v>39527</c:v>
                </c:pt>
                <c:pt idx="94">
                  <c:v>39533</c:v>
                </c:pt>
                <c:pt idx="95">
                  <c:v>39534</c:v>
                </c:pt>
                <c:pt idx="96">
                  <c:v>39540</c:v>
                </c:pt>
                <c:pt idx="97">
                  <c:v>39542</c:v>
                </c:pt>
                <c:pt idx="98">
                  <c:v>39547</c:v>
                </c:pt>
                <c:pt idx="99">
                  <c:v>39548</c:v>
                </c:pt>
                <c:pt idx="100">
                  <c:v>39548</c:v>
                </c:pt>
                <c:pt idx="101">
                  <c:v>39549</c:v>
                </c:pt>
                <c:pt idx="102">
                  <c:v>39552</c:v>
                </c:pt>
                <c:pt idx="103">
                  <c:v>39552</c:v>
                </c:pt>
                <c:pt idx="104">
                  <c:v>39560</c:v>
                </c:pt>
                <c:pt idx="105">
                  <c:v>39560</c:v>
                </c:pt>
                <c:pt idx="106">
                  <c:v>39563</c:v>
                </c:pt>
                <c:pt idx="107">
                  <c:v>39563</c:v>
                </c:pt>
                <c:pt idx="108">
                  <c:v>39569</c:v>
                </c:pt>
                <c:pt idx="109">
                  <c:v>39577</c:v>
                </c:pt>
                <c:pt idx="110">
                  <c:v>39577</c:v>
                </c:pt>
                <c:pt idx="111">
                  <c:v>39577</c:v>
                </c:pt>
                <c:pt idx="112">
                  <c:v>39577</c:v>
                </c:pt>
                <c:pt idx="113">
                  <c:v>39581</c:v>
                </c:pt>
                <c:pt idx="114">
                  <c:v>39582</c:v>
                </c:pt>
                <c:pt idx="115">
                  <c:v>39582</c:v>
                </c:pt>
                <c:pt idx="116">
                  <c:v>39582</c:v>
                </c:pt>
                <c:pt idx="117">
                  <c:v>39582</c:v>
                </c:pt>
                <c:pt idx="118">
                  <c:v>39582</c:v>
                </c:pt>
                <c:pt idx="119">
                  <c:v>39582</c:v>
                </c:pt>
                <c:pt idx="120">
                  <c:v>39582</c:v>
                </c:pt>
                <c:pt idx="121">
                  <c:v>39582</c:v>
                </c:pt>
                <c:pt idx="122">
                  <c:v>39582</c:v>
                </c:pt>
                <c:pt idx="123">
                  <c:v>39582</c:v>
                </c:pt>
                <c:pt idx="124">
                  <c:v>39582</c:v>
                </c:pt>
                <c:pt idx="125">
                  <c:v>39582</c:v>
                </c:pt>
                <c:pt idx="126">
                  <c:v>39583</c:v>
                </c:pt>
                <c:pt idx="127">
                  <c:v>39583</c:v>
                </c:pt>
                <c:pt idx="128">
                  <c:v>39583</c:v>
                </c:pt>
                <c:pt idx="129">
                  <c:v>39584</c:v>
                </c:pt>
                <c:pt idx="130">
                  <c:v>39584</c:v>
                </c:pt>
                <c:pt idx="131">
                  <c:v>39584</c:v>
                </c:pt>
                <c:pt idx="132">
                  <c:v>39584</c:v>
                </c:pt>
                <c:pt idx="133">
                  <c:v>39584</c:v>
                </c:pt>
                <c:pt idx="134">
                  <c:v>39584</c:v>
                </c:pt>
                <c:pt idx="135">
                  <c:v>39584</c:v>
                </c:pt>
                <c:pt idx="136">
                  <c:v>39584</c:v>
                </c:pt>
                <c:pt idx="137">
                  <c:v>39584</c:v>
                </c:pt>
                <c:pt idx="138">
                  <c:v>39584</c:v>
                </c:pt>
                <c:pt idx="139">
                  <c:v>39584</c:v>
                </c:pt>
                <c:pt idx="140">
                  <c:v>39584</c:v>
                </c:pt>
                <c:pt idx="141">
                  <c:v>39584</c:v>
                </c:pt>
                <c:pt idx="142">
                  <c:v>39584</c:v>
                </c:pt>
                <c:pt idx="143">
                  <c:v>39584</c:v>
                </c:pt>
                <c:pt idx="144">
                  <c:v>39584</c:v>
                </c:pt>
                <c:pt idx="145">
                  <c:v>39588</c:v>
                </c:pt>
                <c:pt idx="146">
                  <c:v>39611</c:v>
                </c:pt>
                <c:pt idx="147">
                  <c:v>39611</c:v>
                </c:pt>
                <c:pt idx="148">
                  <c:v>39611</c:v>
                </c:pt>
                <c:pt idx="149">
                  <c:v>39611</c:v>
                </c:pt>
                <c:pt idx="150">
                  <c:v>39611</c:v>
                </c:pt>
                <c:pt idx="151">
                  <c:v>39611</c:v>
                </c:pt>
                <c:pt idx="152">
                  <c:v>39611</c:v>
                </c:pt>
                <c:pt idx="153">
                  <c:v>39611</c:v>
                </c:pt>
                <c:pt idx="154">
                  <c:v>39611</c:v>
                </c:pt>
                <c:pt idx="155">
                  <c:v>39611</c:v>
                </c:pt>
                <c:pt idx="156">
                  <c:v>39612</c:v>
                </c:pt>
                <c:pt idx="157">
                  <c:v>39612</c:v>
                </c:pt>
                <c:pt idx="158">
                  <c:v>39612</c:v>
                </c:pt>
                <c:pt idx="159">
                  <c:v>39612</c:v>
                </c:pt>
                <c:pt idx="160">
                  <c:v>39612</c:v>
                </c:pt>
                <c:pt idx="161">
                  <c:v>39612</c:v>
                </c:pt>
                <c:pt idx="162">
                  <c:v>39612</c:v>
                </c:pt>
                <c:pt idx="163">
                  <c:v>39612</c:v>
                </c:pt>
                <c:pt idx="164">
                  <c:v>39612</c:v>
                </c:pt>
                <c:pt idx="165">
                  <c:v>39612</c:v>
                </c:pt>
                <c:pt idx="166">
                  <c:v>39615</c:v>
                </c:pt>
                <c:pt idx="167">
                  <c:v>39615</c:v>
                </c:pt>
                <c:pt idx="168">
                  <c:v>39615</c:v>
                </c:pt>
                <c:pt idx="169">
                  <c:v>39627</c:v>
                </c:pt>
                <c:pt idx="170">
                  <c:v>39630</c:v>
                </c:pt>
                <c:pt idx="171">
                  <c:v>39632</c:v>
                </c:pt>
                <c:pt idx="172">
                  <c:v>39636</c:v>
                </c:pt>
                <c:pt idx="173">
                  <c:v>39636</c:v>
                </c:pt>
                <c:pt idx="174">
                  <c:v>39636</c:v>
                </c:pt>
                <c:pt idx="175">
                  <c:v>39636</c:v>
                </c:pt>
                <c:pt idx="176">
                  <c:v>39636</c:v>
                </c:pt>
                <c:pt idx="177">
                  <c:v>39636</c:v>
                </c:pt>
                <c:pt idx="178">
                  <c:v>39636</c:v>
                </c:pt>
                <c:pt idx="179">
                  <c:v>39636</c:v>
                </c:pt>
                <c:pt idx="180">
                  <c:v>39636</c:v>
                </c:pt>
                <c:pt idx="181">
                  <c:v>39638</c:v>
                </c:pt>
                <c:pt idx="182">
                  <c:v>39638</c:v>
                </c:pt>
                <c:pt idx="183">
                  <c:v>39638</c:v>
                </c:pt>
                <c:pt idx="184">
                  <c:v>39638</c:v>
                </c:pt>
                <c:pt idx="185">
                  <c:v>39638</c:v>
                </c:pt>
                <c:pt idx="186">
                  <c:v>39638</c:v>
                </c:pt>
                <c:pt idx="187">
                  <c:v>39638</c:v>
                </c:pt>
                <c:pt idx="188">
                  <c:v>39638</c:v>
                </c:pt>
                <c:pt idx="189">
                  <c:v>39638</c:v>
                </c:pt>
                <c:pt idx="190">
                  <c:v>39638</c:v>
                </c:pt>
                <c:pt idx="191">
                  <c:v>39638</c:v>
                </c:pt>
                <c:pt idx="192">
                  <c:v>39638</c:v>
                </c:pt>
                <c:pt idx="193">
                  <c:v>39639</c:v>
                </c:pt>
                <c:pt idx="194">
                  <c:v>39639</c:v>
                </c:pt>
                <c:pt idx="195">
                  <c:v>39646</c:v>
                </c:pt>
                <c:pt idx="196">
                  <c:v>39646</c:v>
                </c:pt>
                <c:pt idx="197">
                  <c:v>39650</c:v>
                </c:pt>
                <c:pt idx="198">
                  <c:v>39650</c:v>
                </c:pt>
                <c:pt idx="199">
                  <c:v>39650</c:v>
                </c:pt>
                <c:pt idx="200">
                  <c:v>39650</c:v>
                </c:pt>
                <c:pt idx="201">
                  <c:v>39650</c:v>
                </c:pt>
                <c:pt idx="202">
                  <c:v>39650</c:v>
                </c:pt>
                <c:pt idx="203">
                  <c:v>39653</c:v>
                </c:pt>
                <c:pt idx="204">
                  <c:v>39653</c:v>
                </c:pt>
                <c:pt idx="205">
                  <c:v>39655</c:v>
                </c:pt>
                <c:pt idx="206">
                  <c:v>39658</c:v>
                </c:pt>
                <c:pt idx="207">
                  <c:v>39658</c:v>
                </c:pt>
                <c:pt idx="208">
                  <c:v>39659</c:v>
                </c:pt>
                <c:pt idx="209">
                  <c:v>39659</c:v>
                </c:pt>
                <c:pt idx="210">
                  <c:v>39661</c:v>
                </c:pt>
                <c:pt idx="211">
                  <c:v>39661</c:v>
                </c:pt>
                <c:pt idx="212">
                  <c:v>39661</c:v>
                </c:pt>
                <c:pt idx="213">
                  <c:v>39661</c:v>
                </c:pt>
                <c:pt idx="214">
                  <c:v>39666</c:v>
                </c:pt>
                <c:pt idx="215">
                  <c:v>39666</c:v>
                </c:pt>
                <c:pt idx="216">
                  <c:v>39666</c:v>
                </c:pt>
                <c:pt idx="217">
                  <c:v>39666</c:v>
                </c:pt>
                <c:pt idx="218">
                  <c:v>39666</c:v>
                </c:pt>
                <c:pt idx="219">
                  <c:v>39666</c:v>
                </c:pt>
                <c:pt idx="220">
                  <c:v>39666</c:v>
                </c:pt>
                <c:pt idx="221">
                  <c:v>39667</c:v>
                </c:pt>
                <c:pt idx="222">
                  <c:v>39667</c:v>
                </c:pt>
                <c:pt idx="223">
                  <c:v>39671</c:v>
                </c:pt>
                <c:pt idx="224">
                  <c:v>39672</c:v>
                </c:pt>
                <c:pt idx="225">
                  <c:v>39672</c:v>
                </c:pt>
                <c:pt idx="226">
                  <c:v>39673</c:v>
                </c:pt>
                <c:pt idx="227">
                  <c:v>39673</c:v>
                </c:pt>
                <c:pt idx="228">
                  <c:v>39673</c:v>
                </c:pt>
                <c:pt idx="229">
                  <c:v>39673</c:v>
                </c:pt>
                <c:pt idx="230">
                  <c:v>39674</c:v>
                </c:pt>
                <c:pt idx="231">
                  <c:v>39674</c:v>
                </c:pt>
                <c:pt idx="232">
                  <c:v>39674</c:v>
                </c:pt>
                <c:pt idx="233">
                  <c:v>39678</c:v>
                </c:pt>
                <c:pt idx="234">
                  <c:v>39681</c:v>
                </c:pt>
                <c:pt idx="235">
                  <c:v>39681</c:v>
                </c:pt>
                <c:pt idx="236">
                  <c:v>39681</c:v>
                </c:pt>
                <c:pt idx="237">
                  <c:v>39681</c:v>
                </c:pt>
                <c:pt idx="238">
                  <c:v>39681</c:v>
                </c:pt>
                <c:pt idx="239">
                  <c:v>39681</c:v>
                </c:pt>
                <c:pt idx="240">
                  <c:v>39682</c:v>
                </c:pt>
                <c:pt idx="241">
                  <c:v>39682</c:v>
                </c:pt>
                <c:pt idx="242">
                  <c:v>39688</c:v>
                </c:pt>
                <c:pt idx="243">
                  <c:v>39688</c:v>
                </c:pt>
                <c:pt idx="244">
                  <c:v>39688</c:v>
                </c:pt>
                <c:pt idx="245">
                  <c:v>39688</c:v>
                </c:pt>
                <c:pt idx="246">
                  <c:v>39688</c:v>
                </c:pt>
                <c:pt idx="247">
                  <c:v>39688</c:v>
                </c:pt>
                <c:pt idx="248">
                  <c:v>39688</c:v>
                </c:pt>
                <c:pt idx="249">
                  <c:v>39688</c:v>
                </c:pt>
                <c:pt idx="250">
                  <c:v>39688</c:v>
                </c:pt>
                <c:pt idx="251">
                  <c:v>39688</c:v>
                </c:pt>
                <c:pt idx="252">
                  <c:v>39688</c:v>
                </c:pt>
                <c:pt idx="253">
                  <c:v>39688</c:v>
                </c:pt>
                <c:pt idx="254">
                  <c:v>39688</c:v>
                </c:pt>
                <c:pt idx="255">
                  <c:v>39688</c:v>
                </c:pt>
                <c:pt idx="256">
                  <c:v>39688</c:v>
                </c:pt>
                <c:pt idx="257">
                  <c:v>39688</c:v>
                </c:pt>
                <c:pt idx="258">
                  <c:v>39693</c:v>
                </c:pt>
                <c:pt idx="259">
                  <c:v>39693</c:v>
                </c:pt>
                <c:pt idx="260">
                  <c:v>39693</c:v>
                </c:pt>
                <c:pt idx="261">
                  <c:v>39693</c:v>
                </c:pt>
                <c:pt idx="262">
                  <c:v>39693</c:v>
                </c:pt>
                <c:pt idx="263">
                  <c:v>39693</c:v>
                </c:pt>
                <c:pt idx="264">
                  <c:v>39693</c:v>
                </c:pt>
                <c:pt idx="265">
                  <c:v>39693</c:v>
                </c:pt>
                <c:pt idx="266">
                  <c:v>39694</c:v>
                </c:pt>
                <c:pt idx="267">
                  <c:v>39694</c:v>
                </c:pt>
                <c:pt idx="268">
                  <c:v>39694</c:v>
                </c:pt>
                <c:pt idx="269">
                  <c:v>39694</c:v>
                </c:pt>
                <c:pt idx="270">
                  <c:v>39694</c:v>
                </c:pt>
                <c:pt idx="271">
                  <c:v>39694</c:v>
                </c:pt>
                <c:pt idx="272">
                  <c:v>39694</c:v>
                </c:pt>
                <c:pt idx="273">
                  <c:v>39694</c:v>
                </c:pt>
                <c:pt idx="274">
                  <c:v>39694</c:v>
                </c:pt>
                <c:pt idx="275">
                  <c:v>39694</c:v>
                </c:pt>
                <c:pt idx="276">
                  <c:v>39694</c:v>
                </c:pt>
                <c:pt idx="277">
                  <c:v>39694</c:v>
                </c:pt>
                <c:pt idx="278">
                  <c:v>39694</c:v>
                </c:pt>
                <c:pt idx="279">
                  <c:v>39694</c:v>
                </c:pt>
                <c:pt idx="280">
                  <c:v>39694</c:v>
                </c:pt>
                <c:pt idx="281">
                  <c:v>39694</c:v>
                </c:pt>
                <c:pt idx="282">
                  <c:v>39694</c:v>
                </c:pt>
                <c:pt idx="283">
                  <c:v>39695</c:v>
                </c:pt>
                <c:pt idx="284">
                  <c:v>39695</c:v>
                </c:pt>
                <c:pt idx="285">
                  <c:v>39695</c:v>
                </c:pt>
                <c:pt idx="286">
                  <c:v>39695</c:v>
                </c:pt>
                <c:pt idx="287">
                  <c:v>39695</c:v>
                </c:pt>
                <c:pt idx="288">
                  <c:v>39695</c:v>
                </c:pt>
                <c:pt idx="289">
                  <c:v>39695</c:v>
                </c:pt>
                <c:pt idx="290">
                  <c:v>39695</c:v>
                </c:pt>
                <c:pt idx="291">
                  <c:v>39695</c:v>
                </c:pt>
                <c:pt idx="292">
                  <c:v>39695</c:v>
                </c:pt>
                <c:pt idx="293">
                  <c:v>39695</c:v>
                </c:pt>
                <c:pt idx="294">
                  <c:v>39700</c:v>
                </c:pt>
                <c:pt idx="295">
                  <c:v>39700</c:v>
                </c:pt>
                <c:pt idx="296">
                  <c:v>39701</c:v>
                </c:pt>
                <c:pt idx="297">
                  <c:v>39701</c:v>
                </c:pt>
                <c:pt idx="298">
                  <c:v>39701</c:v>
                </c:pt>
                <c:pt idx="299">
                  <c:v>39701</c:v>
                </c:pt>
                <c:pt idx="300">
                  <c:v>39701</c:v>
                </c:pt>
                <c:pt idx="301">
                  <c:v>39701</c:v>
                </c:pt>
                <c:pt idx="302">
                  <c:v>39703</c:v>
                </c:pt>
                <c:pt idx="303">
                  <c:v>39706</c:v>
                </c:pt>
                <c:pt idx="304">
                  <c:v>39706</c:v>
                </c:pt>
                <c:pt idx="305">
                  <c:v>39706</c:v>
                </c:pt>
                <c:pt idx="306">
                  <c:v>39706</c:v>
                </c:pt>
                <c:pt idx="307">
                  <c:v>39706</c:v>
                </c:pt>
                <c:pt idx="308">
                  <c:v>39706</c:v>
                </c:pt>
                <c:pt idx="309">
                  <c:v>39706</c:v>
                </c:pt>
                <c:pt idx="310">
                  <c:v>39706</c:v>
                </c:pt>
                <c:pt idx="311">
                  <c:v>39706</c:v>
                </c:pt>
                <c:pt idx="312">
                  <c:v>39706</c:v>
                </c:pt>
                <c:pt idx="313">
                  <c:v>39706</c:v>
                </c:pt>
                <c:pt idx="314">
                  <c:v>39706</c:v>
                </c:pt>
                <c:pt idx="315">
                  <c:v>39706</c:v>
                </c:pt>
                <c:pt idx="316">
                  <c:v>39706</c:v>
                </c:pt>
                <c:pt idx="317">
                  <c:v>39706</c:v>
                </c:pt>
                <c:pt idx="318">
                  <c:v>39706</c:v>
                </c:pt>
                <c:pt idx="319">
                  <c:v>39706</c:v>
                </c:pt>
                <c:pt idx="320">
                  <c:v>39707</c:v>
                </c:pt>
                <c:pt idx="321">
                  <c:v>39707</c:v>
                </c:pt>
                <c:pt idx="322">
                  <c:v>39707</c:v>
                </c:pt>
                <c:pt idx="323">
                  <c:v>39708</c:v>
                </c:pt>
                <c:pt idx="324">
                  <c:v>39709</c:v>
                </c:pt>
                <c:pt idx="325">
                  <c:v>39710</c:v>
                </c:pt>
                <c:pt idx="326">
                  <c:v>39710</c:v>
                </c:pt>
                <c:pt idx="327">
                  <c:v>39713</c:v>
                </c:pt>
                <c:pt idx="328">
                  <c:v>39713</c:v>
                </c:pt>
                <c:pt idx="329">
                  <c:v>39713</c:v>
                </c:pt>
                <c:pt idx="330">
                  <c:v>39713</c:v>
                </c:pt>
                <c:pt idx="331">
                  <c:v>39713</c:v>
                </c:pt>
                <c:pt idx="332">
                  <c:v>39713</c:v>
                </c:pt>
                <c:pt idx="333">
                  <c:v>39714</c:v>
                </c:pt>
                <c:pt idx="334">
                  <c:v>39714</c:v>
                </c:pt>
                <c:pt idx="335">
                  <c:v>39715</c:v>
                </c:pt>
                <c:pt idx="336">
                  <c:v>39716</c:v>
                </c:pt>
                <c:pt idx="337">
                  <c:v>39716</c:v>
                </c:pt>
                <c:pt idx="338">
                  <c:v>39717</c:v>
                </c:pt>
                <c:pt idx="339">
                  <c:v>39717</c:v>
                </c:pt>
                <c:pt idx="340">
                  <c:v>39717</c:v>
                </c:pt>
                <c:pt idx="341">
                  <c:v>39717</c:v>
                </c:pt>
                <c:pt idx="342">
                  <c:v>39717</c:v>
                </c:pt>
                <c:pt idx="343">
                  <c:v>39720</c:v>
                </c:pt>
                <c:pt idx="344">
                  <c:v>39720</c:v>
                </c:pt>
                <c:pt idx="345">
                  <c:v>39720</c:v>
                </c:pt>
                <c:pt idx="346">
                  <c:v>39720</c:v>
                </c:pt>
                <c:pt idx="347">
                  <c:v>39720</c:v>
                </c:pt>
                <c:pt idx="348">
                  <c:v>39720</c:v>
                </c:pt>
                <c:pt idx="349">
                  <c:v>39720</c:v>
                </c:pt>
                <c:pt idx="350">
                  <c:v>39721</c:v>
                </c:pt>
                <c:pt idx="351">
                  <c:v>39721</c:v>
                </c:pt>
                <c:pt idx="352">
                  <c:v>39721</c:v>
                </c:pt>
                <c:pt idx="353">
                  <c:v>39721</c:v>
                </c:pt>
                <c:pt idx="354">
                  <c:v>39722</c:v>
                </c:pt>
                <c:pt idx="355">
                  <c:v>39722</c:v>
                </c:pt>
                <c:pt idx="356">
                  <c:v>39722</c:v>
                </c:pt>
                <c:pt idx="357">
                  <c:v>39722</c:v>
                </c:pt>
                <c:pt idx="358">
                  <c:v>39722</c:v>
                </c:pt>
                <c:pt idx="359">
                  <c:v>39722</c:v>
                </c:pt>
                <c:pt idx="360">
                  <c:v>39722</c:v>
                </c:pt>
                <c:pt idx="361">
                  <c:v>39722</c:v>
                </c:pt>
                <c:pt idx="362">
                  <c:v>39722</c:v>
                </c:pt>
                <c:pt idx="363">
                  <c:v>39722</c:v>
                </c:pt>
                <c:pt idx="364">
                  <c:v>39722</c:v>
                </c:pt>
                <c:pt idx="365">
                  <c:v>39722</c:v>
                </c:pt>
                <c:pt idx="366">
                  <c:v>39723</c:v>
                </c:pt>
                <c:pt idx="367">
                  <c:v>39723</c:v>
                </c:pt>
                <c:pt idx="368">
                  <c:v>39723</c:v>
                </c:pt>
                <c:pt idx="369">
                  <c:v>39723</c:v>
                </c:pt>
                <c:pt idx="370">
                  <c:v>39725</c:v>
                </c:pt>
                <c:pt idx="371">
                  <c:v>39725</c:v>
                </c:pt>
                <c:pt idx="372">
                  <c:v>39725</c:v>
                </c:pt>
                <c:pt idx="373">
                  <c:v>39725</c:v>
                </c:pt>
                <c:pt idx="374">
                  <c:v>39725</c:v>
                </c:pt>
                <c:pt idx="375">
                  <c:v>39725</c:v>
                </c:pt>
                <c:pt idx="376">
                  <c:v>39725</c:v>
                </c:pt>
                <c:pt idx="377">
                  <c:v>39725</c:v>
                </c:pt>
                <c:pt idx="378">
                  <c:v>39725</c:v>
                </c:pt>
                <c:pt idx="379">
                  <c:v>39727</c:v>
                </c:pt>
                <c:pt idx="380">
                  <c:v>39727</c:v>
                </c:pt>
                <c:pt idx="381">
                  <c:v>39727</c:v>
                </c:pt>
                <c:pt idx="382">
                  <c:v>39727</c:v>
                </c:pt>
                <c:pt idx="383">
                  <c:v>39728</c:v>
                </c:pt>
                <c:pt idx="384">
                  <c:v>39728</c:v>
                </c:pt>
                <c:pt idx="385">
                  <c:v>39728</c:v>
                </c:pt>
                <c:pt idx="386">
                  <c:v>39728</c:v>
                </c:pt>
                <c:pt idx="387">
                  <c:v>39728</c:v>
                </c:pt>
                <c:pt idx="388">
                  <c:v>39728</c:v>
                </c:pt>
                <c:pt idx="389">
                  <c:v>39728</c:v>
                </c:pt>
                <c:pt idx="390">
                  <c:v>39728</c:v>
                </c:pt>
                <c:pt idx="391">
                  <c:v>39728</c:v>
                </c:pt>
                <c:pt idx="392">
                  <c:v>39728</c:v>
                </c:pt>
                <c:pt idx="393">
                  <c:v>39728</c:v>
                </c:pt>
                <c:pt idx="394">
                  <c:v>39728</c:v>
                </c:pt>
                <c:pt idx="395">
                  <c:v>39728</c:v>
                </c:pt>
                <c:pt idx="396">
                  <c:v>39730</c:v>
                </c:pt>
                <c:pt idx="397">
                  <c:v>39730</c:v>
                </c:pt>
                <c:pt idx="398">
                  <c:v>39730</c:v>
                </c:pt>
                <c:pt idx="399">
                  <c:v>39730</c:v>
                </c:pt>
                <c:pt idx="400">
                  <c:v>39730</c:v>
                </c:pt>
                <c:pt idx="401">
                  <c:v>39730</c:v>
                </c:pt>
                <c:pt idx="402">
                  <c:v>39731</c:v>
                </c:pt>
                <c:pt idx="403">
                  <c:v>39731</c:v>
                </c:pt>
                <c:pt idx="404">
                  <c:v>39731</c:v>
                </c:pt>
                <c:pt idx="405">
                  <c:v>39731</c:v>
                </c:pt>
                <c:pt idx="406">
                  <c:v>39731</c:v>
                </c:pt>
                <c:pt idx="407">
                  <c:v>39734</c:v>
                </c:pt>
                <c:pt idx="408">
                  <c:v>39734</c:v>
                </c:pt>
                <c:pt idx="409">
                  <c:v>39734</c:v>
                </c:pt>
                <c:pt idx="410">
                  <c:v>39736</c:v>
                </c:pt>
                <c:pt idx="411">
                  <c:v>39736</c:v>
                </c:pt>
                <c:pt idx="412">
                  <c:v>39737</c:v>
                </c:pt>
                <c:pt idx="413">
                  <c:v>39737</c:v>
                </c:pt>
                <c:pt idx="414">
                  <c:v>39737</c:v>
                </c:pt>
                <c:pt idx="415">
                  <c:v>39737</c:v>
                </c:pt>
                <c:pt idx="416">
                  <c:v>39737</c:v>
                </c:pt>
                <c:pt idx="417">
                  <c:v>39737</c:v>
                </c:pt>
                <c:pt idx="418">
                  <c:v>39737</c:v>
                </c:pt>
                <c:pt idx="419">
                  <c:v>39737</c:v>
                </c:pt>
                <c:pt idx="420">
                  <c:v>39739</c:v>
                </c:pt>
                <c:pt idx="421">
                  <c:v>39741</c:v>
                </c:pt>
                <c:pt idx="422">
                  <c:v>39741</c:v>
                </c:pt>
                <c:pt idx="423">
                  <c:v>39741</c:v>
                </c:pt>
                <c:pt idx="424">
                  <c:v>39741</c:v>
                </c:pt>
                <c:pt idx="425">
                  <c:v>39741</c:v>
                </c:pt>
                <c:pt idx="426">
                  <c:v>39741</c:v>
                </c:pt>
                <c:pt idx="427">
                  <c:v>39741</c:v>
                </c:pt>
                <c:pt idx="428">
                  <c:v>39741</c:v>
                </c:pt>
                <c:pt idx="429">
                  <c:v>39741</c:v>
                </c:pt>
                <c:pt idx="430">
                  <c:v>39744</c:v>
                </c:pt>
                <c:pt idx="431">
                  <c:v>39744</c:v>
                </c:pt>
                <c:pt idx="432">
                  <c:v>39744</c:v>
                </c:pt>
                <c:pt idx="433">
                  <c:v>39745</c:v>
                </c:pt>
                <c:pt idx="434">
                  <c:v>39748</c:v>
                </c:pt>
                <c:pt idx="435">
                  <c:v>39748</c:v>
                </c:pt>
                <c:pt idx="436">
                  <c:v>39748</c:v>
                </c:pt>
                <c:pt idx="437">
                  <c:v>39748</c:v>
                </c:pt>
                <c:pt idx="438">
                  <c:v>39752</c:v>
                </c:pt>
                <c:pt idx="439">
                  <c:v>39752</c:v>
                </c:pt>
                <c:pt idx="440">
                  <c:v>39755</c:v>
                </c:pt>
                <c:pt idx="441">
                  <c:v>39755</c:v>
                </c:pt>
                <c:pt idx="442">
                  <c:v>39755</c:v>
                </c:pt>
                <c:pt idx="443">
                  <c:v>39755</c:v>
                </c:pt>
                <c:pt idx="444">
                  <c:v>39756</c:v>
                </c:pt>
                <c:pt idx="445">
                  <c:v>39756</c:v>
                </c:pt>
                <c:pt idx="446">
                  <c:v>39756</c:v>
                </c:pt>
                <c:pt idx="447">
                  <c:v>39756</c:v>
                </c:pt>
                <c:pt idx="448">
                  <c:v>39756</c:v>
                </c:pt>
                <c:pt idx="449">
                  <c:v>39757</c:v>
                </c:pt>
                <c:pt idx="450">
                  <c:v>39757</c:v>
                </c:pt>
                <c:pt idx="451">
                  <c:v>39757</c:v>
                </c:pt>
                <c:pt idx="452">
                  <c:v>39759</c:v>
                </c:pt>
                <c:pt idx="453">
                  <c:v>39759</c:v>
                </c:pt>
                <c:pt idx="454">
                  <c:v>39762</c:v>
                </c:pt>
                <c:pt idx="455">
                  <c:v>39762</c:v>
                </c:pt>
                <c:pt idx="456">
                  <c:v>39762</c:v>
                </c:pt>
                <c:pt idx="457">
                  <c:v>39762</c:v>
                </c:pt>
                <c:pt idx="458">
                  <c:v>39762</c:v>
                </c:pt>
                <c:pt idx="459">
                  <c:v>39764</c:v>
                </c:pt>
                <c:pt idx="460">
                  <c:v>39764</c:v>
                </c:pt>
                <c:pt idx="461">
                  <c:v>39764</c:v>
                </c:pt>
                <c:pt idx="462">
                  <c:v>39764</c:v>
                </c:pt>
                <c:pt idx="463">
                  <c:v>39765</c:v>
                </c:pt>
                <c:pt idx="464">
                  <c:v>39765</c:v>
                </c:pt>
                <c:pt idx="465">
                  <c:v>39765</c:v>
                </c:pt>
                <c:pt idx="466">
                  <c:v>39765</c:v>
                </c:pt>
                <c:pt idx="467">
                  <c:v>39765</c:v>
                </c:pt>
                <c:pt idx="468">
                  <c:v>39765</c:v>
                </c:pt>
                <c:pt idx="469">
                  <c:v>39765</c:v>
                </c:pt>
                <c:pt idx="470">
                  <c:v>39765</c:v>
                </c:pt>
                <c:pt idx="471">
                  <c:v>39766</c:v>
                </c:pt>
                <c:pt idx="472">
                  <c:v>39766</c:v>
                </c:pt>
                <c:pt idx="473">
                  <c:v>39766</c:v>
                </c:pt>
                <c:pt idx="474">
                  <c:v>39766</c:v>
                </c:pt>
                <c:pt idx="475">
                  <c:v>39766</c:v>
                </c:pt>
                <c:pt idx="476">
                  <c:v>39766</c:v>
                </c:pt>
                <c:pt idx="477">
                  <c:v>39766</c:v>
                </c:pt>
                <c:pt idx="478">
                  <c:v>39766</c:v>
                </c:pt>
                <c:pt idx="479">
                  <c:v>39766</c:v>
                </c:pt>
                <c:pt idx="480">
                  <c:v>39769</c:v>
                </c:pt>
                <c:pt idx="481">
                  <c:v>39769</c:v>
                </c:pt>
                <c:pt idx="482">
                  <c:v>39769</c:v>
                </c:pt>
                <c:pt idx="483">
                  <c:v>39769</c:v>
                </c:pt>
                <c:pt idx="484">
                  <c:v>39770</c:v>
                </c:pt>
                <c:pt idx="485">
                  <c:v>39770</c:v>
                </c:pt>
                <c:pt idx="486">
                  <c:v>39777</c:v>
                </c:pt>
                <c:pt idx="487">
                  <c:v>39777</c:v>
                </c:pt>
                <c:pt idx="488">
                  <c:v>39777</c:v>
                </c:pt>
                <c:pt idx="489">
                  <c:v>39777</c:v>
                </c:pt>
                <c:pt idx="490">
                  <c:v>39780</c:v>
                </c:pt>
                <c:pt idx="491">
                  <c:v>39783</c:v>
                </c:pt>
                <c:pt idx="492">
                  <c:v>39783</c:v>
                </c:pt>
                <c:pt idx="493">
                  <c:v>39784</c:v>
                </c:pt>
                <c:pt idx="494">
                  <c:v>39784</c:v>
                </c:pt>
                <c:pt idx="495">
                  <c:v>39784</c:v>
                </c:pt>
                <c:pt idx="496">
                  <c:v>39784</c:v>
                </c:pt>
                <c:pt idx="497">
                  <c:v>39784</c:v>
                </c:pt>
                <c:pt idx="498">
                  <c:v>39786</c:v>
                </c:pt>
                <c:pt idx="499">
                  <c:v>39787</c:v>
                </c:pt>
                <c:pt idx="500">
                  <c:v>39790</c:v>
                </c:pt>
                <c:pt idx="501">
                  <c:v>39790</c:v>
                </c:pt>
                <c:pt idx="502">
                  <c:v>39791</c:v>
                </c:pt>
                <c:pt idx="503">
                  <c:v>39791</c:v>
                </c:pt>
                <c:pt idx="504">
                  <c:v>39791</c:v>
                </c:pt>
                <c:pt idx="505">
                  <c:v>39793</c:v>
                </c:pt>
                <c:pt idx="506">
                  <c:v>39793</c:v>
                </c:pt>
                <c:pt idx="507">
                  <c:v>39793</c:v>
                </c:pt>
                <c:pt idx="508">
                  <c:v>39793</c:v>
                </c:pt>
                <c:pt idx="509">
                  <c:v>39794</c:v>
                </c:pt>
                <c:pt idx="510">
                  <c:v>39798</c:v>
                </c:pt>
                <c:pt idx="511">
                  <c:v>39798</c:v>
                </c:pt>
                <c:pt idx="512">
                  <c:v>39798</c:v>
                </c:pt>
                <c:pt idx="513">
                  <c:v>39798</c:v>
                </c:pt>
                <c:pt idx="514">
                  <c:v>39799</c:v>
                </c:pt>
                <c:pt idx="515">
                  <c:v>39805</c:v>
                </c:pt>
                <c:pt idx="516">
                  <c:v>39805</c:v>
                </c:pt>
                <c:pt idx="517">
                  <c:v>39805</c:v>
                </c:pt>
                <c:pt idx="518">
                  <c:v>39805</c:v>
                </c:pt>
                <c:pt idx="519">
                  <c:v>39805</c:v>
                </c:pt>
                <c:pt idx="520">
                  <c:v>39806</c:v>
                </c:pt>
                <c:pt idx="521">
                  <c:v>39806</c:v>
                </c:pt>
                <c:pt idx="522">
                  <c:v>39806</c:v>
                </c:pt>
                <c:pt idx="523">
                  <c:v>39811</c:v>
                </c:pt>
                <c:pt idx="524">
                  <c:v>39820</c:v>
                </c:pt>
                <c:pt idx="525">
                  <c:v>39821</c:v>
                </c:pt>
                <c:pt idx="526">
                  <c:v>39821</c:v>
                </c:pt>
                <c:pt idx="527">
                  <c:v>39821</c:v>
                </c:pt>
                <c:pt idx="528">
                  <c:v>39821</c:v>
                </c:pt>
                <c:pt idx="529">
                  <c:v>39822</c:v>
                </c:pt>
                <c:pt idx="530">
                  <c:v>39822</c:v>
                </c:pt>
                <c:pt idx="531">
                  <c:v>39822</c:v>
                </c:pt>
                <c:pt idx="532">
                  <c:v>39822</c:v>
                </c:pt>
                <c:pt idx="533">
                  <c:v>39825</c:v>
                </c:pt>
                <c:pt idx="534">
                  <c:v>39826</c:v>
                </c:pt>
                <c:pt idx="535">
                  <c:v>39826</c:v>
                </c:pt>
                <c:pt idx="536">
                  <c:v>39826</c:v>
                </c:pt>
                <c:pt idx="537">
                  <c:v>39826</c:v>
                </c:pt>
                <c:pt idx="538">
                  <c:v>39826</c:v>
                </c:pt>
                <c:pt idx="539">
                  <c:v>39826</c:v>
                </c:pt>
                <c:pt idx="540">
                  <c:v>39826</c:v>
                </c:pt>
                <c:pt idx="541">
                  <c:v>39826</c:v>
                </c:pt>
                <c:pt idx="542">
                  <c:v>39826</c:v>
                </c:pt>
                <c:pt idx="543">
                  <c:v>39826</c:v>
                </c:pt>
                <c:pt idx="544">
                  <c:v>39826</c:v>
                </c:pt>
                <c:pt idx="545">
                  <c:v>39828</c:v>
                </c:pt>
                <c:pt idx="546">
                  <c:v>39828</c:v>
                </c:pt>
                <c:pt idx="547">
                  <c:v>39828</c:v>
                </c:pt>
                <c:pt idx="548">
                  <c:v>39828</c:v>
                </c:pt>
                <c:pt idx="549">
                  <c:v>39828</c:v>
                </c:pt>
                <c:pt idx="550">
                  <c:v>39829</c:v>
                </c:pt>
                <c:pt idx="551">
                  <c:v>39829</c:v>
                </c:pt>
                <c:pt idx="552">
                  <c:v>39829</c:v>
                </c:pt>
                <c:pt idx="553">
                  <c:v>39834</c:v>
                </c:pt>
                <c:pt idx="554">
                  <c:v>39834</c:v>
                </c:pt>
                <c:pt idx="555">
                  <c:v>39834</c:v>
                </c:pt>
                <c:pt idx="556">
                  <c:v>39834</c:v>
                </c:pt>
                <c:pt idx="557">
                  <c:v>39834</c:v>
                </c:pt>
                <c:pt idx="558">
                  <c:v>39834</c:v>
                </c:pt>
                <c:pt idx="559">
                  <c:v>39835</c:v>
                </c:pt>
                <c:pt idx="560">
                  <c:v>39835</c:v>
                </c:pt>
                <c:pt idx="561">
                  <c:v>39835</c:v>
                </c:pt>
                <c:pt idx="562">
                  <c:v>39835</c:v>
                </c:pt>
                <c:pt idx="563">
                  <c:v>39835</c:v>
                </c:pt>
                <c:pt idx="564">
                  <c:v>39835</c:v>
                </c:pt>
                <c:pt idx="565">
                  <c:v>39835</c:v>
                </c:pt>
                <c:pt idx="566">
                  <c:v>39835</c:v>
                </c:pt>
                <c:pt idx="567">
                  <c:v>39835</c:v>
                </c:pt>
                <c:pt idx="568">
                  <c:v>39836</c:v>
                </c:pt>
                <c:pt idx="569">
                  <c:v>39836</c:v>
                </c:pt>
                <c:pt idx="570">
                  <c:v>39839</c:v>
                </c:pt>
                <c:pt idx="571">
                  <c:v>39839</c:v>
                </c:pt>
                <c:pt idx="572">
                  <c:v>39839</c:v>
                </c:pt>
                <c:pt idx="573">
                  <c:v>39839</c:v>
                </c:pt>
                <c:pt idx="574">
                  <c:v>39840</c:v>
                </c:pt>
                <c:pt idx="575">
                  <c:v>39840</c:v>
                </c:pt>
                <c:pt idx="576">
                  <c:v>39842</c:v>
                </c:pt>
                <c:pt idx="577">
                  <c:v>39843</c:v>
                </c:pt>
                <c:pt idx="578">
                  <c:v>39843</c:v>
                </c:pt>
                <c:pt idx="579">
                  <c:v>39847</c:v>
                </c:pt>
                <c:pt idx="580">
                  <c:v>39849</c:v>
                </c:pt>
                <c:pt idx="581">
                  <c:v>39849</c:v>
                </c:pt>
                <c:pt idx="582">
                  <c:v>39849</c:v>
                </c:pt>
                <c:pt idx="583">
                  <c:v>39849</c:v>
                </c:pt>
                <c:pt idx="584">
                  <c:v>39850</c:v>
                </c:pt>
                <c:pt idx="585">
                  <c:v>39850</c:v>
                </c:pt>
                <c:pt idx="586">
                  <c:v>39850</c:v>
                </c:pt>
                <c:pt idx="587">
                  <c:v>39850</c:v>
                </c:pt>
                <c:pt idx="588">
                  <c:v>39850</c:v>
                </c:pt>
                <c:pt idx="589">
                  <c:v>39850</c:v>
                </c:pt>
                <c:pt idx="590">
                  <c:v>39853</c:v>
                </c:pt>
                <c:pt idx="591">
                  <c:v>39853</c:v>
                </c:pt>
                <c:pt idx="592">
                  <c:v>39853</c:v>
                </c:pt>
                <c:pt idx="593">
                  <c:v>39854</c:v>
                </c:pt>
                <c:pt idx="594">
                  <c:v>39856</c:v>
                </c:pt>
                <c:pt idx="595">
                  <c:v>39856</c:v>
                </c:pt>
                <c:pt idx="596">
                  <c:v>39856</c:v>
                </c:pt>
                <c:pt idx="597">
                  <c:v>39857</c:v>
                </c:pt>
                <c:pt idx="598">
                  <c:v>39857</c:v>
                </c:pt>
                <c:pt idx="599">
                  <c:v>39857</c:v>
                </c:pt>
                <c:pt idx="600">
                  <c:v>39861</c:v>
                </c:pt>
                <c:pt idx="601">
                  <c:v>39861</c:v>
                </c:pt>
                <c:pt idx="602">
                  <c:v>39861</c:v>
                </c:pt>
                <c:pt idx="603">
                  <c:v>39861</c:v>
                </c:pt>
                <c:pt idx="604">
                  <c:v>39862</c:v>
                </c:pt>
                <c:pt idx="605">
                  <c:v>39864</c:v>
                </c:pt>
                <c:pt idx="606">
                  <c:v>39871</c:v>
                </c:pt>
                <c:pt idx="607">
                  <c:v>39875</c:v>
                </c:pt>
                <c:pt idx="608">
                  <c:v>39875</c:v>
                </c:pt>
                <c:pt idx="609">
                  <c:v>39876</c:v>
                </c:pt>
                <c:pt idx="610">
                  <c:v>39876</c:v>
                </c:pt>
                <c:pt idx="611">
                  <c:v>39876</c:v>
                </c:pt>
                <c:pt idx="612">
                  <c:v>39877</c:v>
                </c:pt>
                <c:pt idx="613">
                  <c:v>39877</c:v>
                </c:pt>
                <c:pt idx="614">
                  <c:v>39877</c:v>
                </c:pt>
                <c:pt idx="615">
                  <c:v>39877</c:v>
                </c:pt>
                <c:pt idx="616">
                  <c:v>39877</c:v>
                </c:pt>
                <c:pt idx="617">
                  <c:v>39877</c:v>
                </c:pt>
                <c:pt idx="618">
                  <c:v>39877</c:v>
                </c:pt>
                <c:pt idx="619">
                  <c:v>39877</c:v>
                </c:pt>
                <c:pt idx="620">
                  <c:v>39877</c:v>
                </c:pt>
                <c:pt idx="621">
                  <c:v>39877</c:v>
                </c:pt>
                <c:pt idx="622">
                  <c:v>39878</c:v>
                </c:pt>
                <c:pt idx="623">
                  <c:v>39878</c:v>
                </c:pt>
                <c:pt idx="624">
                  <c:v>39878</c:v>
                </c:pt>
                <c:pt idx="625">
                  <c:v>39878</c:v>
                </c:pt>
                <c:pt idx="626">
                  <c:v>39878</c:v>
                </c:pt>
                <c:pt idx="627">
                  <c:v>39878</c:v>
                </c:pt>
                <c:pt idx="628">
                  <c:v>39878</c:v>
                </c:pt>
                <c:pt idx="629">
                  <c:v>39878</c:v>
                </c:pt>
                <c:pt idx="630">
                  <c:v>39881</c:v>
                </c:pt>
                <c:pt idx="631">
                  <c:v>39881</c:v>
                </c:pt>
                <c:pt idx="632">
                  <c:v>39883</c:v>
                </c:pt>
                <c:pt idx="633">
                  <c:v>39883</c:v>
                </c:pt>
                <c:pt idx="634">
                  <c:v>39883</c:v>
                </c:pt>
                <c:pt idx="635">
                  <c:v>39883</c:v>
                </c:pt>
                <c:pt idx="636">
                  <c:v>39883</c:v>
                </c:pt>
                <c:pt idx="637">
                  <c:v>39883</c:v>
                </c:pt>
                <c:pt idx="638">
                  <c:v>39884</c:v>
                </c:pt>
                <c:pt idx="639">
                  <c:v>39884</c:v>
                </c:pt>
                <c:pt idx="640">
                  <c:v>39884</c:v>
                </c:pt>
                <c:pt idx="641">
                  <c:v>39884</c:v>
                </c:pt>
                <c:pt idx="642">
                  <c:v>39884</c:v>
                </c:pt>
                <c:pt idx="643">
                  <c:v>39884</c:v>
                </c:pt>
                <c:pt idx="644">
                  <c:v>39884</c:v>
                </c:pt>
                <c:pt idx="645">
                  <c:v>39888</c:v>
                </c:pt>
                <c:pt idx="646">
                  <c:v>39888</c:v>
                </c:pt>
                <c:pt idx="647">
                  <c:v>39888</c:v>
                </c:pt>
                <c:pt idx="648">
                  <c:v>39888</c:v>
                </c:pt>
                <c:pt idx="649">
                  <c:v>39888</c:v>
                </c:pt>
                <c:pt idx="650">
                  <c:v>39888</c:v>
                </c:pt>
                <c:pt idx="651">
                  <c:v>39889</c:v>
                </c:pt>
                <c:pt idx="652">
                  <c:v>39889</c:v>
                </c:pt>
                <c:pt idx="653">
                  <c:v>39892</c:v>
                </c:pt>
                <c:pt idx="654">
                  <c:v>39895</c:v>
                </c:pt>
                <c:pt idx="655">
                  <c:v>39895</c:v>
                </c:pt>
                <c:pt idx="656">
                  <c:v>39895</c:v>
                </c:pt>
                <c:pt idx="657">
                  <c:v>39895</c:v>
                </c:pt>
                <c:pt idx="658">
                  <c:v>39895</c:v>
                </c:pt>
                <c:pt idx="659">
                  <c:v>39895</c:v>
                </c:pt>
                <c:pt idx="660">
                  <c:v>39895</c:v>
                </c:pt>
                <c:pt idx="661">
                  <c:v>39895</c:v>
                </c:pt>
                <c:pt idx="662">
                  <c:v>39898</c:v>
                </c:pt>
                <c:pt idx="663">
                  <c:v>39903</c:v>
                </c:pt>
                <c:pt idx="664">
                  <c:v>39903</c:v>
                </c:pt>
                <c:pt idx="665">
                  <c:v>39903</c:v>
                </c:pt>
                <c:pt idx="666">
                  <c:v>39904</c:v>
                </c:pt>
                <c:pt idx="667">
                  <c:v>39904</c:v>
                </c:pt>
                <c:pt idx="668">
                  <c:v>39904</c:v>
                </c:pt>
                <c:pt idx="669">
                  <c:v>39905</c:v>
                </c:pt>
                <c:pt idx="670">
                  <c:v>39910</c:v>
                </c:pt>
                <c:pt idx="671">
                  <c:v>39913</c:v>
                </c:pt>
                <c:pt idx="672">
                  <c:v>39913</c:v>
                </c:pt>
                <c:pt idx="673">
                  <c:v>39913</c:v>
                </c:pt>
                <c:pt idx="674">
                  <c:v>39913</c:v>
                </c:pt>
                <c:pt idx="675">
                  <c:v>39916</c:v>
                </c:pt>
                <c:pt idx="676">
                  <c:v>39916</c:v>
                </c:pt>
                <c:pt idx="677">
                  <c:v>39916</c:v>
                </c:pt>
                <c:pt idx="678">
                  <c:v>39916</c:v>
                </c:pt>
                <c:pt idx="679">
                  <c:v>39916</c:v>
                </c:pt>
                <c:pt idx="680">
                  <c:v>39916</c:v>
                </c:pt>
                <c:pt idx="681">
                  <c:v>39916</c:v>
                </c:pt>
                <c:pt idx="682">
                  <c:v>39917</c:v>
                </c:pt>
                <c:pt idx="683">
                  <c:v>39917</c:v>
                </c:pt>
                <c:pt idx="684">
                  <c:v>39918</c:v>
                </c:pt>
                <c:pt idx="685">
                  <c:v>39918</c:v>
                </c:pt>
                <c:pt idx="686">
                  <c:v>39918</c:v>
                </c:pt>
                <c:pt idx="687">
                  <c:v>39918</c:v>
                </c:pt>
                <c:pt idx="688">
                  <c:v>39918</c:v>
                </c:pt>
                <c:pt idx="689">
                  <c:v>39918</c:v>
                </c:pt>
                <c:pt idx="690">
                  <c:v>39918</c:v>
                </c:pt>
                <c:pt idx="691">
                  <c:v>39919</c:v>
                </c:pt>
                <c:pt idx="692">
                  <c:v>39919</c:v>
                </c:pt>
                <c:pt idx="693">
                  <c:v>39919</c:v>
                </c:pt>
                <c:pt idx="694">
                  <c:v>39919</c:v>
                </c:pt>
                <c:pt idx="695">
                  <c:v>39919</c:v>
                </c:pt>
                <c:pt idx="696">
                  <c:v>39919</c:v>
                </c:pt>
                <c:pt idx="697">
                  <c:v>39919</c:v>
                </c:pt>
                <c:pt idx="698">
                  <c:v>39919</c:v>
                </c:pt>
                <c:pt idx="699">
                  <c:v>39919</c:v>
                </c:pt>
                <c:pt idx="700">
                  <c:v>39919</c:v>
                </c:pt>
                <c:pt idx="701">
                  <c:v>39919</c:v>
                </c:pt>
                <c:pt idx="702">
                  <c:v>39920</c:v>
                </c:pt>
                <c:pt idx="703">
                  <c:v>39920</c:v>
                </c:pt>
                <c:pt idx="704">
                  <c:v>39920</c:v>
                </c:pt>
                <c:pt idx="705">
                  <c:v>39920</c:v>
                </c:pt>
                <c:pt idx="706">
                  <c:v>39920</c:v>
                </c:pt>
                <c:pt idx="707">
                  <c:v>39920</c:v>
                </c:pt>
                <c:pt idx="708">
                  <c:v>39920</c:v>
                </c:pt>
                <c:pt idx="709">
                  <c:v>39920</c:v>
                </c:pt>
                <c:pt idx="710">
                  <c:v>39920</c:v>
                </c:pt>
                <c:pt idx="711">
                  <c:v>39923</c:v>
                </c:pt>
                <c:pt idx="712">
                  <c:v>39923</c:v>
                </c:pt>
                <c:pt idx="713">
                  <c:v>39923</c:v>
                </c:pt>
                <c:pt idx="714">
                  <c:v>39923</c:v>
                </c:pt>
                <c:pt idx="715">
                  <c:v>39923</c:v>
                </c:pt>
                <c:pt idx="716">
                  <c:v>39923</c:v>
                </c:pt>
                <c:pt idx="717">
                  <c:v>39923</c:v>
                </c:pt>
                <c:pt idx="718">
                  <c:v>39923</c:v>
                </c:pt>
                <c:pt idx="719">
                  <c:v>39923</c:v>
                </c:pt>
                <c:pt idx="720">
                  <c:v>39923</c:v>
                </c:pt>
                <c:pt idx="721">
                  <c:v>39924</c:v>
                </c:pt>
                <c:pt idx="722">
                  <c:v>39924</c:v>
                </c:pt>
                <c:pt idx="723">
                  <c:v>39924</c:v>
                </c:pt>
                <c:pt idx="724">
                  <c:v>39925</c:v>
                </c:pt>
                <c:pt idx="725">
                  <c:v>39925</c:v>
                </c:pt>
                <c:pt idx="726">
                  <c:v>39925</c:v>
                </c:pt>
                <c:pt idx="727">
                  <c:v>39925</c:v>
                </c:pt>
                <c:pt idx="728">
                  <c:v>39925</c:v>
                </c:pt>
                <c:pt idx="729">
                  <c:v>39925</c:v>
                </c:pt>
                <c:pt idx="730">
                  <c:v>39925</c:v>
                </c:pt>
                <c:pt idx="731">
                  <c:v>39927</c:v>
                </c:pt>
                <c:pt idx="732">
                  <c:v>39927</c:v>
                </c:pt>
                <c:pt idx="733">
                  <c:v>39927</c:v>
                </c:pt>
                <c:pt idx="734">
                  <c:v>39927</c:v>
                </c:pt>
                <c:pt idx="735">
                  <c:v>39930</c:v>
                </c:pt>
                <c:pt idx="736">
                  <c:v>39930</c:v>
                </c:pt>
                <c:pt idx="737">
                  <c:v>39930</c:v>
                </c:pt>
                <c:pt idx="738">
                  <c:v>39930</c:v>
                </c:pt>
                <c:pt idx="739">
                  <c:v>39930</c:v>
                </c:pt>
                <c:pt idx="740">
                  <c:v>39930</c:v>
                </c:pt>
                <c:pt idx="741">
                  <c:v>39930</c:v>
                </c:pt>
                <c:pt idx="742">
                  <c:v>39930</c:v>
                </c:pt>
                <c:pt idx="743">
                  <c:v>39930</c:v>
                </c:pt>
                <c:pt idx="744">
                  <c:v>39930</c:v>
                </c:pt>
                <c:pt idx="745">
                  <c:v>39930</c:v>
                </c:pt>
                <c:pt idx="746">
                  <c:v>39930</c:v>
                </c:pt>
                <c:pt idx="747">
                  <c:v>39930</c:v>
                </c:pt>
                <c:pt idx="748">
                  <c:v>39930</c:v>
                </c:pt>
                <c:pt idx="749">
                  <c:v>39930</c:v>
                </c:pt>
                <c:pt idx="750">
                  <c:v>39930</c:v>
                </c:pt>
                <c:pt idx="751">
                  <c:v>39930</c:v>
                </c:pt>
                <c:pt idx="752">
                  <c:v>39930</c:v>
                </c:pt>
                <c:pt idx="753">
                  <c:v>39930</c:v>
                </c:pt>
                <c:pt idx="754">
                  <c:v>39930</c:v>
                </c:pt>
                <c:pt idx="755">
                  <c:v>39930</c:v>
                </c:pt>
                <c:pt idx="756">
                  <c:v>39930</c:v>
                </c:pt>
                <c:pt idx="757">
                  <c:v>39930</c:v>
                </c:pt>
                <c:pt idx="758">
                  <c:v>39930</c:v>
                </c:pt>
                <c:pt idx="759">
                  <c:v>39930</c:v>
                </c:pt>
                <c:pt idx="760">
                  <c:v>39930</c:v>
                </c:pt>
                <c:pt idx="761">
                  <c:v>39930</c:v>
                </c:pt>
                <c:pt idx="762">
                  <c:v>39930</c:v>
                </c:pt>
                <c:pt idx="763">
                  <c:v>39930</c:v>
                </c:pt>
                <c:pt idx="764">
                  <c:v>39930</c:v>
                </c:pt>
                <c:pt idx="765">
                  <c:v>39930</c:v>
                </c:pt>
                <c:pt idx="766">
                  <c:v>39930</c:v>
                </c:pt>
                <c:pt idx="767">
                  <c:v>39930</c:v>
                </c:pt>
                <c:pt idx="768">
                  <c:v>39930</c:v>
                </c:pt>
                <c:pt idx="769">
                  <c:v>39930</c:v>
                </c:pt>
                <c:pt idx="770">
                  <c:v>39930</c:v>
                </c:pt>
                <c:pt idx="771">
                  <c:v>39931</c:v>
                </c:pt>
                <c:pt idx="772">
                  <c:v>39931</c:v>
                </c:pt>
                <c:pt idx="773">
                  <c:v>39931</c:v>
                </c:pt>
                <c:pt idx="774">
                  <c:v>39931</c:v>
                </c:pt>
                <c:pt idx="775">
                  <c:v>39931</c:v>
                </c:pt>
                <c:pt idx="776">
                  <c:v>39931</c:v>
                </c:pt>
                <c:pt idx="777">
                  <c:v>39931</c:v>
                </c:pt>
                <c:pt idx="778">
                  <c:v>39931</c:v>
                </c:pt>
                <c:pt idx="779">
                  <c:v>39932</c:v>
                </c:pt>
                <c:pt idx="780">
                  <c:v>39932</c:v>
                </c:pt>
                <c:pt idx="781">
                  <c:v>39932</c:v>
                </c:pt>
                <c:pt idx="782">
                  <c:v>39932</c:v>
                </c:pt>
                <c:pt idx="783">
                  <c:v>39932</c:v>
                </c:pt>
                <c:pt idx="784">
                  <c:v>39932</c:v>
                </c:pt>
                <c:pt idx="785">
                  <c:v>39932</c:v>
                </c:pt>
                <c:pt idx="786">
                  <c:v>39932</c:v>
                </c:pt>
                <c:pt idx="787">
                  <c:v>39933</c:v>
                </c:pt>
                <c:pt idx="788">
                  <c:v>39933</c:v>
                </c:pt>
                <c:pt idx="789">
                  <c:v>39934</c:v>
                </c:pt>
                <c:pt idx="790">
                  <c:v>39937</c:v>
                </c:pt>
                <c:pt idx="791">
                  <c:v>39937</c:v>
                </c:pt>
                <c:pt idx="792">
                  <c:v>39938</c:v>
                </c:pt>
                <c:pt idx="793">
                  <c:v>39938</c:v>
                </c:pt>
                <c:pt idx="794">
                  <c:v>39938</c:v>
                </c:pt>
                <c:pt idx="795">
                  <c:v>39939</c:v>
                </c:pt>
                <c:pt idx="796">
                  <c:v>39940</c:v>
                </c:pt>
                <c:pt idx="797">
                  <c:v>39940</c:v>
                </c:pt>
                <c:pt idx="798">
                  <c:v>39940</c:v>
                </c:pt>
                <c:pt idx="799">
                  <c:v>39940</c:v>
                </c:pt>
                <c:pt idx="800">
                  <c:v>39940</c:v>
                </c:pt>
                <c:pt idx="801">
                  <c:v>39940</c:v>
                </c:pt>
                <c:pt idx="802">
                  <c:v>39940</c:v>
                </c:pt>
                <c:pt idx="803">
                  <c:v>39940</c:v>
                </c:pt>
                <c:pt idx="804">
                  <c:v>39940</c:v>
                </c:pt>
                <c:pt idx="805">
                  <c:v>39940</c:v>
                </c:pt>
                <c:pt idx="806">
                  <c:v>39941</c:v>
                </c:pt>
                <c:pt idx="807">
                  <c:v>39941</c:v>
                </c:pt>
                <c:pt idx="808">
                  <c:v>39941</c:v>
                </c:pt>
                <c:pt idx="809">
                  <c:v>39941</c:v>
                </c:pt>
                <c:pt idx="810">
                  <c:v>39941</c:v>
                </c:pt>
                <c:pt idx="811">
                  <c:v>39941</c:v>
                </c:pt>
                <c:pt idx="812">
                  <c:v>39941</c:v>
                </c:pt>
                <c:pt idx="813">
                  <c:v>39941</c:v>
                </c:pt>
                <c:pt idx="814">
                  <c:v>39941</c:v>
                </c:pt>
                <c:pt idx="815">
                  <c:v>39941</c:v>
                </c:pt>
                <c:pt idx="816">
                  <c:v>39941</c:v>
                </c:pt>
                <c:pt idx="817">
                  <c:v>39941</c:v>
                </c:pt>
                <c:pt idx="818">
                  <c:v>39941</c:v>
                </c:pt>
                <c:pt idx="819">
                  <c:v>39944</c:v>
                </c:pt>
                <c:pt idx="820">
                  <c:v>39944</c:v>
                </c:pt>
                <c:pt idx="821">
                  <c:v>39945</c:v>
                </c:pt>
                <c:pt idx="822">
                  <c:v>39945</c:v>
                </c:pt>
                <c:pt idx="823">
                  <c:v>39945</c:v>
                </c:pt>
                <c:pt idx="824">
                  <c:v>39946</c:v>
                </c:pt>
                <c:pt idx="825">
                  <c:v>39946</c:v>
                </c:pt>
                <c:pt idx="826">
                  <c:v>39946</c:v>
                </c:pt>
                <c:pt idx="827">
                  <c:v>39946</c:v>
                </c:pt>
                <c:pt idx="828">
                  <c:v>39946</c:v>
                </c:pt>
                <c:pt idx="829">
                  <c:v>39946</c:v>
                </c:pt>
                <c:pt idx="830">
                  <c:v>39946</c:v>
                </c:pt>
                <c:pt idx="831">
                  <c:v>39947</c:v>
                </c:pt>
                <c:pt idx="832">
                  <c:v>39948</c:v>
                </c:pt>
                <c:pt idx="833">
                  <c:v>39951</c:v>
                </c:pt>
                <c:pt idx="834">
                  <c:v>39951</c:v>
                </c:pt>
                <c:pt idx="835">
                  <c:v>39951</c:v>
                </c:pt>
                <c:pt idx="836">
                  <c:v>39951</c:v>
                </c:pt>
                <c:pt idx="837">
                  <c:v>39951</c:v>
                </c:pt>
                <c:pt idx="838">
                  <c:v>39951</c:v>
                </c:pt>
                <c:pt idx="839">
                  <c:v>39952</c:v>
                </c:pt>
                <c:pt idx="840">
                  <c:v>39952</c:v>
                </c:pt>
                <c:pt idx="841">
                  <c:v>39952</c:v>
                </c:pt>
                <c:pt idx="842">
                  <c:v>39952</c:v>
                </c:pt>
                <c:pt idx="843">
                  <c:v>39952</c:v>
                </c:pt>
                <c:pt idx="844">
                  <c:v>39953</c:v>
                </c:pt>
                <c:pt idx="845">
                  <c:v>39953</c:v>
                </c:pt>
                <c:pt idx="846">
                  <c:v>39954</c:v>
                </c:pt>
                <c:pt idx="847">
                  <c:v>39959</c:v>
                </c:pt>
                <c:pt idx="848">
                  <c:v>39959</c:v>
                </c:pt>
                <c:pt idx="849">
                  <c:v>39959</c:v>
                </c:pt>
                <c:pt idx="850">
                  <c:v>39959</c:v>
                </c:pt>
                <c:pt idx="851">
                  <c:v>39959</c:v>
                </c:pt>
                <c:pt idx="852">
                  <c:v>39959</c:v>
                </c:pt>
                <c:pt idx="853">
                  <c:v>39959</c:v>
                </c:pt>
                <c:pt idx="854">
                  <c:v>39959</c:v>
                </c:pt>
                <c:pt idx="855">
                  <c:v>39959</c:v>
                </c:pt>
                <c:pt idx="856">
                  <c:v>39959</c:v>
                </c:pt>
                <c:pt idx="857">
                  <c:v>39959</c:v>
                </c:pt>
                <c:pt idx="858">
                  <c:v>39959</c:v>
                </c:pt>
                <c:pt idx="859">
                  <c:v>39959</c:v>
                </c:pt>
                <c:pt idx="860">
                  <c:v>39960</c:v>
                </c:pt>
                <c:pt idx="861">
                  <c:v>39961</c:v>
                </c:pt>
                <c:pt idx="862">
                  <c:v>39961</c:v>
                </c:pt>
                <c:pt idx="863">
                  <c:v>39961</c:v>
                </c:pt>
                <c:pt idx="864">
                  <c:v>39961</c:v>
                </c:pt>
                <c:pt idx="865">
                  <c:v>39961</c:v>
                </c:pt>
                <c:pt idx="866">
                  <c:v>39965</c:v>
                </c:pt>
                <c:pt idx="867">
                  <c:v>39965</c:v>
                </c:pt>
                <c:pt idx="868">
                  <c:v>39965</c:v>
                </c:pt>
                <c:pt idx="869">
                  <c:v>39965</c:v>
                </c:pt>
                <c:pt idx="870">
                  <c:v>39965</c:v>
                </c:pt>
                <c:pt idx="871">
                  <c:v>39965</c:v>
                </c:pt>
                <c:pt idx="872">
                  <c:v>39965</c:v>
                </c:pt>
                <c:pt idx="873">
                  <c:v>39965</c:v>
                </c:pt>
                <c:pt idx="874">
                  <c:v>39965</c:v>
                </c:pt>
                <c:pt idx="875">
                  <c:v>39966</c:v>
                </c:pt>
                <c:pt idx="876">
                  <c:v>39966</c:v>
                </c:pt>
                <c:pt idx="877">
                  <c:v>39967</c:v>
                </c:pt>
                <c:pt idx="878">
                  <c:v>39968</c:v>
                </c:pt>
                <c:pt idx="879">
                  <c:v>39968</c:v>
                </c:pt>
                <c:pt idx="880">
                  <c:v>39969</c:v>
                </c:pt>
                <c:pt idx="881">
                  <c:v>39969</c:v>
                </c:pt>
                <c:pt idx="882">
                  <c:v>39972</c:v>
                </c:pt>
                <c:pt idx="883">
                  <c:v>39973</c:v>
                </c:pt>
                <c:pt idx="884">
                  <c:v>39975</c:v>
                </c:pt>
                <c:pt idx="885">
                  <c:v>39976</c:v>
                </c:pt>
                <c:pt idx="886">
                  <c:v>39976</c:v>
                </c:pt>
                <c:pt idx="887">
                  <c:v>39976</c:v>
                </c:pt>
                <c:pt idx="888">
                  <c:v>39976</c:v>
                </c:pt>
                <c:pt idx="889">
                  <c:v>39976</c:v>
                </c:pt>
                <c:pt idx="890">
                  <c:v>39976</c:v>
                </c:pt>
                <c:pt idx="891">
                  <c:v>39976</c:v>
                </c:pt>
                <c:pt idx="892">
                  <c:v>39979</c:v>
                </c:pt>
                <c:pt idx="893">
                  <c:v>39979</c:v>
                </c:pt>
                <c:pt idx="894">
                  <c:v>39979</c:v>
                </c:pt>
                <c:pt idx="895">
                  <c:v>39979</c:v>
                </c:pt>
                <c:pt idx="896">
                  <c:v>39979</c:v>
                </c:pt>
                <c:pt idx="897">
                  <c:v>39979</c:v>
                </c:pt>
                <c:pt idx="898">
                  <c:v>39980</c:v>
                </c:pt>
                <c:pt idx="899">
                  <c:v>39980</c:v>
                </c:pt>
                <c:pt idx="900">
                  <c:v>39980</c:v>
                </c:pt>
                <c:pt idx="901">
                  <c:v>39980</c:v>
                </c:pt>
                <c:pt idx="902">
                  <c:v>39980</c:v>
                </c:pt>
                <c:pt idx="903">
                  <c:v>39981</c:v>
                </c:pt>
                <c:pt idx="904">
                  <c:v>39981</c:v>
                </c:pt>
                <c:pt idx="905">
                  <c:v>39981</c:v>
                </c:pt>
                <c:pt idx="906">
                  <c:v>39983</c:v>
                </c:pt>
                <c:pt idx="907">
                  <c:v>39983</c:v>
                </c:pt>
                <c:pt idx="908">
                  <c:v>39983</c:v>
                </c:pt>
                <c:pt idx="909">
                  <c:v>39983</c:v>
                </c:pt>
                <c:pt idx="910">
                  <c:v>39983</c:v>
                </c:pt>
                <c:pt idx="911">
                  <c:v>39983</c:v>
                </c:pt>
                <c:pt idx="912">
                  <c:v>39983</c:v>
                </c:pt>
                <c:pt idx="913">
                  <c:v>39986</c:v>
                </c:pt>
                <c:pt idx="914">
                  <c:v>39986</c:v>
                </c:pt>
                <c:pt idx="915">
                  <c:v>39986</c:v>
                </c:pt>
                <c:pt idx="916">
                  <c:v>39986</c:v>
                </c:pt>
                <c:pt idx="917">
                  <c:v>39989</c:v>
                </c:pt>
                <c:pt idx="918">
                  <c:v>39993</c:v>
                </c:pt>
                <c:pt idx="919">
                  <c:v>39993</c:v>
                </c:pt>
                <c:pt idx="920">
                  <c:v>39993</c:v>
                </c:pt>
                <c:pt idx="921">
                  <c:v>39993</c:v>
                </c:pt>
                <c:pt idx="922">
                  <c:v>39993</c:v>
                </c:pt>
                <c:pt idx="923">
                  <c:v>39994</c:v>
                </c:pt>
                <c:pt idx="924">
                  <c:v>39995</c:v>
                </c:pt>
                <c:pt idx="925">
                  <c:v>39995</c:v>
                </c:pt>
                <c:pt idx="926">
                  <c:v>39995</c:v>
                </c:pt>
                <c:pt idx="927">
                  <c:v>39995</c:v>
                </c:pt>
                <c:pt idx="928">
                  <c:v>39996</c:v>
                </c:pt>
                <c:pt idx="929">
                  <c:v>40000</c:v>
                </c:pt>
                <c:pt idx="930">
                  <c:v>40002</c:v>
                </c:pt>
                <c:pt idx="931">
                  <c:v>40002</c:v>
                </c:pt>
                <c:pt idx="932">
                  <c:v>40002</c:v>
                </c:pt>
                <c:pt idx="933">
                  <c:v>40002</c:v>
                </c:pt>
                <c:pt idx="934">
                  <c:v>40002</c:v>
                </c:pt>
                <c:pt idx="935">
                  <c:v>40002</c:v>
                </c:pt>
                <c:pt idx="936">
                  <c:v>40002</c:v>
                </c:pt>
                <c:pt idx="937">
                  <c:v>40002</c:v>
                </c:pt>
                <c:pt idx="938">
                  <c:v>40002</c:v>
                </c:pt>
                <c:pt idx="939">
                  <c:v>40002</c:v>
                </c:pt>
                <c:pt idx="940">
                  <c:v>40002</c:v>
                </c:pt>
                <c:pt idx="941">
                  <c:v>40002</c:v>
                </c:pt>
                <c:pt idx="942">
                  <c:v>40002</c:v>
                </c:pt>
                <c:pt idx="943">
                  <c:v>40002</c:v>
                </c:pt>
                <c:pt idx="944">
                  <c:v>40002</c:v>
                </c:pt>
                <c:pt idx="945">
                  <c:v>40002</c:v>
                </c:pt>
                <c:pt idx="946">
                  <c:v>40002</c:v>
                </c:pt>
                <c:pt idx="947">
                  <c:v>40002</c:v>
                </c:pt>
                <c:pt idx="948">
                  <c:v>40002</c:v>
                </c:pt>
                <c:pt idx="949">
                  <c:v>40002</c:v>
                </c:pt>
                <c:pt idx="950">
                  <c:v>40002</c:v>
                </c:pt>
                <c:pt idx="951">
                  <c:v>40003</c:v>
                </c:pt>
                <c:pt idx="952">
                  <c:v>40003</c:v>
                </c:pt>
                <c:pt idx="953">
                  <c:v>40003</c:v>
                </c:pt>
                <c:pt idx="954">
                  <c:v>40003</c:v>
                </c:pt>
                <c:pt idx="955">
                  <c:v>40003</c:v>
                </c:pt>
                <c:pt idx="956">
                  <c:v>40003</c:v>
                </c:pt>
                <c:pt idx="957">
                  <c:v>40007</c:v>
                </c:pt>
                <c:pt idx="958">
                  <c:v>40007</c:v>
                </c:pt>
                <c:pt idx="959">
                  <c:v>40007</c:v>
                </c:pt>
                <c:pt idx="960">
                  <c:v>40007</c:v>
                </c:pt>
                <c:pt idx="961">
                  <c:v>40007</c:v>
                </c:pt>
                <c:pt idx="962">
                  <c:v>40007</c:v>
                </c:pt>
                <c:pt idx="963">
                  <c:v>40007</c:v>
                </c:pt>
                <c:pt idx="964">
                  <c:v>40007</c:v>
                </c:pt>
                <c:pt idx="965">
                  <c:v>40007</c:v>
                </c:pt>
                <c:pt idx="966">
                  <c:v>40007</c:v>
                </c:pt>
                <c:pt idx="967">
                  <c:v>40007</c:v>
                </c:pt>
                <c:pt idx="968">
                  <c:v>40007</c:v>
                </c:pt>
                <c:pt idx="969">
                  <c:v>40007</c:v>
                </c:pt>
                <c:pt idx="970">
                  <c:v>40007</c:v>
                </c:pt>
                <c:pt idx="971">
                  <c:v>40007</c:v>
                </c:pt>
                <c:pt idx="972">
                  <c:v>40009</c:v>
                </c:pt>
                <c:pt idx="973">
                  <c:v>40009</c:v>
                </c:pt>
                <c:pt idx="974">
                  <c:v>40009</c:v>
                </c:pt>
                <c:pt idx="975">
                  <c:v>40009</c:v>
                </c:pt>
                <c:pt idx="976">
                  <c:v>40010</c:v>
                </c:pt>
                <c:pt idx="977">
                  <c:v>40010</c:v>
                </c:pt>
                <c:pt idx="978">
                  <c:v>40010</c:v>
                </c:pt>
                <c:pt idx="979">
                  <c:v>40011</c:v>
                </c:pt>
                <c:pt idx="980">
                  <c:v>40011</c:v>
                </c:pt>
                <c:pt idx="981">
                  <c:v>40011</c:v>
                </c:pt>
                <c:pt idx="982">
                  <c:v>40011</c:v>
                </c:pt>
                <c:pt idx="983">
                  <c:v>40011</c:v>
                </c:pt>
                <c:pt idx="984">
                  <c:v>40011</c:v>
                </c:pt>
                <c:pt idx="985">
                  <c:v>40015</c:v>
                </c:pt>
                <c:pt idx="986">
                  <c:v>40015</c:v>
                </c:pt>
                <c:pt idx="987">
                  <c:v>40015</c:v>
                </c:pt>
                <c:pt idx="988">
                  <c:v>40015</c:v>
                </c:pt>
                <c:pt idx="989">
                  <c:v>40015</c:v>
                </c:pt>
                <c:pt idx="990">
                  <c:v>40016</c:v>
                </c:pt>
                <c:pt idx="991">
                  <c:v>40016</c:v>
                </c:pt>
                <c:pt idx="992">
                  <c:v>40016</c:v>
                </c:pt>
                <c:pt idx="993">
                  <c:v>40016</c:v>
                </c:pt>
                <c:pt idx="994">
                  <c:v>40017</c:v>
                </c:pt>
                <c:pt idx="995">
                  <c:v>40017</c:v>
                </c:pt>
                <c:pt idx="996">
                  <c:v>40017</c:v>
                </c:pt>
                <c:pt idx="997">
                  <c:v>40017</c:v>
                </c:pt>
                <c:pt idx="998">
                  <c:v>40017</c:v>
                </c:pt>
                <c:pt idx="999">
                  <c:v>40018</c:v>
                </c:pt>
                <c:pt idx="1000">
                  <c:v>40021</c:v>
                </c:pt>
                <c:pt idx="1001">
                  <c:v>40022</c:v>
                </c:pt>
                <c:pt idx="1002">
                  <c:v>40022</c:v>
                </c:pt>
                <c:pt idx="1003">
                  <c:v>40023</c:v>
                </c:pt>
                <c:pt idx="1004">
                  <c:v>40023</c:v>
                </c:pt>
                <c:pt idx="1005">
                  <c:v>40023</c:v>
                </c:pt>
                <c:pt idx="1006">
                  <c:v>40023</c:v>
                </c:pt>
                <c:pt idx="1007">
                  <c:v>40023</c:v>
                </c:pt>
                <c:pt idx="1008">
                  <c:v>40028</c:v>
                </c:pt>
                <c:pt idx="1009">
                  <c:v>40028</c:v>
                </c:pt>
                <c:pt idx="1010">
                  <c:v>40030</c:v>
                </c:pt>
                <c:pt idx="1011">
                  <c:v>40030</c:v>
                </c:pt>
              </c:numCache>
            </c:numRef>
          </c:xVal>
          <c:yVal>
            <c:numRef>
              <c:f>'Datasheet Report'!$I$3:$I$1111</c:f>
              <c:numCache>
                <c:formatCode>General</c:formatCode>
                <c:ptCount val="110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numCache>
            </c:numRef>
          </c:yVal>
        </c:ser>
        <c:ser>
          <c:idx val="1"/>
          <c:order val="1"/>
          <c:tx>
            <c:v>users registered</c:v>
          </c:tx>
          <c:spPr>
            <a:ln w="12700">
              <a:solidFill>
                <a:srgbClr val="C00000">
                  <a:alpha val="20000"/>
                </a:srgbClr>
              </a:solidFill>
            </a:ln>
          </c:spPr>
          <c:xVal>
            <c:numRef>
              <c:f>'User Registry'!$F$3:$F$298</c:f>
              <c:numCache>
                <c:formatCode>[$-409]d\-mmm\-yy;@</c:formatCode>
                <c:ptCount val="296"/>
                <c:pt idx="0">
                  <c:v>38477</c:v>
                </c:pt>
                <c:pt idx="1">
                  <c:v>38492</c:v>
                </c:pt>
                <c:pt idx="2">
                  <c:v>38496</c:v>
                </c:pt>
                <c:pt idx="3">
                  <c:v>38524</c:v>
                </c:pt>
                <c:pt idx="4">
                  <c:v>38524</c:v>
                </c:pt>
                <c:pt idx="5">
                  <c:v>38524</c:v>
                </c:pt>
                <c:pt idx="6">
                  <c:v>38526</c:v>
                </c:pt>
                <c:pt idx="7">
                  <c:v>38532</c:v>
                </c:pt>
                <c:pt idx="8">
                  <c:v>38539</c:v>
                </c:pt>
                <c:pt idx="9">
                  <c:v>38546</c:v>
                </c:pt>
                <c:pt idx="10">
                  <c:v>38553</c:v>
                </c:pt>
                <c:pt idx="11">
                  <c:v>38582</c:v>
                </c:pt>
                <c:pt idx="12">
                  <c:v>38607</c:v>
                </c:pt>
                <c:pt idx="13">
                  <c:v>38614</c:v>
                </c:pt>
                <c:pt idx="14">
                  <c:v>38642</c:v>
                </c:pt>
                <c:pt idx="15">
                  <c:v>38657</c:v>
                </c:pt>
                <c:pt idx="16">
                  <c:v>38658</c:v>
                </c:pt>
                <c:pt idx="17">
                  <c:v>38663</c:v>
                </c:pt>
                <c:pt idx="18">
                  <c:v>38665</c:v>
                </c:pt>
                <c:pt idx="19">
                  <c:v>38665</c:v>
                </c:pt>
                <c:pt idx="20">
                  <c:v>38666</c:v>
                </c:pt>
                <c:pt idx="21">
                  <c:v>38666</c:v>
                </c:pt>
                <c:pt idx="22">
                  <c:v>38666</c:v>
                </c:pt>
                <c:pt idx="23">
                  <c:v>38667</c:v>
                </c:pt>
                <c:pt idx="24">
                  <c:v>38670</c:v>
                </c:pt>
                <c:pt idx="25">
                  <c:v>38670</c:v>
                </c:pt>
                <c:pt idx="26">
                  <c:v>38670</c:v>
                </c:pt>
                <c:pt idx="27">
                  <c:v>38671</c:v>
                </c:pt>
                <c:pt idx="28">
                  <c:v>38671</c:v>
                </c:pt>
                <c:pt idx="29">
                  <c:v>38671</c:v>
                </c:pt>
                <c:pt idx="30">
                  <c:v>38673</c:v>
                </c:pt>
                <c:pt idx="31">
                  <c:v>38674</c:v>
                </c:pt>
                <c:pt idx="32">
                  <c:v>38688</c:v>
                </c:pt>
                <c:pt idx="33">
                  <c:v>38720</c:v>
                </c:pt>
                <c:pt idx="34">
                  <c:v>38735</c:v>
                </c:pt>
                <c:pt idx="35">
                  <c:v>38747</c:v>
                </c:pt>
                <c:pt idx="36">
                  <c:v>38771</c:v>
                </c:pt>
                <c:pt idx="37">
                  <c:v>38781</c:v>
                </c:pt>
                <c:pt idx="38">
                  <c:v>38789</c:v>
                </c:pt>
                <c:pt idx="39">
                  <c:v>38806</c:v>
                </c:pt>
                <c:pt idx="40">
                  <c:v>38834</c:v>
                </c:pt>
                <c:pt idx="41">
                  <c:v>38857</c:v>
                </c:pt>
                <c:pt idx="42">
                  <c:v>38881</c:v>
                </c:pt>
                <c:pt idx="43">
                  <c:v>38895</c:v>
                </c:pt>
                <c:pt idx="44">
                  <c:v>38903</c:v>
                </c:pt>
                <c:pt idx="45">
                  <c:v>38958</c:v>
                </c:pt>
                <c:pt idx="46">
                  <c:v>38966</c:v>
                </c:pt>
                <c:pt idx="47">
                  <c:v>39066</c:v>
                </c:pt>
                <c:pt idx="48">
                  <c:v>39107</c:v>
                </c:pt>
                <c:pt idx="49">
                  <c:v>39125</c:v>
                </c:pt>
                <c:pt idx="50">
                  <c:v>39128</c:v>
                </c:pt>
                <c:pt idx="51">
                  <c:v>39129</c:v>
                </c:pt>
                <c:pt idx="52">
                  <c:v>39212</c:v>
                </c:pt>
                <c:pt idx="53">
                  <c:v>39219</c:v>
                </c:pt>
                <c:pt idx="54">
                  <c:v>39224</c:v>
                </c:pt>
                <c:pt idx="55">
                  <c:v>39240</c:v>
                </c:pt>
                <c:pt idx="56">
                  <c:v>39245</c:v>
                </c:pt>
                <c:pt idx="57">
                  <c:v>39262</c:v>
                </c:pt>
                <c:pt idx="58">
                  <c:v>39265</c:v>
                </c:pt>
                <c:pt idx="59">
                  <c:v>39275</c:v>
                </c:pt>
                <c:pt idx="60">
                  <c:v>39278</c:v>
                </c:pt>
                <c:pt idx="61">
                  <c:v>39280</c:v>
                </c:pt>
                <c:pt idx="62">
                  <c:v>39282</c:v>
                </c:pt>
                <c:pt idx="63">
                  <c:v>39296</c:v>
                </c:pt>
                <c:pt idx="64">
                  <c:v>39296</c:v>
                </c:pt>
                <c:pt idx="65">
                  <c:v>39303</c:v>
                </c:pt>
                <c:pt idx="66">
                  <c:v>39308</c:v>
                </c:pt>
                <c:pt idx="67">
                  <c:v>39315</c:v>
                </c:pt>
                <c:pt idx="68">
                  <c:v>39324</c:v>
                </c:pt>
                <c:pt idx="69">
                  <c:v>39324</c:v>
                </c:pt>
                <c:pt idx="70">
                  <c:v>39330</c:v>
                </c:pt>
                <c:pt idx="71">
                  <c:v>39344</c:v>
                </c:pt>
                <c:pt idx="72">
                  <c:v>39345</c:v>
                </c:pt>
                <c:pt idx="73">
                  <c:v>39366</c:v>
                </c:pt>
                <c:pt idx="74">
                  <c:v>39374</c:v>
                </c:pt>
                <c:pt idx="75">
                  <c:v>39374</c:v>
                </c:pt>
                <c:pt idx="76">
                  <c:v>39463</c:v>
                </c:pt>
                <c:pt idx="77">
                  <c:v>39465</c:v>
                </c:pt>
                <c:pt idx="78">
                  <c:v>39491</c:v>
                </c:pt>
                <c:pt idx="79">
                  <c:v>39491</c:v>
                </c:pt>
                <c:pt idx="80">
                  <c:v>39492</c:v>
                </c:pt>
                <c:pt idx="81">
                  <c:v>39492</c:v>
                </c:pt>
                <c:pt idx="82">
                  <c:v>39500</c:v>
                </c:pt>
                <c:pt idx="83">
                  <c:v>39502</c:v>
                </c:pt>
                <c:pt idx="84">
                  <c:v>39514</c:v>
                </c:pt>
                <c:pt idx="85">
                  <c:v>39518</c:v>
                </c:pt>
                <c:pt idx="86">
                  <c:v>39521</c:v>
                </c:pt>
                <c:pt idx="87">
                  <c:v>39525</c:v>
                </c:pt>
                <c:pt idx="88">
                  <c:v>39525</c:v>
                </c:pt>
                <c:pt idx="89">
                  <c:v>39526</c:v>
                </c:pt>
                <c:pt idx="90">
                  <c:v>39527</c:v>
                </c:pt>
                <c:pt idx="91">
                  <c:v>39527</c:v>
                </c:pt>
                <c:pt idx="92">
                  <c:v>39527</c:v>
                </c:pt>
                <c:pt idx="93">
                  <c:v>39528</c:v>
                </c:pt>
                <c:pt idx="94">
                  <c:v>39531</c:v>
                </c:pt>
                <c:pt idx="95">
                  <c:v>39533</c:v>
                </c:pt>
                <c:pt idx="96">
                  <c:v>39533</c:v>
                </c:pt>
                <c:pt idx="97">
                  <c:v>39533</c:v>
                </c:pt>
                <c:pt idx="98">
                  <c:v>39540</c:v>
                </c:pt>
                <c:pt idx="99">
                  <c:v>39541</c:v>
                </c:pt>
                <c:pt idx="100">
                  <c:v>39545</c:v>
                </c:pt>
                <c:pt idx="101">
                  <c:v>39548</c:v>
                </c:pt>
                <c:pt idx="102">
                  <c:v>39556</c:v>
                </c:pt>
                <c:pt idx="103">
                  <c:v>39560</c:v>
                </c:pt>
                <c:pt idx="104">
                  <c:v>39560</c:v>
                </c:pt>
                <c:pt idx="105">
                  <c:v>39561</c:v>
                </c:pt>
                <c:pt idx="106">
                  <c:v>39563</c:v>
                </c:pt>
                <c:pt idx="107">
                  <c:v>39568</c:v>
                </c:pt>
                <c:pt idx="108">
                  <c:v>39576</c:v>
                </c:pt>
                <c:pt idx="109">
                  <c:v>39580</c:v>
                </c:pt>
                <c:pt idx="110">
                  <c:v>39588</c:v>
                </c:pt>
                <c:pt idx="111">
                  <c:v>39589</c:v>
                </c:pt>
                <c:pt idx="112">
                  <c:v>39595</c:v>
                </c:pt>
                <c:pt idx="113">
                  <c:v>39603</c:v>
                </c:pt>
                <c:pt idx="114">
                  <c:v>39604</c:v>
                </c:pt>
                <c:pt idx="115">
                  <c:v>39611</c:v>
                </c:pt>
                <c:pt idx="116">
                  <c:v>39615</c:v>
                </c:pt>
                <c:pt idx="117">
                  <c:v>39640</c:v>
                </c:pt>
                <c:pt idx="118">
                  <c:v>39646</c:v>
                </c:pt>
                <c:pt idx="119">
                  <c:v>39657</c:v>
                </c:pt>
                <c:pt idx="120">
                  <c:v>39664</c:v>
                </c:pt>
                <c:pt idx="121">
                  <c:v>39665</c:v>
                </c:pt>
                <c:pt idx="122">
                  <c:v>39674</c:v>
                </c:pt>
                <c:pt idx="123">
                  <c:v>39693</c:v>
                </c:pt>
                <c:pt idx="124">
                  <c:v>39709</c:v>
                </c:pt>
                <c:pt idx="125">
                  <c:v>39715</c:v>
                </c:pt>
                <c:pt idx="126">
                  <c:v>39715</c:v>
                </c:pt>
                <c:pt idx="127">
                  <c:v>39715</c:v>
                </c:pt>
                <c:pt idx="128">
                  <c:v>39715</c:v>
                </c:pt>
                <c:pt idx="129">
                  <c:v>39716</c:v>
                </c:pt>
                <c:pt idx="130">
                  <c:v>39717</c:v>
                </c:pt>
                <c:pt idx="131">
                  <c:v>39719</c:v>
                </c:pt>
                <c:pt idx="132">
                  <c:v>39721</c:v>
                </c:pt>
                <c:pt idx="133">
                  <c:v>39721</c:v>
                </c:pt>
                <c:pt idx="134">
                  <c:v>39721</c:v>
                </c:pt>
                <c:pt idx="135">
                  <c:v>39721</c:v>
                </c:pt>
                <c:pt idx="136">
                  <c:v>39721</c:v>
                </c:pt>
                <c:pt idx="137">
                  <c:v>39721</c:v>
                </c:pt>
                <c:pt idx="138">
                  <c:v>39722</c:v>
                </c:pt>
                <c:pt idx="139">
                  <c:v>39723</c:v>
                </c:pt>
                <c:pt idx="140">
                  <c:v>39723</c:v>
                </c:pt>
                <c:pt idx="141">
                  <c:v>39727</c:v>
                </c:pt>
                <c:pt idx="142">
                  <c:v>39727</c:v>
                </c:pt>
                <c:pt idx="143">
                  <c:v>39728</c:v>
                </c:pt>
                <c:pt idx="144">
                  <c:v>39728</c:v>
                </c:pt>
                <c:pt idx="145">
                  <c:v>39730</c:v>
                </c:pt>
                <c:pt idx="146">
                  <c:v>39733</c:v>
                </c:pt>
                <c:pt idx="147">
                  <c:v>39735</c:v>
                </c:pt>
                <c:pt idx="148">
                  <c:v>39735</c:v>
                </c:pt>
                <c:pt idx="149">
                  <c:v>39736</c:v>
                </c:pt>
                <c:pt idx="150">
                  <c:v>39736</c:v>
                </c:pt>
                <c:pt idx="151">
                  <c:v>39737</c:v>
                </c:pt>
                <c:pt idx="152">
                  <c:v>39737</c:v>
                </c:pt>
                <c:pt idx="153">
                  <c:v>39738</c:v>
                </c:pt>
                <c:pt idx="154">
                  <c:v>39738</c:v>
                </c:pt>
                <c:pt idx="155">
                  <c:v>39740</c:v>
                </c:pt>
                <c:pt idx="156">
                  <c:v>39741</c:v>
                </c:pt>
                <c:pt idx="157">
                  <c:v>39742</c:v>
                </c:pt>
                <c:pt idx="158">
                  <c:v>39743</c:v>
                </c:pt>
                <c:pt idx="159">
                  <c:v>39744</c:v>
                </c:pt>
                <c:pt idx="160">
                  <c:v>39745</c:v>
                </c:pt>
                <c:pt idx="161">
                  <c:v>39748</c:v>
                </c:pt>
                <c:pt idx="162">
                  <c:v>39748</c:v>
                </c:pt>
                <c:pt idx="163">
                  <c:v>39748</c:v>
                </c:pt>
                <c:pt idx="164">
                  <c:v>39749</c:v>
                </c:pt>
                <c:pt idx="165">
                  <c:v>39751</c:v>
                </c:pt>
                <c:pt idx="166">
                  <c:v>39755</c:v>
                </c:pt>
                <c:pt idx="167">
                  <c:v>39755</c:v>
                </c:pt>
                <c:pt idx="168">
                  <c:v>39757</c:v>
                </c:pt>
                <c:pt idx="169">
                  <c:v>39759</c:v>
                </c:pt>
                <c:pt idx="170">
                  <c:v>39763</c:v>
                </c:pt>
                <c:pt idx="171">
                  <c:v>39766</c:v>
                </c:pt>
                <c:pt idx="172">
                  <c:v>39768</c:v>
                </c:pt>
                <c:pt idx="173">
                  <c:v>39770</c:v>
                </c:pt>
                <c:pt idx="174">
                  <c:v>39774</c:v>
                </c:pt>
                <c:pt idx="175">
                  <c:v>39776</c:v>
                </c:pt>
                <c:pt idx="176">
                  <c:v>39776</c:v>
                </c:pt>
                <c:pt idx="177">
                  <c:v>39777</c:v>
                </c:pt>
                <c:pt idx="178">
                  <c:v>39777</c:v>
                </c:pt>
                <c:pt idx="179">
                  <c:v>39783</c:v>
                </c:pt>
                <c:pt idx="180">
                  <c:v>39783</c:v>
                </c:pt>
                <c:pt idx="181">
                  <c:v>39787</c:v>
                </c:pt>
                <c:pt idx="182">
                  <c:v>39789</c:v>
                </c:pt>
                <c:pt idx="183">
                  <c:v>39790</c:v>
                </c:pt>
                <c:pt idx="184">
                  <c:v>39794</c:v>
                </c:pt>
                <c:pt idx="185">
                  <c:v>39796</c:v>
                </c:pt>
                <c:pt idx="186">
                  <c:v>39797</c:v>
                </c:pt>
                <c:pt idx="187">
                  <c:v>39798</c:v>
                </c:pt>
                <c:pt idx="188">
                  <c:v>39798</c:v>
                </c:pt>
                <c:pt idx="189">
                  <c:v>39805</c:v>
                </c:pt>
                <c:pt idx="190">
                  <c:v>39818</c:v>
                </c:pt>
                <c:pt idx="191">
                  <c:v>39821</c:v>
                </c:pt>
                <c:pt idx="192">
                  <c:v>39821</c:v>
                </c:pt>
                <c:pt idx="193">
                  <c:v>39821</c:v>
                </c:pt>
                <c:pt idx="194">
                  <c:v>39822</c:v>
                </c:pt>
                <c:pt idx="195">
                  <c:v>39825</c:v>
                </c:pt>
                <c:pt idx="196">
                  <c:v>39828</c:v>
                </c:pt>
                <c:pt idx="197">
                  <c:v>39832</c:v>
                </c:pt>
                <c:pt idx="198">
                  <c:v>39834</c:v>
                </c:pt>
                <c:pt idx="199">
                  <c:v>39834</c:v>
                </c:pt>
                <c:pt idx="200">
                  <c:v>39834</c:v>
                </c:pt>
                <c:pt idx="201">
                  <c:v>39837</c:v>
                </c:pt>
                <c:pt idx="202">
                  <c:v>39838</c:v>
                </c:pt>
                <c:pt idx="203">
                  <c:v>39838</c:v>
                </c:pt>
                <c:pt idx="204">
                  <c:v>39840</c:v>
                </c:pt>
                <c:pt idx="205">
                  <c:v>39842</c:v>
                </c:pt>
                <c:pt idx="206">
                  <c:v>39842</c:v>
                </c:pt>
                <c:pt idx="207">
                  <c:v>39843</c:v>
                </c:pt>
                <c:pt idx="208">
                  <c:v>39844</c:v>
                </c:pt>
                <c:pt idx="209">
                  <c:v>39846</c:v>
                </c:pt>
                <c:pt idx="210">
                  <c:v>39846</c:v>
                </c:pt>
                <c:pt idx="211">
                  <c:v>39847</c:v>
                </c:pt>
                <c:pt idx="212">
                  <c:v>39849</c:v>
                </c:pt>
                <c:pt idx="213">
                  <c:v>39853</c:v>
                </c:pt>
                <c:pt idx="214">
                  <c:v>39853</c:v>
                </c:pt>
                <c:pt idx="215">
                  <c:v>39854</c:v>
                </c:pt>
                <c:pt idx="216">
                  <c:v>39861</c:v>
                </c:pt>
                <c:pt idx="217">
                  <c:v>39862</c:v>
                </c:pt>
                <c:pt idx="218">
                  <c:v>39869</c:v>
                </c:pt>
                <c:pt idx="219">
                  <c:v>39869</c:v>
                </c:pt>
                <c:pt idx="220">
                  <c:v>39871</c:v>
                </c:pt>
                <c:pt idx="221">
                  <c:v>39871</c:v>
                </c:pt>
                <c:pt idx="222">
                  <c:v>39873</c:v>
                </c:pt>
                <c:pt idx="223">
                  <c:v>39873</c:v>
                </c:pt>
                <c:pt idx="224">
                  <c:v>39875</c:v>
                </c:pt>
                <c:pt idx="225">
                  <c:v>39877</c:v>
                </c:pt>
                <c:pt idx="226">
                  <c:v>39878</c:v>
                </c:pt>
                <c:pt idx="227">
                  <c:v>39883</c:v>
                </c:pt>
                <c:pt idx="228">
                  <c:v>39884</c:v>
                </c:pt>
                <c:pt idx="229">
                  <c:v>39884</c:v>
                </c:pt>
                <c:pt idx="230">
                  <c:v>39889</c:v>
                </c:pt>
                <c:pt idx="231">
                  <c:v>39889</c:v>
                </c:pt>
                <c:pt idx="232">
                  <c:v>39889</c:v>
                </c:pt>
                <c:pt idx="233">
                  <c:v>39889</c:v>
                </c:pt>
                <c:pt idx="234">
                  <c:v>39890</c:v>
                </c:pt>
                <c:pt idx="235">
                  <c:v>39891</c:v>
                </c:pt>
                <c:pt idx="236">
                  <c:v>39892</c:v>
                </c:pt>
                <c:pt idx="237">
                  <c:v>39893</c:v>
                </c:pt>
                <c:pt idx="238">
                  <c:v>39895</c:v>
                </c:pt>
                <c:pt idx="239">
                  <c:v>39897</c:v>
                </c:pt>
                <c:pt idx="240">
                  <c:v>39899</c:v>
                </c:pt>
                <c:pt idx="241">
                  <c:v>39899</c:v>
                </c:pt>
                <c:pt idx="242">
                  <c:v>39903</c:v>
                </c:pt>
                <c:pt idx="243">
                  <c:v>39905</c:v>
                </c:pt>
                <c:pt idx="244">
                  <c:v>39905</c:v>
                </c:pt>
                <c:pt idx="245">
                  <c:v>39910</c:v>
                </c:pt>
                <c:pt idx="246">
                  <c:v>39910</c:v>
                </c:pt>
                <c:pt idx="247">
                  <c:v>39917</c:v>
                </c:pt>
                <c:pt idx="248">
                  <c:v>39918</c:v>
                </c:pt>
                <c:pt idx="249">
                  <c:v>39918</c:v>
                </c:pt>
                <c:pt idx="250">
                  <c:v>39924</c:v>
                </c:pt>
                <c:pt idx="251">
                  <c:v>39927</c:v>
                </c:pt>
                <c:pt idx="252">
                  <c:v>39932</c:v>
                </c:pt>
                <c:pt idx="253">
                  <c:v>39932</c:v>
                </c:pt>
                <c:pt idx="254">
                  <c:v>39933</c:v>
                </c:pt>
                <c:pt idx="255">
                  <c:v>39933</c:v>
                </c:pt>
                <c:pt idx="256">
                  <c:v>39937</c:v>
                </c:pt>
                <c:pt idx="257">
                  <c:v>39938</c:v>
                </c:pt>
                <c:pt idx="258">
                  <c:v>39939</c:v>
                </c:pt>
                <c:pt idx="259">
                  <c:v>39945</c:v>
                </c:pt>
                <c:pt idx="260">
                  <c:v>39953</c:v>
                </c:pt>
                <c:pt idx="261">
                  <c:v>39953</c:v>
                </c:pt>
                <c:pt idx="262">
                  <c:v>39954</c:v>
                </c:pt>
                <c:pt idx="263">
                  <c:v>39954</c:v>
                </c:pt>
                <c:pt idx="264">
                  <c:v>39955</c:v>
                </c:pt>
                <c:pt idx="265">
                  <c:v>39962</c:v>
                </c:pt>
                <c:pt idx="266">
                  <c:v>39962</c:v>
                </c:pt>
                <c:pt idx="267">
                  <c:v>39964</c:v>
                </c:pt>
                <c:pt idx="268">
                  <c:v>39965</c:v>
                </c:pt>
                <c:pt idx="269">
                  <c:v>39965</c:v>
                </c:pt>
                <c:pt idx="270">
                  <c:v>39966</c:v>
                </c:pt>
                <c:pt idx="271">
                  <c:v>39969</c:v>
                </c:pt>
                <c:pt idx="272">
                  <c:v>39973</c:v>
                </c:pt>
                <c:pt idx="273">
                  <c:v>39974</c:v>
                </c:pt>
                <c:pt idx="274">
                  <c:v>39976</c:v>
                </c:pt>
                <c:pt idx="275">
                  <c:v>39976</c:v>
                </c:pt>
                <c:pt idx="276">
                  <c:v>39979</c:v>
                </c:pt>
                <c:pt idx="277">
                  <c:v>39979</c:v>
                </c:pt>
                <c:pt idx="278">
                  <c:v>39983</c:v>
                </c:pt>
                <c:pt idx="279">
                  <c:v>39983</c:v>
                </c:pt>
                <c:pt idx="280">
                  <c:v>39986</c:v>
                </c:pt>
                <c:pt idx="281">
                  <c:v>39987</c:v>
                </c:pt>
                <c:pt idx="282">
                  <c:v>39988</c:v>
                </c:pt>
                <c:pt idx="283">
                  <c:v>39988</c:v>
                </c:pt>
                <c:pt idx="284">
                  <c:v>39989</c:v>
                </c:pt>
                <c:pt idx="285">
                  <c:v>39989</c:v>
                </c:pt>
                <c:pt idx="286">
                  <c:v>39990</c:v>
                </c:pt>
                <c:pt idx="287">
                  <c:v>39993</c:v>
                </c:pt>
                <c:pt idx="288">
                  <c:v>39994</c:v>
                </c:pt>
                <c:pt idx="289">
                  <c:v>39996</c:v>
                </c:pt>
                <c:pt idx="290">
                  <c:v>40000</c:v>
                </c:pt>
                <c:pt idx="291">
                  <c:v>40001</c:v>
                </c:pt>
                <c:pt idx="292">
                  <c:v>40003</c:v>
                </c:pt>
                <c:pt idx="293">
                  <c:v>40009</c:v>
                </c:pt>
                <c:pt idx="294">
                  <c:v>40009</c:v>
                </c:pt>
                <c:pt idx="295">
                  <c:v>40009</c:v>
                </c:pt>
              </c:numCache>
            </c:numRef>
          </c:xVal>
          <c:yVal>
            <c:numRef>
              <c:f>'User Registry'!$H$3:$H$298</c:f>
              <c:numCache>
                <c:formatCode>General</c:formatCode>
                <c:ptCount val="29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numCache>
            </c:numRef>
          </c:yVal>
        </c:ser>
        <c:ser>
          <c:idx val="0"/>
          <c:order val="2"/>
          <c:tx>
            <c:v>agencies registered</c:v>
          </c:tx>
          <c:spPr>
            <a:ln w="12700">
              <a:solidFill>
                <a:srgbClr val="4F81BD">
                  <a:alpha val="20000"/>
                </a:srgbClr>
              </a:solidFill>
            </a:ln>
          </c:spPr>
          <c:xVal>
            <c:numRef>
              <c:f>'Agency Registry'!$K$3:$K$250</c:f>
              <c:numCache>
                <c:formatCode>[$-409]d\-mmm\-yy;@</c:formatCode>
                <c:ptCount val="248"/>
                <c:pt idx="0">
                  <c:v>38477</c:v>
                </c:pt>
                <c:pt idx="1">
                  <c:v>38614</c:v>
                </c:pt>
                <c:pt idx="2">
                  <c:v>38642</c:v>
                </c:pt>
                <c:pt idx="3">
                  <c:v>38658</c:v>
                </c:pt>
                <c:pt idx="4" formatCode="m/d/yyyy">
                  <c:v>38663</c:v>
                </c:pt>
                <c:pt idx="5">
                  <c:v>38665</c:v>
                </c:pt>
                <c:pt idx="6">
                  <c:v>38666</c:v>
                </c:pt>
                <c:pt idx="7">
                  <c:v>38666</c:v>
                </c:pt>
                <c:pt idx="8">
                  <c:v>38667</c:v>
                </c:pt>
                <c:pt idx="9" formatCode="m/d/yyyy">
                  <c:v>38670</c:v>
                </c:pt>
                <c:pt idx="10">
                  <c:v>38671</c:v>
                </c:pt>
                <c:pt idx="11" formatCode="m/d/yyyy">
                  <c:v>38671</c:v>
                </c:pt>
                <c:pt idx="12">
                  <c:v>38673</c:v>
                </c:pt>
                <c:pt idx="13">
                  <c:v>38688</c:v>
                </c:pt>
                <c:pt idx="14">
                  <c:v>38720</c:v>
                </c:pt>
                <c:pt idx="15">
                  <c:v>38771</c:v>
                </c:pt>
                <c:pt idx="16">
                  <c:v>38789</c:v>
                </c:pt>
                <c:pt idx="17">
                  <c:v>38806</c:v>
                </c:pt>
                <c:pt idx="18">
                  <c:v>38834</c:v>
                </c:pt>
                <c:pt idx="19">
                  <c:v>39125</c:v>
                </c:pt>
                <c:pt idx="20">
                  <c:v>39129</c:v>
                </c:pt>
                <c:pt idx="21">
                  <c:v>39245</c:v>
                </c:pt>
                <c:pt idx="22">
                  <c:v>39262</c:v>
                </c:pt>
                <c:pt idx="23">
                  <c:v>39265</c:v>
                </c:pt>
                <c:pt idx="24">
                  <c:v>39278</c:v>
                </c:pt>
                <c:pt idx="25">
                  <c:v>39282</c:v>
                </c:pt>
                <c:pt idx="26">
                  <c:v>39303</c:v>
                </c:pt>
                <c:pt idx="27">
                  <c:v>39308</c:v>
                </c:pt>
                <c:pt idx="28">
                  <c:v>39324</c:v>
                </c:pt>
                <c:pt idx="29">
                  <c:v>39330</c:v>
                </c:pt>
                <c:pt idx="30">
                  <c:v>39344</c:v>
                </c:pt>
                <c:pt idx="31">
                  <c:v>39345</c:v>
                </c:pt>
                <c:pt idx="32">
                  <c:v>39366</c:v>
                </c:pt>
                <c:pt idx="33">
                  <c:v>39492</c:v>
                </c:pt>
                <c:pt idx="34">
                  <c:v>39518</c:v>
                </c:pt>
                <c:pt idx="35">
                  <c:v>39525</c:v>
                </c:pt>
                <c:pt idx="36">
                  <c:v>39525</c:v>
                </c:pt>
                <c:pt idx="37">
                  <c:v>39527</c:v>
                </c:pt>
                <c:pt idx="38">
                  <c:v>39532</c:v>
                </c:pt>
                <c:pt idx="39">
                  <c:v>39540</c:v>
                </c:pt>
                <c:pt idx="40">
                  <c:v>39545</c:v>
                </c:pt>
                <c:pt idx="41">
                  <c:v>39560</c:v>
                </c:pt>
                <c:pt idx="42">
                  <c:v>39561</c:v>
                </c:pt>
                <c:pt idx="43">
                  <c:v>39580</c:v>
                </c:pt>
                <c:pt idx="44">
                  <c:v>39589</c:v>
                </c:pt>
                <c:pt idx="45">
                  <c:v>39590</c:v>
                </c:pt>
                <c:pt idx="46">
                  <c:v>39603</c:v>
                </c:pt>
                <c:pt idx="47">
                  <c:v>39603</c:v>
                </c:pt>
                <c:pt idx="48">
                  <c:v>39640</c:v>
                </c:pt>
                <c:pt idx="49">
                  <c:v>39646</c:v>
                </c:pt>
                <c:pt idx="50">
                  <c:v>39666</c:v>
                </c:pt>
                <c:pt idx="51">
                  <c:v>39674</c:v>
                </c:pt>
                <c:pt idx="52">
                  <c:v>39675</c:v>
                </c:pt>
                <c:pt idx="53" formatCode="m/d/yyyy">
                  <c:v>39693</c:v>
                </c:pt>
                <c:pt idx="54">
                  <c:v>39709</c:v>
                </c:pt>
                <c:pt idx="55">
                  <c:v>39715</c:v>
                </c:pt>
                <c:pt idx="56">
                  <c:v>39715</c:v>
                </c:pt>
                <c:pt idx="57">
                  <c:v>39715</c:v>
                </c:pt>
                <c:pt idx="58">
                  <c:v>39716</c:v>
                </c:pt>
                <c:pt idx="59">
                  <c:v>39717</c:v>
                </c:pt>
                <c:pt idx="60">
                  <c:v>39717</c:v>
                </c:pt>
                <c:pt idx="61">
                  <c:v>39721</c:v>
                </c:pt>
                <c:pt idx="62">
                  <c:v>39721</c:v>
                </c:pt>
                <c:pt idx="63">
                  <c:v>39721</c:v>
                </c:pt>
                <c:pt idx="64">
                  <c:v>39721</c:v>
                </c:pt>
                <c:pt idx="65">
                  <c:v>39721</c:v>
                </c:pt>
                <c:pt idx="66">
                  <c:v>39721</c:v>
                </c:pt>
                <c:pt idx="67">
                  <c:v>39722</c:v>
                </c:pt>
                <c:pt idx="68">
                  <c:v>39723</c:v>
                </c:pt>
                <c:pt idx="69">
                  <c:v>39723</c:v>
                </c:pt>
                <c:pt idx="70">
                  <c:v>39727</c:v>
                </c:pt>
                <c:pt idx="71">
                  <c:v>39728</c:v>
                </c:pt>
                <c:pt idx="72">
                  <c:v>39728</c:v>
                </c:pt>
                <c:pt idx="73">
                  <c:v>39730</c:v>
                </c:pt>
                <c:pt idx="74">
                  <c:v>39730</c:v>
                </c:pt>
                <c:pt idx="75">
                  <c:v>39730</c:v>
                </c:pt>
                <c:pt idx="76">
                  <c:v>39731</c:v>
                </c:pt>
                <c:pt idx="77">
                  <c:v>39733</c:v>
                </c:pt>
                <c:pt idx="78">
                  <c:v>39736</c:v>
                </c:pt>
                <c:pt idx="79">
                  <c:v>39736</c:v>
                </c:pt>
                <c:pt idx="80">
                  <c:v>39738</c:v>
                </c:pt>
                <c:pt idx="81">
                  <c:v>39740</c:v>
                </c:pt>
                <c:pt idx="82">
                  <c:v>39741</c:v>
                </c:pt>
                <c:pt idx="83">
                  <c:v>39741</c:v>
                </c:pt>
                <c:pt idx="84">
                  <c:v>39741</c:v>
                </c:pt>
                <c:pt idx="85">
                  <c:v>39742</c:v>
                </c:pt>
                <c:pt idx="86">
                  <c:v>39742</c:v>
                </c:pt>
                <c:pt idx="87">
                  <c:v>39742</c:v>
                </c:pt>
                <c:pt idx="88">
                  <c:v>39743</c:v>
                </c:pt>
                <c:pt idx="89">
                  <c:v>39744</c:v>
                </c:pt>
                <c:pt idx="90">
                  <c:v>39744</c:v>
                </c:pt>
                <c:pt idx="91">
                  <c:v>39745</c:v>
                </c:pt>
                <c:pt idx="92">
                  <c:v>39749</c:v>
                </c:pt>
                <c:pt idx="93">
                  <c:v>39749</c:v>
                </c:pt>
                <c:pt idx="94">
                  <c:v>39751</c:v>
                </c:pt>
                <c:pt idx="95">
                  <c:v>39751</c:v>
                </c:pt>
                <c:pt idx="96">
                  <c:v>39755</c:v>
                </c:pt>
                <c:pt idx="97">
                  <c:v>39755</c:v>
                </c:pt>
                <c:pt idx="98">
                  <c:v>39756</c:v>
                </c:pt>
                <c:pt idx="99">
                  <c:v>39756</c:v>
                </c:pt>
                <c:pt idx="100">
                  <c:v>39757</c:v>
                </c:pt>
                <c:pt idx="101">
                  <c:v>39766</c:v>
                </c:pt>
                <c:pt idx="102">
                  <c:v>39768</c:v>
                </c:pt>
                <c:pt idx="103">
                  <c:v>39769</c:v>
                </c:pt>
                <c:pt idx="104">
                  <c:v>39776</c:v>
                </c:pt>
                <c:pt idx="105">
                  <c:v>39776</c:v>
                </c:pt>
                <c:pt idx="106">
                  <c:v>39776</c:v>
                </c:pt>
                <c:pt idx="107">
                  <c:v>39777</c:v>
                </c:pt>
                <c:pt idx="108">
                  <c:v>39785</c:v>
                </c:pt>
                <c:pt idx="109">
                  <c:v>39790</c:v>
                </c:pt>
                <c:pt idx="110">
                  <c:v>39791</c:v>
                </c:pt>
                <c:pt idx="111">
                  <c:v>39796</c:v>
                </c:pt>
                <c:pt idx="112">
                  <c:v>39796</c:v>
                </c:pt>
                <c:pt idx="113">
                  <c:v>39797</c:v>
                </c:pt>
                <c:pt idx="114">
                  <c:v>39798</c:v>
                </c:pt>
                <c:pt idx="115">
                  <c:v>39798</c:v>
                </c:pt>
                <c:pt idx="116" formatCode="m/d/yyyy">
                  <c:v>39798</c:v>
                </c:pt>
                <c:pt idx="117">
                  <c:v>39805</c:v>
                </c:pt>
                <c:pt idx="118">
                  <c:v>39817</c:v>
                </c:pt>
                <c:pt idx="119">
                  <c:v>39821</c:v>
                </c:pt>
                <c:pt idx="120">
                  <c:v>39821</c:v>
                </c:pt>
                <c:pt idx="121">
                  <c:v>39822</c:v>
                </c:pt>
                <c:pt idx="122">
                  <c:v>39823</c:v>
                </c:pt>
                <c:pt idx="123">
                  <c:v>39828</c:v>
                </c:pt>
                <c:pt idx="124">
                  <c:v>39832</c:v>
                </c:pt>
                <c:pt idx="125">
                  <c:v>39834</c:v>
                </c:pt>
                <c:pt idx="126">
                  <c:v>39834</c:v>
                </c:pt>
                <c:pt idx="127">
                  <c:v>39834</c:v>
                </c:pt>
                <c:pt idx="128">
                  <c:v>39837</c:v>
                </c:pt>
                <c:pt idx="129">
                  <c:v>39838</c:v>
                </c:pt>
                <c:pt idx="130">
                  <c:v>39840</c:v>
                </c:pt>
                <c:pt idx="131">
                  <c:v>39840</c:v>
                </c:pt>
                <c:pt idx="132">
                  <c:v>39842</c:v>
                </c:pt>
                <c:pt idx="133">
                  <c:v>39843</c:v>
                </c:pt>
                <c:pt idx="134">
                  <c:v>39843</c:v>
                </c:pt>
                <c:pt idx="135">
                  <c:v>39843</c:v>
                </c:pt>
                <c:pt idx="136" formatCode="m/d/yyyy">
                  <c:v>39844</c:v>
                </c:pt>
                <c:pt idx="137">
                  <c:v>39846</c:v>
                </c:pt>
                <c:pt idx="138">
                  <c:v>39849</c:v>
                </c:pt>
                <c:pt idx="139">
                  <c:v>39852</c:v>
                </c:pt>
                <c:pt idx="140">
                  <c:v>39853</c:v>
                </c:pt>
                <c:pt idx="141">
                  <c:v>39863</c:v>
                </c:pt>
                <c:pt idx="142">
                  <c:v>39868</c:v>
                </c:pt>
                <c:pt idx="143">
                  <c:v>39869</c:v>
                </c:pt>
                <c:pt idx="144">
                  <c:v>39873</c:v>
                </c:pt>
                <c:pt idx="145">
                  <c:v>39873</c:v>
                </c:pt>
                <c:pt idx="146">
                  <c:v>39874</c:v>
                </c:pt>
                <c:pt idx="147">
                  <c:v>39877</c:v>
                </c:pt>
                <c:pt idx="148">
                  <c:v>39877</c:v>
                </c:pt>
                <c:pt idx="149">
                  <c:v>39877</c:v>
                </c:pt>
                <c:pt idx="150">
                  <c:v>39884</c:v>
                </c:pt>
                <c:pt idx="151">
                  <c:v>39884</c:v>
                </c:pt>
                <c:pt idx="152">
                  <c:v>39885</c:v>
                </c:pt>
                <c:pt idx="153">
                  <c:v>39888</c:v>
                </c:pt>
                <c:pt idx="154">
                  <c:v>39889</c:v>
                </c:pt>
                <c:pt idx="155">
                  <c:v>39890</c:v>
                </c:pt>
                <c:pt idx="156">
                  <c:v>39890</c:v>
                </c:pt>
                <c:pt idx="157">
                  <c:v>39892</c:v>
                </c:pt>
                <c:pt idx="158">
                  <c:v>39893</c:v>
                </c:pt>
                <c:pt idx="159">
                  <c:v>39895</c:v>
                </c:pt>
                <c:pt idx="160">
                  <c:v>39896</c:v>
                </c:pt>
                <c:pt idx="161">
                  <c:v>39898</c:v>
                </c:pt>
                <c:pt idx="162">
                  <c:v>39899</c:v>
                </c:pt>
                <c:pt idx="163">
                  <c:v>39899</c:v>
                </c:pt>
                <c:pt idx="164">
                  <c:v>39899</c:v>
                </c:pt>
                <c:pt idx="165">
                  <c:v>39899</c:v>
                </c:pt>
                <c:pt idx="166">
                  <c:v>39905</c:v>
                </c:pt>
                <c:pt idx="167">
                  <c:v>39905</c:v>
                </c:pt>
                <c:pt idx="168">
                  <c:v>39906</c:v>
                </c:pt>
                <c:pt idx="169">
                  <c:v>39927</c:v>
                </c:pt>
                <c:pt idx="170">
                  <c:v>39933</c:v>
                </c:pt>
                <c:pt idx="171" formatCode="m/d/yyyy">
                  <c:v>39933</c:v>
                </c:pt>
                <c:pt idx="172">
                  <c:v>39938</c:v>
                </c:pt>
                <c:pt idx="173">
                  <c:v>39939</c:v>
                </c:pt>
                <c:pt idx="174">
                  <c:v>39939</c:v>
                </c:pt>
                <c:pt idx="175">
                  <c:v>39940</c:v>
                </c:pt>
                <c:pt idx="176">
                  <c:v>39941</c:v>
                </c:pt>
                <c:pt idx="177">
                  <c:v>39941</c:v>
                </c:pt>
                <c:pt idx="178">
                  <c:v>39953</c:v>
                </c:pt>
                <c:pt idx="179">
                  <c:v>39953</c:v>
                </c:pt>
                <c:pt idx="180">
                  <c:v>39954</c:v>
                </c:pt>
                <c:pt idx="181">
                  <c:v>39955</c:v>
                </c:pt>
                <c:pt idx="182">
                  <c:v>39964</c:v>
                </c:pt>
                <c:pt idx="183" formatCode="General">
                  <c:v>39965</c:v>
                </c:pt>
                <c:pt idx="184" formatCode="General">
                  <c:v>39966</c:v>
                </c:pt>
                <c:pt idx="185" formatCode="General">
                  <c:v>39966</c:v>
                </c:pt>
                <c:pt idx="186" formatCode="General">
                  <c:v>39969</c:v>
                </c:pt>
                <c:pt idx="187" formatCode="General">
                  <c:v>39973</c:v>
                </c:pt>
                <c:pt idx="188" formatCode="General">
                  <c:v>39974</c:v>
                </c:pt>
                <c:pt idx="189" formatCode="General">
                  <c:v>39974</c:v>
                </c:pt>
                <c:pt idx="190" formatCode="General">
                  <c:v>39976</c:v>
                </c:pt>
                <c:pt idx="191" formatCode="General">
                  <c:v>39976</c:v>
                </c:pt>
                <c:pt idx="192" formatCode="General">
                  <c:v>39983</c:v>
                </c:pt>
                <c:pt idx="193" formatCode="General">
                  <c:v>39983</c:v>
                </c:pt>
                <c:pt idx="194" formatCode="General">
                  <c:v>39986</c:v>
                </c:pt>
                <c:pt idx="195" formatCode="General">
                  <c:v>39990</c:v>
                </c:pt>
                <c:pt idx="196" formatCode="General">
                  <c:v>39994</c:v>
                </c:pt>
                <c:pt idx="197" formatCode="General">
                  <c:v>39996</c:v>
                </c:pt>
                <c:pt idx="198" formatCode="General">
                  <c:v>40000</c:v>
                </c:pt>
                <c:pt idx="199" formatCode="General">
                  <c:v>40000</c:v>
                </c:pt>
                <c:pt idx="200" formatCode="General">
                  <c:v>40000</c:v>
                </c:pt>
                <c:pt idx="201" formatCode="General">
                  <c:v>40001</c:v>
                </c:pt>
                <c:pt idx="202" formatCode="General">
                  <c:v>40003</c:v>
                </c:pt>
                <c:pt idx="203" formatCode="General">
                  <c:v>40009</c:v>
                </c:pt>
                <c:pt idx="204" formatCode="General">
                  <c:v>40009</c:v>
                </c:pt>
                <c:pt idx="205" formatCode="General">
                  <c:v>40009</c:v>
                </c:pt>
              </c:numCache>
            </c:numRef>
          </c:xVal>
          <c:yVal>
            <c:numRef>
              <c:f>'Agency Registry'!$P$3:$P$250</c:f>
              <c:numCache>
                <c:formatCode>General</c:formatCode>
                <c:ptCount val="24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numCache>
            </c:numRef>
          </c:yVal>
        </c:ser>
        <c:axId val="56108160"/>
        <c:axId val="56109696"/>
      </c:scatterChart>
      <c:valAx>
        <c:axId val="56108160"/>
        <c:scaling>
          <c:orientation val="minMax"/>
          <c:min val="39400"/>
        </c:scaling>
        <c:axPos val="b"/>
        <c:numFmt formatCode="m/d/yy;@" sourceLinked="1"/>
        <c:majorTickMark val="cross"/>
        <c:minorTickMark val="in"/>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56109696"/>
        <c:crosses val="autoZero"/>
        <c:crossBetween val="midCat"/>
        <c:majorUnit val="182"/>
      </c:valAx>
      <c:valAx>
        <c:axId val="56109696"/>
        <c:scaling>
          <c:orientation val="minMax"/>
        </c:scaling>
        <c:axPos val="l"/>
        <c:majorGridlines/>
        <c:numFmt formatCode="General" sourceLinked="1"/>
        <c:tickLblPos val="nextTo"/>
        <c:crossAx val="56108160"/>
        <c:crosses val="autoZero"/>
        <c:crossBetween val="midCat"/>
      </c:valAx>
    </c:plotArea>
    <c:legend>
      <c:legendPos val="r"/>
      <c:layout>
        <c:manualLayout>
          <c:xMode val="edge"/>
          <c:yMode val="edge"/>
          <c:x val="0.11845771361913095"/>
          <c:y val="8.4883386287240445E-2"/>
          <c:w val="0.22654651501895587"/>
          <c:h val="0.11838241169117338"/>
        </c:manualLayout>
      </c:layout>
      <c:spPr>
        <a:solidFill>
          <a:schemeClr val="bg1">
            <a:lumMod val="95000"/>
          </a:schemeClr>
        </a:solidFill>
        <a:ln w="12700">
          <a:solidFill>
            <a:schemeClr val="bg1">
              <a:lumMod val="50000"/>
            </a:schemeClr>
          </a:solidFill>
        </a:ln>
      </c:spPr>
    </c:legend>
    <c:plotVisOnly val="1"/>
    <c:dispBlanksAs val="gap"/>
  </c:chart>
  <c:spPr>
    <a:solidFill>
      <a:schemeClr val="bg1"/>
    </a:solidFill>
    <a:ln w="12700">
      <a:solidFill>
        <a:schemeClr val="accent1"/>
      </a:solidFill>
    </a:ln>
  </c:sp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drawing1.xml><?xml version="1.0" encoding="utf-8"?>
<c:userShapes xmlns:c="http://schemas.openxmlformats.org/drawingml/2006/chart">
  <cdr:relSizeAnchor xmlns:cdr="http://schemas.openxmlformats.org/drawingml/2006/chartDrawing">
    <cdr:from>
      <cdr:x>0.82428</cdr:x>
      <cdr:y>0.86232</cdr:y>
    </cdr:from>
    <cdr:to>
      <cdr:x>0.95178</cdr:x>
      <cdr:y>0.91039</cdr:y>
    </cdr:to>
    <cdr:sp macro="" textlink="">
      <cdr:nvSpPr>
        <cdr:cNvPr id="2" name="TextBox 1"/>
        <cdr:cNvSpPr txBox="1"/>
      </cdr:nvSpPr>
      <cdr:spPr>
        <a:xfrm xmlns:a="http://schemas.openxmlformats.org/drawingml/2006/main">
          <a:off x="7042547" y="5018484"/>
          <a:ext cx="1089422" cy="279797"/>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r>
              <a:rPr lang="en-US" smtClean="0"/>
              <a:t>New Developments for OPUS</a:t>
            </a:r>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BC4282F8-D756-4B0E-96CD-FC556D2A9874}" type="slidenum">
              <a:rPr lang="en-US" smtClean="0"/>
              <a:pPr/>
              <a:t>‹#›</a:t>
            </a:fld>
            <a:endParaRPr lang="en-US"/>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atin typeface="Arial" charset="0"/>
              </a:defRPr>
            </a:lvl1pPr>
          </a:lstStyle>
          <a:p>
            <a:pPr>
              <a:defRPr/>
            </a:pPr>
            <a:endParaRPr lang="en-US"/>
          </a:p>
        </p:txBody>
      </p:sp>
      <p:sp>
        <p:nvSpPr>
          <p:cNvPr id="6147"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atin typeface="Arial" charset="0"/>
              </a:defRPr>
            </a:lvl1pPr>
          </a:lstStyle>
          <a:p>
            <a:pPr>
              <a:defRPr/>
            </a:pPr>
            <a:r>
              <a:rPr lang="en-US" smtClean="0"/>
              <a:t>New Developments for OPUS</a:t>
            </a:r>
            <a:endParaRPr lang="en-US"/>
          </a:p>
        </p:txBody>
      </p:sp>
      <p:sp>
        <p:nvSpPr>
          <p:cNvPr id="645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atin typeface="Arial" charset="0"/>
              </a:defRPr>
            </a:lvl1pPr>
          </a:lstStyle>
          <a:p>
            <a:pPr>
              <a:defRPr/>
            </a:pPr>
            <a:endParaRPr lang="en-US"/>
          </a:p>
        </p:txBody>
      </p:sp>
      <p:sp>
        <p:nvSpPr>
          <p:cNvPr id="6151" name="Rectangle 7"/>
          <p:cNvSpPr>
            <a:spLocks noGrp="1" noChangeArrowheads="1"/>
          </p:cNvSpPr>
          <p:nvPr>
            <p:ph type="sldNum" sz="quarter" idx="5"/>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atin typeface="Arial" charset="0"/>
              </a:defRPr>
            </a:lvl1pPr>
          </a:lstStyle>
          <a:p>
            <a:pPr>
              <a:defRPr/>
            </a:pPr>
            <a:fld id="{6B750040-0BBC-4DF2-9753-C906C0F1896C}" type="slidenum">
              <a:rPr lang="en-US"/>
              <a:pPr>
                <a:defRPr/>
              </a:pPr>
              <a:t>‹#›</a:t>
            </a:fld>
            <a:endParaRPr 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56" indent="-3356" defTabSz="966612">
              <a:spcBef>
                <a:spcPct val="50000"/>
              </a:spcBef>
              <a:defRPr/>
            </a:pPr>
            <a:r>
              <a:rPr lang="en-US" sz="1300" dirty="0" smtClean="0"/>
              <a:t>The OPUS BETA gateway page is found at http://beta.ngs.noaa.gov/OPUS/.</a:t>
            </a:r>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136</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56" indent="-3356" defTabSz="966612">
              <a:spcBef>
                <a:spcPct val="50000"/>
              </a:spcBef>
              <a:defRPr/>
            </a:pPr>
            <a:r>
              <a:rPr lang="en-US" sz="1300" dirty="0" smtClean="0"/>
              <a:t>Note the “OPUS-Projects” link in the navigation menu on the left. This is the formal access point to OPUS-Projects. </a:t>
            </a:r>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137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56" indent="-3356">
              <a:spcBef>
                <a:spcPct val="50000"/>
              </a:spcBef>
            </a:pPr>
            <a:r>
              <a:rPr lang="en-US" sz="1300" dirty="0" smtClean="0"/>
              <a:t>Informally, one can access the OPUS-Projects gateway page directly at http://www.ngs.noaa.gov/OPUSI/OpusProjects.html</a:t>
            </a:r>
            <a:endParaRPr lang="en-US" sz="1300" dirty="0" smtClean="0">
              <a:solidFill>
                <a:srgbClr val="FFFFFF"/>
              </a:solidFill>
            </a:endParaRPr>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138</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300" dirty="0" smtClean="0">
              <a:solidFill>
                <a:srgbClr val="FFFFFF"/>
              </a:solidFill>
            </a:endParaRPr>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139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56" indent="-3356" defTabSz="966612">
              <a:spcBef>
                <a:spcPct val="50000"/>
              </a:spcBef>
              <a:defRPr/>
            </a:pPr>
            <a:r>
              <a:rPr lang="en-US" sz="1300" dirty="0" smtClean="0"/>
              <a:t>The OPUS BETA gateway page is found at http://beta.ngs.noaa.gov/OPUS/.</a:t>
            </a:r>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150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56" indent="-3356" defTabSz="966612">
              <a:spcBef>
                <a:spcPct val="50000"/>
              </a:spcBef>
              <a:defRPr/>
            </a:pPr>
            <a:endParaRPr lang="en-US" sz="1300" dirty="0" smtClean="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151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56" indent="-3356" defTabSz="966612">
              <a:spcBef>
                <a:spcPct val="50000"/>
              </a:spcBef>
              <a:defRPr/>
            </a:pPr>
            <a:endParaRPr lang="en-US" sz="1300" dirty="0" smtClean="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152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OPUS “upload complete” page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153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Mark 2123 has</a:t>
            </a:r>
            <a:r>
              <a:rPr lang="en-US" baseline="0" smtClean="0"/>
              <a:t> not been uploaded to the project before so the options to describe appear after upload.</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154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Mark 2123 metadata</a:t>
            </a:r>
            <a:r>
              <a:rPr lang="en-US" baseline="0" dirty="0" smtClean="0"/>
              <a:t> page (top).</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155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89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Mark 2123 metadata</a:t>
            </a:r>
            <a:r>
              <a:rPr lang="en-US" baseline="0" dirty="0" smtClean="0"/>
              <a:t> page (bottom).</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156</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we’re done with this upload.</a:t>
            </a:r>
            <a:br>
              <a:rPr lang="en-US" dirty="0" smtClean="0"/>
            </a:br>
            <a:r>
              <a:rPr lang="en-US" dirty="0" smtClean="0"/>
              <a:t>The field</a:t>
            </a:r>
            <a:r>
              <a:rPr lang="en-US" baseline="0" dirty="0" smtClean="0"/>
              <a:t> people can only upload metadata once per site, so other uploads will be simpler.</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157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OPUS solution report for 2123275a.06o.</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158</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eaLnBrk="1" fontAlgn="auto" hangingPunct="1">
              <a:spcBef>
                <a:spcPts val="0"/>
              </a:spcBef>
              <a:spcAft>
                <a:spcPts val="0"/>
              </a:spcAft>
              <a:defRPr/>
            </a:pPr>
            <a:r>
              <a:rPr lang="en-US" dirty="0" smtClean="0"/>
              <a:t>OPUS quality control report for 2123275a.06o.</a:t>
            </a:r>
          </a:p>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eaLnBrk="1" fontAlgn="auto" hangingPunct="1">
              <a:spcBef>
                <a:spcPts val="0"/>
              </a:spcBef>
              <a:spcAft>
                <a:spcPts val="0"/>
              </a:spcAft>
              <a:defRPr/>
            </a:pPr>
            <a:r>
              <a:rPr lang="en-US" dirty="0" smtClean="0"/>
              <a:t>OPUS quality control report for 2123275a.06o.</a:t>
            </a:r>
          </a:p>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solidFill>
                  <a:schemeClr val="bg1"/>
                </a:solidFill>
              </a:rPr>
              <a:t>This is the page for session 2006-274-A of “Training data set 1”. The components of this page are:</a:t>
            </a:r>
          </a:p>
        </p:txBody>
      </p:sp>
      <p:sp>
        <p:nvSpPr>
          <p:cNvPr id="4" name="Slide Number Placeholder 3"/>
          <p:cNvSpPr>
            <a:spLocks noGrp="1"/>
          </p:cNvSpPr>
          <p:nvPr>
            <p:ph type="sldNum" sz="quarter" idx="10"/>
          </p:nvPr>
        </p:nvSpPr>
        <p:spPr/>
        <p:txBody>
          <a:bodyPr/>
          <a:lstStyle/>
          <a:p>
            <a:fld id="{695EF20C-F718-439D-B139-848D8DDC7935}" type="slidenum">
              <a:rPr lang="en-US" smtClean="0"/>
              <a:pPr/>
              <a:t>166</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168</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Manager’s page for HRDB86FC after Session processing.</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2960" y="871461"/>
            <a:ext cx="3910023" cy="297589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984620" y="4138413"/>
            <a:ext cx="4489751" cy="282272"/>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r>
              <a:rPr lang="en-US" baseline="0" dirty="0" smtClean="0"/>
              <a:t> Many of the sites contributing to the IGS08 also contributed to the ITRF2008, but because other space geodesy techniques contributed to the ITRF2008 and because the IGS08 contains sites not included in the ITRF2008, it should not be called the ITRF2008.</a:t>
            </a:r>
          </a:p>
          <a:p>
            <a:r>
              <a:rPr lang="en-US" baseline="0" dirty="0" smtClean="0"/>
              <a:t> </a:t>
            </a:r>
            <a:r>
              <a:rPr lang="en-US" dirty="0" smtClean="0"/>
              <a:t>Nonetheless, IGS08 has the same </a:t>
            </a:r>
            <a:r>
              <a:rPr lang="en-US" dirty="0" err="1" smtClean="0"/>
              <a:t>geocenter</a:t>
            </a:r>
            <a:r>
              <a:rPr lang="en-US" dirty="0" smtClean="0"/>
              <a:t>, orientation and scale as the </a:t>
            </a:r>
            <a:r>
              <a:rPr lang="en-US" baseline="0" dirty="0" smtClean="0"/>
              <a:t>ITRF2008. </a:t>
            </a:r>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column headers are links to individual Sessions (and later, solutions).</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186</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row headers are links to individual sites.</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188</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2960" y="871461"/>
            <a:ext cx="3910023" cy="297589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984620" y="4138413"/>
            <a:ext cx="4489751" cy="282272"/>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196</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198</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Going back to the manager’s page, now let’s go</a:t>
            </a:r>
            <a:r>
              <a:rPr lang="en-US" baseline="0" dirty="0" smtClean="0"/>
              <a:t> to a site</a:t>
            </a:r>
            <a:r>
              <a:rPr lang="en-US" dirty="0" smtClean="0"/>
              <a:t>.</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Mark</a:t>
            </a:r>
            <a:r>
              <a:rPr lang="en-US" baseline="0" dirty="0" smtClean="0"/>
              <a:t> 2123 page (top).</a:t>
            </a:r>
          </a:p>
          <a:p>
            <a:r>
              <a:rPr lang="en-US" baseline="0" dirty="0" smtClean="0"/>
              <a:t>Note that this is the page the manager sees. Others will see a slightly different presentation.</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2960" y="871461"/>
            <a:ext cx="3910023" cy="297589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984620" y="4138413"/>
            <a:ext cx="4489751" cy="282272"/>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206</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2960" y="871461"/>
            <a:ext cx="3910023" cy="297589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984620" y="4138413"/>
            <a:ext cx="4489751" cy="282272"/>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2960" y="871461"/>
            <a:ext cx="3910023" cy="297589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984620" y="4138413"/>
            <a:ext cx="4489751" cy="282272"/>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2960" y="871461"/>
            <a:ext cx="3910023" cy="297589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984620" y="4138413"/>
            <a:ext cx="4489751" cy="282272"/>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A281D2-0CD1-4F33-8015-A85937DF637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4F9B11-56F4-4512-A6FE-4C273BF1361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E96E49-99D3-4C56-B3B8-029843DD717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764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2EEF96-CA37-4708-9D23-705F723E05F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F30559-877B-406E-A4DC-9727BE6A129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4A9EE7-84C0-42AD-9450-F5721AD09BC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B7A948-3743-44BB-B4D4-1D96BB73940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2286A4-7201-45BB-9EDA-E870D8BFB57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F4DCD8-1E63-49A5-981B-C97A834E45F8}"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0F1803-E781-4CFB-B0F3-AA9382ADA219}"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8B85C3-AF4B-44CC-805D-A06075FECA0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E5743-6BC9-49D0-8B50-6DE8A042FDE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5EA052-8F47-4A34-9004-D04B3902A7F5}"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116237-BDC0-4231-8E1C-D1D6ECB6BC87}"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73AA4F-122F-4680-9777-4BF9CEE41623}"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633DFF-C230-43BC-AFA7-32610B6DE47E}"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4AF74A-B027-47F9-BC32-41F70159434A}"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E91647-CB8F-4960-B8D5-69F31C7C83F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D24684D-60E5-488D-9D5C-92AE9700BC50}" type="datetimeFigureOut">
              <a:rPr lang="en-US"/>
              <a:pPr>
                <a:defRPr/>
              </a:pPr>
              <a:t>10/12/2011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7DA517-2C82-445E-B311-3D5BB660DD96}"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058C24D-261A-4A55-98D8-0F2174E997CB}" type="datetimeFigureOut">
              <a:rPr lang="en-US"/>
              <a:pPr>
                <a:defRPr/>
              </a:pPr>
              <a:t>10/12/2011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529DF9-F8E1-4220-8C8F-E52644C5560B}"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53D6D7E-2305-475C-9F99-264D890EBEF9}" type="datetimeFigureOut">
              <a:rPr lang="en-US"/>
              <a:pPr>
                <a:defRPr/>
              </a:pPr>
              <a:t>10/12/2011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DE0FD7-9D69-40FF-A39A-14A1B2877D33}"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71E3025-D3E3-4658-B716-9BCD294A7532}" type="datetimeFigureOut">
              <a:rPr lang="en-US"/>
              <a:pPr>
                <a:defRPr/>
              </a:pPr>
              <a:t>10/12/2011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07A65C-DB02-40FD-B398-2EDF7BACDC7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1FDB03-856B-4DDE-87E3-FFAC960973F0}"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6C1835-D373-4DE7-A878-06CF1DB6377A}" type="datetimeFigureOut">
              <a:rPr lang="en-US"/>
              <a:pPr>
                <a:defRPr/>
              </a:pPr>
              <a:t>10/12/2011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09AE211-844B-4151-8B2D-057E7F6F7AF3}"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2E0439E-54DB-420C-A961-F6CB2FDF242B}" type="datetimeFigureOut">
              <a:rPr lang="en-US"/>
              <a:pPr>
                <a:defRPr/>
              </a:pPr>
              <a:t>10/12/2011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434C86E-AAC7-4EB9-9B17-B55C6A233846}"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0F3B711-5E04-42D1-BF31-129C3DE9A722}" type="datetimeFigureOut">
              <a:rPr lang="en-US"/>
              <a:pPr>
                <a:defRPr/>
              </a:pPr>
              <a:t>10/12/2011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A0A20C1-84A2-43C6-AE3D-B33835BB02C3}"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00ECED4-4C43-421E-B416-E82D35A3E8F6}" type="datetimeFigureOut">
              <a:rPr lang="en-US"/>
              <a:pPr>
                <a:defRPr/>
              </a:pPr>
              <a:t>10/12/2011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2E2499-3BD0-4479-A007-81116472F936}"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D49A519-AF97-4787-BFF3-86C3324A892A}" type="datetimeFigureOut">
              <a:rPr lang="en-US"/>
              <a:pPr>
                <a:defRPr/>
              </a:pPr>
              <a:t>10/12/2011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DE69C7-1B18-4440-B37C-980B15AE2CE7}"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639046-B466-4CE8-9247-1AB0D17AB3B3}" type="datetimeFigureOut">
              <a:rPr lang="en-US"/>
              <a:pPr>
                <a:defRPr/>
              </a:pPr>
              <a:t>10/12/2011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8A11A0-B52E-4CBD-850D-2F2880A5707E}"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A563AE-AC8D-45AB-950C-8C34F1589A9F}" type="datetimeFigureOut">
              <a:rPr lang="en-US"/>
              <a:pPr>
                <a:defRPr/>
              </a:pPr>
              <a:t>10/12/2011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CD9F25-7EF7-40F6-8A32-4C4E5BF7EE09}"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8A1CF-EA36-4F31-9FA5-DE211FB57C7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A19FB9-04B0-4553-B116-B12006D0077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5F96F-3D90-4F55-990C-6F44D9B904A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AFE630-1FBB-4548-B267-0BF08B5E136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E5C8DA-5F5E-4A9C-86B9-DE35D687E31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32D7F-CD55-4C31-8103-F5009460F94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447800" y="228600"/>
            <a:ext cx="6172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676400"/>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9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defRPr>
            </a:lvl1pPr>
          </a:lstStyle>
          <a:p>
            <a:pPr>
              <a:defRPr/>
            </a:pPr>
            <a:endParaRPr lang="en-US"/>
          </a:p>
        </p:txBody>
      </p:sp>
      <p:sp>
        <p:nvSpPr>
          <p:cNvPr id="209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endParaRPr lang="en-US"/>
          </a:p>
        </p:txBody>
      </p:sp>
      <p:sp>
        <p:nvSpPr>
          <p:cNvPr id="209926"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a:defRPr/>
            </a:pPr>
            <a:fld id="{49ACF73F-1765-4802-AE57-7CEC7FE69770}" type="slidenum">
              <a:rPr lang="en-US"/>
              <a:pPr>
                <a:defRPr/>
              </a:pPr>
              <a:t>‹#›</a:t>
            </a:fld>
            <a:endParaRPr lang="en-US"/>
          </a:p>
        </p:txBody>
      </p:sp>
      <p:sp>
        <p:nvSpPr>
          <p:cNvPr id="209927" name="Line 7"/>
          <p:cNvSpPr>
            <a:spLocks noChangeShapeType="1"/>
          </p:cNvSpPr>
          <p:nvPr userDrawn="1"/>
        </p:nvSpPr>
        <p:spPr bwMode="auto">
          <a:xfrm>
            <a:off x="228600" y="1524000"/>
            <a:ext cx="8686800" cy="0"/>
          </a:xfrm>
          <a:prstGeom prst="line">
            <a:avLst/>
          </a:prstGeom>
          <a:noFill/>
          <a:ln w="57150">
            <a:solidFill>
              <a:srgbClr val="FF3300"/>
            </a:solidFill>
            <a:round/>
            <a:headEnd/>
            <a:tailEnd/>
          </a:ln>
          <a:effectLst/>
        </p:spPr>
        <p:txBody>
          <a:bodyPr/>
          <a:lstStyle/>
          <a:p>
            <a:pPr>
              <a:defRPr/>
            </a:pPr>
            <a:endParaRPr lang="en-US">
              <a:latin typeface="Arial" charset="0"/>
            </a:endParaRPr>
          </a:p>
        </p:txBody>
      </p:sp>
      <p:pic>
        <p:nvPicPr>
          <p:cNvPr id="4104" name="Picture 8"/>
          <p:cNvPicPr>
            <a:picLocks noChangeAspect="1" noChangeArrowheads="1"/>
          </p:cNvPicPr>
          <p:nvPr userDrawn="1"/>
        </p:nvPicPr>
        <p:blipFill>
          <a:blip r:embed="rId15" cstate="print"/>
          <a:srcRect/>
          <a:stretch>
            <a:fillRect/>
          </a:stretch>
        </p:blipFill>
        <p:spPr bwMode="auto">
          <a:xfrm>
            <a:off x="228600" y="228600"/>
            <a:ext cx="1176338" cy="1177925"/>
          </a:xfrm>
          <a:prstGeom prst="rect">
            <a:avLst/>
          </a:prstGeom>
          <a:noFill/>
          <a:ln w="12700">
            <a:noFill/>
            <a:miter lim="800000"/>
            <a:headEnd/>
            <a:tailEnd/>
          </a:ln>
        </p:spPr>
      </p:pic>
      <p:pic>
        <p:nvPicPr>
          <p:cNvPr id="4105" name="Picture 9" descr="doc_logo"/>
          <p:cNvPicPr>
            <a:picLocks noChangeAspect="1" noChangeArrowheads="1"/>
          </p:cNvPicPr>
          <p:nvPr userDrawn="1"/>
        </p:nvPicPr>
        <p:blipFill>
          <a:blip r:embed="rId16" cstate="print"/>
          <a:srcRect/>
          <a:stretch>
            <a:fillRect/>
          </a:stretch>
        </p:blipFill>
        <p:spPr bwMode="auto">
          <a:xfrm>
            <a:off x="7696200" y="228600"/>
            <a:ext cx="1219200" cy="1212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447800" y="228600"/>
            <a:ext cx="6172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1676400"/>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26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defRPr>
            </a:lvl1pPr>
          </a:lstStyle>
          <a:p>
            <a:pPr>
              <a:defRPr/>
            </a:pPr>
            <a:endParaRPr lang="en-US"/>
          </a:p>
        </p:txBody>
      </p:sp>
      <p:sp>
        <p:nvSpPr>
          <p:cNvPr id="2826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endParaRPr lang="en-US"/>
          </a:p>
        </p:txBody>
      </p:sp>
      <p:sp>
        <p:nvSpPr>
          <p:cNvPr id="282630"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a:defRPr/>
            </a:pPr>
            <a:fld id="{280EDD03-3D83-4051-B77C-75ADF6D0983B}" type="slidenum">
              <a:rPr lang="en-US"/>
              <a:pPr>
                <a:defRPr/>
              </a:pPr>
              <a:t>‹#›</a:t>
            </a:fld>
            <a:endParaRPr lang="en-US"/>
          </a:p>
        </p:txBody>
      </p:sp>
      <p:sp>
        <p:nvSpPr>
          <p:cNvPr id="282631" name="Line 7"/>
          <p:cNvSpPr>
            <a:spLocks noChangeShapeType="1"/>
          </p:cNvSpPr>
          <p:nvPr userDrawn="1"/>
        </p:nvSpPr>
        <p:spPr bwMode="auto">
          <a:xfrm>
            <a:off x="228600" y="1524000"/>
            <a:ext cx="8686800" cy="0"/>
          </a:xfrm>
          <a:prstGeom prst="line">
            <a:avLst/>
          </a:prstGeom>
          <a:noFill/>
          <a:ln w="57150">
            <a:solidFill>
              <a:srgbClr val="FF3300"/>
            </a:solidFill>
            <a:round/>
            <a:headEnd/>
            <a:tailEnd/>
          </a:ln>
          <a:effectLst/>
        </p:spPr>
        <p:txBody>
          <a:bodyPr/>
          <a:lstStyle/>
          <a:p>
            <a:pPr>
              <a:defRPr/>
            </a:pPr>
            <a:endParaRPr lang="en-US">
              <a:latin typeface="Arial" charset="0"/>
            </a:endParaRPr>
          </a:p>
        </p:txBody>
      </p:sp>
      <p:pic>
        <p:nvPicPr>
          <p:cNvPr id="5128" name="Picture 8"/>
          <p:cNvPicPr>
            <a:picLocks noChangeAspect="1" noChangeArrowheads="1"/>
          </p:cNvPicPr>
          <p:nvPr userDrawn="1"/>
        </p:nvPicPr>
        <p:blipFill>
          <a:blip r:embed="rId14" cstate="print"/>
          <a:srcRect/>
          <a:stretch>
            <a:fillRect/>
          </a:stretch>
        </p:blipFill>
        <p:spPr bwMode="auto">
          <a:xfrm>
            <a:off x="228600" y="228600"/>
            <a:ext cx="1176338" cy="1177925"/>
          </a:xfrm>
          <a:prstGeom prst="rect">
            <a:avLst/>
          </a:prstGeom>
          <a:noFill/>
          <a:ln w="12700">
            <a:noFill/>
            <a:miter lim="800000"/>
            <a:headEnd/>
            <a:tailEnd/>
          </a:ln>
        </p:spPr>
      </p:pic>
      <p:pic>
        <p:nvPicPr>
          <p:cNvPr id="5129" name="Picture 9" descr="doc_logo"/>
          <p:cNvPicPr>
            <a:picLocks noChangeAspect="1" noChangeArrowheads="1"/>
          </p:cNvPicPr>
          <p:nvPr userDrawn="1"/>
        </p:nvPicPr>
        <p:blipFill>
          <a:blip r:embed="rId15" cstate="print"/>
          <a:srcRect/>
          <a:stretch>
            <a:fillRect/>
          </a:stretch>
        </p:blipFill>
        <p:spPr bwMode="auto">
          <a:xfrm>
            <a:off x="7696200" y="228600"/>
            <a:ext cx="1219200" cy="1212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146" name="Picture 6" descr="Continuation Slide.JPG"/>
          <p:cNvPicPr>
            <a:picLocks noChangeAspect="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614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5C9B96FA-948E-45C9-A354-D2C2FDEEDCED}" type="datetimeFigureOut">
              <a:rPr lang="en-US"/>
              <a:pPr>
                <a:defRPr/>
              </a:pPr>
              <a:t>10/12/2011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FDB39F3B-4E68-46BF-96FD-9721229251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27.xml"/><Relationship Id="rId1" Type="http://schemas.openxmlformats.org/officeDocument/2006/relationships/vmlDrawing" Target="../drawings/vmlDrawing1.vml"/></Relationships>
</file>

<file path=ppt/slides/_rels/slide1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2.xml"/></Relationships>
</file>

<file path=ppt/slides/_rels/slide1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2.xml"/></Relationships>
</file>

<file path=ppt/slides/_rels/slide1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2.xml"/></Relationships>
</file>

<file path=ppt/slides/_rels/slide1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2.xml"/></Relationships>
</file>

<file path=ppt/slides/_rels/slide1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2.xml"/></Relationships>
</file>

<file path=ppt/slides/_rels/slide1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2.xml"/></Relationships>
</file>

<file path=ppt/slides/_rels/slide1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2.xml"/></Relationships>
</file>

<file path=ppt/slides/_rels/slide1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Microsoft_Office_Excel_97-2003_Worksheet2.xls"/><Relationship Id="rId2" Type="http://schemas.openxmlformats.org/officeDocument/2006/relationships/slideLayout" Target="../slideLayouts/slideLayout27.xml"/><Relationship Id="rId1" Type="http://schemas.openxmlformats.org/officeDocument/2006/relationships/vmlDrawing" Target="../drawings/vmlDrawing2.vml"/></Relationships>
</file>

<file path=ppt/slides/_rels/slide1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1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1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1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1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1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1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1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1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1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7.xml"/></Relationships>
</file>

<file path=ppt/slides/_rels/slide1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1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1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1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32.xml"/><Relationship Id="rId4" Type="http://schemas.openxmlformats.org/officeDocument/2006/relationships/image" Target="../media/image50.png"/></Relationships>
</file>

<file path=ppt/slides/_rels/slide1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1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32.xml"/><Relationship Id="rId5" Type="http://schemas.openxmlformats.org/officeDocument/2006/relationships/image" Target="../media/image53.png"/><Relationship Id="rId4" Type="http://schemas.openxmlformats.org/officeDocument/2006/relationships/image" Target="../media/image52.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2.xml"/></Relationships>
</file>

<file path=ppt/slides/_rels/slide1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1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1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1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1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1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1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18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1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32.xml"/><Relationship Id="rId4" Type="http://schemas.openxmlformats.org/officeDocument/2006/relationships/image" Target="../media/image57.png"/></Relationships>
</file>

<file path=ppt/slides/_rels/slide18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32.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32.xml"/><Relationship Id="rId4" Type="http://schemas.openxmlformats.org/officeDocument/2006/relationships/image" Target="../media/image59.png"/></Relationships>
</file>

<file path=ppt/slides/_rels/slide1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32.xml"/></Relationships>
</file>

<file path=ppt/slides/_rels/slide19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19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32.xml"/><Relationship Id="rId4" Type="http://schemas.openxmlformats.org/officeDocument/2006/relationships/image" Target="../media/image60.png"/></Relationships>
</file>

<file path=ppt/slides/_rels/slide19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32.xml"/><Relationship Id="rId4" Type="http://schemas.openxmlformats.org/officeDocument/2006/relationships/image" Target="../media/image61.png"/></Relationships>
</file>

<file path=ppt/slides/_rels/slide19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32.xml"/><Relationship Id="rId4" Type="http://schemas.openxmlformats.org/officeDocument/2006/relationships/image" Target="../media/image62.png"/></Relationships>
</file>

<file path=ppt/slides/_rels/slide19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32.xml"/><Relationship Id="rId4" Type="http://schemas.openxmlformats.org/officeDocument/2006/relationships/image" Target="../media/image63.png"/></Relationships>
</file>

<file path=ppt/slides/_rels/slide19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32.xml"/><Relationship Id="rId4" Type="http://schemas.openxmlformats.org/officeDocument/2006/relationships/image" Target="../media/image64.png"/></Relationships>
</file>

<file path=ppt/slides/_rels/slide1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32.xml"/></Relationships>
</file>

<file path=ppt/slides/_rels/slide19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32.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32.xml"/><Relationship Id="rId4" Type="http://schemas.openxmlformats.org/officeDocument/2006/relationships/image" Target="../media/image67.png"/></Relationships>
</file>

<file path=ppt/slides/_rels/slide20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32.xml"/></Relationships>
</file>

<file path=ppt/slides/_rels/slide20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32.xml"/></Relationships>
</file>

<file path=ppt/slides/_rels/slide20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32.xml"/></Relationships>
</file>

<file path=ppt/slides/_rels/slide20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32.xml"/></Relationships>
</file>

<file path=ppt/slides/_rels/slide20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32.xml"/></Relationships>
</file>

<file path=ppt/slides/_rels/slide20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3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ngs.noaa.gov/OPUSI/Plots/Gmap/OPUSRS_sigmap.shtml" TargetMode="Externa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ngs.noaa.gov/OPUSI/Plots/Gmap/OPUSRS_sigmap.shtml" TargetMode="Externa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9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a:xfrm>
            <a:off x="477148" y="1341912"/>
            <a:ext cx="8229600" cy="1068779"/>
          </a:xfrm>
        </p:spPr>
        <p:txBody>
          <a:bodyPr/>
          <a:lstStyle/>
          <a:p>
            <a:r>
              <a:rPr lang="en-US" b="1" dirty="0" smtClean="0"/>
              <a:t>New Developments for OPUS</a:t>
            </a:r>
            <a:endParaRPr lang="en-US" sz="3200" dirty="0"/>
          </a:p>
        </p:txBody>
      </p:sp>
      <p:sp>
        <p:nvSpPr>
          <p:cNvPr id="3" name="TextBox 2"/>
          <p:cNvSpPr txBox="1"/>
          <p:nvPr/>
        </p:nvSpPr>
        <p:spPr>
          <a:xfrm>
            <a:off x="2220481" y="2541319"/>
            <a:ext cx="4908716" cy="1384995"/>
          </a:xfrm>
          <a:prstGeom prst="rect">
            <a:avLst/>
          </a:prstGeom>
          <a:noFill/>
        </p:spPr>
        <p:txBody>
          <a:bodyPr wrap="none" rtlCol="0">
            <a:spAutoFit/>
          </a:bodyPr>
          <a:lstStyle/>
          <a:p>
            <a:pPr algn="ctr"/>
            <a:r>
              <a:rPr lang="en-US" sz="2800" dirty="0" smtClean="0"/>
              <a:t>Dr. Mark Schenewerk</a:t>
            </a:r>
          </a:p>
          <a:p>
            <a:pPr algn="ctr"/>
            <a:r>
              <a:rPr lang="en-US" sz="2800" dirty="0" smtClean="0"/>
              <a:t>Mark.Schenewerk@noaa.gov</a:t>
            </a:r>
          </a:p>
          <a:p>
            <a:pPr algn="ctr"/>
            <a:r>
              <a:rPr lang="en-US" sz="2800" dirty="0" smtClean="0"/>
              <a:t>816-994-3009</a:t>
            </a:r>
            <a:endParaRPr lang="en-US" sz="28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OPUS-S History.</a:t>
            </a:r>
            <a:endParaRPr lang="en-US" sz="4000" dirty="0"/>
          </a:p>
        </p:txBody>
      </p:sp>
      <p:sp>
        <p:nvSpPr>
          <p:cNvPr id="7" name="TextBox 6"/>
          <p:cNvSpPr txBox="1"/>
          <p:nvPr/>
        </p:nvSpPr>
        <p:spPr>
          <a:xfrm>
            <a:off x="228600" y="1188720"/>
            <a:ext cx="8686800" cy="2677656"/>
          </a:xfrm>
          <a:prstGeom prst="rect">
            <a:avLst/>
          </a:prstGeom>
          <a:noFill/>
        </p:spPr>
        <p:txBody>
          <a:bodyPr wrap="square" rtlCol="0">
            <a:spAutoFit/>
          </a:bodyPr>
          <a:lstStyle/>
          <a:p>
            <a:endParaRPr lang="en-US" sz="2400" dirty="0" smtClean="0"/>
          </a:p>
          <a:p>
            <a:r>
              <a:rPr lang="en-US" sz="2400" dirty="0" smtClean="0"/>
              <a:t>Mader and Weston (NGS) cloistered themselves and, with the help others too numerous to be mentioned here, created OPUS, now called OPUS-S, essentially as it exists today.</a:t>
            </a:r>
          </a:p>
          <a:p>
            <a:endParaRPr lang="en-US" sz="2400" dirty="0" smtClean="0"/>
          </a:p>
          <a:p>
            <a:r>
              <a:rPr lang="en-US" sz="2400" dirty="0" smtClean="0"/>
              <a:t>After an extended trial period, OPUS was formally made available to the public in 2002.</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1673022"/>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What is OTL?</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Subtle differences in the gravitational force of the Moon and Sun cause the Earth to deform. Most commonly seen as ocean tides, it also affects the solid Earth and atmosphere.</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100</a:t>
                </a:fld>
                <a:r>
                  <a:rPr lang="en-GB" sz="1800" b="1" dirty="0">
                    <a:solidFill>
                      <a:srgbClr val="282878"/>
                    </a:solidFill>
                  </a:rPr>
                  <a:t> </a:t>
                </a:r>
              </a:p>
            </p:txBody>
          </p:sp>
        </p:grpSp>
      </p:grpSp>
      <p:pic>
        <p:nvPicPr>
          <p:cNvPr id="17" name="Picture 2"/>
          <p:cNvPicPr>
            <a:picLocks noChangeAspect="1" noChangeArrowheads="1"/>
          </p:cNvPicPr>
          <p:nvPr/>
        </p:nvPicPr>
        <p:blipFill>
          <a:blip r:embed="rId2" cstate="print"/>
          <a:srcRect/>
          <a:stretch>
            <a:fillRect/>
          </a:stretch>
        </p:blipFill>
        <p:spPr bwMode="auto">
          <a:xfrm>
            <a:off x="1906792" y="2951199"/>
            <a:ext cx="5472113" cy="3014663"/>
          </a:xfrm>
          <a:prstGeom prst="rect">
            <a:avLst/>
          </a:prstGeom>
          <a:noFill/>
          <a:ln w="12700">
            <a:solidFill>
              <a:schemeClr val="accent1"/>
            </a:solidFill>
          </a:ln>
        </p:spPr>
      </p:pic>
      <p:sp>
        <p:nvSpPr>
          <p:cNvPr id="18" name="TextBox 17"/>
          <p:cNvSpPr txBox="1"/>
          <p:nvPr/>
        </p:nvSpPr>
        <p:spPr>
          <a:xfrm>
            <a:off x="1906792" y="6060159"/>
            <a:ext cx="5488664" cy="523220"/>
          </a:xfrm>
          <a:prstGeom prst="rect">
            <a:avLst/>
          </a:prstGeom>
          <a:noFill/>
        </p:spPr>
        <p:txBody>
          <a:bodyPr wrap="square" rtlCol="0">
            <a:spAutoFit/>
          </a:bodyPr>
          <a:lstStyle/>
          <a:p>
            <a:r>
              <a:rPr lang="en-US" sz="1400" dirty="0" smtClean="0"/>
              <a:t>Schenewerk, “</a:t>
            </a:r>
            <a:r>
              <a:rPr lang="en-GB" sz="1400" dirty="0" smtClean="0">
                <a:latin typeface="Arial" charset="0"/>
              </a:rPr>
              <a:t>Physical Models Used (and Not Used) in the PAGES Software Suite”, </a:t>
            </a:r>
            <a:r>
              <a:rPr lang="en-US" sz="1400" dirty="0" smtClean="0">
                <a:latin typeface="Arial" charset="0"/>
              </a:rPr>
              <a:t>2008, private communication.</a:t>
            </a:r>
            <a:endParaRPr lang="en-US" sz="1400"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1277850"/>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Focusing on ocean tides, as the tide swells and ebbs, the changing weight of water presses on the Earth’s crust causing it to deform with the same period as the tide.</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101</a:t>
                </a:fld>
                <a:r>
                  <a:rPr lang="en-GB" sz="1800" b="1" dirty="0">
                    <a:solidFill>
                      <a:srgbClr val="282878"/>
                    </a:solidFill>
                  </a:rPr>
                  <a:t> </a:t>
                </a:r>
              </a:p>
            </p:txBody>
          </p:sp>
        </p:grpSp>
      </p:grpSp>
      <p:pic>
        <p:nvPicPr>
          <p:cNvPr id="16" name="Picture 15" descr="otl.png"/>
          <p:cNvPicPr>
            <a:picLocks noChangeAspect="1"/>
          </p:cNvPicPr>
          <p:nvPr/>
        </p:nvPicPr>
        <p:blipFill>
          <a:blip r:embed="rId2" cstate="print"/>
          <a:srcRect l="3700" t="4675" r="3700" b="13074"/>
          <a:stretch>
            <a:fillRect/>
          </a:stretch>
        </p:blipFill>
        <p:spPr>
          <a:xfrm>
            <a:off x="1645920" y="2560320"/>
            <a:ext cx="5588256" cy="3835888"/>
          </a:xfrm>
          <a:prstGeom prst="rect">
            <a:avLst/>
          </a:prstGeom>
          <a:ln w="12700">
            <a:solidFill>
              <a:schemeClr val="accent1"/>
            </a:solidFill>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457200" y="1188720"/>
            <a:ext cx="8229600" cy="1673022"/>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The magnitude of the deformation depends upon the shape of the coastline and topography of the ocean floor. 1 – 3 cm vertical deformation is common along the continental U.S. coasts; larger deformations on the Gulf of Alaska.</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102</a:t>
                </a:fld>
                <a:r>
                  <a:rPr lang="en-GB" sz="1800" b="1" dirty="0">
                    <a:solidFill>
                      <a:srgbClr val="282878"/>
                    </a:solidFill>
                  </a:rPr>
                  <a:t> </a:t>
                </a:r>
              </a:p>
            </p:txBody>
          </p:sp>
        </p:grpSp>
      </p:grpSp>
      <p:pic>
        <p:nvPicPr>
          <p:cNvPr id="23" name="Picture 22" descr="Picture1.png"/>
          <p:cNvPicPr>
            <a:picLocks noChangeAspect="1"/>
          </p:cNvPicPr>
          <p:nvPr/>
        </p:nvPicPr>
        <p:blipFill>
          <a:blip r:embed="rId2" cstate="print"/>
          <a:srcRect l="29662"/>
          <a:stretch>
            <a:fillRect/>
          </a:stretch>
        </p:blipFill>
        <p:spPr>
          <a:xfrm>
            <a:off x="1645920" y="2834640"/>
            <a:ext cx="5955244" cy="3480529"/>
          </a:xfrm>
          <a:prstGeom prst="rect">
            <a:avLst/>
          </a:prstGeom>
        </p:spPr>
      </p:pic>
      <p:sp>
        <p:nvSpPr>
          <p:cNvPr id="24" name="Rectangle 23"/>
          <p:cNvSpPr/>
          <p:nvPr/>
        </p:nvSpPr>
        <p:spPr>
          <a:xfrm>
            <a:off x="1508166" y="6228883"/>
            <a:ext cx="6305798" cy="523220"/>
          </a:xfrm>
          <a:prstGeom prst="rect">
            <a:avLst/>
          </a:prstGeom>
        </p:spPr>
        <p:txBody>
          <a:bodyPr wrap="square">
            <a:spAutoFit/>
          </a:bodyPr>
          <a:lstStyle/>
          <a:p>
            <a:r>
              <a:rPr lang="en-US" sz="1400" dirty="0" smtClean="0"/>
              <a:t>Schenewerk et al., "Vertical Ocean Loading Deformations Derived from a Global GPS Network", 2001, J. of the </a:t>
            </a:r>
            <a:r>
              <a:rPr lang="en-US" sz="1400" dirty="0" err="1" smtClean="0"/>
              <a:t>Geod</a:t>
            </a:r>
            <a:r>
              <a:rPr lang="en-US" sz="1400" dirty="0" smtClean="0"/>
              <a:t>. Soc. Of </a:t>
            </a:r>
            <a:r>
              <a:rPr lang="pl-PL" sz="1400" dirty="0" smtClean="0"/>
              <a:t>Japan, 47, 1, 237-242.</a:t>
            </a:r>
            <a:endParaRPr lang="en-US" sz="1400"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noChangeArrowheads="1"/>
          </p:cNvPicPr>
          <p:nvPr/>
        </p:nvPicPr>
        <p:blipFill>
          <a:blip r:embed="rId2" cstate="print"/>
          <a:srcRect/>
          <a:stretch>
            <a:fillRect/>
          </a:stretch>
        </p:blipFill>
        <p:spPr bwMode="auto">
          <a:xfrm>
            <a:off x="4709160" y="3383280"/>
            <a:ext cx="4351337" cy="3132138"/>
          </a:xfrm>
          <a:prstGeom prst="rect">
            <a:avLst/>
          </a:prstGeom>
          <a:noFill/>
        </p:spPr>
      </p:pic>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5624873"/>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What are absolute antenna phase </a:t>
            </a:r>
            <a:br>
              <a:rPr lang="en-GB" sz="2400" dirty="0" smtClean="0">
                <a:latin typeface="Arial" charset="0"/>
              </a:rPr>
            </a:br>
            <a:r>
              <a:rPr lang="en-GB" sz="2400" dirty="0" smtClean="0">
                <a:latin typeface="Arial" charset="0"/>
              </a:rPr>
              <a:t>correction models?</a:t>
            </a:r>
            <a:br>
              <a:rPr lang="en-GB" sz="2400" dirty="0" smtClean="0">
                <a:latin typeface="Arial" charset="0"/>
              </a:rPr>
            </a:br>
            <a:r>
              <a:rPr lang="en-GB" sz="2400" dirty="0" smtClean="0">
                <a:latin typeface="Arial" charset="0"/>
              </a:rPr>
              <a:t>No antenna is physically or electro-</a:t>
            </a:r>
            <a:br>
              <a:rPr lang="en-GB" sz="2400" dirty="0" smtClean="0">
                <a:latin typeface="Arial" charset="0"/>
              </a:rPr>
            </a:br>
            <a:r>
              <a:rPr lang="en-GB" sz="2400" dirty="0" smtClean="0">
                <a:latin typeface="Arial" charset="0"/>
              </a:rPr>
              <a:t>magnetically perfect.</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For about two decades, some sort</a:t>
            </a:r>
            <a:br>
              <a:rPr lang="en-GB" sz="2400" dirty="0" smtClean="0">
                <a:latin typeface="Arial" charset="0"/>
              </a:rPr>
            </a:br>
            <a:r>
              <a:rPr lang="en-GB" sz="2400" dirty="0" smtClean="0">
                <a:latin typeface="Arial" charset="0"/>
              </a:rPr>
              <a:t>of antenna correction has been </a:t>
            </a:r>
            <a:br>
              <a:rPr lang="en-GB" sz="2400" dirty="0" smtClean="0">
                <a:latin typeface="Arial" charset="0"/>
              </a:rPr>
            </a:br>
            <a:r>
              <a:rPr lang="en-GB" sz="2400" dirty="0" smtClean="0">
                <a:latin typeface="Arial" charset="0"/>
              </a:rPr>
              <a:t>applied as part of processing. </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Historically, these corrections </a:t>
            </a:r>
            <a:br>
              <a:rPr lang="en-GB" sz="2400" dirty="0" smtClean="0">
                <a:latin typeface="Arial" charset="0"/>
              </a:rPr>
            </a:br>
            <a:r>
              <a:rPr lang="en-GB" sz="2400" dirty="0" smtClean="0">
                <a:latin typeface="Arial" charset="0"/>
              </a:rPr>
              <a:t>have been relative to a specific </a:t>
            </a:r>
            <a:br>
              <a:rPr lang="en-GB" sz="2400" dirty="0" smtClean="0">
                <a:latin typeface="Arial" charset="0"/>
              </a:rPr>
            </a:br>
            <a:r>
              <a:rPr lang="en-GB" sz="2400" dirty="0" smtClean="0">
                <a:latin typeface="Arial" charset="0"/>
              </a:rPr>
              <a:t>antenna type.</a:t>
            </a:r>
            <a:endParaRPr lang="en-GB" sz="12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200" dirty="0" smtClean="0">
              <a:latin typeface="Arial" charset="0"/>
            </a:endParaRPr>
          </a:p>
          <a:p>
            <a:pPr>
              <a:lnSpc>
                <a:spcPct val="1070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latin typeface="Arial" charset="0"/>
              </a:rPr>
              <a:t>The NGS antenna test range and a sample relative correction </a:t>
            </a:r>
            <a:br>
              <a:rPr lang="en-GB" sz="1200" dirty="0" smtClean="0">
                <a:latin typeface="Arial" charset="0"/>
              </a:rPr>
            </a:br>
            <a:r>
              <a:rPr lang="en-GB" sz="1200" dirty="0" smtClean="0">
                <a:latin typeface="Arial" charset="0"/>
              </a:rPr>
              <a:t>pattern are shown. http://www.ngs.noaa.gov/ANTCAL/</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103</a:t>
                </a:fld>
                <a:r>
                  <a:rPr lang="en-GB" sz="1800" b="1" dirty="0">
                    <a:solidFill>
                      <a:srgbClr val="282878"/>
                    </a:solidFill>
                  </a:rPr>
                  <a:t> </a:t>
                </a:r>
              </a:p>
            </p:txBody>
          </p:sp>
        </p:grpSp>
      </p:grpSp>
      <p:pic>
        <p:nvPicPr>
          <p:cNvPr id="16" name="Picture 2"/>
          <p:cNvPicPr>
            <a:picLocks noChangeAspect="1" noChangeArrowheads="1"/>
          </p:cNvPicPr>
          <p:nvPr/>
        </p:nvPicPr>
        <p:blipFill>
          <a:blip r:embed="rId3" cstate="print"/>
          <a:srcRect/>
          <a:stretch>
            <a:fillRect/>
          </a:stretch>
        </p:blipFill>
        <p:spPr bwMode="auto">
          <a:xfrm>
            <a:off x="5486400" y="1188720"/>
            <a:ext cx="3341688" cy="2379662"/>
          </a:xfrm>
          <a:prstGeom prst="rect">
            <a:avLst/>
          </a:prstGeom>
          <a:noFill/>
          <a:ln w="12700">
            <a:solidFill>
              <a:schemeClr val="accent1"/>
            </a:solidFill>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p:cNvPicPr>
            <a:picLocks noChangeAspect="1" noChangeArrowheads="1"/>
          </p:cNvPicPr>
          <p:nvPr/>
        </p:nvPicPr>
        <p:blipFill>
          <a:blip r:embed="rId2" cstate="print"/>
          <a:srcRect/>
          <a:stretch>
            <a:fillRect/>
          </a:stretch>
        </p:blipFill>
        <p:spPr bwMode="auto">
          <a:xfrm>
            <a:off x="3663167" y="1272166"/>
            <a:ext cx="4875213" cy="3656012"/>
          </a:xfrm>
          <a:prstGeom prst="rect">
            <a:avLst/>
          </a:prstGeom>
          <a:noFill/>
          <a:ln w="12700">
            <a:solidFill>
              <a:schemeClr val="accent1"/>
            </a:solidFill>
          </a:ln>
        </p:spPr>
      </p:pic>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5229573"/>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The “relative” antenna </a:t>
            </a:r>
            <a:br>
              <a:rPr lang="en-GB" sz="2400" dirty="0" smtClean="0">
                <a:latin typeface="Arial" charset="0"/>
              </a:rPr>
            </a:br>
            <a:r>
              <a:rPr lang="en-GB" sz="2400" dirty="0" smtClean="0">
                <a:latin typeface="Arial" charset="0"/>
              </a:rPr>
              <a:t>corrections work well, </a:t>
            </a:r>
            <a:br>
              <a:rPr lang="en-GB" sz="2400" dirty="0" smtClean="0">
                <a:latin typeface="Arial" charset="0"/>
              </a:rPr>
            </a:br>
            <a:r>
              <a:rPr lang="en-GB" sz="2400" dirty="0" smtClean="0">
                <a:latin typeface="Arial" charset="0"/>
              </a:rPr>
              <a:t>particularly if the </a:t>
            </a:r>
            <a:br>
              <a:rPr lang="en-GB" sz="2400" dirty="0" smtClean="0">
                <a:latin typeface="Arial" charset="0"/>
              </a:rPr>
            </a:br>
            <a:r>
              <a:rPr lang="en-GB" sz="2400" dirty="0" smtClean="0">
                <a:latin typeface="Arial" charset="0"/>
              </a:rPr>
              <a:t>antennas are close </a:t>
            </a:r>
            <a:br>
              <a:rPr lang="en-GB" sz="2400" dirty="0" smtClean="0">
                <a:latin typeface="Arial" charset="0"/>
              </a:rPr>
            </a:br>
            <a:r>
              <a:rPr lang="en-GB" sz="2400" dirty="0" smtClean="0">
                <a:latin typeface="Arial" charset="0"/>
              </a:rPr>
              <a:t>together.</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But, as data processing </a:t>
            </a:r>
            <a:br>
              <a:rPr lang="en-GB" sz="2400" dirty="0" smtClean="0">
                <a:latin typeface="Arial" charset="0"/>
              </a:rPr>
            </a:br>
            <a:r>
              <a:rPr lang="en-GB" sz="2400" dirty="0" smtClean="0">
                <a:latin typeface="Arial" charset="0"/>
              </a:rPr>
              <a:t>has improved, the </a:t>
            </a:r>
            <a:br>
              <a:rPr lang="en-GB" sz="2400" dirty="0" smtClean="0">
                <a:latin typeface="Arial" charset="0"/>
              </a:rPr>
            </a:br>
            <a:r>
              <a:rPr lang="en-GB" sz="2400" dirty="0" smtClean="0">
                <a:latin typeface="Arial" charset="0"/>
              </a:rPr>
              <a:t>limitations of relative </a:t>
            </a:r>
            <a:br>
              <a:rPr lang="en-GB" sz="2400" dirty="0" smtClean="0">
                <a:latin typeface="Arial" charset="0"/>
              </a:rPr>
            </a:br>
            <a:r>
              <a:rPr lang="en-GB" sz="2400" dirty="0" smtClean="0">
                <a:latin typeface="Arial" charset="0"/>
              </a:rPr>
              <a:t>antenna corrections </a:t>
            </a:r>
            <a:br>
              <a:rPr lang="en-GB" sz="2400" dirty="0" smtClean="0">
                <a:latin typeface="Arial" charset="0"/>
              </a:rPr>
            </a:br>
            <a:r>
              <a:rPr lang="en-GB" sz="2400" dirty="0" smtClean="0">
                <a:latin typeface="Arial" charset="0"/>
              </a:rPr>
              <a:t>have become </a:t>
            </a:r>
            <a:r>
              <a:rPr lang="en-GB" sz="2400" dirty="0" err="1" smtClean="0">
                <a:latin typeface="Arial" charset="0"/>
              </a:rPr>
              <a:t>increas</a:t>
            </a:r>
            <a:r>
              <a:rPr lang="en-GB" sz="2400" dirty="0" smtClean="0">
                <a:latin typeface="Arial" charset="0"/>
              </a:rPr>
              <a:t>-</a:t>
            </a:r>
            <a:br>
              <a:rPr lang="en-GB" sz="2400" dirty="0" smtClean="0">
                <a:latin typeface="Arial" charset="0"/>
              </a:rPr>
            </a:br>
            <a:r>
              <a:rPr lang="en-GB" sz="2400" dirty="0" err="1" smtClean="0">
                <a:latin typeface="Arial" charset="0"/>
              </a:rPr>
              <a:t>ingly</a:t>
            </a:r>
            <a:r>
              <a:rPr lang="en-GB" sz="2400" dirty="0" smtClean="0">
                <a:latin typeface="Arial" charset="0"/>
              </a:rPr>
              <a:t> evident. One example: satellite antenna corrections can not be fully applied when using a relative model.</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104</a:t>
                </a:fld>
                <a:r>
                  <a:rPr lang="en-GB" sz="1800" b="1" dirty="0">
                    <a:solidFill>
                      <a:srgbClr val="282878"/>
                    </a:solidFill>
                  </a:rPr>
                  <a:t> </a:t>
                </a:r>
              </a:p>
            </p:txBody>
          </p:sp>
        </p:grpSp>
      </p:grpSp>
      <p:sp>
        <p:nvSpPr>
          <p:cNvPr id="17" name="Text Box 3"/>
          <p:cNvSpPr txBox="1">
            <a:spLocks noChangeArrowheads="1"/>
          </p:cNvSpPr>
          <p:nvPr/>
        </p:nvSpPr>
        <p:spPr bwMode="auto">
          <a:xfrm>
            <a:off x="3649682" y="4977680"/>
            <a:ext cx="3332183" cy="183320"/>
          </a:xfrm>
          <a:prstGeom prst="rect">
            <a:avLst/>
          </a:prstGeom>
          <a:noFill/>
          <a:ln w="9525">
            <a:noFill/>
            <a:miter lim="800000"/>
            <a:headEnd/>
            <a:tailEnd/>
          </a:ln>
        </p:spPr>
        <p:txBody>
          <a:bodyPr wrap="square" lIns="0" tIns="0" rIns="0" bIns="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latin typeface="Arial" charset="0"/>
              </a:rPr>
              <a:t> http://www.ngs.noaa.gov/ANTCAL/</a:t>
            </a:r>
            <a:endParaRPr lang="en-GB" sz="1200" dirty="0">
              <a:latin typeface="Arial"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4439229"/>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By using data from a spatially large network </a:t>
            </a:r>
            <a:br>
              <a:rPr lang="en-GB" sz="2400" dirty="0" smtClean="0">
                <a:latin typeface="Arial" charset="0"/>
              </a:rPr>
            </a:br>
            <a:r>
              <a:rPr lang="en-GB" sz="2400" dirty="0" smtClean="0">
                <a:latin typeface="Arial" charset="0"/>
              </a:rPr>
              <a:t>with diverse equipment, and by including data </a:t>
            </a:r>
            <a:br>
              <a:rPr lang="en-GB" sz="2400" dirty="0" smtClean="0">
                <a:latin typeface="Arial" charset="0"/>
              </a:rPr>
            </a:br>
            <a:r>
              <a:rPr lang="en-GB" sz="2400" dirty="0" smtClean="0">
                <a:latin typeface="Arial" charset="0"/>
              </a:rPr>
              <a:t>from new tools such as robotic arms which </a:t>
            </a:r>
            <a:br>
              <a:rPr lang="en-GB" sz="2400" dirty="0" smtClean="0">
                <a:latin typeface="Arial" charset="0"/>
              </a:rPr>
            </a:br>
            <a:r>
              <a:rPr lang="en-GB" sz="2400" dirty="0" smtClean="0">
                <a:latin typeface="Arial" charset="0"/>
              </a:rPr>
              <a:t>shift the orientation of the antenna being </a:t>
            </a:r>
            <a:br>
              <a:rPr lang="en-GB" sz="2400" dirty="0" smtClean="0">
                <a:latin typeface="Arial" charset="0"/>
              </a:rPr>
            </a:br>
            <a:r>
              <a:rPr lang="en-GB" sz="2400" dirty="0" smtClean="0">
                <a:latin typeface="Arial" charset="0"/>
              </a:rPr>
              <a:t>tested on demand, “absolute” antenna phase </a:t>
            </a:r>
            <a:br>
              <a:rPr lang="en-GB" sz="2400" dirty="0" smtClean="0">
                <a:latin typeface="Arial" charset="0"/>
              </a:rPr>
            </a:br>
            <a:r>
              <a:rPr lang="en-GB" sz="2400" dirty="0" smtClean="0">
                <a:latin typeface="Arial" charset="0"/>
              </a:rPr>
              <a:t>patterns can be produced.</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Absolute antenna corrections: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More fully implement the corrections.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Help minimize the effects of baseline lengths.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Help minimize hardware changes.</a:t>
            </a:r>
          </a:p>
        </p:txBody>
      </p:sp>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105</a:t>
                </a:fld>
                <a:r>
                  <a:rPr lang="en-GB" sz="1800" b="1" dirty="0">
                    <a:solidFill>
                      <a:srgbClr val="282878"/>
                    </a:solidFill>
                  </a:rPr>
                  <a:t> </a:t>
                </a:r>
              </a:p>
            </p:txBody>
          </p:sp>
        </p:grpSp>
      </p:grpSp>
      <p:pic>
        <p:nvPicPr>
          <p:cNvPr id="16" name="Picture 16"/>
          <p:cNvPicPr>
            <a:picLocks noChangeAspect="1" noChangeArrowheads="1"/>
          </p:cNvPicPr>
          <p:nvPr/>
        </p:nvPicPr>
        <p:blipFill>
          <a:blip r:embed="rId2" cstate="print"/>
          <a:srcRect/>
          <a:stretch>
            <a:fillRect/>
          </a:stretch>
        </p:blipFill>
        <p:spPr bwMode="auto">
          <a:xfrm>
            <a:off x="6766560" y="1188720"/>
            <a:ext cx="1828800" cy="2816225"/>
          </a:xfrm>
          <a:prstGeom prst="rect">
            <a:avLst/>
          </a:prstGeom>
          <a:noFill/>
          <a:ln w="12700">
            <a:solidFill>
              <a:schemeClr val="accent1"/>
            </a:solidFill>
            <a:round/>
            <a:headEnd/>
            <a:tailEnd/>
          </a:ln>
          <a:effectLst/>
        </p:spPr>
      </p:pic>
      <p:sp>
        <p:nvSpPr>
          <p:cNvPr id="18" name="Text Box 17"/>
          <p:cNvSpPr txBox="1">
            <a:spLocks noChangeArrowheads="1"/>
          </p:cNvSpPr>
          <p:nvPr/>
        </p:nvSpPr>
        <p:spPr bwMode="auto">
          <a:xfrm>
            <a:off x="6784213" y="4061114"/>
            <a:ext cx="2032000" cy="201613"/>
          </a:xfrm>
          <a:prstGeom prst="rect">
            <a:avLst/>
          </a:prstGeom>
          <a:noFill/>
          <a:ln w="9525">
            <a:noFill/>
            <a:round/>
            <a:headEnd/>
            <a:tailEnd/>
          </a:ln>
          <a:effectLst/>
        </p:spPr>
        <p:txBody>
          <a:bodyPr lIns="0" tIns="0" rIns="0" bIns="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solidFill>
                  <a:srgbClr val="0B1C4A"/>
                </a:solidFill>
                <a:ea typeface="msgothic" charset="0"/>
                <a:cs typeface="msgothic" charset="0"/>
              </a:rPr>
              <a:t> http://www.geopp.de</a:t>
            </a:r>
            <a:r>
              <a:rPr lang="en-GB" sz="1200" dirty="0">
                <a:solidFill>
                  <a:srgbClr val="0B1C4A"/>
                </a:solidFill>
                <a:ea typeface="msgothic" charset="0"/>
                <a:cs typeface="msgothic" charset="0"/>
              </a:rPr>
              <a:t>/</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4154984"/>
          </a:xfrm>
          <a:prstGeom prst="rect">
            <a:avLst/>
          </a:prstGeom>
          <a:noFill/>
        </p:spPr>
        <p:txBody>
          <a:bodyPr wrap="square" rtlCol="0">
            <a:spAutoFit/>
          </a:bodyPr>
          <a:lstStyle/>
          <a:p>
            <a:r>
              <a:rPr lang="en-GB" sz="2400" dirty="0" smtClean="0">
                <a:latin typeface="Arial" charset="0"/>
              </a:rPr>
              <a:t>Why use near-by and more-distant CORS?</a:t>
            </a:r>
          </a:p>
          <a:p>
            <a:r>
              <a:rPr lang="en-GB" sz="2400" dirty="0" smtClean="0">
                <a:latin typeface="Arial" charset="0"/>
              </a:rPr>
              <a:t>Although it may seem counter-intuitive, using a combination </a:t>
            </a:r>
            <a:br>
              <a:rPr lang="en-GB" sz="2400" dirty="0" smtClean="0">
                <a:latin typeface="Arial" charset="0"/>
              </a:rPr>
            </a:br>
            <a:r>
              <a:rPr lang="en-GB" sz="2400" dirty="0" smtClean="0">
                <a:latin typeface="Arial" charset="0"/>
              </a:rPr>
              <a:t>of near and distant CORS has a number of advantages.</a:t>
            </a:r>
          </a:p>
          <a:p>
            <a:endParaRPr lang="en-GB" sz="2400" dirty="0" smtClean="0">
              <a:latin typeface="Arial" charset="0"/>
            </a:endParaRPr>
          </a:p>
          <a:p>
            <a:pPr marL="457200" indent="-228600">
              <a:buFont typeface="Arial" pitchFamily="34" charset="0"/>
              <a:buChar char="•"/>
            </a:pPr>
            <a:r>
              <a:rPr lang="en-GB" sz="2400" dirty="0" smtClean="0">
                <a:latin typeface="Arial" charset="0"/>
              </a:rPr>
              <a:t>CORS “quality” can be emphasized as well as data quantity.</a:t>
            </a:r>
          </a:p>
          <a:p>
            <a:pPr marL="457200" indent="-228600">
              <a:buFont typeface="Arial" pitchFamily="34" charset="0"/>
              <a:buChar char="•"/>
            </a:pPr>
            <a:endParaRPr lang="en-GB" sz="2400" dirty="0" smtClean="0">
              <a:latin typeface="Arial" charset="0"/>
            </a:endParaRPr>
          </a:p>
          <a:p>
            <a:pPr marL="457200" indent="-228600">
              <a:buFont typeface="Arial" pitchFamily="34" charset="0"/>
              <a:buChar char="•"/>
            </a:pPr>
            <a:r>
              <a:rPr lang="en-GB" sz="2400" dirty="0" smtClean="0">
                <a:latin typeface="Arial" charset="0"/>
              </a:rPr>
              <a:t>Longer baselines enable better atmosphere corrections.</a:t>
            </a:r>
          </a:p>
          <a:p>
            <a:pPr marL="457200" indent="-228600">
              <a:buFont typeface="Arial" pitchFamily="34" charset="0"/>
              <a:buChar char="•"/>
            </a:pPr>
            <a:endParaRPr lang="en-GB" sz="2400" dirty="0" smtClean="0">
              <a:latin typeface="Arial" charset="0"/>
            </a:endParaRPr>
          </a:p>
          <a:p>
            <a:pPr marL="457200" indent="-228600">
              <a:buFont typeface="Arial" pitchFamily="34" charset="0"/>
              <a:buChar char="•"/>
            </a:pPr>
            <a:r>
              <a:rPr lang="en-GB" sz="2400" dirty="0" smtClean="0">
                <a:latin typeface="Arial" charset="0"/>
              </a:rPr>
              <a:t>More CORS minimizes the effects of missing data and changes.</a:t>
            </a:r>
            <a:endParaRPr lang="en-US" sz="1200" dirty="0" smtClean="0"/>
          </a:p>
        </p:txBody>
      </p:sp>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20"/>
            <a:ext cx="7772400" cy="685961"/>
          </a:xfrm>
        </p:spPr>
        <p:txBody>
          <a:bodyPr/>
          <a:lstStyle/>
          <a:p>
            <a:pPr algn="ctr"/>
            <a:r>
              <a:rPr lang="en-US" dirty="0" smtClean="0"/>
              <a:t>OPUS-</a:t>
            </a:r>
            <a:r>
              <a:rPr lang="en-US" dirty="0" err="1" smtClean="0"/>
              <a:t>mapper</a:t>
            </a:r>
            <a:endParaRPr 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5262979"/>
          </a:xfrm>
          <a:prstGeom prst="rect">
            <a:avLst/>
          </a:prstGeom>
          <a:noFill/>
        </p:spPr>
        <p:txBody>
          <a:bodyPr wrap="square" rtlCol="0">
            <a:spAutoFit/>
          </a:bodyPr>
          <a:lstStyle/>
          <a:p>
            <a:r>
              <a:rPr lang="en-US" sz="2400" dirty="0" smtClean="0"/>
              <a:t>Traditionally, NGS products have supported higher-accuracy uses: conventional surveying, geodetic and geophysical research, et cetera. Nevertheless, these products also support other uses such as GIS, kinematic and hand-held tracking to list a few.</a:t>
            </a:r>
          </a:p>
          <a:p>
            <a:endParaRPr lang="en-US" sz="2400" dirty="0" smtClean="0"/>
          </a:p>
          <a:p>
            <a:r>
              <a:rPr lang="en-US" sz="2400" dirty="0" smtClean="0"/>
              <a:t>To support activities that are dynamic by their very nature and often depend upon short latency, OPUS seems an appropriate gateway.</a:t>
            </a:r>
          </a:p>
          <a:p>
            <a:endParaRPr lang="en-US" sz="2400" dirty="0" smtClean="0"/>
          </a:p>
          <a:p>
            <a:r>
              <a:rPr lang="en-US" sz="2400" dirty="0" smtClean="0"/>
              <a:t>But, do we need another flavor of OPUS?</a:t>
            </a:r>
          </a:p>
          <a:p>
            <a:r>
              <a:rPr lang="en-US" sz="2400" dirty="0" smtClean="0"/>
              <a:t>The answer is unclear, but may be yes. A limited accuracy application fits nicely into NGS plans and may be a valuable service to this large user community.</a:t>
            </a:r>
            <a:endParaRPr lang="en-US" sz="1200" dirty="0" smtClean="0"/>
          </a:p>
        </p:txBody>
      </p:sp>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109</a:t>
                </a:fld>
                <a:r>
                  <a:rPr lang="en-GB" sz="1800" b="1" dirty="0">
                    <a:solidFill>
                      <a:srgbClr val="282878"/>
                    </a:solidFill>
                  </a:rPr>
                  <a:t> </a:t>
                </a:r>
              </a:p>
            </p:txBody>
          </p:sp>
        </p:grpSp>
      </p:grpSp>
      <p:pic>
        <p:nvPicPr>
          <p:cNvPr id="16" name="Picture 141" descr="GIS Layers"/>
          <p:cNvPicPr>
            <a:picLocks noChangeArrowheads="1"/>
          </p:cNvPicPr>
          <p:nvPr/>
        </p:nvPicPr>
        <p:blipFill>
          <a:blip r:embed="rId2" cstate="print"/>
          <a:srcRect l="41667" t="38889" r="39999" b="28889"/>
          <a:stretch>
            <a:fillRect/>
          </a:stretch>
        </p:blipFill>
        <p:spPr bwMode="auto">
          <a:xfrm>
            <a:off x="4087010" y="2278796"/>
            <a:ext cx="1691640" cy="2209785"/>
          </a:xfrm>
          <a:prstGeom prst="rect">
            <a:avLst/>
          </a:prstGeom>
          <a:solidFill>
            <a:schemeClr val="bg1">
              <a:alpha val="0"/>
            </a:schemeClr>
          </a:solidFill>
        </p:spPr>
      </p:pic>
      <p:sp>
        <p:nvSpPr>
          <p:cNvPr id="17" name="Line 34"/>
          <p:cNvSpPr>
            <a:spLocks noChangeShapeType="1"/>
          </p:cNvSpPr>
          <p:nvPr/>
        </p:nvSpPr>
        <p:spPr bwMode="auto">
          <a:xfrm>
            <a:off x="1958789" y="5241934"/>
            <a:ext cx="6248400" cy="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ln>
                <a:solidFill>
                  <a:schemeClr val="tx1"/>
                </a:solidFill>
              </a:ln>
              <a:cs typeface="Arial" pitchFamily="34" charset="0"/>
            </a:endParaRPr>
          </a:p>
        </p:txBody>
      </p:sp>
      <p:sp>
        <p:nvSpPr>
          <p:cNvPr id="18" name="Line 35"/>
          <p:cNvSpPr>
            <a:spLocks noChangeShapeType="1"/>
          </p:cNvSpPr>
          <p:nvPr/>
        </p:nvSpPr>
        <p:spPr bwMode="auto">
          <a:xfrm>
            <a:off x="60735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19" name="Line 36"/>
          <p:cNvSpPr>
            <a:spLocks noChangeShapeType="1"/>
          </p:cNvSpPr>
          <p:nvPr/>
        </p:nvSpPr>
        <p:spPr bwMode="auto">
          <a:xfrm>
            <a:off x="40923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20" name="Line 37"/>
          <p:cNvSpPr>
            <a:spLocks noChangeShapeType="1"/>
          </p:cNvSpPr>
          <p:nvPr/>
        </p:nvSpPr>
        <p:spPr bwMode="auto">
          <a:xfrm>
            <a:off x="50829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21" name="Line 38"/>
          <p:cNvSpPr>
            <a:spLocks noChangeShapeType="1"/>
          </p:cNvSpPr>
          <p:nvPr/>
        </p:nvSpPr>
        <p:spPr bwMode="auto">
          <a:xfrm>
            <a:off x="80547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22" name="Line 39"/>
          <p:cNvSpPr>
            <a:spLocks noChangeShapeType="1"/>
          </p:cNvSpPr>
          <p:nvPr/>
        </p:nvSpPr>
        <p:spPr bwMode="auto">
          <a:xfrm>
            <a:off x="70641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23" name="Text Box 40"/>
          <p:cNvSpPr txBox="1">
            <a:spLocks noChangeArrowheads="1"/>
          </p:cNvSpPr>
          <p:nvPr/>
        </p:nvSpPr>
        <p:spPr bwMode="auto">
          <a:xfrm>
            <a:off x="1806389" y="5241934"/>
            <a:ext cx="6096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mm</a:t>
            </a:r>
          </a:p>
        </p:txBody>
      </p:sp>
      <p:sp>
        <p:nvSpPr>
          <p:cNvPr id="24" name="Text Box 41"/>
          <p:cNvSpPr txBox="1">
            <a:spLocks noChangeArrowheads="1"/>
          </p:cNvSpPr>
          <p:nvPr/>
        </p:nvSpPr>
        <p:spPr bwMode="auto">
          <a:xfrm>
            <a:off x="2796989" y="5241934"/>
            <a:ext cx="6096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cm</a:t>
            </a:r>
          </a:p>
        </p:txBody>
      </p:sp>
      <p:sp>
        <p:nvSpPr>
          <p:cNvPr id="25" name="Text Box 42"/>
          <p:cNvSpPr txBox="1">
            <a:spLocks noChangeArrowheads="1"/>
          </p:cNvSpPr>
          <p:nvPr/>
        </p:nvSpPr>
        <p:spPr bwMode="auto">
          <a:xfrm>
            <a:off x="3787589" y="5241934"/>
            <a:ext cx="6096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dm</a:t>
            </a:r>
          </a:p>
        </p:txBody>
      </p:sp>
      <p:sp>
        <p:nvSpPr>
          <p:cNvPr id="26" name="Text Box 43"/>
          <p:cNvSpPr txBox="1">
            <a:spLocks noChangeArrowheads="1"/>
          </p:cNvSpPr>
          <p:nvPr/>
        </p:nvSpPr>
        <p:spPr bwMode="auto">
          <a:xfrm>
            <a:off x="4930589" y="5241934"/>
            <a:ext cx="5334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m</a:t>
            </a:r>
          </a:p>
        </p:txBody>
      </p:sp>
      <p:sp>
        <p:nvSpPr>
          <p:cNvPr id="27" name="Text Box 44"/>
          <p:cNvSpPr txBox="1">
            <a:spLocks noChangeArrowheads="1"/>
          </p:cNvSpPr>
          <p:nvPr/>
        </p:nvSpPr>
        <p:spPr bwMode="auto">
          <a:xfrm>
            <a:off x="5768789" y="5241934"/>
            <a:ext cx="7620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dam</a:t>
            </a:r>
          </a:p>
        </p:txBody>
      </p:sp>
      <p:sp>
        <p:nvSpPr>
          <p:cNvPr id="28" name="Text Box 45"/>
          <p:cNvSpPr txBox="1">
            <a:spLocks noChangeArrowheads="1"/>
          </p:cNvSpPr>
          <p:nvPr/>
        </p:nvSpPr>
        <p:spPr bwMode="auto">
          <a:xfrm>
            <a:off x="6830210" y="5241934"/>
            <a:ext cx="609600" cy="366712"/>
          </a:xfrm>
          <a:prstGeom prst="rect">
            <a:avLst/>
          </a:prstGeom>
          <a:noFill/>
          <a:ln w="9525">
            <a:noFill/>
            <a:miter lim="800000"/>
            <a:headEnd/>
            <a:tailEnd/>
          </a:ln>
          <a:effectLst/>
        </p:spPr>
        <p:txBody>
          <a:bodyPr>
            <a:spAutoFit/>
          </a:bodyPr>
          <a:lstStyle/>
          <a:p>
            <a:pPr>
              <a:spcBef>
                <a:spcPct val="50000"/>
              </a:spcBef>
            </a:pPr>
            <a:r>
              <a:rPr lang="en-US" b="0" dirty="0" err="1">
                <a:cs typeface="Arial" pitchFamily="34" charset="0"/>
              </a:rPr>
              <a:t>hm</a:t>
            </a:r>
            <a:endParaRPr lang="en-US" b="0" dirty="0">
              <a:cs typeface="Arial" pitchFamily="34" charset="0"/>
            </a:endParaRPr>
          </a:p>
        </p:txBody>
      </p:sp>
      <p:sp>
        <p:nvSpPr>
          <p:cNvPr id="29" name="Text Box 46"/>
          <p:cNvSpPr txBox="1">
            <a:spLocks noChangeArrowheads="1"/>
          </p:cNvSpPr>
          <p:nvPr/>
        </p:nvSpPr>
        <p:spPr bwMode="auto">
          <a:xfrm>
            <a:off x="7836050" y="5241452"/>
            <a:ext cx="609600" cy="366712"/>
          </a:xfrm>
          <a:prstGeom prst="rect">
            <a:avLst/>
          </a:prstGeom>
          <a:noFill/>
          <a:ln w="9525">
            <a:noFill/>
            <a:miter lim="800000"/>
            <a:headEnd/>
            <a:tailEnd/>
          </a:ln>
          <a:effectLst/>
        </p:spPr>
        <p:txBody>
          <a:bodyPr>
            <a:spAutoFit/>
          </a:bodyPr>
          <a:lstStyle/>
          <a:p>
            <a:pPr>
              <a:spcBef>
                <a:spcPct val="50000"/>
              </a:spcBef>
            </a:pPr>
            <a:r>
              <a:rPr lang="en-US" b="0" dirty="0"/>
              <a:t>km</a:t>
            </a:r>
          </a:p>
        </p:txBody>
      </p:sp>
      <p:sp>
        <p:nvSpPr>
          <p:cNvPr id="30" name="Line 47"/>
          <p:cNvSpPr>
            <a:spLocks noChangeShapeType="1"/>
          </p:cNvSpPr>
          <p:nvPr/>
        </p:nvSpPr>
        <p:spPr bwMode="auto">
          <a:xfrm>
            <a:off x="1806389" y="1127134"/>
            <a:ext cx="0" cy="3810000"/>
          </a:xfrm>
          <a:prstGeom prst="line">
            <a:avLst/>
          </a:prstGeom>
          <a:noFill/>
          <a:ln w="28575">
            <a:solidFill>
              <a:schemeClr val="tx1"/>
            </a:solidFill>
            <a:round/>
            <a:headEnd/>
            <a:tailEnd/>
          </a:ln>
          <a:effectLst/>
        </p:spPr>
        <p:txBody>
          <a:bodyPr/>
          <a:lstStyle/>
          <a:p>
            <a:endParaRPr lang="en-US">
              <a:ln>
                <a:solidFill>
                  <a:schemeClr val="tx1"/>
                </a:solidFill>
              </a:ln>
              <a:cs typeface="Arial" pitchFamily="34" charset="0"/>
            </a:endParaRPr>
          </a:p>
        </p:txBody>
      </p:sp>
      <p:sp>
        <p:nvSpPr>
          <p:cNvPr id="31" name="Text Box 48"/>
          <p:cNvSpPr txBox="1">
            <a:spLocks noChangeArrowheads="1"/>
          </p:cNvSpPr>
          <p:nvPr/>
        </p:nvSpPr>
        <p:spPr bwMode="auto">
          <a:xfrm>
            <a:off x="739589" y="1812934"/>
            <a:ext cx="914400" cy="1190625"/>
          </a:xfrm>
          <a:prstGeom prst="rect">
            <a:avLst/>
          </a:prstGeom>
          <a:noFill/>
          <a:ln w="9525">
            <a:noFill/>
            <a:miter lim="800000"/>
            <a:headEnd/>
            <a:tailEnd/>
          </a:ln>
          <a:effectLst/>
        </p:spPr>
        <p:txBody>
          <a:bodyPr>
            <a:spAutoFit/>
          </a:bodyPr>
          <a:lstStyle/>
          <a:p>
            <a:pPr algn="ctr">
              <a:spcBef>
                <a:spcPct val="50000"/>
              </a:spcBef>
            </a:pPr>
            <a:r>
              <a:rPr lang="en-US" b="0" dirty="0">
                <a:cs typeface="Arial" pitchFamily="34" charset="0"/>
              </a:rPr>
              <a:t># of People Who Care</a:t>
            </a:r>
          </a:p>
        </p:txBody>
      </p:sp>
      <p:sp>
        <p:nvSpPr>
          <p:cNvPr id="32" name="Text Box 49"/>
          <p:cNvSpPr txBox="1">
            <a:spLocks noChangeArrowheads="1"/>
          </p:cNvSpPr>
          <p:nvPr/>
        </p:nvSpPr>
        <p:spPr bwMode="auto">
          <a:xfrm>
            <a:off x="4078535" y="5622934"/>
            <a:ext cx="2438400" cy="366712"/>
          </a:xfrm>
          <a:prstGeom prst="rect">
            <a:avLst/>
          </a:prstGeom>
          <a:noFill/>
          <a:ln w="9525">
            <a:noFill/>
            <a:miter lim="800000"/>
            <a:headEnd/>
            <a:tailEnd/>
          </a:ln>
          <a:effectLst/>
        </p:spPr>
        <p:txBody>
          <a:bodyPr>
            <a:spAutoFit/>
          </a:bodyPr>
          <a:lstStyle/>
          <a:p>
            <a:pPr>
              <a:spcBef>
                <a:spcPct val="50000"/>
              </a:spcBef>
            </a:pPr>
            <a:r>
              <a:rPr lang="en-US" b="0" dirty="0">
                <a:cs typeface="Arial" pitchFamily="34" charset="0"/>
              </a:rPr>
              <a:t>Position Accuracy</a:t>
            </a:r>
          </a:p>
        </p:txBody>
      </p:sp>
      <p:sp>
        <p:nvSpPr>
          <p:cNvPr id="33" name="Line 51"/>
          <p:cNvSpPr>
            <a:spLocks noChangeShapeType="1"/>
          </p:cNvSpPr>
          <p:nvPr/>
        </p:nvSpPr>
        <p:spPr bwMode="auto">
          <a:xfrm>
            <a:off x="30255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ln>
                <a:solidFill>
                  <a:schemeClr val="tx1"/>
                </a:solidFill>
              </a:ln>
              <a:cs typeface="Arial" pitchFamily="34" charset="0"/>
            </a:endParaRPr>
          </a:p>
        </p:txBody>
      </p:sp>
      <p:sp>
        <p:nvSpPr>
          <p:cNvPr id="34" name="Line 52"/>
          <p:cNvSpPr>
            <a:spLocks noChangeShapeType="1"/>
          </p:cNvSpPr>
          <p:nvPr/>
        </p:nvSpPr>
        <p:spPr bwMode="auto">
          <a:xfrm>
            <a:off x="20349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ln>
                <a:solidFill>
                  <a:schemeClr val="tx1"/>
                </a:solidFill>
              </a:ln>
              <a:cs typeface="Arial" pitchFamily="34" charset="0"/>
            </a:endParaRPr>
          </a:p>
        </p:txBody>
      </p:sp>
      <p:sp>
        <p:nvSpPr>
          <p:cNvPr id="35" name="AutoShape 54"/>
          <p:cNvSpPr>
            <a:spLocks noChangeArrowheads="1"/>
          </p:cNvSpPr>
          <p:nvPr/>
        </p:nvSpPr>
        <p:spPr bwMode="auto">
          <a:xfrm>
            <a:off x="1846730" y="3622964"/>
            <a:ext cx="1295400" cy="1295400"/>
          </a:xfrm>
          <a:prstGeom prst="downArrowCallout">
            <a:avLst>
              <a:gd name="adj1" fmla="val 25000"/>
              <a:gd name="adj2" fmla="val 25000"/>
              <a:gd name="adj3" fmla="val 16667"/>
              <a:gd name="adj4" fmla="val 66667"/>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dirty="0">
              <a:ln>
                <a:solidFill>
                  <a:schemeClr val="tx1"/>
                </a:solidFill>
              </a:ln>
              <a:cs typeface="Arial" pitchFamily="34" charset="0"/>
            </a:endParaRPr>
          </a:p>
        </p:txBody>
      </p:sp>
      <p:sp>
        <p:nvSpPr>
          <p:cNvPr id="36" name="Text Box 53"/>
          <p:cNvSpPr txBox="1">
            <a:spLocks noChangeArrowheads="1"/>
          </p:cNvSpPr>
          <p:nvPr/>
        </p:nvSpPr>
        <p:spPr bwMode="auto">
          <a:xfrm>
            <a:off x="2029610" y="3622964"/>
            <a:ext cx="914400" cy="915987"/>
          </a:xfrm>
          <a:prstGeom prst="rect">
            <a:avLst/>
          </a:prstGeom>
          <a:noFill/>
          <a:ln w="9525">
            <a:noFill/>
            <a:miter lim="800000"/>
            <a:headEnd/>
            <a:tailEnd/>
          </a:ln>
          <a:effectLst/>
        </p:spPr>
        <p:txBody>
          <a:bodyPr>
            <a:spAutoFit/>
          </a:bodyPr>
          <a:lstStyle/>
          <a:p>
            <a:pPr algn="ctr">
              <a:spcBef>
                <a:spcPct val="50000"/>
              </a:spcBef>
            </a:pPr>
            <a:r>
              <a:rPr lang="en-US" b="0" dirty="0">
                <a:cs typeface="Arial" pitchFamily="34" charset="0"/>
              </a:rPr>
              <a:t>NGS Works Here</a:t>
            </a:r>
          </a:p>
        </p:txBody>
      </p:sp>
      <p:sp>
        <p:nvSpPr>
          <p:cNvPr id="37" name="AutoShape 138"/>
          <p:cNvSpPr>
            <a:spLocks noChangeArrowheads="1"/>
          </p:cNvSpPr>
          <p:nvPr/>
        </p:nvSpPr>
        <p:spPr bwMode="auto">
          <a:xfrm>
            <a:off x="3675530" y="3622964"/>
            <a:ext cx="2743200" cy="1295400"/>
          </a:xfrm>
          <a:prstGeom prst="downArrowCallout">
            <a:avLst>
              <a:gd name="adj1" fmla="val 25000"/>
              <a:gd name="adj2" fmla="val 25000"/>
              <a:gd name="adj3" fmla="val 16667"/>
              <a:gd name="adj4" fmla="val 66667"/>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endParaRPr lang="en-US">
              <a:cs typeface="Arial" pitchFamily="34" charset="0"/>
            </a:endParaRPr>
          </a:p>
        </p:txBody>
      </p:sp>
      <p:sp>
        <p:nvSpPr>
          <p:cNvPr id="38" name="Text Box 137"/>
          <p:cNvSpPr txBox="1">
            <a:spLocks noChangeArrowheads="1"/>
          </p:cNvSpPr>
          <p:nvPr/>
        </p:nvSpPr>
        <p:spPr bwMode="auto">
          <a:xfrm>
            <a:off x="4589930" y="3622964"/>
            <a:ext cx="914400" cy="915987"/>
          </a:xfrm>
          <a:prstGeom prst="rect">
            <a:avLst/>
          </a:prstGeom>
          <a:noFill/>
          <a:ln w="9525">
            <a:noFill/>
            <a:miter lim="800000"/>
            <a:headEnd/>
            <a:tailEnd/>
          </a:ln>
          <a:effectLst/>
        </p:spPr>
        <p:txBody>
          <a:bodyPr>
            <a:spAutoFit/>
          </a:bodyPr>
          <a:lstStyle/>
          <a:p>
            <a:pPr algn="ctr">
              <a:spcBef>
                <a:spcPct val="50000"/>
              </a:spcBef>
            </a:pPr>
            <a:r>
              <a:rPr lang="en-US" b="0" dirty="0">
                <a:cs typeface="Arial" pitchFamily="34" charset="0"/>
              </a:rPr>
              <a:t>GIS Works Here</a:t>
            </a:r>
          </a:p>
        </p:txBody>
      </p:sp>
      <p:sp>
        <p:nvSpPr>
          <p:cNvPr id="39" name="Freeform 50"/>
          <p:cNvSpPr>
            <a:spLocks/>
          </p:cNvSpPr>
          <p:nvPr/>
        </p:nvSpPr>
        <p:spPr bwMode="auto">
          <a:xfrm>
            <a:off x="1958789" y="1508134"/>
            <a:ext cx="6324600" cy="3505200"/>
          </a:xfrm>
          <a:custGeom>
            <a:avLst/>
            <a:gdLst/>
            <a:ahLst/>
            <a:cxnLst>
              <a:cxn ang="0">
                <a:pos x="0" y="2208"/>
              </a:cxn>
              <a:cxn ang="0">
                <a:pos x="432" y="2016"/>
              </a:cxn>
              <a:cxn ang="0">
                <a:pos x="912" y="1680"/>
              </a:cxn>
              <a:cxn ang="0">
                <a:pos x="1200" y="1152"/>
              </a:cxn>
              <a:cxn ang="0">
                <a:pos x="1440" y="480"/>
              </a:cxn>
              <a:cxn ang="0">
                <a:pos x="1632" y="144"/>
              </a:cxn>
              <a:cxn ang="0">
                <a:pos x="1920" y="0"/>
              </a:cxn>
              <a:cxn ang="0">
                <a:pos x="2160" y="144"/>
              </a:cxn>
              <a:cxn ang="0">
                <a:pos x="2448" y="720"/>
              </a:cxn>
              <a:cxn ang="0">
                <a:pos x="2880" y="1584"/>
              </a:cxn>
              <a:cxn ang="0">
                <a:pos x="3168" y="1968"/>
              </a:cxn>
              <a:cxn ang="0">
                <a:pos x="3456" y="2112"/>
              </a:cxn>
              <a:cxn ang="0">
                <a:pos x="3984" y="2208"/>
              </a:cxn>
            </a:cxnLst>
            <a:rect l="0" t="0" r="r" b="b"/>
            <a:pathLst>
              <a:path w="3984" h="2208">
                <a:moveTo>
                  <a:pt x="0" y="2208"/>
                </a:moveTo>
                <a:cubicBezTo>
                  <a:pt x="140" y="2156"/>
                  <a:pt x="280" y="2104"/>
                  <a:pt x="432" y="2016"/>
                </a:cubicBezTo>
                <a:cubicBezTo>
                  <a:pt x="584" y="1928"/>
                  <a:pt x="784" y="1824"/>
                  <a:pt x="912" y="1680"/>
                </a:cubicBezTo>
                <a:cubicBezTo>
                  <a:pt x="1040" y="1536"/>
                  <a:pt x="1112" y="1352"/>
                  <a:pt x="1200" y="1152"/>
                </a:cubicBezTo>
                <a:cubicBezTo>
                  <a:pt x="1288" y="952"/>
                  <a:pt x="1368" y="648"/>
                  <a:pt x="1440" y="480"/>
                </a:cubicBezTo>
                <a:cubicBezTo>
                  <a:pt x="1512" y="312"/>
                  <a:pt x="1552" y="224"/>
                  <a:pt x="1632" y="144"/>
                </a:cubicBezTo>
                <a:cubicBezTo>
                  <a:pt x="1712" y="64"/>
                  <a:pt x="1832" y="0"/>
                  <a:pt x="1920" y="0"/>
                </a:cubicBezTo>
                <a:cubicBezTo>
                  <a:pt x="2008" y="0"/>
                  <a:pt x="2072" y="24"/>
                  <a:pt x="2160" y="144"/>
                </a:cubicBezTo>
                <a:cubicBezTo>
                  <a:pt x="2248" y="264"/>
                  <a:pt x="2328" y="480"/>
                  <a:pt x="2448" y="720"/>
                </a:cubicBezTo>
                <a:cubicBezTo>
                  <a:pt x="2568" y="960"/>
                  <a:pt x="2760" y="1376"/>
                  <a:pt x="2880" y="1584"/>
                </a:cubicBezTo>
                <a:cubicBezTo>
                  <a:pt x="3000" y="1792"/>
                  <a:pt x="3072" y="1880"/>
                  <a:pt x="3168" y="1968"/>
                </a:cubicBezTo>
                <a:cubicBezTo>
                  <a:pt x="3264" y="2056"/>
                  <a:pt x="3320" y="2072"/>
                  <a:pt x="3456" y="2112"/>
                </a:cubicBezTo>
                <a:cubicBezTo>
                  <a:pt x="3592" y="2152"/>
                  <a:pt x="3880" y="2192"/>
                  <a:pt x="3984" y="2208"/>
                </a:cubicBezTo>
              </a:path>
            </a:pathLst>
          </a:custGeom>
          <a:ln>
            <a:headEnd/>
            <a:tailEnd/>
          </a:ln>
        </p:spPr>
        <p:style>
          <a:lnRef idx="3">
            <a:schemeClr val="accent2"/>
          </a:lnRef>
          <a:fillRef idx="0">
            <a:schemeClr val="accent2"/>
          </a:fillRef>
          <a:effectRef idx="2">
            <a:schemeClr val="accent2"/>
          </a:effectRef>
          <a:fontRef idx="minor">
            <a:schemeClr val="tx1"/>
          </a:fontRef>
        </p:style>
        <p:txBody>
          <a:bodyPr/>
          <a:lstStyle/>
          <a:p>
            <a:endParaRPr lang="en-US">
              <a:latin typeface="Arial" pitchFamily="34" charset="0"/>
              <a:cs typeface="Arial" pitchFamily="34" charset="0"/>
            </a:endParaRPr>
          </a:p>
        </p:txBody>
      </p:sp>
      <p:sp>
        <p:nvSpPr>
          <p:cNvPr id="50" name="TextBox 49"/>
          <p:cNvSpPr txBox="1"/>
          <p:nvPr/>
        </p:nvSpPr>
        <p:spPr>
          <a:xfrm>
            <a:off x="1728928" y="6007971"/>
            <a:ext cx="6559390" cy="461665"/>
          </a:xfrm>
          <a:prstGeom prst="rect">
            <a:avLst/>
          </a:prstGeom>
          <a:noFill/>
        </p:spPr>
        <p:txBody>
          <a:bodyPr wrap="square" rtlCol="0">
            <a:spAutoFit/>
          </a:bodyPr>
          <a:lstStyle/>
          <a:p>
            <a:r>
              <a:rPr lang="en-US" sz="1200" dirty="0" smtClean="0"/>
              <a:t>Mader and Weston, “An On-Line Positioning User Service For Geographic Information Systems”, 2007, 2007 ESRI Survey &amp; Engineering GIS Summit</a:t>
            </a:r>
            <a:r>
              <a:rPr lang="en-US" sz="1200" b="1" dirty="0" smtClean="0"/>
              <a:t>.</a:t>
            </a:r>
            <a:endParaRPr lang="en-US" sz="1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OPUS-S Interface.</a:t>
            </a:r>
            <a:endParaRPr lang="en-US" sz="4000" dirty="0"/>
          </a:p>
        </p:txBody>
      </p:sp>
      <p:sp>
        <p:nvSpPr>
          <p:cNvPr id="7" name="TextBox 6"/>
          <p:cNvSpPr txBox="1"/>
          <p:nvPr/>
        </p:nvSpPr>
        <p:spPr>
          <a:xfrm>
            <a:off x="228600" y="1188720"/>
            <a:ext cx="8686800" cy="3416320"/>
          </a:xfrm>
          <a:prstGeom prst="rect">
            <a:avLst/>
          </a:prstGeom>
          <a:noFill/>
        </p:spPr>
        <p:txBody>
          <a:bodyPr wrap="square" rtlCol="0">
            <a:spAutoFit/>
          </a:bodyPr>
          <a:lstStyle/>
          <a:p>
            <a:endParaRPr lang="en-US" sz="2400" dirty="0" smtClean="0"/>
          </a:p>
          <a:p>
            <a:r>
              <a:rPr lang="en-US" sz="2400" dirty="0" smtClean="0"/>
              <a:t>Beautiful in its simplicity, the user need only provide:</a:t>
            </a:r>
          </a:p>
          <a:p>
            <a:pPr marL="804863" indent="-341313">
              <a:buFont typeface="Arial" pitchFamily="34" charset="0"/>
              <a:buChar char="•"/>
            </a:pPr>
            <a:r>
              <a:rPr lang="en-US" sz="2400" dirty="0" smtClean="0"/>
              <a:t>Their email address.</a:t>
            </a:r>
          </a:p>
          <a:p>
            <a:pPr marL="804863" indent="-341313">
              <a:buFont typeface="Arial" pitchFamily="34" charset="0"/>
              <a:buChar char="•"/>
            </a:pPr>
            <a:r>
              <a:rPr lang="en-US" sz="2400" dirty="0" smtClean="0"/>
              <a:t>The antenna type.</a:t>
            </a:r>
          </a:p>
          <a:p>
            <a:pPr marL="804863" indent="-341313">
              <a:buFont typeface="Arial" pitchFamily="34" charset="0"/>
              <a:buChar char="•"/>
            </a:pPr>
            <a:r>
              <a:rPr lang="en-US" sz="2400" dirty="0" smtClean="0"/>
              <a:t>The offset to the </a:t>
            </a:r>
            <a:r>
              <a:rPr lang="en-US" sz="2400" b="1" dirty="0" smtClean="0"/>
              <a:t>antenna reference point </a:t>
            </a:r>
            <a:r>
              <a:rPr lang="en-US" sz="2400" dirty="0" smtClean="0"/>
              <a:t>(ARP).</a:t>
            </a:r>
          </a:p>
          <a:p>
            <a:pPr marL="804863" indent="-341313">
              <a:buFont typeface="Arial" pitchFamily="34" charset="0"/>
              <a:buChar char="•"/>
            </a:pPr>
            <a:r>
              <a:rPr lang="en-US" sz="2400" dirty="0" smtClean="0"/>
              <a:t>2- to 48-hours of GPS L1 + L2 data.</a:t>
            </a:r>
          </a:p>
          <a:p>
            <a:endParaRPr lang="en-US" sz="2400" dirty="0" smtClean="0"/>
          </a:p>
          <a:p>
            <a:r>
              <a:rPr lang="en-US" sz="2400" dirty="0" smtClean="0"/>
              <a:t>In turn, the user receives:</a:t>
            </a:r>
          </a:p>
          <a:p>
            <a:pPr marL="804863" indent="-341313">
              <a:buFont typeface="Arial" pitchFamily="34" charset="0"/>
              <a:buChar char="•"/>
            </a:pPr>
            <a:r>
              <a:rPr lang="en-US" sz="2400" dirty="0" smtClean="0"/>
              <a:t>Coordinates accurate to a few centimeters.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110</a:t>
                </a:fld>
                <a:r>
                  <a:rPr lang="en-GB" sz="1800" b="1" dirty="0">
                    <a:solidFill>
                      <a:srgbClr val="282878"/>
                    </a:solidFill>
                  </a:rPr>
                  <a:t> </a:t>
                </a:r>
              </a:p>
            </p:txBody>
          </p:sp>
        </p:grpSp>
      </p:grpSp>
      <p:sp>
        <p:nvSpPr>
          <p:cNvPr id="13" name="Rectangle 3"/>
          <p:cNvSpPr txBox="1">
            <a:spLocks noChangeArrowheads="1"/>
          </p:cNvSpPr>
          <p:nvPr/>
        </p:nvSpPr>
        <p:spPr bwMode="auto">
          <a:xfrm>
            <a:off x="548640" y="1188720"/>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indent="3175" algn="l" defTabSz="914400" rtl="0" eaLnBrk="0" fontAlgn="base" latinLnBrk="0" hangingPunct="0">
              <a:lnSpc>
                <a:spcPct val="100000"/>
              </a:lnSpc>
              <a:spcBef>
                <a:spcPct val="20000"/>
              </a:spcBef>
              <a:spcAft>
                <a:spcPct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What does OPUS-</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Mapper</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offer?</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Accepts single- and dual-frequency data.</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Accepts kinematic data.</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Differential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pseudorange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solution to CORS.</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Kinematic trajectory report.</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Static occupation report.</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Shape files are coming.</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111</a:t>
                </a:fld>
                <a:r>
                  <a:rPr lang="en-GB" sz="1800" b="1" dirty="0">
                    <a:solidFill>
                      <a:srgbClr val="282878"/>
                    </a:solidFill>
                  </a:rPr>
                  <a:t> </a:t>
                </a:r>
              </a:p>
            </p:txBody>
          </p:sp>
        </p:grpSp>
      </p:grpSp>
      <p:sp>
        <p:nvSpPr>
          <p:cNvPr id="13" name="TextBox 12"/>
          <p:cNvSpPr txBox="1"/>
          <p:nvPr/>
        </p:nvSpPr>
        <p:spPr>
          <a:xfrm>
            <a:off x="202699" y="1669304"/>
            <a:ext cx="8778240" cy="475488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solidFill>
                <a:schemeClr val="tx1"/>
              </a:solidFill>
            </a:endParaRPr>
          </a:p>
        </p:txBody>
      </p:sp>
      <p:sp>
        <p:nvSpPr>
          <p:cNvPr id="16" name="Text Box 6"/>
          <p:cNvSpPr txBox="1">
            <a:spLocks noChangeArrowheads="1"/>
          </p:cNvSpPr>
          <p:nvPr/>
        </p:nvSpPr>
        <p:spPr bwMode="auto">
          <a:xfrm>
            <a:off x="2229619" y="1760744"/>
            <a:ext cx="304800" cy="304800"/>
          </a:xfrm>
          <a:prstGeom prst="rect">
            <a:avLst/>
          </a:prstGeom>
          <a:noFill/>
          <a:ln w="9525">
            <a:noFill/>
            <a:miter lim="800000"/>
            <a:headEnd/>
            <a:tailEnd/>
          </a:ln>
          <a:effectLst/>
        </p:spPr>
        <p:txBody>
          <a:bodyPr>
            <a:spAutoFit/>
          </a:bodyPr>
          <a:lstStyle/>
          <a:p>
            <a:pPr>
              <a:spcBef>
                <a:spcPct val="50000"/>
              </a:spcBef>
            </a:pPr>
            <a:r>
              <a:rPr lang="en-US" sz="1400" b="0" dirty="0"/>
              <a:t>N</a:t>
            </a:r>
          </a:p>
        </p:txBody>
      </p:sp>
      <p:sp>
        <p:nvSpPr>
          <p:cNvPr id="17" name="Text Box 7"/>
          <p:cNvSpPr txBox="1">
            <a:spLocks noChangeArrowheads="1"/>
          </p:cNvSpPr>
          <p:nvPr/>
        </p:nvSpPr>
        <p:spPr bwMode="auto">
          <a:xfrm>
            <a:off x="6649219" y="1760744"/>
            <a:ext cx="304800" cy="304800"/>
          </a:xfrm>
          <a:prstGeom prst="rect">
            <a:avLst/>
          </a:prstGeom>
          <a:noFill/>
          <a:ln w="9525">
            <a:noFill/>
            <a:miter lim="800000"/>
            <a:headEnd/>
            <a:tailEnd/>
          </a:ln>
          <a:effectLst/>
        </p:spPr>
        <p:txBody>
          <a:bodyPr>
            <a:spAutoFit/>
          </a:bodyPr>
          <a:lstStyle/>
          <a:p>
            <a:pPr>
              <a:spcBef>
                <a:spcPct val="50000"/>
              </a:spcBef>
            </a:pPr>
            <a:r>
              <a:rPr lang="en-US" sz="1400" b="0" dirty="0"/>
              <a:t>N</a:t>
            </a:r>
          </a:p>
        </p:txBody>
      </p:sp>
      <p:sp>
        <p:nvSpPr>
          <p:cNvPr id="18" name="Text Box 8"/>
          <p:cNvSpPr txBox="1">
            <a:spLocks noChangeArrowheads="1"/>
          </p:cNvSpPr>
          <p:nvPr/>
        </p:nvSpPr>
        <p:spPr bwMode="auto">
          <a:xfrm>
            <a:off x="6649219" y="5784104"/>
            <a:ext cx="304800" cy="304800"/>
          </a:xfrm>
          <a:prstGeom prst="rect">
            <a:avLst/>
          </a:prstGeom>
          <a:noFill/>
          <a:ln w="9525">
            <a:noFill/>
            <a:miter lim="800000"/>
            <a:headEnd/>
            <a:tailEnd/>
          </a:ln>
          <a:effectLst/>
        </p:spPr>
        <p:txBody>
          <a:bodyPr>
            <a:spAutoFit/>
          </a:bodyPr>
          <a:lstStyle/>
          <a:p>
            <a:pPr>
              <a:spcBef>
                <a:spcPct val="50000"/>
              </a:spcBef>
            </a:pPr>
            <a:r>
              <a:rPr lang="en-US" sz="1400" b="0" dirty="0"/>
              <a:t>S</a:t>
            </a:r>
          </a:p>
        </p:txBody>
      </p:sp>
      <p:sp>
        <p:nvSpPr>
          <p:cNvPr id="19" name="Text Box 9"/>
          <p:cNvSpPr txBox="1">
            <a:spLocks noChangeArrowheads="1"/>
          </p:cNvSpPr>
          <p:nvPr/>
        </p:nvSpPr>
        <p:spPr bwMode="auto">
          <a:xfrm>
            <a:off x="2229619" y="5784104"/>
            <a:ext cx="304800" cy="304800"/>
          </a:xfrm>
          <a:prstGeom prst="rect">
            <a:avLst/>
          </a:prstGeom>
          <a:noFill/>
          <a:ln w="9525">
            <a:noFill/>
            <a:miter lim="800000"/>
            <a:headEnd/>
            <a:tailEnd/>
          </a:ln>
          <a:effectLst/>
        </p:spPr>
        <p:txBody>
          <a:bodyPr>
            <a:spAutoFit/>
          </a:bodyPr>
          <a:lstStyle/>
          <a:p>
            <a:pPr>
              <a:spcBef>
                <a:spcPct val="50000"/>
              </a:spcBef>
            </a:pPr>
            <a:r>
              <a:rPr lang="en-US" sz="1400" b="0" dirty="0"/>
              <a:t>S</a:t>
            </a:r>
          </a:p>
        </p:txBody>
      </p:sp>
      <p:sp>
        <p:nvSpPr>
          <p:cNvPr id="20" name="Text Box 10"/>
          <p:cNvSpPr txBox="1">
            <a:spLocks noChangeArrowheads="1"/>
          </p:cNvSpPr>
          <p:nvPr/>
        </p:nvSpPr>
        <p:spPr bwMode="auto">
          <a:xfrm>
            <a:off x="4363219" y="4229624"/>
            <a:ext cx="304800" cy="304800"/>
          </a:xfrm>
          <a:prstGeom prst="rect">
            <a:avLst/>
          </a:prstGeom>
          <a:noFill/>
          <a:ln w="9525">
            <a:noFill/>
            <a:miter lim="800000"/>
            <a:headEnd/>
            <a:tailEnd/>
          </a:ln>
          <a:effectLst/>
        </p:spPr>
        <p:txBody>
          <a:bodyPr>
            <a:spAutoFit/>
          </a:bodyPr>
          <a:lstStyle/>
          <a:p>
            <a:pPr>
              <a:spcBef>
                <a:spcPct val="50000"/>
              </a:spcBef>
            </a:pPr>
            <a:r>
              <a:rPr lang="en-US" sz="1400" b="0" dirty="0"/>
              <a:t>E</a:t>
            </a:r>
          </a:p>
        </p:txBody>
      </p:sp>
      <p:sp>
        <p:nvSpPr>
          <p:cNvPr id="21" name="Text Box 11"/>
          <p:cNvSpPr txBox="1">
            <a:spLocks noChangeArrowheads="1"/>
          </p:cNvSpPr>
          <p:nvPr/>
        </p:nvSpPr>
        <p:spPr bwMode="auto">
          <a:xfrm>
            <a:off x="8706619" y="4229624"/>
            <a:ext cx="304800" cy="304800"/>
          </a:xfrm>
          <a:prstGeom prst="rect">
            <a:avLst/>
          </a:prstGeom>
          <a:noFill/>
          <a:ln w="9525">
            <a:noFill/>
            <a:miter lim="800000"/>
            <a:headEnd/>
            <a:tailEnd/>
          </a:ln>
          <a:effectLst/>
        </p:spPr>
        <p:txBody>
          <a:bodyPr>
            <a:spAutoFit/>
          </a:bodyPr>
          <a:lstStyle/>
          <a:p>
            <a:pPr>
              <a:spcBef>
                <a:spcPct val="50000"/>
              </a:spcBef>
            </a:pPr>
            <a:r>
              <a:rPr lang="en-US" sz="1400" b="0"/>
              <a:t>E</a:t>
            </a:r>
          </a:p>
        </p:txBody>
      </p:sp>
      <p:sp>
        <p:nvSpPr>
          <p:cNvPr id="22" name="Text Box 12"/>
          <p:cNvSpPr txBox="1">
            <a:spLocks noChangeArrowheads="1"/>
          </p:cNvSpPr>
          <p:nvPr/>
        </p:nvSpPr>
        <p:spPr bwMode="auto">
          <a:xfrm>
            <a:off x="4668019" y="4229624"/>
            <a:ext cx="304800" cy="304800"/>
          </a:xfrm>
          <a:prstGeom prst="rect">
            <a:avLst/>
          </a:prstGeom>
          <a:noFill/>
          <a:ln w="9525">
            <a:noFill/>
            <a:miter lim="800000"/>
            <a:headEnd/>
            <a:tailEnd/>
          </a:ln>
          <a:effectLst/>
        </p:spPr>
        <p:txBody>
          <a:bodyPr>
            <a:spAutoFit/>
          </a:bodyPr>
          <a:lstStyle/>
          <a:p>
            <a:pPr>
              <a:spcBef>
                <a:spcPct val="50000"/>
              </a:spcBef>
            </a:pPr>
            <a:r>
              <a:rPr lang="en-US" sz="1400" b="0"/>
              <a:t>W</a:t>
            </a:r>
          </a:p>
        </p:txBody>
      </p:sp>
      <p:sp>
        <p:nvSpPr>
          <p:cNvPr id="23" name="Text Box 13"/>
          <p:cNvSpPr txBox="1">
            <a:spLocks noChangeArrowheads="1"/>
          </p:cNvSpPr>
          <p:nvPr/>
        </p:nvSpPr>
        <p:spPr bwMode="auto">
          <a:xfrm>
            <a:off x="172219" y="4229624"/>
            <a:ext cx="304800" cy="304800"/>
          </a:xfrm>
          <a:prstGeom prst="rect">
            <a:avLst/>
          </a:prstGeom>
          <a:noFill/>
          <a:ln w="9525">
            <a:noFill/>
            <a:miter lim="800000"/>
            <a:headEnd/>
            <a:tailEnd/>
          </a:ln>
          <a:effectLst/>
        </p:spPr>
        <p:txBody>
          <a:bodyPr>
            <a:spAutoFit/>
          </a:bodyPr>
          <a:lstStyle/>
          <a:p>
            <a:pPr>
              <a:spcBef>
                <a:spcPct val="50000"/>
              </a:spcBef>
            </a:pPr>
            <a:r>
              <a:rPr lang="en-US" sz="1400" b="0" dirty="0"/>
              <a:t>W</a:t>
            </a:r>
          </a:p>
        </p:txBody>
      </p:sp>
      <p:sp>
        <p:nvSpPr>
          <p:cNvPr id="24" name="Text Box 14"/>
          <p:cNvSpPr txBox="1">
            <a:spLocks noChangeArrowheads="1"/>
          </p:cNvSpPr>
          <p:nvPr/>
        </p:nvSpPr>
        <p:spPr bwMode="auto">
          <a:xfrm>
            <a:off x="457200" y="1188720"/>
            <a:ext cx="8229600" cy="457200"/>
          </a:xfrm>
          <a:prstGeom prst="rect">
            <a:avLst/>
          </a:prstGeom>
          <a:noFill/>
          <a:ln w="9525">
            <a:noFill/>
            <a:miter lim="800000"/>
            <a:headEnd/>
            <a:tailEnd/>
          </a:ln>
          <a:effectLst/>
        </p:spPr>
        <p:txBody>
          <a:bodyPr wrap="square">
            <a:spAutoFit/>
          </a:bodyPr>
          <a:lstStyle/>
          <a:p>
            <a:pPr>
              <a:spcBef>
                <a:spcPct val="50000"/>
              </a:spcBef>
            </a:pPr>
            <a:r>
              <a:rPr lang="en-US" sz="2400" b="0" dirty="0" smtClean="0"/>
              <a:t>Why opt for differential over point positioning?</a:t>
            </a:r>
            <a:endParaRPr lang="en-US" sz="2400" b="0" dirty="0"/>
          </a:p>
        </p:txBody>
      </p:sp>
      <p:sp>
        <p:nvSpPr>
          <p:cNvPr id="25" name="Text Box 15"/>
          <p:cNvSpPr txBox="1">
            <a:spLocks noChangeArrowheads="1"/>
          </p:cNvSpPr>
          <p:nvPr/>
        </p:nvSpPr>
        <p:spPr bwMode="auto">
          <a:xfrm>
            <a:off x="1391419" y="6058424"/>
            <a:ext cx="1976718" cy="369332"/>
          </a:xfrm>
          <a:prstGeom prst="rect">
            <a:avLst/>
          </a:prstGeom>
          <a:noFill/>
          <a:ln w="9525">
            <a:noFill/>
            <a:miter lim="800000"/>
            <a:headEnd/>
            <a:tailEnd/>
          </a:ln>
          <a:effectLst/>
        </p:spPr>
        <p:txBody>
          <a:bodyPr wrap="square">
            <a:spAutoFit/>
          </a:bodyPr>
          <a:lstStyle/>
          <a:p>
            <a:pPr>
              <a:spcBef>
                <a:spcPct val="50000"/>
              </a:spcBef>
            </a:pPr>
            <a:r>
              <a:rPr lang="en-US" b="0" dirty="0"/>
              <a:t>Point </a:t>
            </a:r>
            <a:r>
              <a:rPr lang="en-US" b="0" dirty="0" smtClean="0"/>
              <a:t>Positioning</a:t>
            </a:r>
            <a:endParaRPr lang="en-US" b="0" dirty="0"/>
          </a:p>
        </p:txBody>
      </p:sp>
      <p:sp>
        <p:nvSpPr>
          <p:cNvPr id="26" name="Text Box 16"/>
          <p:cNvSpPr txBox="1">
            <a:spLocks noChangeArrowheads="1"/>
          </p:cNvSpPr>
          <p:nvPr/>
        </p:nvSpPr>
        <p:spPr bwMode="auto">
          <a:xfrm>
            <a:off x="5597659" y="6058424"/>
            <a:ext cx="2460812" cy="366713"/>
          </a:xfrm>
          <a:prstGeom prst="rect">
            <a:avLst/>
          </a:prstGeom>
          <a:noFill/>
          <a:ln w="9525">
            <a:noFill/>
            <a:miter lim="800000"/>
            <a:headEnd/>
            <a:tailEnd/>
          </a:ln>
          <a:effectLst/>
        </p:spPr>
        <p:txBody>
          <a:bodyPr wrap="square">
            <a:spAutoFit/>
          </a:bodyPr>
          <a:lstStyle/>
          <a:p>
            <a:pPr>
              <a:spcBef>
                <a:spcPct val="50000"/>
              </a:spcBef>
            </a:pPr>
            <a:r>
              <a:rPr lang="en-US" b="0" dirty="0"/>
              <a:t>Differential Positioning</a:t>
            </a:r>
          </a:p>
        </p:txBody>
      </p:sp>
      <p:pic>
        <p:nvPicPr>
          <p:cNvPr id="27" name="Picture 26" descr="Picture1.png"/>
          <p:cNvPicPr>
            <a:picLocks noChangeAspect="1"/>
          </p:cNvPicPr>
          <p:nvPr/>
        </p:nvPicPr>
        <p:blipFill>
          <a:blip r:embed="rId2" cstate="print"/>
          <a:stretch>
            <a:fillRect/>
          </a:stretch>
        </p:blipFill>
        <p:spPr>
          <a:xfrm>
            <a:off x="197869" y="1943624"/>
            <a:ext cx="4510476" cy="4053334"/>
          </a:xfrm>
          <a:prstGeom prst="rect">
            <a:avLst/>
          </a:prstGeom>
        </p:spPr>
      </p:pic>
      <p:pic>
        <p:nvPicPr>
          <p:cNvPr id="28" name="Picture 27" descr="Picture2.png"/>
          <p:cNvPicPr>
            <a:picLocks noChangeAspect="1"/>
          </p:cNvPicPr>
          <p:nvPr/>
        </p:nvPicPr>
        <p:blipFill>
          <a:blip r:embed="rId3" cstate="print"/>
          <a:stretch>
            <a:fillRect/>
          </a:stretch>
        </p:blipFill>
        <p:spPr>
          <a:xfrm>
            <a:off x="4657015" y="1943624"/>
            <a:ext cx="4293990" cy="4023360"/>
          </a:xfrm>
          <a:prstGeom prst="rect">
            <a:avLst/>
          </a:prstGeo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112</a:t>
                </a:fld>
                <a:r>
                  <a:rPr lang="en-GB" sz="1800" b="1" dirty="0">
                    <a:solidFill>
                      <a:srgbClr val="282878"/>
                    </a:solidFill>
                  </a:rPr>
                  <a:t> </a:t>
                </a:r>
              </a:p>
            </p:txBody>
          </p:sp>
        </p:grpSp>
      </p:grpSp>
      <p:sp>
        <p:nvSpPr>
          <p:cNvPr id="13" name="Rectangle 3"/>
          <p:cNvSpPr txBox="1">
            <a:spLocks noChangeArrowheads="1"/>
          </p:cNvSpPr>
          <p:nvPr/>
        </p:nvSpPr>
        <p:spPr bwMode="auto">
          <a:xfrm>
            <a:off x="457200" y="1371600"/>
            <a:ext cx="8229600" cy="2857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0" fontAlgn="base" latinLnBrk="0" hangingPunct="0">
              <a:lnSpc>
                <a:spcPct val="80000"/>
              </a:lnSpc>
              <a:spcBef>
                <a:spcPct val="40000"/>
              </a:spcBef>
              <a:spcAft>
                <a:spcPct val="0"/>
              </a:spcAft>
              <a:buClrTx/>
              <a:buSzTx/>
              <a:tabLst/>
              <a:defRPr/>
            </a:pPr>
            <a:r>
              <a:rPr kumimoji="0" lang="en-US" sz="2400" b="0" i="0" u="none" strike="noStrike" kern="1200" cap="none" spc="0" normalizeH="0" baseline="0" noProof="0" dirty="0" smtClean="0">
                <a:ln>
                  <a:noFill/>
                </a:ln>
                <a:solidFill>
                  <a:schemeClr val="tx1"/>
                </a:solidFill>
                <a:effectLst/>
                <a:uLnTx/>
                <a:uFillTx/>
                <a:cs typeface="Arial" pitchFamily="34" charset="0"/>
              </a:rPr>
              <a:t>Although some trials</a:t>
            </a:r>
            <a:r>
              <a:rPr kumimoji="0" lang="en-US" sz="2400" b="0" i="0" u="none" strike="noStrike" kern="1200" cap="none" spc="0" normalizeH="0" noProof="0" dirty="0" smtClean="0">
                <a:ln>
                  <a:noFill/>
                </a:ln>
                <a:solidFill>
                  <a:schemeClr val="tx1"/>
                </a:solidFill>
                <a:effectLst/>
                <a:uLnTx/>
                <a:uFillTx/>
                <a:cs typeface="Arial" pitchFamily="34" charset="0"/>
              </a:rPr>
              <a:t> were completed, t</a:t>
            </a:r>
            <a:r>
              <a:rPr kumimoji="0" lang="en-US" sz="2400" b="0" i="0" u="none" strike="noStrike" kern="1200" cap="none" spc="0" normalizeH="0" baseline="0" noProof="0" dirty="0" smtClean="0">
                <a:ln>
                  <a:noFill/>
                </a:ln>
                <a:solidFill>
                  <a:schemeClr val="tx1"/>
                </a:solidFill>
                <a:effectLst/>
                <a:uLnTx/>
                <a:uFillTx/>
                <a:cs typeface="Arial" pitchFamily="34" charset="0"/>
              </a:rPr>
              <a:t>here is no active </a:t>
            </a:r>
            <a:r>
              <a:rPr kumimoji="0" lang="en-US" sz="2400" b="0" i="0" u="none" strike="noStrike" kern="1200" cap="none" spc="0" normalizeH="0" noProof="0" dirty="0" smtClean="0">
                <a:ln>
                  <a:noFill/>
                </a:ln>
                <a:solidFill>
                  <a:schemeClr val="tx1"/>
                </a:solidFill>
                <a:effectLst/>
                <a:uLnTx/>
                <a:uFillTx/>
                <a:cs typeface="Arial" pitchFamily="34" charset="0"/>
              </a:rPr>
              <a:t>web interface for OPUS-</a:t>
            </a:r>
            <a:r>
              <a:rPr kumimoji="0" lang="en-US" sz="2400" b="0" i="0" u="none" strike="noStrike" kern="1200" cap="none" spc="0" normalizeH="0" noProof="0" dirty="0" err="1" smtClean="0">
                <a:ln>
                  <a:noFill/>
                </a:ln>
                <a:solidFill>
                  <a:schemeClr val="tx1"/>
                </a:solidFill>
                <a:effectLst/>
                <a:uLnTx/>
                <a:uFillTx/>
                <a:cs typeface="Arial" pitchFamily="34" charset="0"/>
              </a:rPr>
              <a:t>Mapper</a:t>
            </a:r>
            <a:r>
              <a:rPr kumimoji="0" lang="en-US" sz="2400" b="0" i="0" u="none" strike="noStrike" kern="1200" cap="none" spc="0" normalizeH="0" noProof="0" dirty="0" smtClean="0">
                <a:ln>
                  <a:noFill/>
                </a:ln>
                <a:solidFill>
                  <a:schemeClr val="tx1"/>
                </a:solidFill>
                <a:effectLst/>
                <a:uLnTx/>
                <a:uFillTx/>
                <a:cs typeface="Arial" pitchFamily="34" charset="0"/>
              </a:rPr>
              <a:t> at this time. This is because:</a:t>
            </a:r>
          </a:p>
          <a:p>
            <a:pPr marL="457200" marR="0" lvl="0" indent="-228600" algn="l" defTabSz="914400" rtl="0" eaLnBrk="0" fontAlgn="base" latinLnBrk="0" hangingPunct="0">
              <a:lnSpc>
                <a:spcPct val="80000"/>
              </a:lnSpc>
              <a:spcBef>
                <a:spcPct val="40000"/>
              </a:spcBef>
              <a:spcAft>
                <a:spcPct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cs typeface="Arial" pitchFamily="34" charset="0"/>
              </a:rPr>
              <a:t>Often, results like these are</a:t>
            </a:r>
            <a:r>
              <a:rPr kumimoji="0" lang="en-US" sz="2400" b="0" i="0" u="none" strike="noStrike" kern="1200" cap="none" spc="0" normalizeH="0" noProof="0" dirty="0" smtClean="0">
                <a:ln>
                  <a:noFill/>
                </a:ln>
                <a:solidFill>
                  <a:schemeClr val="tx1"/>
                </a:solidFill>
                <a:effectLst/>
                <a:uLnTx/>
                <a:uFillTx/>
                <a:cs typeface="Arial" pitchFamily="34" charset="0"/>
              </a:rPr>
              <a:t> only part of a more comprehensive data set. It was realized that a </a:t>
            </a:r>
            <a:br>
              <a:rPr kumimoji="0" lang="en-US" sz="2400" b="0" i="0" u="none" strike="noStrike" kern="1200" cap="none" spc="0" normalizeH="0" noProof="0" dirty="0" smtClean="0">
                <a:ln>
                  <a:noFill/>
                </a:ln>
                <a:solidFill>
                  <a:schemeClr val="tx1"/>
                </a:solidFill>
                <a:effectLst/>
                <a:uLnTx/>
                <a:uFillTx/>
                <a:cs typeface="Arial" pitchFamily="34" charset="0"/>
              </a:rPr>
            </a:br>
            <a:r>
              <a:rPr kumimoji="0" lang="en-US" sz="2400" b="0" i="0" u="none" strike="noStrike" kern="1200" cap="none" spc="0" normalizeH="0" noProof="0" dirty="0" smtClean="0">
                <a:ln>
                  <a:noFill/>
                </a:ln>
                <a:solidFill>
                  <a:schemeClr val="tx1"/>
                </a:solidFill>
                <a:effectLst/>
                <a:uLnTx/>
                <a:uFillTx/>
                <a:cs typeface="Arial" pitchFamily="34" charset="0"/>
              </a:rPr>
              <a:t>means for “connecting” user-supplied data and </a:t>
            </a:r>
            <a:br>
              <a:rPr kumimoji="0" lang="en-US" sz="2400" b="0" i="0" u="none" strike="noStrike" kern="1200" cap="none" spc="0" normalizeH="0" noProof="0" dirty="0" smtClean="0">
                <a:ln>
                  <a:noFill/>
                </a:ln>
                <a:solidFill>
                  <a:schemeClr val="tx1"/>
                </a:solidFill>
                <a:effectLst/>
                <a:uLnTx/>
                <a:uFillTx/>
                <a:cs typeface="Arial" pitchFamily="34" charset="0"/>
              </a:rPr>
            </a:br>
            <a:r>
              <a:rPr kumimoji="0" lang="en-US" sz="2400" b="0" i="0" u="none" strike="noStrike" kern="1200" cap="none" spc="0" normalizeH="0" noProof="0" dirty="0" smtClean="0">
                <a:ln>
                  <a:noFill/>
                </a:ln>
                <a:solidFill>
                  <a:schemeClr val="tx1"/>
                </a:solidFill>
                <a:effectLst/>
                <a:uLnTx/>
                <a:uFillTx/>
                <a:cs typeface="Arial" pitchFamily="34" charset="0"/>
              </a:rPr>
              <a:t>meta-data needed to be developed.</a:t>
            </a:r>
            <a:endParaRPr lang="en-US" sz="2400" dirty="0">
              <a:cs typeface="Arial" pitchFamily="34" charset="0"/>
            </a:endParaRPr>
          </a:p>
          <a:p>
            <a:pPr marL="457200" marR="0" lvl="0" indent="-228600" algn="l" defTabSz="914400" rtl="0" eaLnBrk="0" fontAlgn="base" latinLnBrk="0" hangingPunct="0">
              <a:lnSpc>
                <a:spcPct val="80000"/>
              </a:lnSpc>
              <a:spcBef>
                <a:spcPct val="40000"/>
              </a:spcBef>
              <a:spcAft>
                <a:spcPct val="0"/>
              </a:spcAft>
              <a:buClrTx/>
              <a:buSzTx/>
              <a:buFont typeface="Arial" pitchFamily="34" charset="0"/>
              <a:buChar char="•"/>
              <a:tabLst/>
              <a:defRPr/>
            </a:pPr>
            <a:r>
              <a:rPr lang="en-US" sz="2400" baseline="0" dirty="0" smtClean="0">
                <a:cs typeface="Arial" pitchFamily="34" charset="0"/>
              </a:rPr>
              <a:t>Sometimes</a:t>
            </a:r>
            <a:r>
              <a:rPr lang="en-US" sz="2400" dirty="0" smtClean="0">
                <a:cs typeface="Arial" pitchFamily="34" charset="0"/>
              </a:rPr>
              <a:t> the developer needs a “kick in the pants.” If you feel this application has value for your work, let me know or contact the NGS.</a:t>
            </a:r>
            <a:endParaRPr lang="en-US" sz="2400" baseline="0" dirty="0" smtClean="0">
              <a:cs typeface="Arial" pitchFamily="34"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113</a:t>
                </a:fld>
                <a:r>
                  <a:rPr lang="en-GB" sz="1800" b="1" dirty="0">
                    <a:solidFill>
                      <a:srgbClr val="282878"/>
                    </a:solidFill>
                  </a:rPr>
                  <a:t> </a:t>
                </a:r>
              </a:p>
            </p:txBody>
          </p:sp>
        </p:grpSp>
      </p:grpSp>
      <p:sp>
        <p:nvSpPr>
          <p:cNvPr id="17" name="Text Box 4"/>
          <p:cNvSpPr txBox="1">
            <a:spLocks noChangeArrowheads="1"/>
          </p:cNvSpPr>
          <p:nvPr/>
        </p:nvSpPr>
        <p:spPr bwMode="auto">
          <a:xfrm>
            <a:off x="381000" y="1904999"/>
            <a:ext cx="8321040" cy="244682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r>
              <a:rPr lang="en-US" sz="900" b="1" dirty="0">
                <a:cs typeface="Courier New" pitchFamily="49" charset="0"/>
              </a:rPr>
              <a:t>2005/12/ 3 17: 1:31.0      2.9   1.160       954480.027   -5680360.821    2729931.909     1.056     2.848     1.418     25.5077314    -80.4616043        -27.099     0.913     1.239     2.977</a:t>
            </a:r>
          </a:p>
          <a:p>
            <a:r>
              <a:rPr lang="en-US" sz="900" b="1" dirty="0">
                <a:cs typeface="Courier New" pitchFamily="49" charset="0"/>
              </a:rPr>
              <a:t>2005/12/ 3 17: 1:32.0      3.2   1.236       954481.086   -5680362.067    2729932.279     1.441     3.341     1.528     25.5077290    -80.4615959        -25.672     1.070     1.474     3.500</a:t>
            </a:r>
          </a:p>
          <a:p>
            <a:r>
              <a:rPr lang="en-US" sz="900" b="1" dirty="0">
                <a:cs typeface="Courier New" pitchFamily="49" charset="0"/>
              </a:rPr>
              <a:t>2005/12/ 3 17: 1:33.0      3.2   1.222       954481.036   -5680362.056    2729932.286     1.426     3.303     1.511     25.5077291    -80.4615964        -25.687     1.059     1.458     3.461</a:t>
            </a:r>
          </a:p>
          <a:p>
            <a:r>
              <a:rPr lang="en-US" sz="900" b="1" dirty="0">
                <a:cs typeface="Courier New" pitchFamily="49" charset="0"/>
              </a:rPr>
              <a:t>2005/12/ 3 17: 1:34.0      3.2   1.083       954481.059   -5680362.424    2729932.291     1.263     2.926     1.338     25.5077277    -80.4615968        -25.353     0.938     1.292     3.066</a:t>
            </a:r>
          </a:p>
          <a:p>
            <a:r>
              <a:rPr lang="en-US" sz="900" b="1" dirty="0">
                <a:cs typeface="Courier New" pitchFamily="49" charset="0"/>
              </a:rPr>
              <a:t>2005/12/ 3 17: 1:35.0      3.2   1.067       954480.952   -5680362.523    2729932.256     1.245     2.881     1.318     25.5077271    -80.4615980        -25.297     0.924     1.272     3.018</a:t>
            </a:r>
          </a:p>
          <a:p>
            <a:r>
              <a:rPr lang="en-US" sz="900" b="1" dirty="0">
                <a:cs typeface="Courier New" pitchFamily="49" charset="0"/>
              </a:rPr>
              <a:t>2005/12/ 3 17: 1:36.0      2.9   1.072       954480.179   -5680361.378    2729932.061     0.975     2.626     1.307     25.5077304    -80.4616037        -26.515     0.844     1.143     2.746</a:t>
            </a:r>
          </a:p>
          <a:p>
            <a:r>
              <a:rPr lang="en-US" sz="900" b="1" dirty="0">
                <a:cs typeface="Courier New" pitchFamily="49" charset="0"/>
              </a:rPr>
              <a:t>2005/12/ 3 17: 1:37.0      2.9   1.007       954480.317   -5680361.418    2729932.122     0.916     2.467     1.228     25.5077307    -80.4616024        -26.432     0.793     1.074     2.579</a:t>
            </a:r>
          </a:p>
          <a:p>
            <a:r>
              <a:rPr lang="en-US" sz="900" b="1" dirty="0">
                <a:cs typeface="Courier New" pitchFamily="49" charset="0"/>
              </a:rPr>
              <a:t>2005/12/ 3 17: 1:38.0      2.9   0.926       954480.509   -5680361.612    2729932.255     0.843     2.268     1.129     25.5077309    -80.4616009        -26.174     0.729     0.987     2.370</a:t>
            </a:r>
          </a:p>
          <a:p>
            <a:r>
              <a:rPr lang="en-US" sz="900" b="1" dirty="0">
                <a:cs typeface="Courier New" pitchFamily="49" charset="0"/>
              </a:rPr>
              <a:t>2005/12/ 3 17: 1:39.0      2.9   0.852       954480.740   -5680361.761    2729932.392     0.776     2.088     1.040     25.5077313    -80.4615988        -25.947     0.671     0.909     2.183</a:t>
            </a:r>
          </a:p>
          <a:p>
            <a:r>
              <a:rPr lang="en-US" sz="900" b="1" dirty="0">
                <a:cs typeface="Courier New" pitchFamily="49" charset="0"/>
              </a:rPr>
              <a:t>2005/12/ 3 17: 1:40.0      2.9   0.772       954480.960   -5680361.889    2729932.507     0.703     1.891     0.941     25.5077316    -80.4615969        -25.752     0.608     0.824     1.977</a:t>
            </a:r>
          </a:p>
          <a:p>
            <a:r>
              <a:rPr lang="en-US" sz="900" b="1" dirty="0">
                <a:cs typeface="Courier New" pitchFamily="49" charset="0"/>
              </a:rPr>
              <a:t>2005/12/ 3 17: 1:41.0      2.9   0.751       954481.064   -5680362.026    2729932.598     0.683     1.838     0.915     25.5077317    -80.4615961        -25.575     0.591     0.801     1.921</a:t>
            </a:r>
          </a:p>
          <a:p>
            <a:r>
              <a:rPr lang="en-US" sz="900" b="1" dirty="0">
                <a:cs typeface="Courier New" pitchFamily="49" charset="0"/>
              </a:rPr>
              <a:t>2005/12/ 3 17: 1:42.0      2.9   0.732       954481.140   -5680362.105    2729932.554     0.666     1.790     0.891     25.5077310    -80.4615955        -25.512     0.576     0.780     1.871</a:t>
            </a:r>
          </a:p>
          <a:p>
            <a:r>
              <a:rPr lang="en-US" sz="900" b="1" dirty="0">
                <a:cs typeface="Courier New" pitchFamily="49" charset="0"/>
              </a:rPr>
              <a:t>2005/12/ 3 17: 1:43.0      3.2   0.970       954481.362   -5680362.468    2729932.576     1.132     2.613     1.196     25.5077297    -80.4615939        -25.146     0.841     1.157     2.738</a:t>
            </a:r>
          </a:p>
          <a:p>
            <a:r>
              <a:rPr lang="en-US" sz="900" b="1" dirty="0">
                <a:cs typeface="Courier New" pitchFamily="49" charset="0"/>
              </a:rPr>
              <a:t>2005/12/ 3 17: 1:44.0      2.9   0.671       954481.325   -5680362.341    2729932.577     0.611     1.641     0.818     25.5077302    -80.4615941        -25.264     0.528     0.716     1.716</a:t>
            </a:r>
          </a:p>
          <a:p>
            <a:r>
              <a:rPr lang="en-US" sz="900" b="1" dirty="0">
                <a:cs typeface="Courier New" pitchFamily="49" charset="0"/>
              </a:rPr>
              <a:t>2005/12/ 3 17: 1:45.0      2.9   0.639       954481.429   -5680362.449    2729932.646     0.582     1.563     0.779     25.5077303    -80.4615932        -25.123     0.504     0.682     1.634</a:t>
            </a:r>
          </a:p>
          <a:p>
            <a:r>
              <a:rPr lang="en-US" sz="900" b="1" dirty="0">
                <a:cs typeface="Courier New" pitchFamily="49" charset="0"/>
              </a:rPr>
              <a:t>2005/12/ 3 17: 1:46.0      2.9   0.625       954481.526   -5680362.463    2729932.677     0.569     1.528     0.761     25.5077304    -80.4615923        -25.083     0.493     0.666     1.598</a:t>
            </a:r>
          </a:p>
          <a:p>
            <a:r>
              <a:rPr lang="en-US" sz="900" b="1" dirty="0">
                <a:cs typeface="Courier New" pitchFamily="49" charset="0"/>
              </a:rPr>
              <a:t>2005/12/ 3 17: 1:47.0      2.9   0.621       954481.582   -5680362.499    2729932.724     0.566     1.518     0.756     25.5077306    -80.4615918        -25.022     0.490     0.662     1.587</a:t>
            </a:r>
          </a:p>
        </p:txBody>
      </p:sp>
      <p:sp>
        <p:nvSpPr>
          <p:cNvPr id="18" name="AutoShape 5"/>
          <p:cNvSpPr>
            <a:spLocks/>
          </p:cNvSpPr>
          <p:nvPr/>
        </p:nvSpPr>
        <p:spPr bwMode="auto">
          <a:xfrm rot="-5400000">
            <a:off x="865094" y="4056529"/>
            <a:ext cx="228600" cy="990600"/>
          </a:xfrm>
          <a:prstGeom prst="leftBrace">
            <a:avLst>
              <a:gd name="adj1" fmla="val 72744"/>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19" name="Text Box 6"/>
          <p:cNvSpPr txBox="1">
            <a:spLocks noChangeArrowheads="1"/>
          </p:cNvSpPr>
          <p:nvPr/>
        </p:nvSpPr>
        <p:spPr bwMode="auto">
          <a:xfrm>
            <a:off x="560294" y="4634379"/>
            <a:ext cx="914400" cy="923330"/>
          </a:xfrm>
          <a:prstGeom prst="rect">
            <a:avLst/>
          </a:prstGeom>
          <a:noFill/>
          <a:ln w="9525">
            <a:noFill/>
            <a:miter lim="800000"/>
            <a:headEnd/>
            <a:tailEnd/>
          </a:ln>
          <a:effectLst/>
        </p:spPr>
        <p:txBody>
          <a:bodyPr>
            <a:spAutoFit/>
          </a:bodyPr>
          <a:lstStyle/>
          <a:p>
            <a:pPr algn="ctr">
              <a:spcBef>
                <a:spcPct val="50000"/>
              </a:spcBef>
            </a:pPr>
            <a:r>
              <a:rPr lang="en-US" b="0" dirty="0" smtClean="0"/>
              <a:t>GPST Date </a:t>
            </a:r>
            <a:r>
              <a:rPr lang="en-US" b="0" dirty="0"/>
              <a:t>&amp; Time</a:t>
            </a:r>
          </a:p>
        </p:txBody>
      </p:sp>
      <p:sp>
        <p:nvSpPr>
          <p:cNvPr id="20" name="Text Box 10"/>
          <p:cNvSpPr txBox="1">
            <a:spLocks noChangeArrowheads="1"/>
          </p:cNvSpPr>
          <p:nvPr/>
        </p:nvSpPr>
        <p:spPr bwMode="auto">
          <a:xfrm>
            <a:off x="1188720" y="5517029"/>
            <a:ext cx="914400" cy="366713"/>
          </a:xfrm>
          <a:prstGeom prst="rect">
            <a:avLst/>
          </a:prstGeom>
          <a:noFill/>
          <a:ln w="9525">
            <a:noFill/>
            <a:miter lim="800000"/>
            <a:headEnd/>
            <a:tailEnd/>
          </a:ln>
          <a:effectLst/>
        </p:spPr>
        <p:txBody>
          <a:bodyPr>
            <a:spAutoFit/>
          </a:bodyPr>
          <a:lstStyle/>
          <a:p>
            <a:pPr>
              <a:spcBef>
                <a:spcPct val="50000"/>
              </a:spcBef>
            </a:pPr>
            <a:r>
              <a:rPr lang="en-US" b="0" dirty="0"/>
              <a:t>RDOP</a:t>
            </a:r>
          </a:p>
        </p:txBody>
      </p:sp>
      <p:sp>
        <p:nvSpPr>
          <p:cNvPr id="21" name="Text Box 11"/>
          <p:cNvSpPr txBox="1">
            <a:spLocks noChangeArrowheads="1"/>
          </p:cNvSpPr>
          <p:nvPr/>
        </p:nvSpPr>
        <p:spPr bwMode="auto">
          <a:xfrm>
            <a:off x="1645920" y="5986929"/>
            <a:ext cx="762000" cy="366713"/>
          </a:xfrm>
          <a:prstGeom prst="rect">
            <a:avLst/>
          </a:prstGeom>
          <a:noFill/>
          <a:ln w="9525">
            <a:noFill/>
            <a:miter lim="800000"/>
            <a:headEnd/>
            <a:tailEnd/>
          </a:ln>
          <a:effectLst/>
        </p:spPr>
        <p:txBody>
          <a:bodyPr>
            <a:spAutoFit/>
          </a:bodyPr>
          <a:lstStyle/>
          <a:p>
            <a:pPr>
              <a:spcBef>
                <a:spcPct val="50000"/>
              </a:spcBef>
            </a:pPr>
            <a:r>
              <a:rPr lang="en-US" b="0" dirty="0"/>
              <a:t>RMS</a:t>
            </a:r>
          </a:p>
        </p:txBody>
      </p:sp>
      <p:sp>
        <p:nvSpPr>
          <p:cNvPr id="22" name="AutoShape 12"/>
          <p:cNvSpPr>
            <a:spLocks/>
          </p:cNvSpPr>
          <p:nvPr/>
        </p:nvSpPr>
        <p:spPr bwMode="auto">
          <a:xfrm rot="-5400000">
            <a:off x="3151094" y="3599329"/>
            <a:ext cx="304800" cy="1981200"/>
          </a:xfrm>
          <a:prstGeom prst="leftBrace">
            <a:avLst>
              <a:gd name="adj1" fmla="val 109116"/>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3" name="Text Box 13"/>
          <p:cNvSpPr txBox="1">
            <a:spLocks noChangeArrowheads="1"/>
          </p:cNvSpPr>
          <p:nvPr/>
        </p:nvSpPr>
        <p:spPr bwMode="auto">
          <a:xfrm>
            <a:off x="2971800" y="4818529"/>
            <a:ext cx="762000" cy="366713"/>
          </a:xfrm>
          <a:prstGeom prst="rect">
            <a:avLst/>
          </a:prstGeom>
          <a:noFill/>
          <a:ln w="9525">
            <a:noFill/>
            <a:miter lim="800000"/>
            <a:headEnd/>
            <a:tailEnd/>
          </a:ln>
          <a:effectLst/>
        </p:spPr>
        <p:txBody>
          <a:bodyPr>
            <a:spAutoFit/>
          </a:bodyPr>
          <a:lstStyle/>
          <a:p>
            <a:pPr>
              <a:spcBef>
                <a:spcPct val="50000"/>
              </a:spcBef>
            </a:pPr>
            <a:r>
              <a:rPr lang="en-US" b="0" dirty="0"/>
              <a:t>XYZ</a:t>
            </a:r>
          </a:p>
        </p:txBody>
      </p:sp>
      <p:sp>
        <p:nvSpPr>
          <p:cNvPr id="24" name="AutoShape 14"/>
          <p:cNvSpPr>
            <a:spLocks/>
          </p:cNvSpPr>
          <p:nvPr/>
        </p:nvSpPr>
        <p:spPr bwMode="auto">
          <a:xfrm rot="-5400000">
            <a:off x="4754880" y="4056529"/>
            <a:ext cx="304800" cy="1066800"/>
          </a:xfrm>
          <a:prstGeom prst="leftBrace">
            <a:avLst>
              <a:gd name="adj1" fmla="val 58755"/>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5" name="Text Box 15"/>
          <p:cNvSpPr txBox="1">
            <a:spLocks noChangeArrowheads="1"/>
          </p:cNvSpPr>
          <p:nvPr/>
        </p:nvSpPr>
        <p:spPr bwMode="auto">
          <a:xfrm>
            <a:off x="4370294" y="4818529"/>
            <a:ext cx="1295400" cy="366713"/>
          </a:xfrm>
          <a:prstGeom prst="rect">
            <a:avLst/>
          </a:prstGeom>
          <a:noFill/>
          <a:ln w="9525">
            <a:noFill/>
            <a:miter lim="800000"/>
            <a:headEnd/>
            <a:tailEnd/>
          </a:ln>
          <a:effectLst/>
        </p:spPr>
        <p:txBody>
          <a:bodyPr>
            <a:spAutoFit/>
          </a:bodyPr>
          <a:lstStyle/>
          <a:p>
            <a:pPr>
              <a:spcBef>
                <a:spcPct val="50000"/>
              </a:spcBef>
            </a:pPr>
            <a:r>
              <a:rPr lang="en-US" b="0" dirty="0"/>
              <a:t>XYZ RMS</a:t>
            </a:r>
          </a:p>
        </p:txBody>
      </p:sp>
      <p:sp>
        <p:nvSpPr>
          <p:cNvPr id="26" name="AutoShape 16"/>
          <p:cNvSpPr>
            <a:spLocks/>
          </p:cNvSpPr>
          <p:nvPr/>
        </p:nvSpPr>
        <p:spPr bwMode="auto">
          <a:xfrm rot="-5400000">
            <a:off x="6309360" y="3675529"/>
            <a:ext cx="304800" cy="1828800"/>
          </a:xfrm>
          <a:prstGeom prst="leftBrace">
            <a:avLst>
              <a:gd name="adj1" fmla="val 100722"/>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7" name="Text Box 17"/>
          <p:cNvSpPr txBox="1">
            <a:spLocks noChangeArrowheads="1"/>
          </p:cNvSpPr>
          <p:nvPr/>
        </p:nvSpPr>
        <p:spPr bwMode="auto">
          <a:xfrm>
            <a:off x="5852160" y="4818529"/>
            <a:ext cx="1295400" cy="641350"/>
          </a:xfrm>
          <a:prstGeom prst="rect">
            <a:avLst/>
          </a:prstGeom>
          <a:noFill/>
          <a:ln w="9525">
            <a:noFill/>
            <a:miter lim="800000"/>
            <a:headEnd/>
            <a:tailEnd/>
          </a:ln>
          <a:effectLst/>
        </p:spPr>
        <p:txBody>
          <a:bodyPr>
            <a:spAutoFit/>
          </a:bodyPr>
          <a:lstStyle/>
          <a:p>
            <a:pPr algn="ctr">
              <a:spcBef>
                <a:spcPct val="50000"/>
              </a:spcBef>
            </a:pPr>
            <a:r>
              <a:rPr lang="en-US" b="0" dirty="0"/>
              <a:t>LAT, LON, EL HGT</a:t>
            </a:r>
          </a:p>
        </p:txBody>
      </p:sp>
      <p:sp>
        <p:nvSpPr>
          <p:cNvPr id="28" name="AutoShape 18"/>
          <p:cNvSpPr>
            <a:spLocks/>
          </p:cNvSpPr>
          <p:nvPr/>
        </p:nvSpPr>
        <p:spPr bwMode="auto">
          <a:xfrm rot="-5400000">
            <a:off x="7863840" y="4056529"/>
            <a:ext cx="304800" cy="1066800"/>
          </a:xfrm>
          <a:prstGeom prst="leftBrace">
            <a:avLst>
              <a:gd name="adj1" fmla="val 58755"/>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9" name="Text Box 19"/>
          <p:cNvSpPr txBox="1">
            <a:spLocks noChangeArrowheads="1"/>
          </p:cNvSpPr>
          <p:nvPr/>
        </p:nvSpPr>
        <p:spPr bwMode="auto">
          <a:xfrm>
            <a:off x="7406640" y="4818529"/>
            <a:ext cx="1295400" cy="366713"/>
          </a:xfrm>
          <a:prstGeom prst="rect">
            <a:avLst/>
          </a:prstGeom>
          <a:noFill/>
          <a:ln w="9525">
            <a:noFill/>
            <a:miter lim="800000"/>
            <a:headEnd/>
            <a:tailEnd/>
          </a:ln>
          <a:effectLst/>
        </p:spPr>
        <p:txBody>
          <a:bodyPr>
            <a:spAutoFit/>
          </a:bodyPr>
          <a:lstStyle/>
          <a:p>
            <a:pPr>
              <a:spcBef>
                <a:spcPct val="50000"/>
              </a:spcBef>
            </a:pPr>
            <a:r>
              <a:rPr lang="en-US" b="0" dirty="0"/>
              <a:t>NEU RMS</a:t>
            </a:r>
          </a:p>
        </p:txBody>
      </p:sp>
      <p:sp>
        <p:nvSpPr>
          <p:cNvPr id="30" name="Text Box 20"/>
          <p:cNvSpPr txBox="1">
            <a:spLocks noChangeArrowheads="1"/>
          </p:cNvSpPr>
          <p:nvPr/>
        </p:nvSpPr>
        <p:spPr bwMode="auto">
          <a:xfrm>
            <a:off x="365760" y="1371600"/>
            <a:ext cx="8321040" cy="52322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spcBef>
                <a:spcPct val="50000"/>
              </a:spcBef>
            </a:pPr>
            <a:r>
              <a:rPr lang="en-US" sz="2800" b="0" dirty="0" smtClean="0">
                <a:solidFill>
                  <a:sysClr val="windowText" lastClr="000000"/>
                </a:solidFill>
              </a:rPr>
              <a:t>OPUS–</a:t>
            </a:r>
            <a:r>
              <a:rPr lang="en-US" sz="2800" b="0" dirty="0" err="1" smtClean="0">
                <a:solidFill>
                  <a:sysClr val="windowText" lastClr="000000"/>
                </a:solidFill>
              </a:rPr>
              <a:t>Mapper</a:t>
            </a:r>
            <a:r>
              <a:rPr lang="en-US" sz="2800" b="0" dirty="0" smtClean="0">
                <a:solidFill>
                  <a:sysClr val="windowText" lastClr="000000"/>
                </a:solidFill>
              </a:rPr>
              <a:t>  </a:t>
            </a:r>
            <a:r>
              <a:rPr lang="en-US" sz="2800" b="0" dirty="0">
                <a:solidFill>
                  <a:sysClr val="windowText" lastClr="000000"/>
                </a:solidFill>
              </a:rPr>
              <a:t>Kinematic Trajectory Report</a:t>
            </a:r>
          </a:p>
        </p:txBody>
      </p:sp>
      <p:sp>
        <p:nvSpPr>
          <p:cNvPr id="31" name="Line 8"/>
          <p:cNvSpPr>
            <a:spLocks noChangeShapeType="1"/>
          </p:cNvSpPr>
          <p:nvPr/>
        </p:nvSpPr>
        <p:spPr bwMode="auto">
          <a:xfrm flipV="1">
            <a:off x="1737360" y="4361328"/>
            <a:ext cx="1494" cy="1137771"/>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lstStyle/>
          <a:p>
            <a:endParaRPr lang="en-US"/>
          </a:p>
        </p:txBody>
      </p:sp>
      <p:sp>
        <p:nvSpPr>
          <p:cNvPr id="32" name="Line 9"/>
          <p:cNvSpPr>
            <a:spLocks noChangeShapeType="1"/>
          </p:cNvSpPr>
          <p:nvPr/>
        </p:nvSpPr>
        <p:spPr bwMode="auto">
          <a:xfrm flipV="1">
            <a:off x="2006600" y="4361328"/>
            <a:ext cx="1494" cy="1633071"/>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lstStyle/>
          <a:p>
            <a:endParaRPr lang="en-US"/>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114</a:t>
                </a:fld>
                <a:r>
                  <a:rPr lang="en-GB" sz="1800" b="1" dirty="0">
                    <a:solidFill>
                      <a:srgbClr val="282878"/>
                    </a:solidFill>
                  </a:rPr>
                  <a:t> </a:t>
                </a:r>
              </a:p>
            </p:txBody>
          </p:sp>
        </p:grpSp>
      </p:grpSp>
      <p:sp>
        <p:nvSpPr>
          <p:cNvPr id="13" name="Text Box 4"/>
          <p:cNvSpPr txBox="1">
            <a:spLocks noChangeArrowheads="1"/>
          </p:cNvSpPr>
          <p:nvPr/>
        </p:nvSpPr>
        <p:spPr bwMode="auto">
          <a:xfrm>
            <a:off x="822960" y="1828800"/>
            <a:ext cx="7498080" cy="429768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r>
              <a:rPr lang="en-US" sz="1400" b="1" dirty="0">
                <a:solidFill>
                  <a:sysClr val="windowText" lastClr="000000"/>
                </a:solidFill>
                <a:latin typeface="Courier New" pitchFamily="49" charset="0"/>
              </a:rPr>
              <a:t>Station #:    1   File: zzyy337r.05o</a:t>
            </a:r>
          </a:p>
          <a:p>
            <a:r>
              <a:rPr lang="en-US" sz="1400" b="1" dirty="0">
                <a:solidFill>
                  <a:sysClr val="windowText" lastClr="000000"/>
                </a:solidFill>
                <a:latin typeface="Courier New" pitchFamily="49" charset="0"/>
              </a:rPr>
              <a:t>2005/12/ 3   17: 1:31     954482.055  0.566   25  1 27.8497  0.603</a:t>
            </a:r>
          </a:p>
          <a:p>
            <a:r>
              <a:rPr lang="en-US" sz="1400" b="1" dirty="0">
                <a:solidFill>
                  <a:sysClr val="windowText" lastClr="000000"/>
                </a:solidFill>
                <a:latin typeface="Courier New" pitchFamily="49" charset="0"/>
              </a:rPr>
              <a:t>2005/12/ 3   17: 3:14   -5680362.733  0.590  -80 27 41.7152  0.487</a:t>
            </a:r>
          </a:p>
          <a:p>
            <a:r>
              <a:rPr lang="en-US" sz="1400" b="1" dirty="0">
                <a:solidFill>
                  <a:sysClr val="windowText" lastClr="000000"/>
                </a:solidFill>
                <a:latin typeface="Courier New" pitchFamily="49" charset="0"/>
              </a:rPr>
              <a:t>#sec:  103 #pts:  104    2729933.535  0.812        -24.3934  0.855</a:t>
            </a:r>
          </a:p>
          <a:p>
            <a:endParaRPr lang="en-US" sz="1400" b="1" dirty="0">
              <a:solidFill>
                <a:sysClr val="windowText" lastClr="000000"/>
              </a:solidFill>
              <a:latin typeface="Courier New" pitchFamily="49" charset="0"/>
            </a:endParaRPr>
          </a:p>
          <a:p>
            <a:r>
              <a:rPr lang="en-US" sz="1400" b="1" dirty="0">
                <a:solidFill>
                  <a:sysClr val="windowText" lastClr="000000"/>
                </a:solidFill>
                <a:latin typeface="Courier New" pitchFamily="49" charset="0"/>
              </a:rPr>
              <a:t>Station #:    2   File: zzyy337r.05o</a:t>
            </a:r>
          </a:p>
          <a:p>
            <a:r>
              <a:rPr lang="en-US" sz="1400" b="1" dirty="0">
                <a:solidFill>
                  <a:sysClr val="windowText" lastClr="000000"/>
                </a:solidFill>
                <a:latin typeface="Courier New" pitchFamily="49" charset="0"/>
              </a:rPr>
              <a:t>2005/12/ 3   17: 4:41     955062.476  0.248   25  4 23.5041  0.268</a:t>
            </a:r>
          </a:p>
          <a:p>
            <a:r>
              <a:rPr lang="en-US" sz="1400" b="1" dirty="0">
                <a:solidFill>
                  <a:sysClr val="windowText" lastClr="000000"/>
                </a:solidFill>
                <a:latin typeface="Courier New" pitchFamily="49" charset="0"/>
              </a:rPr>
              <a:t>2005/12/ 3   17: 7:23   -5680325.193  0.257  -80 27 20.9951  0.250</a:t>
            </a:r>
          </a:p>
          <a:p>
            <a:r>
              <a:rPr lang="en-US" sz="1400" b="1" dirty="0">
                <a:solidFill>
                  <a:sysClr val="windowText" lastClr="000000"/>
                </a:solidFill>
                <a:latin typeface="Courier New" pitchFamily="49" charset="0"/>
              </a:rPr>
              <a:t>#sec:  162 #pts:  163    2729813.609  0.339        -22.6164  0.330</a:t>
            </a:r>
          </a:p>
          <a:p>
            <a:endParaRPr lang="en-US" sz="1400" b="1" dirty="0">
              <a:solidFill>
                <a:sysClr val="windowText" lastClr="000000"/>
              </a:solidFill>
              <a:latin typeface="Courier New" pitchFamily="49" charset="0"/>
            </a:endParaRPr>
          </a:p>
          <a:p>
            <a:r>
              <a:rPr lang="en-US" sz="1400" b="1" dirty="0">
                <a:solidFill>
                  <a:sysClr val="windowText" lastClr="000000"/>
                </a:solidFill>
                <a:latin typeface="Courier New" pitchFamily="49" charset="0"/>
              </a:rPr>
              <a:t>Station #:    3   File: zzyy337r.05o</a:t>
            </a:r>
          </a:p>
          <a:p>
            <a:r>
              <a:rPr lang="en-US" sz="1400" b="1" dirty="0">
                <a:solidFill>
                  <a:sysClr val="windowText" lastClr="000000"/>
                </a:solidFill>
                <a:latin typeface="Courier New" pitchFamily="49" charset="0"/>
              </a:rPr>
              <a:t>2005/12/ 3   17: 9:56     955528.756  0.327   25  9 57.3369  0.179</a:t>
            </a:r>
          </a:p>
          <a:p>
            <a:r>
              <a:rPr lang="en-US" sz="1400" b="1" dirty="0">
                <a:solidFill>
                  <a:sysClr val="windowText" lastClr="000000"/>
                </a:solidFill>
                <a:latin typeface="Courier New" pitchFamily="49" charset="0"/>
              </a:rPr>
              <a:t>2005/12/ 3   17:12:31   -5680598.380  0.312  -80 27  6.1520  0.280</a:t>
            </a:r>
          </a:p>
          <a:p>
            <a:r>
              <a:rPr lang="en-US" sz="1400" b="1" dirty="0">
                <a:solidFill>
                  <a:sysClr val="windowText" lastClr="000000"/>
                </a:solidFill>
                <a:latin typeface="Courier New" pitchFamily="49" charset="0"/>
              </a:rPr>
              <a:t>#sec:  155 #pts:  156    2729086.863  0.359        -22.5733  0.472</a:t>
            </a:r>
          </a:p>
          <a:p>
            <a:endParaRPr lang="en-US" sz="1400" b="1" dirty="0">
              <a:solidFill>
                <a:sysClr val="windowText" lastClr="000000"/>
              </a:solidFill>
              <a:latin typeface="Courier New" pitchFamily="49" charset="0"/>
            </a:endParaRPr>
          </a:p>
          <a:p>
            <a:r>
              <a:rPr lang="en-US" sz="1400" b="1" dirty="0">
                <a:solidFill>
                  <a:sysClr val="windowText" lastClr="000000"/>
                </a:solidFill>
                <a:latin typeface="Courier New" pitchFamily="49" charset="0"/>
              </a:rPr>
              <a:t>Station #:    4   File: zzyy337r.05o</a:t>
            </a:r>
          </a:p>
          <a:p>
            <a:r>
              <a:rPr lang="en-US" sz="1400" b="1" dirty="0">
                <a:solidFill>
                  <a:sysClr val="windowText" lastClr="000000"/>
                </a:solidFill>
                <a:latin typeface="Courier New" pitchFamily="49" charset="0"/>
              </a:rPr>
              <a:t>2005/12/ 3   17:14:13     956928.191  2.125   25 14 57.7295  0.045</a:t>
            </a:r>
          </a:p>
          <a:p>
            <a:r>
              <a:rPr lang="en-US" sz="1400" b="1" dirty="0">
                <a:solidFill>
                  <a:sysClr val="windowText" lastClr="000000"/>
                </a:solidFill>
                <a:latin typeface="Courier New" pitchFamily="49" charset="0"/>
              </a:rPr>
              <a:t>2005/12/ 3   17:14:23   -5680357.338  0.525  -80 26 15.3043  2.181</a:t>
            </a:r>
          </a:p>
          <a:p>
            <a:r>
              <a:rPr lang="en-US" sz="1400" b="1" dirty="0">
                <a:solidFill>
                  <a:sysClr val="windowText" lastClr="000000"/>
                </a:solidFill>
                <a:latin typeface="Courier New" pitchFamily="49" charset="0"/>
              </a:rPr>
              <a:t>#sec:   10 #pts:   11    2729097.676  0.128        -22.7844  0.206</a:t>
            </a:r>
          </a:p>
          <a:p>
            <a:pPr>
              <a:spcBef>
                <a:spcPct val="50000"/>
              </a:spcBef>
            </a:pPr>
            <a:endParaRPr lang="en-US" sz="1400" b="1" dirty="0">
              <a:solidFill>
                <a:sysClr val="windowText" lastClr="000000"/>
              </a:solidFill>
              <a:latin typeface="Courier New" pitchFamily="49" charset="0"/>
            </a:endParaRPr>
          </a:p>
        </p:txBody>
      </p:sp>
      <p:sp>
        <p:nvSpPr>
          <p:cNvPr id="16" name="Text Box 5"/>
          <p:cNvSpPr txBox="1">
            <a:spLocks noChangeArrowheads="1"/>
          </p:cNvSpPr>
          <p:nvPr/>
        </p:nvSpPr>
        <p:spPr bwMode="auto">
          <a:xfrm>
            <a:off x="822959" y="1280159"/>
            <a:ext cx="7498080" cy="52120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spcBef>
                <a:spcPct val="50000"/>
              </a:spcBef>
            </a:pPr>
            <a:r>
              <a:rPr lang="en-US" sz="2800" b="0" dirty="0" smtClean="0"/>
              <a:t>OPUS–</a:t>
            </a:r>
            <a:r>
              <a:rPr lang="en-US" sz="2800" b="0" dirty="0" err="1" smtClean="0"/>
              <a:t>Mapper</a:t>
            </a:r>
            <a:r>
              <a:rPr lang="en-US" sz="2800" b="0" dirty="0" smtClean="0"/>
              <a:t>  </a:t>
            </a:r>
            <a:r>
              <a:rPr lang="en-US" sz="2800" b="0" dirty="0"/>
              <a:t>Static Occupation Report</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20"/>
            <a:ext cx="7772400" cy="685961"/>
          </a:xfrm>
        </p:spPr>
        <p:txBody>
          <a:bodyPr/>
          <a:lstStyle/>
          <a:p>
            <a:pPr algn="ctr"/>
            <a:r>
              <a:rPr lang="en-US" dirty="0" smtClean="0"/>
              <a:t>Other </a:t>
            </a:r>
            <a:r>
              <a:rPr lang="en-US" dirty="0" err="1" smtClean="0"/>
              <a:t>gnss</a:t>
            </a:r>
            <a:endParaRPr 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785652"/>
          </a:xfrm>
          <a:prstGeom prst="rect">
            <a:avLst/>
          </a:prstGeom>
          <a:noFill/>
        </p:spPr>
        <p:txBody>
          <a:bodyPr wrap="square" rtlCol="0">
            <a:spAutoFit/>
          </a:bodyPr>
          <a:lstStyle/>
          <a:p>
            <a:r>
              <a:rPr lang="en-US" sz="2400" dirty="0" smtClean="0"/>
              <a:t>Other </a:t>
            </a:r>
            <a:r>
              <a:rPr lang="en-US" sz="2400" b="1" dirty="0" smtClean="0"/>
              <a:t>Global Navigation Satellite System</a:t>
            </a:r>
            <a:r>
              <a:rPr lang="en-US" sz="2400" dirty="0" smtClean="0"/>
              <a:t>, GNSS, are or will be operational in the future.</a:t>
            </a:r>
          </a:p>
          <a:p>
            <a:endParaRPr lang="en-US" sz="2400" dirty="0" smtClean="0"/>
          </a:p>
          <a:p>
            <a:pPr marL="463550" indent="-238125">
              <a:buFont typeface="Arial" pitchFamily="34" charset="0"/>
              <a:buChar char="•"/>
            </a:pPr>
            <a:r>
              <a:rPr lang="en-US" sz="2400" dirty="0" smtClean="0"/>
              <a:t>GLONASS is operational now.</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Galileo is in testing and preparing for deployment.</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COMPASS is in planning and testing.</a:t>
            </a:r>
          </a:p>
          <a:p>
            <a:pPr marL="463550" indent="-238125">
              <a:buFont typeface="Arial" pitchFamily="34" charset="0"/>
              <a:buChar char="•"/>
            </a:pPr>
            <a:endParaRPr lang="en-US" sz="2400" dirty="0" smtClean="0"/>
          </a:p>
          <a:p>
            <a:r>
              <a:rPr lang="en-US" sz="2400" dirty="0" smtClean="0"/>
              <a:t>Like you, the NGS wants to make use of these systems.</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4893647"/>
          </a:xfrm>
          <a:prstGeom prst="rect">
            <a:avLst/>
          </a:prstGeom>
          <a:noFill/>
        </p:spPr>
        <p:txBody>
          <a:bodyPr wrap="square" rtlCol="0">
            <a:spAutoFit/>
          </a:bodyPr>
          <a:lstStyle/>
          <a:p>
            <a:r>
              <a:rPr lang="en-US" sz="2400" dirty="0" smtClean="0"/>
              <a:t>Unfortunately, the infrastructure must also be in place before new GNSS can be incorporated into OPUS.</a:t>
            </a:r>
          </a:p>
          <a:p>
            <a:endParaRPr lang="en-US" sz="2400" dirty="0" smtClean="0"/>
          </a:p>
          <a:p>
            <a:pPr marL="463550" indent="-238125">
              <a:buFont typeface="Arial" pitchFamily="34" charset="0"/>
              <a:buChar char="•"/>
            </a:pPr>
            <a:r>
              <a:rPr lang="en-US" sz="2400" dirty="0" smtClean="0"/>
              <a:t>Precise ephemerides must be available in a timely manner.</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A robust and comprehensive CORS network is needed.</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Antenna models and other information must be available.</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Software must be ready and proven robust.</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The community must feel a sufficient level of comfort </a:t>
            </a:r>
            <a:br>
              <a:rPr lang="en-US" sz="2400" dirty="0" smtClean="0"/>
            </a:br>
            <a:r>
              <a:rPr lang="en-US" sz="2400" dirty="0" smtClean="0"/>
              <a:t>which is gained by reliably producing quality products.</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5262979"/>
          </a:xfrm>
          <a:prstGeom prst="rect">
            <a:avLst/>
          </a:prstGeom>
          <a:noFill/>
        </p:spPr>
        <p:txBody>
          <a:bodyPr wrap="square" rtlCol="0">
            <a:spAutoFit/>
          </a:bodyPr>
          <a:lstStyle/>
          <a:p>
            <a:r>
              <a:rPr lang="en-US" sz="2400" dirty="0" smtClean="0"/>
              <a:t>Looking at these point for GLONASS specifically:</a:t>
            </a:r>
          </a:p>
          <a:p>
            <a:endParaRPr lang="en-US" sz="2400" dirty="0" smtClean="0"/>
          </a:p>
          <a:p>
            <a:pPr marL="463550" indent="-238125">
              <a:buFont typeface="Arial" pitchFamily="34" charset="0"/>
              <a:buChar char="•"/>
            </a:pPr>
            <a:r>
              <a:rPr lang="en-US" sz="2400" dirty="0" smtClean="0"/>
              <a:t>Precise ephemerides are available no sooner than two-weeks and there is limited global support for this product.</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The number of GLONASS enable CORS is limited but growing (approximately 12% in the U.S.).</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Antenna models and other information are being produced.</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Software development is underway at the NGS.</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The NGS has begun activities which will help develop a solid foundation for using GLONASS.</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785652"/>
          </a:xfrm>
          <a:prstGeom prst="rect">
            <a:avLst/>
          </a:prstGeom>
          <a:noFill/>
        </p:spPr>
        <p:txBody>
          <a:bodyPr wrap="square" rtlCol="0">
            <a:spAutoFit/>
          </a:bodyPr>
          <a:lstStyle/>
          <a:p>
            <a:r>
              <a:rPr lang="en-US" sz="2400" dirty="0" smtClean="0"/>
              <a:t>What’s happening now?</a:t>
            </a:r>
          </a:p>
          <a:p>
            <a:endParaRPr lang="en-US" sz="2400" dirty="0" smtClean="0"/>
          </a:p>
          <a:p>
            <a:pPr marL="457200" indent="-228600">
              <a:buFont typeface="Arial" pitchFamily="34" charset="0"/>
              <a:buChar char="•"/>
            </a:pPr>
            <a:r>
              <a:rPr lang="en-US" sz="2400" dirty="0" smtClean="0"/>
              <a:t>Schenewerk is extending the PAGES suite to handle GLONASS and other GNSS.</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GLONASS PAGES will be able to process integer-fixed or float GPS and float GLONASS separately or together.</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The software is literally an extension of PAGES which has been proven in a variety of operational tasks.</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OPUS-S Interface.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a:t>
                </a:fld>
                <a:r>
                  <a:rPr lang="en-GB" sz="1800" b="1" dirty="0">
                    <a:solidFill>
                      <a:srgbClr val="282878"/>
                    </a:solidFill>
                  </a:rPr>
                  <a:t> </a:t>
                </a:r>
              </a:p>
            </p:txBody>
          </p:sp>
        </p:grpSp>
      </p:grpSp>
      <p:sp>
        <p:nvSpPr>
          <p:cNvPr id="17" name="TextBox 16"/>
          <p:cNvSpPr txBox="1"/>
          <p:nvPr/>
        </p:nvSpPr>
        <p:spPr>
          <a:xfrm>
            <a:off x="1463040" y="4754880"/>
            <a:ext cx="5951096" cy="276999"/>
          </a:xfrm>
          <a:prstGeom prst="rect">
            <a:avLst/>
          </a:prstGeom>
          <a:noFill/>
        </p:spPr>
        <p:txBody>
          <a:bodyPr wrap="square" rtlCol="0">
            <a:spAutoFit/>
          </a:bodyPr>
          <a:lstStyle/>
          <a:p>
            <a:r>
              <a:rPr lang="en-US" sz="1200" dirty="0" smtClean="0"/>
              <a:t>http://www.ngs.noaa.gov/OPUS/</a:t>
            </a:r>
            <a:endParaRPr lang="en-US" sz="1200" dirty="0"/>
          </a:p>
        </p:txBody>
      </p:sp>
      <p:pic>
        <p:nvPicPr>
          <p:cNvPr id="6145" name="Picture 1"/>
          <p:cNvPicPr>
            <a:picLocks noChangeAspect="1" noChangeArrowheads="1"/>
          </p:cNvPicPr>
          <p:nvPr/>
        </p:nvPicPr>
        <p:blipFill>
          <a:blip r:embed="rId2" cstate="print"/>
          <a:srcRect l="1752" t="15859" r="3224" b="22372"/>
          <a:stretch>
            <a:fillRect/>
          </a:stretch>
        </p:blipFill>
        <p:spPr bwMode="auto">
          <a:xfrm>
            <a:off x="1463040" y="1097280"/>
            <a:ext cx="6137055" cy="3625882"/>
          </a:xfrm>
          <a:prstGeom prst="rect">
            <a:avLst/>
          </a:prstGeom>
          <a:noFill/>
          <a:ln w="12700">
            <a:solidFill>
              <a:schemeClr val="accent1"/>
            </a:solidFill>
            <a:miter lim="800000"/>
            <a:headEnd/>
            <a:tailEnd/>
          </a:ln>
        </p:spPr>
      </p:pic>
      <p:sp>
        <p:nvSpPr>
          <p:cNvPr id="18" name="TextBox 17"/>
          <p:cNvSpPr txBox="1"/>
          <p:nvPr/>
        </p:nvSpPr>
        <p:spPr>
          <a:xfrm>
            <a:off x="274320" y="5029200"/>
            <a:ext cx="8558048" cy="1569660"/>
          </a:xfrm>
          <a:prstGeom prst="rect">
            <a:avLst/>
          </a:prstGeom>
          <a:noFill/>
        </p:spPr>
        <p:txBody>
          <a:bodyPr wrap="square" rtlCol="0">
            <a:spAutoFit/>
          </a:bodyPr>
          <a:lstStyle/>
          <a:p>
            <a:r>
              <a:rPr lang="en-US" sz="2400" dirty="0" smtClean="0"/>
              <a:t>This is the OPUS home page used to submit data to</a:t>
            </a:r>
          </a:p>
          <a:p>
            <a:r>
              <a:rPr lang="en-US" sz="2400" dirty="0" smtClean="0"/>
              <a:t>the OPUS processing queues. To use OPUS-S, complete the four fields, then click the “Upload to STATIC” button. In a few minutes, an email arrives with the results.</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785652"/>
          </a:xfrm>
          <a:prstGeom prst="rect">
            <a:avLst/>
          </a:prstGeom>
          <a:noFill/>
        </p:spPr>
        <p:txBody>
          <a:bodyPr wrap="square" rtlCol="0">
            <a:spAutoFit/>
          </a:bodyPr>
          <a:lstStyle/>
          <a:p>
            <a:r>
              <a:rPr lang="en-US" sz="2400" dirty="0" smtClean="0"/>
              <a:t>The GLONASS PAGES programming is largely complete.</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Orbit production trials should be underway by April, 2011. </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Contribution to the IGS GLONASS precise ephemeris combinations is planned by the end of the year. </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Recall that the precise ephemerides have a two-week latency, so the viability of a GLONASS rapid product </a:t>
            </a:r>
            <a:br>
              <a:rPr lang="en-US" sz="2400" dirty="0" smtClean="0"/>
            </a:br>
            <a:r>
              <a:rPr lang="en-US" sz="2400" dirty="0" smtClean="0"/>
              <a:t>(one day latency or less) will be investigated.</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4524315"/>
          </a:xfrm>
          <a:prstGeom prst="rect">
            <a:avLst/>
          </a:prstGeom>
          <a:noFill/>
        </p:spPr>
        <p:txBody>
          <a:bodyPr wrap="square" rtlCol="0">
            <a:spAutoFit/>
          </a:bodyPr>
          <a:lstStyle/>
          <a:p>
            <a:r>
              <a:rPr lang="en-US" sz="2400" dirty="0" smtClean="0"/>
              <a:t>But GLONASS PAGES is just a transitional tool:</a:t>
            </a:r>
          </a:p>
          <a:p>
            <a:endParaRPr lang="en-US" sz="2400" dirty="0" smtClean="0"/>
          </a:p>
          <a:p>
            <a:pPr marL="457200" indent="-228600">
              <a:buFont typeface="Arial" pitchFamily="34" charset="0"/>
              <a:buChar char="•"/>
            </a:pPr>
            <a:r>
              <a:rPr lang="en-US" sz="2400" dirty="0" smtClean="0"/>
              <a:t>It provides useful products in the short-term.</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Its products will be regularly compared with similar products from the international community.</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It can provide experience with other GNSS.</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It can provide a way to experiment with other GNSS.</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It is a “benchmark” for the next-generation software.</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sz="quarter" idx="1"/>
          </p:nvPr>
        </p:nvSpPr>
        <p:spPr>
          <a:xfrm>
            <a:off x="457200" y="1188720"/>
            <a:ext cx="8229600" cy="4495800"/>
          </a:xfrm>
        </p:spPr>
        <p:txBody>
          <a:bodyPr/>
          <a:lstStyle/>
          <a:p>
            <a:pPr marL="0" indent="6350">
              <a:buNone/>
            </a:pPr>
            <a:r>
              <a:rPr lang="en-US" sz="2400" dirty="0" smtClean="0">
                <a:latin typeface="Arial" pitchFamily="34" charset="0"/>
                <a:cs typeface="Arial" pitchFamily="34" charset="0"/>
              </a:rPr>
              <a:t>At the same time, </a:t>
            </a:r>
            <a:r>
              <a:rPr lang="en-US" sz="2400" dirty="0" err="1" smtClean="0">
                <a:latin typeface="Arial" pitchFamily="34" charset="0"/>
                <a:cs typeface="Arial" pitchFamily="34" charset="0"/>
              </a:rPr>
              <a:t>Choi</a:t>
            </a:r>
            <a:r>
              <a:rPr lang="en-US" sz="2400" dirty="0" smtClean="0">
                <a:latin typeface="Arial" pitchFamily="34" charset="0"/>
                <a:cs typeface="Arial" pitchFamily="34" charset="0"/>
              </a:rPr>
              <a:t> et al. are building the next generation software.</a:t>
            </a:r>
          </a:p>
          <a:p>
            <a:pPr marL="0" indent="6350">
              <a:buNone/>
            </a:pPr>
            <a:endParaRPr lang="en-US" sz="2400" dirty="0" smtClean="0">
              <a:latin typeface="Arial" pitchFamily="34" charset="0"/>
              <a:cs typeface="Arial" pitchFamily="34" charset="0"/>
            </a:endParaRPr>
          </a:p>
          <a:p>
            <a:pPr>
              <a:spcBef>
                <a:spcPct val="0"/>
              </a:spcBef>
            </a:pPr>
            <a:r>
              <a:rPr lang="en-US" sz="2400" dirty="0" smtClean="0">
                <a:latin typeface="Arial" pitchFamily="34" charset="0"/>
                <a:cs typeface="Arial" pitchFamily="34" charset="0"/>
              </a:rPr>
              <a:t>Software requirements:</a:t>
            </a:r>
          </a:p>
          <a:p>
            <a:pPr lvl="1">
              <a:spcBef>
                <a:spcPct val="0"/>
              </a:spcBef>
              <a:buFont typeface="Courier New" pitchFamily="49" charset="0"/>
              <a:buChar char="o"/>
            </a:pPr>
            <a:r>
              <a:rPr lang="en-US" sz="2400" dirty="0" smtClean="0">
                <a:latin typeface="Arial" pitchFamily="34" charset="0"/>
                <a:cs typeface="Arial" pitchFamily="34" charset="0"/>
              </a:rPr>
              <a:t>Ability to process single- or multi-frequency data.</a:t>
            </a:r>
          </a:p>
          <a:p>
            <a:pPr lvl="1">
              <a:spcBef>
                <a:spcPct val="0"/>
              </a:spcBef>
              <a:buFont typeface="Courier New" pitchFamily="49" charset="0"/>
              <a:buChar char="o"/>
            </a:pPr>
            <a:r>
              <a:rPr lang="en-US" sz="2400" dirty="0" smtClean="0">
                <a:latin typeface="Arial" pitchFamily="34" charset="0"/>
                <a:cs typeface="Arial" pitchFamily="34" charset="0"/>
              </a:rPr>
              <a:t>Ability to process single- or multi-constellation data.</a:t>
            </a:r>
          </a:p>
          <a:p>
            <a:pPr lvl="1">
              <a:spcBef>
                <a:spcPct val="0"/>
              </a:spcBef>
              <a:buFont typeface="Courier New" pitchFamily="49" charset="0"/>
              <a:buChar char="o"/>
            </a:pPr>
            <a:r>
              <a:rPr lang="en-US" sz="2400" dirty="0" smtClean="0">
                <a:latin typeface="Arial" pitchFamily="34" charset="0"/>
                <a:cs typeface="Arial" pitchFamily="34" charset="0"/>
              </a:rPr>
              <a:t>Ability to process other many observables.</a:t>
            </a:r>
          </a:p>
          <a:p>
            <a:pPr lvl="1">
              <a:spcBef>
                <a:spcPct val="0"/>
              </a:spcBef>
              <a:buFont typeface="Courier New" pitchFamily="49" charset="0"/>
              <a:buChar char="o"/>
            </a:pPr>
            <a:r>
              <a:rPr lang="en-US" sz="2400" dirty="0" smtClean="0">
                <a:latin typeface="Arial" pitchFamily="34" charset="0"/>
                <a:cs typeface="Arial" pitchFamily="34" charset="0"/>
              </a:rPr>
              <a:t>Ability to fix integers.</a:t>
            </a:r>
          </a:p>
          <a:p>
            <a:endParaRPr lang="en-US" dirty="0" smtClean="0"/>
          </a:p>
        </p:txBody>
      </p:sp>
      <p:sp>
        <p:nvSpPr>
          <p:cNvPr id="5"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7"/>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sz="quarter" idx="1"/>
          </p:nvPr>
        </p:nvSpPr>
        <p:spPr>
          <a:xfrm>
            <a:off x="457200" y="1188720"/>
            <a:ext cx="8229600" cy="4495800"/>
          </a:xfrm>
        </p:spPr>
        <p:txBody>
          <a:bodyPr/>
          <a:lstStyle/>
          <a:p>
            <a:pPr marL="0" indent="6350">
              <a:buNone/>
            </a:pPr>
            <a:r>
              <a:rPr lang="en-US" sz="2400" dirty="0" smtClean="0">
                <a:latin typeface="Arial" pitchFamily="34" charset="0"/>
                <a:cs typeface="Arial" pitchFamily="34" charset="0"/>
              </a:rPr>
              <a:t>At the same time, </a:t>
            </a:r>
            <a:r>
              <a:rPr lang="en-US" sz="2400" dirty="0" err="1" smtClean="0">
                <a:latin typeface="Arial" pitchFamily="34" charset="0"/>
                <a:cs typeface="Arial" pitchFamily="34" charset="0"/>
              </a:rPr>
              <a:t>Choi</a:t>
            </a:r>
            <a:r>
              <a:rPr lang="en-US" sz="2400" dirty="0" smtClean="0">
                <a:latin typeface="Arial" pitchFamily="34" charset="0"/>
                <a:cs typeface="Arial" pitchFamily="34" charset="0"/>
              </a:rPr>
              <a:t> et al. are building the next generation software.</a:t>
            </a:r>
          </a:p>
          <a:p>
            <a:pPr marL="0" indent="6350">
              <a:buNone/>
            </a:pPr>
            <a:endParaRPr lang="en-US" sz="2400" dirty="0" smtClean="0">
              <a:latin typeface="Arial" pitchFamily="34" charset="0"/>
              <a:cs typeface="Arial" pitchFamily="34" charset="0"/>
            </a:endParaRPr>
          </a:p>
          <a:p>
            <a:pPr>
              <a:spcBef>
                <a:spcPct val="0"/>
              </a:spcBef>
            </a:pPr>
            <a:r>
              <a:rPr lang="en-US" sz="2400" dirty="0" smtClean="0">
                <a:latin typeface="Arial" pitchFamily="34" charset="0"/>
                <a:cs typeface="Arial" pitchFamily="34" charset="0"/>
              </a:rPr>
              <a:t>Technical aspects:</a:t>
            </a:r>
          </a:p>
          <a:p>
            <a:pPr lvl="1">
              <a:spcBef>
                <a:spcPct val="0"/>
              </a:spcBef>
              <a:buFont typeface="Courier New" pitchFamily="49" charset="0"/>
              <a:buChar char="o"/>
            </a:pPr>
            <a:r>
              <a:rPr lang="en-US" sz="2400" dirty="0" smtClean="0">
                <a:latin typeface="Arial" pitchFamily="34" charset="0"/>
                <a:cs typeface="Arial" pitchFamily="34" charset="0"/>
              </a:rPr>
              <a:t>Object oriented programming.</a:t>
            </a:r>
          </a:p>
          <a:p>
            <a:pPr lvl="1">
              <a:spcBef>
                <a:spcPct val="0"/>
              </a:spcBef>
              <a:buFont typeface="Courier New" pitchFamily="49" charset="0"/>
              <a:buChar char="o"/>
            </a:pPr>
            <a:r>
              <a:rPr lang="en-US" sz="2400" dirty="0" smtClean="0">
                <a:latin typeface="Arial" pitchFamily="34" charset="0"/>
                <a:cs typeface="Arial" pitchFamily="34" charset="0"/>
              </a:rPr>
              <a:t>C++ or Java.</a:t>
            </a:r>
          </a:p>
          <a:p>
            <a:pPr lvl="1">
              <a:spcBef>
                <a:spcPct val="0"/>
              </a:spcBef>
              <a:buFont typeface="Courier New" pitchFamily="49" charset="0"/>
              <a:buChar char="o"/>
            </a:pPr>
            <a:r>
              <a:rPr lang="en-US" sz="2400" dirty="0" smtClean="0">
                <a:latin typeface="Arial" pitchFamily="34" charset="0"/>
                <a:cs typeface="Arial" pitchFamily="34" charset="0"/>
              </a:rPr>
              <a:t>Unified formats and a robust interface which supports backward- and forward-compatibility.</a:t>
            </a:r>
          </a:p>
          <a:p>
            <a:endParaRPr lang="en-US" dirty="0" smtClean="0"/>
          </a:p>
        </p:txBody>
      </p:sp>
      <p:sp>
        <p:nvSpPr>
          <p:cNvPr id="5"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7"/>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sz="quarter" idx="1"/>
          </p:nvPr>
        </p:nvSpPr>
        <p:spPr>
          <a:xfrm>
            <a:off x="457200" y="1188720"/>
            <a:ext cx="8229600" cy="4876800"/>
          </a:xfrm>
        </p:spPr>
        <p:txBody>
          <a:bodyPr/>
          <a:lstStyle/>
          <a:p>
            <a:pPr>
              <a:spcBef>
                <a:spcPct val="0"/>
              </a:spcBef>
              <a:buNone/>
            </a:pPr>
            <a:r>
              <a:rPr lang="en-US" sz="2400" dirty="0" smtClean="0">
                <a:latin typeface="Arial" pitchFamily="34" charset="0"/>
                <a:cs typeface="Arial" pitchFamily="34" charset="0"/>
              </a:rPr>
              <a:t>Challenges in building the next-generation software.</a:t>
            </a:r>
          </a:p>
          <a:p>
            <a:pPr marL="511175" lvl="1" indent="-282575">
              <a:spcBef>
                <a:spcPct val="0"/>
              </a:spcBef>
              <a:buFont typeface="Arial" pitchFamily="34" charset="0"/>
              <a:buChar char="•"/>
            </a:pPr>
            <a:r>
              <a:rPr lang="en-US" sz="2400" dirty="0" smtClean="0">
                <a:latin typeface="Arial" pitchFamily="34" charset="0"/>
                <a:cs typeface="Arial" pitchFamily="34" charset="0"/>
              </a:rPr>
              <a:t>Understanding the biases within and between GNSS.</a:t>
            </a:r>
          </a:p>
          <a:p>
            <a:pPr marL="968375" lvl="3" indent="-282575">
              <a:spcBef>
                <a:spcPct val="0"/>
              </a:spcBef>
              <a:buFont typeface="Courier New" pitchFamily="49" charset="0"/>
              <a:buChar char="o"/>
            </a:pPr>
            <a:r>
              <a:rPr lang="en-US" sz="2400" dirty="0" smtClean="0">
                <a:latin typeface="Arial" pitchFamily="34" charset="0"/>
                <a:cs typeface="Arial" pitchFamily="34" charset="0"/>
              </a:rPr>
              <a:t>Receiver clock biases.</a:t>
            </a:r>
          </a:p>
          <a:p>
            <a:pPr marL="968375" lvl="3" indent="-282575">
              <a:spcBef>
                <a:spcPct val="0"/>
              </a:spcBef>
              <a:buFont typeface="Courier New" pitchFamily="49" charset="0"/>
              <a:buChar char="o"/>
            </a:pPr>
            <a:r>
              <a:rPr lang="en-US" sz="2400" dirty="0" smtClean="0">
                <a:latin typeface="Arial" pitchFamily="34" charset="0"/>
                <a:cs typeface="Arial" pitchFamily="34" charset="0"/>
              </a:rPr>
              <a:t>Inter-channel biases:</a:t>
            </a:r>
            <a:br>
              <a:rPr lang="en-US" sz="2400" dirty="0" smtClean="0">
                <a:latin typeface="Arial" pitchFamily="34" charset="0"/>
                <a:cs typeface="Arial" pitchFamily="34" charset="0"/>
              </a:rPr>
            </a:br>
            <a:r>
              <a:rPr lang="en-US" sz="2400" dirty="0" smtClean="0">
                <a:latin typeface="Arial" pitchFamily="34" charset="0"/>
                <a:cs typeface="Arial" pitchFamily="34" charset="0"/>
              </a:rPr>
              <a:t>hardware dependent for each frequency.</a:t>
            </a:r>
          </a:p>
          <a:p>
            <a:pPr marL="968375" lvl="3" indent="-282575">
              <a:spcBef>
                <a:spcPct val="0"/>
              </a:spcBef>
              <a:buFont typeface="Courier New" pitchFamily="49" charset="0"/>
              <a:buChar char="o"/>
            </a:pPr>
            <a:r>
              <a:rPr lang="en-US" sz="2400" dirty="0" smtClean="0">
                <a:latin typeface="Arial" pitchFamily="34" charset="0"/>
                <a:cs typeface="Arial" pitchFamily="34" charset="0"/>
              </a:rPr>
              <a:t>Other system biases.</a:t>
            </a:r>
          </a:p>
          <a:p>
            <a:pPr marL="511175" lvl="2" indent="-282575">
              <a:spcBef>
                <a:spcPct val="0"/>
              </a:spcBef>
              <a:buFont typeface="Courier New" pitchFamily="49" charset="0"/>
              <a:buChar char="o"/>
            </a:pPr>
            <a:endParaRPr lang="en-US" dirty="0" smtClean="0">
              <a:latin typeface="Arial" pitchFamily="34" charset="0"/>
              <a:cs typeface="Arial" pitchFamily="34" charset="0"/>
            </a:endParaRPr>
          </a:p>
          <a:p>
            <a:pPr marL="511175" lvl="1" indent="-282575">
              <a:spcBef>
                <a:spcPct val="0"/>
              </a:spcBef>
              <a:buFont typeface="Arial" pitchFamily="34" charset="0"/>
              <a:buChar char="•"/>
            </a:pPr>
            <a:r>
              <a:rPr lang="en-US" sz="2400" dirty="0" smtClean="0">
                <a:latin typeface="Arial" pitchFamily="34" charset="0"/>
                <a:cs typeface="Arial" pitchFamily="34" charset="0"/>
              </a:rPr>
              <a:t>The classic double-difference approach won’t work.</a:t>
            </a:r>
          </a:p>
          <a:p>
            <a:pPr marL="968375" lvl="3" indent="-282575">
              <a:spcBef>
                <a:spcPct val="0"/>
              </a:spcBef>
              <a:buFont typeface="Courier New" pitchFamily="49" charset="0"/>
              <a:buChar char="o"/>
            </a:pPr>
            <a:r>
              <a:rPr lang="en-US" sz="2400" dirty="0" smtClean="0">
                <a:latin typeface="Arial" pitchFamily="34" charset="0"/>
                <a:cs typeface="Arial" pitchFamily="34" charset="0"/>
              </a:rPr>
              <a:t>Different receiver clock estimates for each GNSS.</a:t>
            </a:r>
          </a:p>
          <a:p>
            <a:pPr marL="968375" lvl="3" indent="-282575">
              <a:spcBef>
                <a:spcPct val="0"/>
              </a:spcBef>
              <a:buFont typeface="Courier New" pitchFamily="49" charset="0"/>
              <a:buChar char="o"/>
            </a:pPr>
            <a:r>
              <a:rPr lang="en-US" sz="2400" dirty="0" smtClean="0">
                <a:latin typeface="Arial" pitchFamily="34" charset="0"/>
                <a:cs typeface="Arial" pitchFamily="34" charset="0"/>
              </a:rPr>
              <a:t>Mixing different frequencies.</a:t>
            </a:r>
          </a:p>
          <a:p>
            <a:pPr marL="968375" lvl="3" indent="-282575">
              <a:spcBef>
                <a:spcPct val="0"/>
              </a:spcBef>
              <a:buFont typeface="Courier New" pitchFamily="49" charset="0"/>
              <a:buChar char="o"/>
            </a:pPr>
            <a:r>
              <a:rPr lang="en-US" sz="2400" dirty="0" smtClean="0">
                <a:latin typeface="Arial" pitchFamily="34" charset="0"/>
                <a:cs typeface="Arial" pitchFamily="34" charset="0"/>
              </a:rPr>
              <a:t>Inter-channel biases.</a:t>
            </a:r>
          </a:p>
          <a:p>
            <a:pPr marL="968375" lvl="3" indent="-282575">
              <a:spcBef>
                <a:spcPct val="0"/>
              </a:spcBef>
              <a:buFont typeface="Courier New" pitchFamily="49" charset="0"/>
              <a:buChar char="o"/>
            </a:pPr>
            <a:r>
              <a:rPr lang="en-US" sz="2400" dirty="0" smtClean="0">
                <a:latin typeface="Arial" pitchFamily="34" charset="0"/>
                <a:cs typeface="Arial" pitchFamily="34" charset="0"/>
              </a:rPr>
              <a:t>Integer ambiguity fixing.</a:t>
            </a:r>
          </a:p>
        </p:txBody>
      </p:sp>
      <p:sp>
        <p:nvSpPr>
          <p:cNvPr id="5"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7"/>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20"/>
            <a:ext cx="7772400" cy="685961"/>
          </a:xfrm>
        </p:spPr>
        <p:txBody>
          <a:bodyPr/>
          <a:lstStyle/>
          <a:p>
            <a:pPr algn="ctr"/>
            <a:r>
              <a:rPr lang="en-US" dirty="0" smtClean="0"/>
              <a:t>OPUS-Projects</a:t>
            </a:r>
            <a:endParaRPr 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OPUS-Projects</a:t>
            </a:r>
            <a:endParaRPr lang="en-US" sz="4000" dirty="0"/>
          </a:p>
        </p:txBody>
      </p:sp>
      <p:sp>
        <p:nvSpPr>
          <p:cNvPr id="7" name="TextBox 6"/>
          <p:cNvSpPr txBox="1"/>
          <p:nvPr/>
        </p:nvSpPr>
        <p:spPr>
          <a:xfrm>
            <a:off x="228600" y="1188720"/>
            <a:ext cx="8686800" cy="3108543"/>
          </a:xfrm>
          <a:prstGeom prst="rect">
            <a:avLst/>
          </a:prstGeom>
          <a:noFill/>
        </p:spPr>
        <p:txBody>
          <a:bodyPr wrap="square" rtlCol="0">
            <a:spAutoFit/>
          </a:bodyPr>
          <a:lstStyle/>
          <a:p>
            <a:pPr marL="455613" indent="-227013">
              <a:buFont typeface="Arial" pitchFamily="34" charset="0"/>
              <a:buChar char="•"/>
            </a:pPr>
            <a:r>
              <a:rPr lang="en-US" sz="2800" dirty="0" smtClean="0"/>
              <a:t>A Little OPUS-Projects History.</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What Is OPUS-Projects?</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The OPUS-Projects Interface.</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How Good Can I Do </a:t>
            </a:r>
            <a:r>
              <a:rPr lang="en-US" sz="2800" smtClean="0"/>
              <a:t>With OPUS-Projects?</a:t>
            </a:r>
            <a:endParaRPr lang="en-US" sz="28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046988"/>
          </a:xfrm>
          <a:prstGeom prst="rect">
            <a:avLst/>
          </a:prstGeom>
          <a:noFill/>
        </p:spPr>
        <p:txBody>
          <a:bodyPr wrap="square" rtlCol="0">
            <a:spAutoFit/>
          </a:bodyPr>
          <a:lstStyle/>
          <a:p>
            <a:r>
              <a:rPr lang="en-US" sz="2400" dirty="0" smtClean="0"/>
              <a:t>The success of OPUS clearly demonstrated the value of </a:t>
            </a:r>
            <a:br>
              <a:rPr lang="en-US" sz="2400" dirty="0" smtClean="0"/>
            </a:br>
            <a:r>
              <a:rPr lang="en-US" sz="2400" dirty="0" smtClean="0"/>
              <a:t>web-based tools for some activities. This begged the question, could a web-based utility be made for a more complex task such as an airport or height modernization survey?</a:t>
            </a:r>
          </a:p>
          <a:p>
            <a:endParaRPr lang="en-US" sz="2400" dirty="0" smtClean="0"/>
          </a:p>
          <a:p>
            <a:r>
              <a:rPr lang="en-US" sz="2400" dirty="0" smtClean="0"/>
              <a:t>In these cases, one or more survey crews would be occupying one or more marks over several hours or days in a manner consistent with predefined project specifications.</a:t>
            </a:r>
            <a:endParaRPr lang="en-US" sz="24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127</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128</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6" name="TextBox 15"/>
          <p:cNvSpPr txBox="1"/>
          <p:nvPr/>
        </p:nvSpPr>
        <p:spPr>
          <a:xfrm>
            <a:off x="228600" y="1188720"/>
            <a:ext cx="8686800" cy="3785652"/>
          </a:xfrm>
          <a:prstGeom prst="rect">
            <a:avLst/>
          </a:prstGeom>
          <a:noFill/>
        </p:spPr>
        <p:txBody>
          <a:bodyPr wrap="square" rtlCol="0">
            <a:spAutoFit/>
          </a:bodyPr>
          <a:lstStyle/>
          <a:p>
            <a:r>
              <a:rPr lang="en-US" sz="2400" dirty="0" smtClean="0"/>
              <a:t>The “wish list” for such a web-based utility included:</a:t>
            </a:r>
          </a:p>
          <a:p>
            <a:endParaRPr lang="en-US" sz="2400" dirty="0" smtClean="0"/>
          </a:p>
          <a:p>
            <a:pPr marL="450850" indent="-171450">
              <a:buFont typeface="Arial" pitchFamily="34" charset="0"/>
              <a:buChar char="•"/>
            </a:pPr>
            <a:r>
              <a:rPr lang="en-US" sz="2400" dirty="0" smtClean="0"/>
              <a:t>Visualize and organize multiple, related data submissions.</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Process all or subsets of the data according to user specifications.</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Offer the results in useful forms and formats.</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Do all this as simply as possible.</a:t>
            </a:r>
            <a:endParaRPr lang="en-US" sz="2400"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129</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7" name="TextBox 16"/>
          <p:cNvSpPr txBox="1"/>
          <p:nvPr/>
        </p:nvSpPr>
        <p:spPr>
          <a:xfrm>
            <a:off x="228600" y="1188720"/>
            <a:ext cx="8229600" cy="3785652"/>
          </a:xfrm>
          <a:prstGeom prst="rect">
            <a:avLst/>
          </a:prstGeom>
          <a:noFill/>
        </p:spPr>
        <p:txBody>
          <a:bodyPr wrap="square" rtlCol="0">
            <a:spAutoFit/>
          </a:bodyPr>
          <a:lstStyle/>
          <a:p>
            <a:pPr marL="336550" indent="-336550"/>
            <a:r>
              <a:rPr lang="en-US" sz="2400" dirty="0" smtClean="0"/>
              <a:t>But do we </a:t>
            </a:r>
            <a:r>
              <a:rPr lang="en-US" sz="2400" i="1" u="sng" dirty="0" smtClean="0"/>
              <a:t>really</a:t>
            </a:r>
            <a:r>
              <a:rPr lang="en-US" sz="2400" dirty="0" smtClean="0"/>
              <a:t> need another OPUS flavor?</a:t>
            </a:r>
          </a:p>
          <a:p>
            <a:pPr marL="336550" indent="-336550"/>
            <a:endParaRPr lang="en-US" sz="2400" dirty="0" smtClean="0"/>
          </a:p>
          <a:p>
            <a:pPr marL="4763" indent="-4763"/>
            <a:r>
              <a:rPr lang="en-US" sz="2400" dirty="0" smtClean="0"/>
              <a:t>The practical answer is probably yes. </a:t>
            </a:r>
            <a:br>
              <a:rPr lang="en-US" sz="2400" dirty="0" smtClean="0"/>
            </a:br>
            <a:r>
              <a:rPr lang="en-US" sz="2400" dirty="0" smtClean="0"/>
              <a:t>The NGS and other groups have a history of project’s whose specifications can’t be entirely supported by OPUS.</a:t>
            </a:r>
          </a:p>
          <a:p>
            <a:pPr marL="4763" indent="-4763"/>
            <a:endParaRPr lang="en-US" sz="2400" dirty="0" smtClean="0"/>
          </a:p>
          <a:p>
            <a:pPr marL="4763" indent="-4763"/>
            <a:r>
              <a:rPr lang="en-US" sz="2400" dirty="0" smtClean="0"/>
              <a:t>The academic answer is probably yes.</a:t>
            </a:r>
            <a:br>
              <a:rPr lang="en-US" sz="2400" dirty="0" smtClean="0"/>
            </a:br>
            <a:r>
              <a:rPr lang="en-US" sz="2400" dirty="0" smtClean="0"/>
              <a:t>As good as OPUS does, and that is very good, sacrificing simplicity for flexibility can improve results - at least in some cases.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OPUS-S?</a:t>
            </a:r>
            <a:endParaRPr lang="en-US" sz="4000" dirty="0"/>
          </a:p>
        </p:txBody>
      </p:sp>
      <p:sp>
        <p:nvSpPr>
          <p:cNvPr id="7" name="TextBox 6"/>
          <p:cNvSpPr txBox="1"/>
          <p:nvPr/>
        </p:nvSpPr>
        <p:spPr>
          <a:xfrm>
            <a:off x="228600" y="1188720"/>
            <a:ext cx="8686800" cy="4524315"/>
          </a:xfrm>
          <a:prstGeom prst="rect">
            <a:avLst/>
          </a:prstGeom>
          <a:noFill/>
        </p:spPr>
        <p:txBody>
          <a:bodyPr wrap="square" rtlCol="0">
            <a:spAutoFit/>
          </a:bodyPr>
          <a:lstStyle/>
          <a:p>
            <a:endParaRPr lang="en-US" sz="2400" dirty="0" smtClean="0"/>
          </a:p>
          <a:p>
            <a:r>
              <a:rPr lang="en-US" sz="2400" dirty="0" smtClean="0"/>
              <a:t>OPUS-S reliably addresses the more historically conventional requirements for GPS data processing. It typically yields accuracies of:</a:t>
            </a:r>
          </a:p>
          <a:p>
            <a:endParaRPr lang="en-US" sz="2400" dirty="0" smtClean="0"/>
          </a:p>
          <a:p>
            <a:pPr algn="ctr"/>
            <a:r>
              <a:rPr lang="en-US" sz="2400" dirty="0" smtClean="0"/>
              <a:t>1 – 2 cm horizontally</a:t>
            </a:r>
          </a:p>
          <a:p>
            <a:pPr algn="ctr"/>
            <a:r>
              <a:rPr lang="en-US" sz="2400" dirty="0" smtClean="0"/>
              <a:t>2 – 4 cm vertically.</a:t>
            </a:r>
          </a:p>
          <a:p>
            <a:endParaRPr lang="en-US" sz="2400" dirty="0" smtClean="0"/>
          </a:p>
          <a:p>
            <a:r>
              <a:rPr lang="en-US" sz="2400" dirty="0" smtClean="0"/>
              <a:t>However, there is no guarantee that this stated accuracy will result from any given data set. Confirming the quality of the OPUS solution remains the user’s responsibility. That’s the “price” for automated processing.</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130</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6" name="TextBox 15"/>
          <p:cNvSpPr txBox="1"/>
          <p:nvPr/>
        </p:nvSpPr>
        <p:spPr>
          <a:xfrm>
            <a:off x="228600" y="1188720"/>
            <a:ext cx="8686800" cy="2677656"/>
          </a:xfrm>
          <a:prstGeom prst="rect">
            <a:avLst/>
          </a:prstGeom>
          <a:noFill/>
        </p:spPr>
        <p:txBody>
          <a:bodyPr wrap="square" rtlCol="0">
            <a:spAutoFit/>
          </a:bodyPr>
          <a:lstStyle/>
          <a:p>
            <a:r>
              <a:rPr lang="en-US" sz="2400" dirty="0" smtClean="0"/>
              <a:t>In 2005, Weston and Gwinn began initial development on OPUS-Projects.</a:t>
            </a:r>
          </a:p>
          <a:p>
            <a:endParaRPr lang="en-US" sz="2400" dirty="0" smtClean="0"/>
          </a:p>
          <a:p>
            <a:r>
              <a:rPr lang="en-US" sz="2400" dirty="0" smtClean="0"/>
              <a:t>In 2006, several “proof of concept” tests were completed including one that involved hundreds of occupations spanning several weeks. Many “pros and cons” resulted, but the overall impression was positive.</a:t>
            </a:r>
            <a:endParaRPr lang="en-US" sz="2400"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131</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7" name="TextBox 16"/>
          <p:cNvSpPr txBox="1"/>
          <p:nvPr/>
        </p:nvSpPr>
        <p:spPr>
          <a:xfrm>
            <a:off x="228600" y="1188720"/>
            <a:ext cx="8686800" cy="3416320"/>
          </a:xfrm>
          <a:prstGeom prst="rect">
            <a:avLst/>
          </a:prstGeom>
          <a:noFill/>
        </p:spPr>
        <p:txBody>
          <a:bodyPr wrap="square" rtlCol="0">
            <a:spAutoFit/>
          </a:bodyPr>
          <a:lstStyle/>
          <a:p>
            <a:r>
              <a:rPr lang="en-US" sz="2400" dirty="0" smtClean="0"/>
              <a:t>After a hiatus, Schenewerk began development again in 2007. </a:t>
            </a:r>
          </a:p>
          <a:p>
            <a:endParaRPr lang="en-US" sz="2400" dirty="0" smtClean="0"/>
          </a:p>
          <a:p>
            <a:r>
              <a:rPr lang="en-US" sz="2400" dirty="0" err="1" smtClean="0"/>
              <a:t>Prusky</a:t>
            </a:r>
            <a:r>
              <a:rPr lang="en-US" sz="2400" dirty="0" smtClean="0"/>
              <a:t> and Schenewerk oversaw a second, more focus test in 2009. Again, many “pros and cons” in the original design were revealed, but a better defined set of desirable capabilities resulted.</a:t>
            </a:r>
          </a:p>
          <a:p>
            <a:endParaRPr lang="en-US" sz="2400" dirty="0" smtClean="0"/>
          </a:p>
          <a:p>
            <a:r>
              <a:rPr lang="en-US" sz="2400" dirty="0" smtClean="0"/>
              <a:t>A beta version was released via training workshops in December, 2010.</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What Is OPUS-Projects?</a:t>
            </a:r>
            <a:endParaRPr lang="en-US" sz="4000" dirty="0"/>
          </a:p>
        </p:txBody>
      </p:sp>
      <p:sp>
        <p:nvSpPr>
          <p:cNvPr id="7" name="TextBox 6"/>
          <p:cNvSpPr txBox="1"/>
          <p:nvPr/>
        </p:nvSpPr>
        <p:spPr>
          <a:xfrm>
            <a:off x="228600" y="1188720"/>
            <a:ext cx="8686800" cy="3785652"/>
          </a:xfrm>
          <a:prstGeom prst="rect">
            <a:avLst/>
          </a:prstGeom>
          <a:noFill/>
        </p:spPr>
        <p:txBody>
          <a:bodyPr wrap="square" rtlCol="0">
            <a:spAutoFit/>
          </a:bodyPr>
          <a:lstStyle/>
          <a:p>
            <a:pPr>
              <a:defRPr/>
            </a:pPr>
            <a:r>
              <a:rPr lang="en-US" sz="2400" dirty="0" smtClean="0"/>
              <a:t>OPUS-Projects gives users web-based access to simple visualization, management and processing tools for multiple sites and multiple occupations.</a:t>
            </a:r>
          </a:p>
          <a:p>
            <a:pPr>
              <a:defRPr/>
            </a:pPr>
            <a:endParaRPr lang="en-US" sz="2400" dirty="0" smtClean="0"/>
          </a:p>
          <a:p>
            <a:pPr>
              <a:defRPr/>
            </a:pPr>
            <a:r>
              <a:rPr lang="en-US" sz="2400" dirty="0" smtClean="0"/>
              <a:t>These tools include:</a:t>
            </a:r>
          </a:p>
          <a:p>
            <a:pPr marL="285750" indent="-285750">
              <a:buFont typeface="Arial" pitchFamily="34" charset="0"/>
              <a:buChar char="•"/>
              <a:defRPr/>
            </a:pPr>
            <a:r>
              <a:rPr lang="en-US" sz="2400" dirty="0" smtClean="0"/>
              <a:t> The advantages of data uploading through OPUS.</a:t>
            </a:r>
          </a:p>
          <a:p>
            <a:pPr marL="285750" indent="-285750">
              <a:buFont typeface="Arial" pitchFamily="34" charset="0"/>
              <a:buChar char="•"/>
              <a:defRPr/>
            </a:pPr>
            <a:r>
              <a:rPr lang="en-US" sz="2400" dirty="0" smtClean="0"/>
              <a:t> Data visualization and management aids.</a:t>
            </a:r>
          </a:p>
          <a:p>
            <a:pPr marL="285750" indent="-285750">
              <a:buFont typeface="Arial" pitchFamily="34" charset="0"/>
              <a:buChar char="•"/>
              <a:defRPr/>
            </a:pPr>
            <a:r>
              <a:rPr lang="en-US" sz="2400" dirty="0" smtClean="0"/>
              <a:t> Enhanced data processing using the PAGES suite.</a:t>
            </a:r>
          </a:p>
          <a:p>
            <a:pPr marL="285750" indent="-285750">
              <a:buFont typeface="Arial" pitchFamily="34" charset="0"/>
              <a:buChar char="•"/>
              <a:defRPr/>
            </a:pPr>
            <a:r>
              <a:rPr lang="en-US" sz="2400" dirty="0" smtClean="0"/>
              <a:t> Solution visualization aids.</a:t>
            </a:r>
            <a:endParaRPr lang="en-US" sz="2400" dirty="0" smtClean="0">
              <a:solidFill>
                <a:schemeClr val="tx2"/>
              </a:solidFill>
            </a:endParaRPr>
          </a:p>
          <a:p>
            <a:pPr marL="285750" indent="-285750">
              <a:buFont typeface="Arial" pitchFamily="34" charset="0"/>
              <a:buChar char="•"/>
              <a:defRPr/>
            </a:pPr>
            <a:r>
              <a:rPr lang="en-US" sz="2400" dirty="0" smtClean="0">
                <a:solidFill>
                  <a:schemeClr val="tx2"/>
                </a:solidFill>
              </a:rPr>
              <a:t> Seamless connectivity with other OPUS tools.</a:t>
            </a:r>
            <a:endParaRPr lang="en-US" sz="2400" dirty="0">
              <a:solidFill>
                <a:schemeClr val="tx2"/>
              </a:solidFill>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What Is OPUS-Projects?</a:t>
            </a:r>
            <a:endParaRPr lang="en-US" sz="4000" dirty="0"/>
          </a:p>
        </p:txBody>
      </p:sp>
      <p:sp>
        <p:nvSpPr>
          <p:cNvPr id="7" name="TextBox 6"/>
          <p:cNvSpPr txBox="1"/>
          <p:nvPr/>
        </p:nvSpPr>
        <p:spPr>
          <a:xfrm>
            <a:off x="228600" y="1188720"/>
            <a:ext cx="8686800" cy="3231654"/>
          </a:xfrm>
          <a:prstGeom prst="rect">
            <a:avLst/>
          </a:prstGeom>
          <a:noFill/>
        </p:spPr>
        <p:txBody>
          <a:bodyPr wrap="square" rtlCol="0">
            <a:spAutoFit/>
          </a:bodyPr>
          <a:lstStyle/>
          <a:p>
            <a:pPr marL="514350" indent="-514350">
              <a:spcBef>
                <a:spcPct val="50000"/>
              </a:spcBef>
            </a:pPr>
            <a:r>
              <a:rPr lang="en-US" sz="2400" dirty="0" smtClean="0"/>
              <a:t>OPUS-Projects exists in a hierarchical structure</a:t>
            </a:r>
          </a:p>
          <a:p>
            <a:pPr marL="514350" indent="-514350">
              <a:spcBef>
                <a:spcPct val="50000"/>
              </a:spcBef>
              <a:buFont typeface="+mj-lt"/>
              <a:buAutoNum type="arabicPeriod"/>
            </a:pPr>
            <a:r>
              <a:rPr lang="en-US" sz="2400" dirty="0" smtClean="0"/>
              <a:t> Create  . . . . . . . . . . . . . . . . creates a project.</a:t>
            </a:r>
          </a:p>
          <a:p>
            <a:pPr marL="514350" indent="-514350">
              <a:spcBef>
                <a:spcPct val="50000"/>
              </a:spcBef>
              <a:buFont typeface="+mj-lt"/>
              <a:buAutoNum type="arabicPeriod"/>
            </a:pPr>
            <a:r>
              <a:rPr lang="en-US" sz="2400" dirty="0" smtClean="0"/>
              <a:t> Upload . . . . . . . . . . . . . . . . data submission.</a:t>
            </a:r>
          </a:p>
          <a:p>
            <a:pPr marL="514350" indent="-514350">
              <a:spcBef>
                <a:spcPct val="50000"/>
              </a:spcBef>
              <a:buFont typeface="+mj-lt"/>
              <a:buAutoNum type="arabicPeriod"/>
            </a:pPr>
            <a:r>
              <a:rPr lang="en-US" sz="2400" dirty="0" smtClean="0"/>
              <a:t> Session . . . . . . . . . . . . . . . session review &amp; processing.</a:t>
            </a:r>
          </a:p>
          <a:p>
            <a:pPr marL="514350" indent="-514350">
              <a:spcBef>
                <a:spcPct val="50000"/>
              </a:spcBef>
              <a:buFont typeface="+mj-lt"/>
              <a:buAutoNum type="arabicPeriod"/>
            </a:pPr>
            <a:r>
              <a:rPr lang="en-US" sz="2400" dirty="0" smtClean="0"/>
              <a:t> Manage . . . . . . . . . . . . . . . network adjustments.</a:t>
            </a:r>
            <a:endParaRPr lang="en-US" sz="2400" dirty="0" smtClean="0">
              <a:solidFill>
                <a:schemeClr val="tx2"/>
              </a:solidFill>
            </a:endParaRPr>
          </a:p>
          <a:p>
            <a:pPr marL="514350" indent="-514350">
              <a:spcBef>
                <a:spcPct val="50000"/>
              </a:spcBef>
              <a:buFont typeface="+mj-lt"/>
              <a:buAutoNum type="arabicPeriod"/>
            </a:pPr>
            <a:r>
              <a:rPr lang="en-US" sz="2400" dirty="0" smtClean="0">
                <a:solidFill>
                  <a:schemeClr val="tx2"/>
                </a:solidFill>
              </a:rPr>
              <a:t>OPUS-Projects czar for general support.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What Is OPUS-Projects?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134</a:t>
                </a:fld>
                <a:r>
                  <a:rPr lang="en-GB" sz="1800" b="1" dirty="0">
                    <a:solidFill>
                      <a:srgbClr val="282878"/>
                    </a:solidFill>
                  </a:rPr>
                  <a:t> </a:t>
                </a:r>
              </a:p>
            </p:txBody>
          </p:sp>
        </p:grpSp>
      </p:grpSp>
      <p:sp>
        <p:nvSpPr>
          <p:cNvPr id="17" name="TextBox 16"/>
          <p:cNvSpPr txBox="1"/>
          <p:nvPr/>
        </p:nvSpPr>
        <p:spPr>
          <a:xfrm>
            <a:off x="457199" y="1280160"/>
            <a:ext cx="4091652" cy="461665"/>
          </a:xfrm>
          <a:prstGeom prst="rect">
            <a:avLst/>
          </a:prstGeom>
          <a:noFill/>
        </p:spPr>
        <p:txBody>
          <a:bodyPr wrap="square" rtlCol="0">
            <a:spAutoFit/>
          </a:bodyPr>
          <a:lstStyle/>
          <a:p>
            <a:r>
              <a:rPr lang="en-US" sz="2400" dirty="0" smtClean="0"/>
              <a:t>Graphically, this looks like:</a:t>
            </a:r>
            <a:endParaRPr lang="en-US" sz="2400" dirty="0"/>
          </a:p>
        </p:txBody>
      </p:sp>
      <p:sp>
        <p:nvSpPr>
          <p:cNvPr id="18" name="Flowchart: Alternate Process 17"/>
          <p:cNvSpPr/>
          <p:nvPr/>
        </p:nvSpPr>
        <p:spPr>
          <a:xfrm>
            <a:off x="1505245" y="1828800"/>
            <a:ext cx="7174521" cy="3488788"/>
          </a:xfrm>
          <a:prstGeom prst="flowChartAlternateProcess">
            <a:avLst/>
          </a:prstGeom>
          <a:solidFill>
            <a:schemeClr val="lt1">
              <a:alpha val="67000"/>
            </a:schemeClr>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ight Arrow 18"/>
          <p:cNvSpPr/>
          <p:nvPr/>
        </p:nvSpPr>
        <p:spPr>
          <a:xfrm>
            <a:off x="3256672" y="3309776"/>
            <a:ext cx="1181685" cy="498700"/>
          </a:xfrm>
          <a:prstGeom prst="rightArrow">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Processor or Manager</a:t>
            </a:r>
            <a:endParaRPr lang="en-US" sz="1400" dirty="0"/>
          </a:p>
        </p:txBody>
      </p:sp>
      <p:sp>
        <p:nvSpPr>
          <p:cNvPr id="20" name="Flowchart: Magnetic Disk 19"/>
          <p:cNvSpPr/>
          <p:nvPr/>
        </p:nvSpPr>
        <p:spPr>
          <a:xfrm>
            <a:off x="2159392" y="3118208"/>
            <a:ext cx="914400" cy="909972"/>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Data &amp;</a:t>
            </a:r>
          </a:p>
          <a:p>
            <a:pPr algn="ctr"/>
            <a:r>
              <a:rPr lang="en-US" sz="1400" dirty="0" smtClean="0"/>
              <a:t>Metadata</a:t>
            </a:r>
            <a:endParaRPr lang="en-US" sz="1400" dirty="0"/>
          </a:p>
        </p:txBody>
      </p:sp>
      <p:sp>
        <p:nvSpPr>
          <p:cNvPr id="21" name="Flowchart: Document 20"/>
          <p:cNvSpPr/>
          <p:nvPr/>
        </p:nvSpPr>
        <p:spPr>
          <a:xfrm>
            <a:off x="7371472" y="3253154"/>
            <a:ext cx="1005840" cy="640080"/>
          </a:xfrm>
          <a:prstGeom prst="flowChartDocumen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Network</a:t>
            </a:r>
          </a:p>
          <a:p>
            <a:pPr algn="ctr"/>
            <a:r>
              <a:rPr lang="en-US" sz="1400" dirty="0" smtClean="0"/>
              <a:t>Solution</a:t>
            </a:r>
            <a:endParaRPr lang="en-US" sz="1400" dirty="0"/>
          </a:p>
        </p:txBody>
      </p:sp>
      <p:sp>
        <p:nvSpPr>
          <p:cNvPr id="22" name="Up Arrow 21"/>
          <p:cNvSpPr/>
          <p:nvPr/>
        </p:nvSpPr>
        <p:spPr>
          <a:xfrm>
            <a:off x="7649660" y="2574388"/>
            <a:ext cx="484632" cy="457200"/>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3" name="Down Arrow 22"/>
          <p:cNvSpPr/>
          <p:nvPr/>
        </p:nvSpPr>
        <p:spPr>
          <a:xfrm>
            <a:off x="7772400" y="4206240"/>
            <a:ext cx="274320" cy="1223889"/>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Right Arrow 23"/>
          <p:cNvSpPr/>
          <p:nvPr/>
        </p:nvSpPr>
        <p:spPr>
          <a:xfrm>
            <a:off x="6091312" y="3309776"/>
            <a:ext cx="1055076" cy="498700"/>
          </a:xfrm>
          <a:prstGeom prst="rightArrow">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Manager</a:t>
            </a:r>
            <a:endParaRPr lang="en-US" sz="1400" dirty="0"/>
          </a:p>
        </p:txBody>
      </p:sp>
      <p:sp>
        <p:nvSpPr>
          <p:cNvPr id="25" name="Flowchart: Alternate Process 24"/>
          <p:cNvSpPr/>
          <p:nvPr/>
        </p:nvSpPr>
        <p:spPr>
          <a:xfrm>
            <a:off x="7389056" y="1971952"/>
            <a:ext cx="1005840" cy="503961"/>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Publish</a:t>
            </a:r>
          </a:p>
          <a:p>
            <a:pPr algn="ctr"/>
            <a:r>
              <a:rPr lang="en-US" sz="1400" dirty="0" smtClean="0"/>
              <a:t>To OPUS</a:t>
            </a:r>
            <a:endParaRPr lang="en-US" sz="1400" dirty="0"/>
          </a:p>
        </p:txBody>
      </p:sp>
      <p:grpSp>
        <p:nvGrpSpPr>
          <p:cNvPr id="26" name="Group 86"/>
          <p:cNvGrpSpPr/>
          <p:nvPr/>
        </p:nvGrpSpPr>
        <p:grpSpPr>
          <a:xfrm>
            <a:off x="4628272" y="3130062"/>
            <a:ext cx="1280160" cy="914400"/>
            <a:chOff x="4114800" y="1828800"/>
            <a:chExt cx="1280160" cy="914400"/>
          </a:xfrm>
          <a:effectLst/>
        </p:grpSpPr>
        <p:sp>
          <p:nvSpPr>
            <p:cNvPr id="27" name="Flowchart: Document 26"/>
            <p:cNvSpPr/>
            <p:nvPr/>
          </p:nvSpPr>
          <p:spPr>
            <a:xfrm>
              <a:off x="4114800" y="1828800"/>
              <a:ext cx="1005840" cy="640080"/>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Session</a:t>
              </a:r>
            </a:p>
            <a:p>
              <a:pPr algn="ctr"/>
              <a:r>
                <a:rPr lang="en-US" sz="1400" dirty="0" smtClean="0"/>
                <a:t>Solution</a:t>
              </a:r>
              <a:endParaRPr lang="en-US" sz="1400" dirty="0"/>
            </a:p>
          </p:txBody>
        </p:sp>
        <p:sp>
          <p:nvSpPr>
            <p:cNvPr id="28" name="Flowchart: Document 27"/>
            <p:cNvSpPr/>
            <p:nvPr/>
          </p:nvSpPr>
          <p:spPr>
            <a:xfrm>
              <a:off x="4206240" y="1920240"/>
              <a:ext cx="1005840" cy="640080"/>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Session</a:t>
              </a:r>
            </a:p>
            <a:p>
              <a:pPr algn="ctr"/>
              <a:r>
                <a:rPr lang="en-US" sz="1400" dirty="0" smtClean="0"/>
                <a:t>Solution</a:t>
              </a:r>
              <a:endParaRPr lang="en-US" sz="1400" dirty="0"/>
            </a:p>
          </p:txBody>
        </p:sp>
        <p:sp>
          <p:nvSpPr>
            <p:cNvPr id="29" name="Flowchart: Document 28"/>
            <p:cNvSpPr/>
            <p:nvPr/>
          </p:nvSpPr>
          <p:spPr>
            <a:xfrm>
              <a:off x="4297680" y="2011680"/>
              <a:ext cx="1005840" cy="640080"/>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Session</a:t>
              </a:r>
            </a:p>
            <a:p>
              <a:pPr algn="ctr"/>
              <a:r>
                <a:rPr lang="en-US" sz="1400" dirty="0" smtClean="0"/>
                <a:t>Solution</a:t>
              </a:r>
              <a:endParaRPr lang="en-US" sz="1400" dirty="0"/>
            </a:p>
          </p:txBody>
        </p:sp>
        <p:sp>
          <p:nvSpPr>
            <p:cNvPr id="30" name="Flowchart: Document 29"/>
            <p:cNvSpPr/>
            <p:nvPr/>
          </p:nvSpPr>
          <p:spPr>
            <a:xfrm>
              <a:off x="4389120" y="2103120"/>
              <a:ext cx="1005840" cy="640080"/>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Session</a:t>
              </a:r>
            </a:p>
            <a:p>
              <a:pPr algn="ctr"/>
              <a:r>
                <a:rPr lang="en-US" sz="1400" dirty="0" smtClean="0"/>
                <a:t>Solution</a:t>
              </a:r>
              <a:endParaRPr lang="en-US" sz="1400" dirty="0"/>
            </a:p>
          </p:txBody>
        </p:sp>
      </p:grpSp>
      <p:sp>
        <p:nvSpPr>
          <p:cNvPr id="31" name="Flowchart: Alternate Process 30"/>
          <p:cNvSpPr/>
          <p:nvPr/>
        </p:nvSpPr>
        <p:spPr>
          <a:xfrm>
            <a:off x="7389056" y="5577840"/>
            <a:ext cx="1005840" cy="503961"/>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Copy </a:t>
            </a:r>
            <a:br>
              <a:rPr lang="en-US" sz="1400" dirty="0" smtClean="0"/>
            </a:br>
            <a:r>
              <a:rPr lang="en-US" sz="1400" dirty="0" smtClean="0"/>
              <a:t>To User</a:t>
            </a:r>
            <a:endParaRPr lang="en-US" sz="1400" dirty="0"/>
          </a:p>
        </p:txBody>
      </p:sp>
      <p:sp>
        <p:nvSpPr>
          <p:cNvPr id="32" name="TextBox 31"/>
          <p:cNvSpPr txBox="1"/>
          <p:nvPr/>
        </p:nvSpPr>
        <p:spPr>
          <a:xfrm>
            <a:off x="2039817" y="1927274"/>
            <a:ext cx="2164054" cy="369332"/>
          </a:xfrm>
          <a:prstGeom prst="rect">
            <a:avLst/>
          </a:prstGeom>
          <a:noFill/>
        </p:spPr>
        <p:txBody>
          <a:bodyPr wrap="none" rtlCol="0">
            <a:spAutoFit/>
          </a:bodyPr>
          <a:lstStyle/>
          <a:p>
            <a:r>
              <a:rPr lang="en-US" dirty="0" smtClean="0">
                <a:solidFill>
                  <a:schemeClr val="bg1">
                    <a:lumMod val="50000"/>
                  </a:schemeClr>
                </a:solidFill>
              </a:rPr>
              <a:t>Your OPUS Project</a:t>
            </a:r>
            <a:endParaRPr lang="en-US" dirty="0">
              <a:solidFill>
                <a:schemeClr val="bg1">
                  <a:lumMod val="50000"/>
                </a:schemeClr>
              </a:solidFill>
            </a:endParaRPr>
          </a:p>
        </p:txBody>
      </p:sp>
      <p:sp>
        <p:nvSpPr>
          <p:cNvPr id="33" name="Down Arrow 32"/>
          <p:cNvSpPr/>
          <p:nvPr/>
        </p:nvSpPr>
        <p:spPr>
          <a:xfrm>
            <a:off x="5257800" y="4203895"/>
            <a:ext cx="274320" cy="1223889"/>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4" name="Flowchart: Alternate Process 33"/>
          <p:cNvSpPr/>
          <p:nvPr/>
        </p:nvSpPr>
        <p:spPr>
          <a:xfrm>
            <a:off x="4879146" y="5577840"/>
            <a:ext cx="1005840" cy="503961"/>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Copy </a:t>
            </a:r>
            <a:br>
              <a:rPr lang="en-US" sz="1400" dirty="0" smtClean="0"/>
            </a:br>
            <a:r>
              <a:rPr lang="en-US" sz="1400" dirty="0" smtClean="0"/>
              <a:t>To User</a:t>
            </a:r>
            <a:endParaRPr lang="en-US" sz="1400" dirty="0"/>
          </a:p>
        </p:txBody>
      </p:sp>
      <p:sp>
        <p:nvSpPr>
          <p:cNvPr id="35" name="Down Arrow 34"/>
          <p:cNvSpPr/>
          <p:nvPr/>
        </p:nvSpPr>
        <p:spPr>
          <a:xfrm>
            <a:off x="2468880" y="4206240"/>
            <a:ext cx="274320" cy="1223889"/>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6" name="Flowchart: Alternate Process 35"/>
          <p:cNvSpPr/>
          <p:nvPr/>
        </p:nvSpPr>
        <p:spPr>
          <a:xfrm>
            <a:off x="2121408" y="5577840"/>
            <a:ext cx="1005840" cy="503961"/>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Copy </a:t>
            </a:r>
            <a:br>
              <a:rPr lang="en-US" sz="1400" dirty="0" smtClean="0"/>
            </a:br>
            <a:r>
              <a:rPr lang="en-US" sz="1400" dirty="0" smtClean="0"/>
              <a:t>To User</a:t>
            </a:r>
            <a:endParaRPr lang="en-US" sz="1400" dirty="0"/>
          </a:p>
        </p:txBody>
      </p:sp>
      <p:sp>
        <p:nvSpPr>
          <p:cNvPr id="37" name="Left-Right Arrow 36"/>
          <p:cNvSpPr/>
          <p:nvPr/>
        </p:nvSpPr>
        <p:spPr>
          <a:xfrm>
            <a:off x="346084" y="3310128"/>
            <a:ext cx="1716259" cy="484632"/>
          </a:xfrm>
          <a:prstGeom prst="lef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OPUS Solution</a:t>
            </a:r>
            <a:endParaRPr lang="en-US" sz="1400" dirty="0"/>
          </a:p>
        </p:txBody>
      </p:sp>
      <p:sp>
        <p:nvSpPr>
          <p:cNvPr id="38" name="Left-Right Arrow 37"/>
          <p:cNvSpPr/>
          <p:nvPr/>
        </p:nvSpPr>
        <p:spPr>
          <a:xfrm rot="1023123">
            <a:off x="346084" y="2578608"/>
            <a:ext cx="1716259" cy="484632"/>
          </a:xfrm>
          <a:prstGeom prst="lef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OPUS Solution</a:t>
            </a:r>
            <a:endParaRPr lang="en-US" sz="1400" dirty="0"/>
          </a:p>
        </p:txBody>
      </p:sp>
      <p:sp>
        <p:nvSpPr>
          <p:cNvPr id="39" name="Left-Right Arrow 38"/>
          <p:cNvSpPr/>
          <p:nvPr/>
        </p:nvSpPr>
        <p:spPr>
          <a:xfrm rot="20622056">
            <a:off x="346084" y="4041648"/>
            <a:ext cx="1716259" cy="484632"/>
          </a:xfrm>
          <a:prstGeom prst="lef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OPUS Solution</a:t>
            </a:r>
            <a:endParaRPr lang="en-US" sz="1400"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OPUS-Projects Interface.</a:t>
            </a:r>
            <a:endParaRPr lang="en-US" sz="4000" dirty="0"/>
          </a:p>
        </p:txBody>
      </p:sp>
      <p:sp>
        <p:nvSpPr>
          <p:cNvPr id="7" name="TextBox 6"/>
          <p:cNvSpPr txBox="1"/>
          <p:nvPr/>
        </p:nvSpPr>
        <p:spPr>
          <a:xfrm>
            <a:off x="457200" y="1371600"/>
            <a:ext cx="8229600" cy="1200329"/>
          </a:xfrm>
          <a:prstGeom prst="rect">
            <a:avLst/>
          </a:prstGeom>
          <a:noFill/>
          <a:effectLst/>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tx1"/>
                </a:solidFill>
                <a:latin typeface="Arial" pitchFamily="34" charset="0"/>
                <a:cs typeface="Arial" pitchFamily="34" charset="0"/>
              </a:rPr>
              <a:t>It’s probably easier to show the interface than describe it, so let’s walk through some of the basic steps in creating and reviewing a project.</a:t>
            </a:r>
            <a:endParaRPr lang="en-US" sz="2400" dirty="0">
              <a:solidFill>
                <a:schemeClr val="tx1"/>
              </a:solidFill>
              <a:latin typeface="Arial" pitchFamily="34" charset="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135</a:t>
                </a:fld>
                <a:r>
                  <a:rPr lang="en-GB" sz="1800" b="1" dirty="0">
                    <a:solidFill>
                      <a:srgbClr val="282878"/>
                    </a:solidFill>
                  </a:rPr>
                  <a:t> </a:t>
                </a:r>
              </a:p>
            </p:txBody>
          </p:sp>
        </p:grpSp>
      </p:grpSp>
      <p:sp>
        <p:nvSpPr>
          <p:cNvPr id="16" name="TextBox 15"/>
          <p:cNvSpPr txBox="1"/>
          <p:nvPr/>
        </p:nvSpPr>
        <p:spPr>
          <a:xfrm>
            <a:off x="457200" y="2712127"/>
            <a:ext cx="8229600"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3175" indent="-3175">
              <a:spcBef>
                <a:spcPct val="50000"/>
              </a:spcBef>
            </a:pPr>
            <a:r>
              <a:rPr lang="en-US" sz="2400" dirty="0" smtClean="0"/>
              <a:t>Please be aware …</a:t>
            </a:r>
          </a:p>
          <a:p>
            <a:pPr marL="3175" indent="-3175">
              <a:spcBef>
                <a:spcPct val="50000"/>
              </a:spcBef>
            </a:pPr>
            <a:r>
              <a:rPr lang="en-US" sz="2400" dirty="0" smtClean="0"/>
              <a:t>OPUS-Projects is actively being developed. The information shown here reflects many, but not all of the recent and pending changes.</a:t>
            </a:r>
            <a:endParaRPr lang="en-US" sz="2400"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950" t="17828" r="3056" b="6011"/>
          <a:stretch>
            <a:fillRect/>
          </a:stretch>
        </p:blipFill>
        <p:spPr bwMode="auto">
          <a:xfrm>
            <a:off x="832339" y="574431"/>
            <a:ext cx="7479323" cy="5709138"/>
          </a:xfrm>
          <a:prstGeom prst="rect">
            <a:avLst/>
          </a:prstGeom>
          <a:noFill/>
          <a:ln w="9525">
            <a:solidFill>
              <a:schemeClr val="accent1"/>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136</a:t>
                </a:fld>
                <a:r>
                  <a:rPr lang="en-GB" sz="1800" b="1" dirty="0">
                    <a:solidFill>
                      <a:srgbClr val="282878"/>
                    </a:solidFill>
                  </a:rPr>
                  <a:t> </a:t>
                </a:r>
              </a:p>
            </p:txBody>
          </p:sp>
        </p:grpSp>
      </p:grpSp>
      <p:sp>
        <p:nvSpPr>
          <p:cNvPr id="16" name="TextBox 15"/>
          <p:cNvSpPr txBox="1"/>
          <p:nvPr/>
        </p:nvSpPr>
        <p:spPr>
          <a:xfrm>
            <a:off x="457200" y="6126480"/>
            <a:ext cx="8229600" cy="338554"/>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algn="ctr">
              <a:spcBef>
                <a:spcPct val="50000"/>
              </a:spcBef>
            </a:pPr>
            <a:r>
              <a:rPr lang="en-US" sz="1600" dirty="0" smtClean="0">
                <a:solidFill>
                  <a:srgbClr val="FFFFFF"/>
                </a:solidFill>
              </a:rPr>
              <a:t>(Note that the browser’s navigation banners at the top and bottom of each page are omitted.)</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duotone>
              <a:prstClr val="black"/>
              <a:schemeClr val="tx1">
                <a:tint val="45000"/>
                <a:satMod val="400000"/>
              </a:schemeClr>
            </a:duotone>
          </a:blip>
          <a:srcRect l="950" t="17828" r="3056" b="6011"/>
          <a:stretch>
            <a:fillRect/>
          </a:stretch>
        </p:blipFill>
        <p:spPr bwMode="auto">
          <a:xfrm>
            <a:off x="832339" y="574431"/>
            <a:ext cx="7479323" cy="5709138"/>
          </a:xfrm>
          <a:prstGeom prst="rect">
            <a:avLst/>
          </a:prstGeom>
          <a:noFill/>
          <a:ln w="9525">
            <a:solidFill>
              <a:schemeClr val="accent1"/>
            </a:solidFill>
            <a:miter lim="800000"/>
            <a:headEnd/>
            <a:tailEnd/>
          </a:ln>
        </p:spPr>
      </p:pic>
      <p:pic>
        <p:nvPicPr>
          <p:cNvPr id="6" name="Picture 2"/>
          <p:cNvPicPr>
            <a:picLocks noChangeAspect="1" noChangeArrowheads="1"/>
          </p:cNvPicPr>
          <p:nvPr/>
        </p:nvPicPr>
        <p:blipFill>
          <a:blip r:embed="rId3" cstate="print"/>
          <a:srcRect l="1401" t="63806" r="79340" b="33066"/>
          <a:stretch>
            <a:fillRect/>
          </a:stretch>
        </p:blipFill>
        <p:spPr bwMode="auto">
          <a:xfrm>
            <a:off x="867508" y="4021015"/>
            <a:ext cx="1500554" cy="234462"/>
          </a:xfrm>
          <a:prstGeom prst="rect">
            <a:avLst/>
          </a:prstGeom>
          <a:noFill/>
          <a:ln w="9525">
            <a:no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436" t="17933" r="629" b="10115"/>
          <a:stretch>
            <a:fillRect/>
          </a:stretch>
        </p:blipFill>
        <p:spPr bwMode="auto">
          <a:xfrm>
            <a:off x="822960" y="1167412"/>
            <a:ext cx="7498080" cy="4523177"/>
          </a:xfrm>
          <a:prstGeom prst="rect">
            <a:avLst/>
          </a:prstGeom>
          <a:noFill/>
          <a:ln w="9525">
            <a:solidFill>
              <a:schemeClr val="tx2">
                <a:lumMod val="60000"/>
                <a:lumOff val="40000"/>
              </a:schemeClr>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tint val="45000"/>
                <a:satMod val="400000"/>
              </a:schemeClr>
            </a:duotone>
          </a:blip>
          <a:srcRect l="436" t="17933" r="629" b="10115"/>
          <a:stretch>
            <a:fillRect/>
          </a:stretch>
        </p:blipFill>
        <p:spPr bwMode="auto">
          <a:xfrm>
            <a:off x="822960" y="1167412"/>
            <a:ext cx="7498080" cy="4523177"/>
          </a:xfrm>
          <a:prstGeom prst="rect">
            <a:avLst/>
          </a:prstGeom>
          <a:noFill/>
          <a:ln w="9525">
            <a:solidFill>
              <a:schemeClr val="tx2">
                <a:lumMod val="60000"/>
                <a:lumOff val="40000"/>
              </a:schemeClr>
            </a:solidFill>
            <a:miter lim="800000"/>
            <a:headEnd/>
            <a:tailEnd/>
          </a:ln>
        </p:spPr>
      </p:pic>
      <p:sp>
        <p:nvSpPr>
          <p:cNvPr id="17" name="TextBox 16"/>
          <p:cNvSpPr txBox="1"/>
          <p:nvPr/>
        </p:nvSpPr>
        <p:spPr>
          <a:xfrm>
            <a:off x="457200" y="530352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t>The first step is to create a project. This allocates on-line storage for the project’s data and generates project keywords. Start by clicking the “Create” button.</a:t>
            </a:r>
            <a:endParaRPr lang="en-US" sz="1600" dirty="0" smtClean="0">
              <a:solidFill>
                <a:srgbClr val="FFFFFF"/>
              </a:solidFill>
            </a:endParaRPr>
          </a:p>
        </p:txBody>
      </p:sp>
      <p:pic>
        <p:nvPicPr>
          <p:cNvPr id="9" name="Picture 2"/>
          <p:cNvPicPr>
            <a:picLocks noChangeAspect="1" noChangeArrowheads="1"/>
          </p:cNvPicPr>
          <p:nvPr/>
        </p:nvPicPr>
        <p:blipFill>
          <a:blip r:embed="rId3" cstate="print"/>
          <a:srcRect l="436" t="43944" r="629" b="46800"/>
          <a:stretch>
            <a:fillRect/>
          </a:stretch>
        </p:blipFill>
        <p:spPr bwMode="auto">
          <a:xfrm>
            <a:off x="822960" y="2802577"/>
            <a:ext cx="7498080" cy="581891"/>
          </a:xfrm>
          <a:prstGeom prst="rect">
            <a:avLst/>
          </a:prstGeom>
          <a:noFill/>
          <a:ln w="9525">
            <a:noFill/>
            <a:miter lim="800000"/>
            <a:headEnd/>
            <a:tailEnd/>
          </a:ln>
        </p:spPr>
      </p:pic>
      <p:grpSp>
        <p:nvGrpSpPr>
          <p:cNvPr id="10" name="Group 2"/>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9"/>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852581" y="1245558"/>
            <a:ext cx="5029200" cy="4572000"/>
          </a:xfrm>
          <a:prstGeom prst="rect">
            <a:avLst/>
          </a:prstGeom>
          <a:solidFill>
            <a:prstClr val="white"/>
          </a:solidFill>
          <a:ln w="12700">
            <a:solidFill>
              <a:srgbClr val="4F81BD"/>
            </a:solidFill>
          </a:ln>
        </p:spPr>
        <p:txBody>
          <a:bodyPr wrap="square" rtlCol="0">
            <a:spAutoFit/>
          </a:bodyPr>
          <a:lstStyle/>
          <a:p>
            <a:endParaRPr lang="en-US" dirty="0"/>
          </a:p>
        </p:txBody>
      </p:sp>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OPUS-S?</a:t>
            </a:r>
            <a:endParaRPr lang="en-US" sz="4000" dirty="0"/>
          </a:p>
        </p:txBody>
      </p:sp>
      <p:sp>
        <p:nvSpPr>
          <p:cNvPr id="7" name="TextBox 6"/>
          <p:cNvSpPr txBox="1"/>
          <p:nvPr/>
        </p:nvSpPr>
        <p:spPr>
          <a:xfrm>
            <a:off x="228599" y="1188720"/>
            <a:ext cx="2651079" cy="4893647"/>
          </a:xfrm>
          <a:prstGeom prst="rect">
            <a:avLst/>
          </a:prstGeom>
          <a:noFill/>
        </p:spPr>
        <p:txBody>
          <a:bodyPr wrap="square" rtlCol="0">
            <a:spAutoFit/>
          </a:bodyPr>
          <a:lstStyle/>
          <a:p>
            <a:r>
              <a:rPr lang="en-US" sz="2400" dirty="0" smtClean="0"/>
              <a:t>As a quality test, 2-hour data sets from more than 200 CORS were submitted to OPUS-S and the results compared to the accepted coordinates.</a:t>
            </a:r>
          </a:p>
          <a:p>
            <a:endParaRPr lang="en-US" sz="2400" dirty="0" smtClean="0"/>
          </a:p>
          <a:p>
            <a:pPr>
              <a:tabLst>
                <a:tab pos="1309688" algn="l"/>
              </a:tabLst>
            </a:pPr>
            <a:r>
              <a:rPr lang="en-US" sz="2400" dirty="0" smtClean="0"/>
              <a:t>Mean:	&lt;0.1 cm</a:t>
            </a:r>
          </a:p>
          <a:p>
            <a:pPr>
              <a:tabLst>
                <a:tab pos="1487488" algn="l"/>
              </a:tabLst>
            </a:pPr>
            <a:r>
              <a:rPr lang="en-US" sz="2400" dirty="0" smtClean="0"/>
              <a:t>N-S RMS:	0.8 cm</a:t>
            </a:r>
          </a:p>
          <a:p>
            <a:pPr>
              <a:tabLst>
                <a:tab pos="1487488" algn="l"/>
              </a:tabLst>
            </a:pPr>
            <a:r>
              <a:rPr lang="en-US" sz="2400" dirty="0" smtClean="0"/>
              <a:t>E-W RMS:	1.4 cm</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a:t>
                </a:fld>
                <a:r>
                  <a:rPr lang="en-GB" sz="1800" b="1" dirty="0">
                    <a:solidFill>
                      <a:srgbClr val="282878"/>
                    </a:solidFill>
                  </a:rPr>
                  <a:t> </a:t>
                </a:r>
              </a:p>
            </p:txBody>
          </p:sp>
        </p:grpSp>
      </p:grpSp>
      <p:graphicFrame>
        <p:nvGraphicFramePr>
          <p:cNvPr id="4098" name="Object 2"/>
          <p:cNvGraphicFramePr>
            <a:graphicFrameLocks noChangeAspect="1"/>
          </p:cNvGraphicFramePr>
          <p:nvPr/>
        </p:nvGraphicFramePr>
        <p:xfrm>
          <a:off x="2011680" y="548640"/>
          <a:ext cx="7040881" cy="5359242"/>
        </p:xfrm>
        <a:graphic>
          <a:graphicData uri="http://schemas.openxmlformats.org/presentationml/2006/ole">
            <p:oleObj spid="_x0000_s4098" name="Worksheet" r:id="rId3" imgW="10260000" imgH="7031160" progId="Excel.Sheet.8">
              <p:embed/>
            </p:oleObj>
          </a:graphicData>
        </a:graphic>
      </p:graphicFrame>
      <p:sp>
        <p:nvSpPr>
          <p:cNvPr id="17" name="TextBox 16"/>
          <p:cNvSpPr txBox="1"/>
          <p:nvPr/>
        </p:nvSpPr>
        <p:spPr>
          <a:xfrm>
            <a:off x="2838935" y="5885797"/>
            <a:ext cx="5049672" cy="400110"/>
          </a:xfrm>
          <a:prstGeom prst="rect">
            <a:avLst/>
          </a:prstGeom>
          <a:noFill/>
        </p:spPr>
        <p:txBody>
          <a:bodyPr wrap="square" rtlCol="0">
            <a:spAutoFit/>
          </a:bodyPr>
          <a:lstStyle/>
          <a:p>
            <a:r>
              <a:rPr lang="en-US" sz="1000" dirty="0" smtClean="0"/>
              <a:t>Weston, N. “OPUS: Online Positioning User Service”,  CGSIC USSLS MEETING, 2008-07-08, NEW ORLEANS, LA.</a:t>
            </a:r>
            <a:endParaRPr lang="en-US" sz="1000"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502920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You’ll be taken to the project creation and registration page where you’ll enter your email, a title for, the type of, the approximate location of,  start date for and size of your project.</a:t>
            </a:r>
          </a:p>
        </p:txBody>
      </p:sp>
      <p:pic>
        <p:nvPicPr>
          <p:cNvPr id="3074" name="Picture 2"/>
          <p:cNvPicPr>
            <a:picLocks noChangeAspect="1" noChangeArrowheads="1"/>
          </p:cNvPicPr>
          <p:nvPr/>
        </p:nvPicPr>
        <p:blipFill>
          <a:blip r:embed="rId2" cstate="print"/>
          <a:srcRect l="610" t="17683" r="689" b="20058"/>
          <a:stretch>
            <a:fillRect/>
          </a:stretch>
        </p:blipFill>
        <p:spPr bwMode="auto">
          <a:xfrm>
            <a:off x="822960" y="914400"/>
            <a:ext cx="7498080" cy="3923145"/>
          </a:xfrm>
          <a:prstGeom prst="rect">
            <a:avLst/>
          </a:prstGeom>
          <a:noFill/>
          <a:ln w="9525">
            <a:solidFill>
              <a:schemeClr val="tx2">
                <a:lumMod val="60000"/>
                <a:lumOff val="40000"/>
              </a:schemeClr>
            </a:solid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l="462" t="17707" r="435" b="20038"/>
          <a:stretch>
            <a:fillRect/>
          </a:stretch>
        </p:blipFill>
        <p:spPr bwMode="auto">
          <a:xfrm>
            <a:off x="822960" y="914401"/>
            <a:ext cx="7498080" cy="3906955"/>
          </a:xfrm>
          <a:prstGeom prst="rect">
            <a:avLst/>
          </a:prstGeom>
          <a:noFill/>
          <a:ln w="9525">
            <a:solidFill>
              <a:schemeClr val="tx2">
                <a:lumMod val="60000"/>
                <a:lumOff val="40000"/>
              </a:schemeClr>
            </a:solidFill>
            <a:miter lim="800000"/>
            <a:headEnd/>
            <a:tailEnd/>
          </a:ln>
        </p:spPr>
      </p:pic>
      <p:sp>
        <p:nvSpPr>
          <p:cNvPr id="4" name="TextBox 3"/>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If you haven’t completed this training, you’ll be notified. Information about future training classes can be found at</a:t>
            </a:r>
          </a:p>
          <a:p>
            <a:r>
              <a:rPr lang="en-US" sz="2400" dirty="0" smtClean="0">
                <a:solidFill>
                  <a:schemeClr val="bg1"/>
                </a:solidFill>
              </a:rPr>
              <a:t>http://www.ngs.noaa.gov/corbin/calendar.shtml.</a:t>
            </a:r>
          </a:p>
        </p:txBody>
      </p:sp>
      <p:pic>
        <p:nvPicPr>
          <p:cNvPr id="4098" name="Picture 2"/>
          <p:cNvPicPr>
            <a:picLocks noChangeAspect="1" noChangeArrowheads="1"/>
          </p:cNvPicPr>
          <p:nvPr/>
        </p:nvPicPr>
        <p:blipFill>
          <a:blip r:embed="rId3" cstate="print"/>
          <a:srcRect/>
          <a:stretch>
            <a:fillRect/>
          </a:stretch>
        </p:blipFill>
        <p:spPr bwMode="auto">
          <a:xfrm>
            <a:off x="3019425" y="2895600"/>
            <a:ext cx="3105150" cy="1066800"/>
          </a:xfrm>
          <a:prstGeom prst="rect">
            <a:avLst/>
          </a:prstGeom>
          <a:noFill/>
          <a:ln w="9525">
            <a:noFill/>
            <a:miter lim="800000"/>
            <a:headEnd/>
            <a:tailEnd/>
          </a:ln>
        </p:spPr>
      </p:pic>
      <p:grpSp>
        <p:nvGrpSpPr>
          <p:cNvPr id="8" name="Group 2"/>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3" name="Group 7"/>
          <p:cNvGrpSpPr>
            <a:grpSpLocks/>
          </p:cNvGrpSpPr>
          <p:nvPr/>
        </p:nvGrpSpPr>
        <p:grpSpPr bwMode="auto">
          <a:xfrm>
            <a:off x="8505825" y="6540500"/>
            <a:ext cx="257175" cy="277813"/>
            <a:chOff x="5904" y="4543"/>
            <a:chExt cx="178" cy="193"/>
          </a:xfrm>
        </p:grpSpPr>
        <p:sp>
          <p:nvSpPr>
            <p:cNvPr id="1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 name="Group 9"/>
            <p:cNvGrpSpPr>
              <a:grpSpLocks/>
            </p:cNvGrpSpPr>
            <p:nvPr/>
          </p:nvGrpSpPr>
          <p:grpSpPr bwMode="auto">
            <a:xfrm>
              <a:off x="5904" y="4543"/>
              <a:ext cx="178" cy="193"/>
              <a:chOff x="5904" y="4543"/>
              <a:chExt cx="178" cy="193"/>
            </a:xfrm>
          </p:grpSpPr>
          <p:sp>
            <p:nvSpPr>
              <p:cNvPr id="1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If you are registered, you can complete the form and click the (now enabled) Create button.</a:t>
            </a:r>
          </a:p>
        </p:txBody>
      </p:sp>
      <p:pic>
        <p:nvPicPr>
          <p:cNvPr id="5122" name="Picture 2"/>
          <p:cNvPicPr>
            <a:picLocks noChangeAspect="1" noChangeArrowheads="1"/>
          </p:cNvPicPr>
          <p:nvPr/>
        </p:nvPicPr>
        <p:blipFill>
          <a:blip r:embed="rId2" cstate="print"/>
          <a:srcRect l="451" t="17660" r="787" b="20259"/>
          <a:stretch>
            <a:fillRect/>
          </a:stretch>
        </p:blipFill>
        <p:spPr bwMode="auto">
          <a:xfrm>
            <a:off x="822960" y="914400"/>
            <a:ext cx="7498080" cy="3909550"/>
          </a:xfrm>
          <a:prstGeom prst="rect">
            <a:avLst/>
          </a:prstGeom>
          <a:noFill/>
          <a:ln w="9525">
            <a:solidFill>
              <a:schemeClr val="tx2">
                <a:lumMod val="60000"/>
                <a:lumOff val="40000"/>
              </a:schemeClr>
            </a:solidFill>
            <a:miter lim="800000"/>
            <a:headEnd/>
            <a:tailEnd/>
          </a:ln>
        </p:spPr>
      </p:pic>
      <p:pic>
        <p:nvPicPr>
          <p:cNvPr id="5123" name="Picture 3"/>
          <p:cNvPicPr>
            <a:picLocks noChangeAspect="1" noChangeArrowheads="1"/>
          </p:cNvPicPr>
          <p:nvPr/>
        </p:nvPicPr>
        <p:blipFill>
          <a:blip r:embed="rId3" cstate="print"/>
          <a:srcRect l="35808" t="38245" r="26594" b="59111"/>
          <a:stretch>
            <a:fillRect/>
          </a:stretch>
        </p:blipFill>
        <p:spPr bwMode="auto">
          <a:xfrm>
            <a:off x="3503221" y="2208810"/>
            <a:ext cx="2850078" cy="166255"/>
          </a:xfrm>
          <a:prstGeom prst="rect">
            <a:avLst/>
          </a:prstGeom>
          <a:noFill/>
          <a:ln w="9525">
            <a:noFill/>
            <a:miter lim="800000"/>
            <a:headEnd/>
            <a:tailEnd/>
          </a:ln>
        </p:spPr>
      </p:pic>
      <p:grpSp>
        <p:nvGrpSpPr>
          <p:cNvPr id="8" name="Group 2"/>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3" name="Group 7"/>
          <p:cNvGrpSpPr>
            <a:grpSpLocks/>
          </p:cNvGrpSpPr>
          <p:nvPr/>
        </p:nvGrpSpPr>
        <p:grpSpPr bwMode="auto">
          <a:xfrm>
            <a:off x="8505825" y="6540500"/>
            <a:ext cx="257175" cy="277813"/>
            <a:chOff x="5904" y="4543"/>
            <a:chExt cx="178" cy="193"/>
          </a:xfrm>
        </p:grpSpPr>
        <p:sp>
          <p:nvSpPr>
            <p:cNvPr id="1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 name="Group 9"/>
            <p:cNvGrpSpPr>
              <a:grpSpLocks/>
            </p:cNvGrpSpPr>
            <p:nvPr/>
          </p:nvGrpSpPr>
          <p:grpSpPr bwMode="auto">
            <a:xfrm>
              <a:off x="5904" y="4543"/>
              <a:ext cx="178" cy="193"/>
              <a:chOff x="5904" y="4543"/>
              <a:chExt cx="178" cy="193"/>
            </a:xfrm>
          </p:grpSpPr>
          <p:sp>
            <p:nvSpPr>
              <p:cNvPr id="1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After a moment, the introduction to your newly created project is displayed. You’ll also receive an email with this information.</a:t>
            </a:r>
          </a:p>
        </p:txBody>
      </p:sp>
      <p:pic>
        <p:nvPicPr>
          <p:cNvPr id="1026" name="Picture 2"/>
          <p:cNvPicPr>
            <a:picLocks noChangeAspect="1" noChangeArrowheads="1"/>
          </p:cNvPicPr>
          <p:nvPr/>
        </p:nvPicPr>
        <p:blipFill>
          <a:blip r:embed="rId2" cstate="print"/>
          <a:srcRect l="7732" t="17592" r="8071" b="24706"/>
          <a:stretch>
            <a:fillRect/>
          </a:stretch>
        </p:blipFill>
        <p:spPr bwMode="auto">
          <a:xfrm>
            <a:off x="1145969" y="640080"/>
            <a:ext cx="6852062" cy="3895107"/>
          </a:xfrm>
          <a:prstGeom prst="rect">
            <a:avLst/>
          </a:prstGeom>
          <a:noFill/>
          <a:ln w="9525">
            <a:solidFill>
              <a:schemeClr val="accent1"/>
            </a:solidFill>
            <a:miter lim="800000"/>
            <a:headEnd/>
            <a:tailEnd/>
          </a:ln>
        </p:spPr>
      </p:pic>
      <p:grpSp>
        <p:nvGrpSpPr>
          <p:cNvPr id="8" name="Group 2"/>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3" name="Group 7"/>
          <p:cNvGrpSpPr>
            <a:grpSpLocks/>
          </p:cNvGrpSpPr>
          <p:nvPr/>
        </p:nvGrpSpPr>
        <p:grpSpPr bwMode="auto">
          <a:xfrm>
            <a:off x="8505825" y="6540500"/>
            <a:ext cx="257175" cy="277813"/>
            <a:chOff x="5904" y="4543"/>
            <a:chExt cx="178" cy="193"/>
          </a:xfrm>
        </p:grpSpPr>
        <p:sp>
          <p:nvSpPr>
            <p:cNvPr id="1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 name="Group 9"/>
            <p:cNvGrpSpPr>
              <a:grpSpLocks/>
            </p:cNvGrpSpPr>
            <p:nvPr/>
          </p:nvGrpSpPr>
          <p:grpSpPr bwMode="auto">
            <a:xfrm>
              <a:off x="5904" y="4543"/>
              <a:ext cx="178" cy="193"/>
              <a:chOff x="5904" y="4543"/>
              <a:chExt cx="178" cy="193"/>
            </a:xfrm>
          </p:grpSpPr>
          <p:sp>
            <p:nvSpPr>
              <p:cNvPr id="1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457200"/>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Let’s take a few moments to highlight a few of the critical items.</a:t>
            </a:r>
          </a:p>
        </p:txBody>
      </p:sp>
      <p:pic>
        <p:nvPicPr>
          <p:cNvPr id="7" name="Picture 2"/>
          <p:cNvPicPr>
            <a:picLocks noChangeAspect="1" noChangeArrowheads="1"/>
          </p:cNvPicPr>
          <p:nvPr/>
        </p:nvPicPr>
        <p:blipFill>
          <a:blip r:embed="rId2" cstate="print"/>
          <a:srcRect l="7732" t="17592" r="8071" b="24706"/>
          <a:stretch>
            <a:fillRect/>
          </a:stretch>
        </p:blipFill>
        <p:spPr bwMode="auto">
          <a:xfrm>
            <a:off x="1145969" y="640080"/>
            <a:ext cx="6852062" cy="3895107"/>
          </a:xfrm>
          <a:prstGeom prst="rect">
            <a:avLst/>
          </a:prstGeom>
          <a:noFill/>
          <a:ln w="9525">
            <a:solidFill>
              <a:schemeClr val="accent1"/>
            </a:solidFill>
            <a:miter lim="800000"/>
            <a:headEnd/>
            <a:tailEnd/>
          </a:ln>
        </p:spPr>
      </p:pic>
      <p:grpSp>
        <p:nvGrpSpPr>
          <p:cNvPr id="8" name="Group 2"/>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3" name="Group 7"/>
          <p:cNvGrpSpPr>
            <a:grpSpLocks/>
          </p:cNvGrpSpPr>
          <p:nvPr/>
        </p:nvGrpSpPr>
        <p:grpSpPr bwMode="auto">
          <a:xfrm>
            <a:off x="8505825" y="6540500"/>
            <a:ext cx="257175" cy="277813"/>
            <a:chOff x="5904" y="4543"/>
            <a:chExt cx="178" cy="193"/>
          </a:xfrm>
        </p:grpSpPr>
        <p:sp>
          <p:nvSpPr>
            <p:cNvPr id="1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9" name="Group 9"/>
            <p:cNvGrpSpPr>
              <a:grpSpLocks/>
            </p:cNvGrpSpPr>
            <p:nvPr/>
          </p:nvGrpSpPr>
          <p:grpSpPr bwMode="auto">
            <a:xfrm>
              <a:off x="5904" y="4543"/>
              <a:ext cx="178" cy="193"/>
              <a:chOff x="5904" y="4543"/>
              <a:chExt cx="178" cy="193"/>
            </a:xfrm>
          </p:grpSpPr>
          <p:sp>
            <p:nvSpPr>
              <p:cNvPr id="2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1"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Project Identifier, and the Manager and Session Keywords enable all other access to your project.</a:t>
            </a:r>
          </a:p>
        </p:txBody>
      </p:sp>
      <p:pic>
        <p:nvPicPr>
          <p:cNvPr id="8" name="Picture 2"/>
          <p:cNvPicPr>
            <a:picLocks noChangeAspect="1" noChangeArrowheads="1"/>
          </p:cNvPicPr>
          <p:nvPr/>
        </p:nvPicPr>
        <p:blipFill>
          <a:blip r:embed="rId2" cstate="print">
            <a:duotone>
              <a:prstClr val="black"/>
              <a:schemeClr val="tx1">
                <a:tint val="45000"/>
                <a:satMod val="400000"/>
              </a:schemeClr>
            </a:duotone>
          </a:blip>
          <a:srcRect l="7732" t="17592" r="8071" b="24706"/>
          <a:stretch>
            <a:fillRect/>
          </a:stretch>
        </p:blipFill>
        <p:spPr bwMode="auto">
          <a:xfrm>
            <a:off x="1145969" y="640080"/>
            <a:ext cx="6852062" cy="3895107"/>
          </a:xfrm>
          <a:prstGeom prst="rect">
            <a:avLst/>
          </a:prstGeom>
          <a:noFill/>
          <a:ln w="9525">
            <a:solidFill>
              <a:schemeClr val="accent1"/>
            </a:solidFill>
            <a:miter lim="800000"/>
            <a:headEnd/>
            <a:tailEnd/>
          </a:ln>
        </p:spPr>
      </p:pic>
      <p:pic>
        <p:nvPicPr>
          <p:cNvPr id="9" name="Picture 2"/>
          <p:cNvPicPr>
            <a:picLocks noChangeAspect="1" noChangeArrowheads="1"/>
          </p:cNvPicPr>
          <p:nvPr/>
        </p:nvPicPr>
        <p:blipFill>
          <a:blip r:embed="rId2" cstate="print"/>
          <a:srcRect l="7732" t="39248" r="8436" b="58113"/>
          <a:stretch>
            <a:fillRect/>
          </a:stretch>
        </p:blipFill>
        <p:spPr bwMode="auto">
          <a:xfrm>
            <a:off x="1145969" y="2101932"/>
            <a:ext cx="6822374" cy="178130"/>
          </a:xfrm>
          <a:prstGeom prst="rect">
            <a:avLst/>
          </a:prstGeom>
          <a:noFill/>
          <a:ln w="9525">
            <a:noFill/>
            <a:miter lim="800000"/>
            <a:headEnd/>
            <a:tailEnd/>
          </a:ln>
        </p:spPr>
      </p:pic>
      <p:pic>
        <p:nvPicPr>
          <p:cNvPr id="12" name="Picture 2"/>
          <p:cNvPicPr>
            <a:picLocks noChangeAspect="1" noChangeArrowheads="1"/>
          </p:cNvPicPr>
          <p:nvPr/>
        </p:nvPicPr>
        <p:blipFill>
          <a:blip r:embed="rId2" cstate="print"/>
          <a:srcRect l="7732" t="46461" r="8071" b="50900"/>
          <a:stretch>
            <a:fillRect/>
          </a:stretch>
        </p:blipFill>
        <p:spPr bwMode="auto">
          <a:xfrm>
            <a:off x="1145969" y="2588821"/>
            <a:ext cx="6852062" cy="178130"/>
          </a:xfrm>
          <a:prstGeom prst="rect">
            <a:avLst/>
          </a:prstGeom>
          <a:noFill/>
          <a:ln w="9525">
            <a:noFill/>
            <a:miter lim="800000"/>
            <a:headEnd/>
            <a:tailEnd/>
          </a:ln>
        </p:spPr>
      </p:pic>
      <p:pic>
        <p:nvPicPr>
          <p:cNvPr id="18" name="Picture 2"/>
          <p:cNvPicPr>
            <a:picLocks noChangeAspect="1" noChangeArrowheads="1"/>
          </p:cNvPicPr>
          <p:nvPr/>
        </p:nvPicPr>
        <p:blipFill>
          <a:blip r:embed="rId2" cstate="print"/>
          <a:srcRect l="7732" t="52794" r="8071" b="44215"/>
          <a:stretch>
            <a:fillRect/>
          </a:stretch>
        </p:blipFill>
        <p:spPr bwMode="auto">
          <a:xfrm>
            <a:off x="1145969" y="3016332"/>
            <a:ext cx="6852062" cy="201881"/>
          </a:xfrm>
          <a:prstGeom prst="rect">
            <a:avLst/>
          </a:prstGeom>
          <a:noFill/>
          <a:ln w="9525">
            <a:noFill/>
            <a:miter lim="800000"/>
            <a:headEnd/>
            <a:tailEnd/>
          </a:ln>
        </p:spPr>
      </p:pic>
      <p:grpSp>
        <p:nvGrpSpPr>
          <p:cNvPr id="10" name="Group 2"/>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21" name="Group 7"/>
          <p:cNvGrpSpPr>
            <a:grpSpLocks/>
          </p:cNvGrpSpPr>
          <p:nvPr/>
        </p:nvGrpSpPr>
        <p:grpSpPr bwMode="auto">
          <a:xfrm>
            <a:off x="8505825" y="6540500"/>
            <a:ext cx="257175" cy="277813"/>
            <a:chOff x="5904" y="4543"/>
            <a:chExt cx="178" cy="193"/>
          </a:xfrm>
        </p:grpSpPr>
        <p:sp>
          <p:nvSpPr>
            <p:cNvPr id="2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3" name="Group 9"/>
            <p:cNvGrpSpPr>
              <a:grpSpLocks/>
            </p:cNvGrpSpPr>
            <p:nvPr/>
          </p:nvGrpSpPr>
          <p:grpSpPr bwMode="auto">
            <a:xfrm>
              <a:off x="5904" y="4543"/>
              <a:ext cx="178" cy="193"/>
              <a:chOff x="5904" y="4543"/>
              <a:chExt cx="178" cy="193"/>
            </a:xfrm>
          </p:grpSpPr>
          <p:sp>
            <p:nvSpPr>
              <p:cNvPr id="2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Some find these randomly generated strings challenging, so they can be modified from the manager’s page.</a:t>
            </a:r>
          </a:p>
        </p:txBody>
      </p:sp>
      <p:pic>
        <p:nvPicPr>
          <p:cNvPr id="8" name="Picture 2"/>
          <p:cNvPicPr>
            <a:picLocks noChangeAspect="1" noChangeArrowheads="1"/>
          </p:cNvPicPr>
          <p:nvPr/>
        </p:nvPicPr>
        <p:blipFill>
          <a:blip r:embed="rId2" cstate="print">
            <a:duotone>
              <a:prstClr val="black"/>
              <a:schemeClr val="tx1">
                <a:tint val="45000"/>
                <a:satMod val="400000"/>
              </a:schemeClr>
            </a:duotone>
          </a:blip>
          <a:srcRect l="7732" t="17592" r="8071" b="24706"/>
          <a:stretch>
            <a:fillRect/>
          </a:stretch>
        </p:blipFill>
        <p:spPr bwMode="auto">
          <a:xfrm>
            <a:off x="1145969" y="640080"/>
            <a:ext cx="6852062" cy="3895107"/>
          </a:xfrm>
          <a:prstGeom prst="rect">
            <a:avLst/>
          </a:prstGeom>
          <a:noFill/>
          <a:ln w="9525">
            <a:solidFill>
              <a:schemeClr val="accent1"/>
            </a:solidFill>
            <a:miter lim="800000"/>
            <a:headEnd/>
            <a:tailEnd/>
          </a:ln>
        </p:spPr>
      </p:pic>
      <p:pic>
        <p:nvPicPr>
          <p:cNvPr id="18" name="Picture 2"/>
          <p:cNvPicPr>
            <a:picLocks noChangeAspect="1" noChangeArrowheads="1"/>
          </p:cNvPicPr>
          <p:nvPr/>
        </p:nvPicPr>
        <p:blipFill>
          <a:blip r:embed="rId2" cstate="print"/>
          <a:srcRect l="7732" t="64934" r="8071" b="32427"/>
          <a:stretch>
            <a:fillRect/>
          </a:stretch>
        </p:blipFill>
        <p:spPr bwMode="auto">
          <a:xfrm>
            <a:off x="1145969" y="3835730"/>
            <a:ext cx="6852062" cy="178130"/>
          </a:xfrm>
          <a:prstGeom prst="rect">
            <a:avLst/>
          </a:prstGeom>
          <a:noFill/>
          <a:ln w="9525">
            <a:noFill/>
            <a:miter lim="800000"/>
            <a:headEnd/>
            <a:tailEnd/>
          </a:ln>
        </p:spPr>
      </p:pic>
      <p:grpSp>
        <p:nvGrpSpPr>
          <p:cNvPr id="9"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9" name="Group 7"/>
          <p:cNvGrpSpPr>
            <a:grpSpLocks/>
          </p:cNvGrpSpPr>
          <p:nvPr/>
        </p:nvGrpSpPr>
        <p:grpSpPr bwMode="auto">
          <a:xfrm>
            <a:off x="8505825" y="6540500"/>
            <a:ext cx="257175" cy="277813"/>
            <a:chOff x="5904" y="4543"/>
            <a:chExt cx="178" cy="193"/>
          </a:xfrm>
        </p:grpSpPr>
        <p:sp>
          <p:nvSpPr>
            <p:cNvPr id="2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1" name="Group 9"/>
            <p:cNvGrpSpPr>
              <a:grpSpLocks/>
            </p:cNvGrpSpPr>
            <p:nvPr/>
          </p:nvGrpSpPr>
          <p:grpSpPr bwMode="auto">
            <a:xfrm>
              <a:off x="5904" y="4543"/>
              <a:ext cx="178" cy="193"/>
              <a:chOff x="5904" y="4543"/>
              <a:chExt cx="178" cy="193"/>
            </a:xfrm>
          </p:grpSpPr>
          <p:sp>
            <p:nvSpPr>
              <p:cNvPr id="2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Your Project Identifier can be shared thereby permitting others to contribute data to your project.</a:t>
            </a:r>
          </a:p>
        </p:txBody>
      </p:sp>
      <p:pic>
        <p:nvPicPr>
          <p:cNvPr id="8" name="Picture 2"/>
          <p:cNvPicPr>
            <a:picLocks noChangeAspect="1" noChangeArrowheads="1"/>
          </p:cNvPicPr>
          <p:nvPr/>
        </p:nvPicPr>
        <p:blipFill>
          <a:blip r:embed="rId2" cstate="print"/>
          <a:srcRect l="7732" t="17592" r="8071" b="24706"/>
          <a:stretch>
            <a:fillRect/>
          </a:stretch>
        </p:blipFill>
        <p:spPr bwMode="auto">
          <a:xfrm>
            <a:off x="1145969" y="640080"/>
            <a:ext cx="6852062" cy="3895107"/>
          </a:xfrm>
          <a:prstGeom prst="rect">
            <a:avLst/>
          </a:prstGeom>
          <a:noFill/>
          <a:ln w="9525">
            <a:solidFill>
              <a:schemeClr val="accent1"/>
            </a:solid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3" name="Group 7"/>
          <p:cNvGrpSpPr>
            <a:grpSpLocks/>
          </p:cNvGrpSpPr>
          <p:nvPr/>
        </p:nvGrpSpPr>
        <p:grpSpPr bwMode="auto">
          <a:xfrm>
            <a:off x="8505825" y="6540500"/>
            <a:ext cx="257175" cy="277813"/>
            <a:chOff x="5904" y="4543"/>
            <a:chExt cx="178" cy="193"/>
          </a:xfrm>
        </p:grpSpPr>
        <p:sp>
          <p:nvSpPr>
            <p:cNvPr id="1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9" name="Group 9"/>
            <p:cNvGrpSpPr>
              <a:grpSpLocks/>
            </p:cNvGrpSpPr>
            <p:nvPr/>
          </p:nvGrpSpPr>
          <p:grpSpPr bwMode="auto">
            <a:xfrm>
              <a:off x="5904" y="4543"/>
              <a:ext cx="178" cy="193"/>
              <a:chOff x="5904" y="4543"/>
              <a:chExt cx="178" cy="193"/>
            </a:xfrm>
          </p:grpSpPr>
          <p:sp>
            <p:nvSpPr>
              <p:cNvPr id="2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1"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1650"/>
            <a:ext cx="7772400" cy="774700"/>
          </a:xfrm>
        </p:spPr>
        <p:txBody>
          <a:bodyPr/>
          <a:lstStyle/>
          <a:p>
            <a:pPr algn="ctr"/>
            <a:r>
              <a:rPr lang="en-US" dirty="0" smtClean="0"/>
              <a:t>Uploading Data to a project</a:t>
            </a:r>
            <a:endParaRPr lang="en-US" dirty="0"/>
          </a:p>
        </p:txBody>
      </p:sp>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148</a:t>
                </a:fld>
                <a:r>
                  <a:rPr lang="en-GB" sz="1800" b="1" dirty="0">
                    <a:solidFill>
                      <a:srgbClr val="282878"/>
                    </a:solidFill>
                  </a:rPr>
                  <a:t> </a:t>
                </a:r>
              </a:p>
            </p:txBody>
          </p:sp>
        </p:grpSp>
      </p:gr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7"/>
          <p:cNvSpPr txBox="1">
            <a:spLocks noChangeArrowheads="1"/>
          </p:cNvSpPr>
          <p:nvPr/>
        </p:nvSpPr>
        <p:spPr bwMode="auto">
          <a:xfrm>
            <a:off x="457200" y="1371600"/>
            <a:ext cx="8229600" cy="3416320"/>
          </a:xfrm>
          <a:prstGeom prst="rect">
            <a:avLst/>
          </a:prstGeom>
          <a:noFill/>
          <a:ln>
            <a:headEnd/>
            <a:tailEnd/>
          </a:ln>
          <a:effectLst/>
          <a:scene3d>
            <a:camera prst="orthographicFront">
              <a:rot lat="0" lon="0" rev="0"/>
            </a:camera>
            <a:lightRig rig="threePt" dir="t">
              <a:rot lat="0" lon="0" rev="1200000"/>
            </a:lightRig>
          </a:scene3d>
        </p:spPr>
        <p:style>
          <a:lnRef idx="0">
            <a:schemeClr val="accent1"/>
          </a:lnRef>
          <a:fillRef idx="1001">
            <a:schemeClr val="lt1"/>
          </a:fillRef>
          <a:effectRef idx="3">
            <a:schemeClr val="accent1"/>
          </a:effectRef>
          <a:fontRef idx="minor">
            <a:schemeClr val="lt1"/>
          </a:fontRef>
        </p:style>
        <p:txBody>
          <a:bodyPr wrap="square">
            <a:spAutoFit/>
          </a:bodyPr>
          <a:lstStyle/>
          <a:p>
            <a:pPr marL="3175" indent="-3175">
              <a:spcBef>
                <a:spcPct val="50000"/>
              </a:spcBef>
            </a:pPr>
            <a:r>
              <a:rPr lang="en-US" sz="2400" dirty="0" smtClean="0">
                <a:solidFill>
                  <a:schemeClr val="tx1"/>
                </a:solidFill>
                <a:latin typeface="Arial" pitchFamily="34" charset="0"/>
                <a:cs typeface="Arial" pitchFamily="34" charset="0"/>
              </a:rPr>
              <a:t>The second step is to “Upload” data files to your project.</a:t>
            </a:r>
          </a:p>
          <a:p>
            <a:pPr marL="3175" indent="-3175">
              <a:spcBef>
                <a:spcPct val="50000"/>
              </a:spcBef>
            </a:pPr>
            <a:r>
              <a:rPr lang="en-US" sz="2400" dirty="0" smtClean="0">
                <a:solidFill>
                  <a:schemeClr val="tx1"/>
                </a:solidFill>
                <a:latin typeface="Arial" pitchFamily="34" charset="0"/>
                <a:cs typeface="Arial" pitchFamily="34" charset="0"/>
              </a:rPr>
              <a:t>At this time, this is done through OPUS-S implying the same restrictions:</a:t>
            </a:r>
          </a:p>
          <a:p>
            <a:pPr marL="406400" indent="-177800">
              <a:spcBef>
                <a:spcPct val="50000"/>
              </a:spcBef>
              <a:buFont typeface="Arial" pitchFamily="34" charset="0"/>
              <a:buChar char="•"/>
            </a:pPr>
            <a:r>
              <a:rPr lang="en-US" sz="2400" dirty="0" smtClean="0">
                <a:solidFill>
                  <a:schemeClr val="tx1"/>
                </a:solidFill>
                <a:latin typeface="Arial" pitchFamily="34" charset="0"/>
                <a:cs typeface="Arial" pitchFamily="34" charset="0"/>
              </a:rPr>
              <a:t>Your data must be dual frequency </a:t>
            </a:r>
            <a:r>
              <a:rPr lang="en-US" sz="2400" dirty="0" err="1" smtClean="0">
                <a:solidFill>
                  <a:schemeClr val="tx1"/>
                </a:solidFill>
                <a:latin typeface="Arial" pitchFamily="34" charset="0"/>
                <a:cs typeface="Arial" pitchFamily="34" charset="0"/>
              </a:rPr>
              <a:t>pseudorange</a:t>
            </a:r>
            <a:r>
              <a:rPr lang="en-US" sz="2400" dirty="0" smtClean="0">
                <a:solidFill>
                  <a:schemeClr val="tx1"/>
                </a:solidFill>
                <a:latin typeface="Arial" pitchFamily="34" charset="0"/>
                <a:cs typeface="Arial" pitchFamily="34" charset="0"/>
              </a:rPr>
              <a:t> and phase P1 (or C1), P2, L1 and L2.</a:t>
            </a:r>
          </a:p>
          <a:p>
            <a:pPr marL="406400" indent="-177800">
              <a:spcBef>
                <a:spcPct val="50000"/>
              </a:spcBef>
              <a:buFont typeface="Arial" pitchFamily="34" charset="0"/>
              <a:buChar char="•"/>
            </a:pPr>
            <a:r>
              <a:rPr lang="en-US" sz="2400" dirty="0" smtClean="0">
                <a:solidFill>
                  <a:schemeClr val="tx1"/>
                </a:solidFill>
                <a:latin typeface="Arial" pitchFamily="34" charset="0"/>
                <a:cs typeface="Arial" pitchFamily="34" charset="0"/>
              </a:rPr>
              <a:t>A minimum 2-hours data span for each submission.</a:t>
            </a:r>
          </a:p>
          <a:p>
            <a:pPr marL="406400" indent="-177800">
              <a:spcBef>
                <a:spcPct val="50000"/>
              </a:spcBef>
              <a:buFont typeface="Arial" pitchFamily="34" charset="0"/>
              <a:buChar char="•"/>
            </a:pPr>
            <a:r>
              <a:rPr lang="en-US" sz="2400" dirty="0" smtClean="0">
                <a:solidFill>
                  <a:schemeClr val="tx1"/>
                </a:solidFill>
                <a:latin typeface="Arial" pitchFamily="34" charset="0"/>
                <a:cs typeface="Arial" pitchFamily="34" charset="0"/>
              </a:rPr>
              <a:t>A collection rate of 1, 2, 3, 5, 10, 15 or 30 seconds.</a:t>
            </a:r>
          </a:p>
        </p:txBody>
      </p:sp>
      <p:grpSp>
        <p:nvGrpSpPr>
          <p:cNvPr id="14" name="Group 13"/>
          <p:cNvGrpSpPr>
            <a:grpSpLocks/>
          </p:cNvGrpSpPr>
          <p:nvPr/>
        </p:nvGrpSpPr>
        <p:grpSpPr bwMode="auto">
          <a:xfrm>
            <a:off x="174625" y="6562725"/>
            <a:ext cx="1460500" cy="277813"/>
            <a:chOff x="121" y="4559"/>
            <a:chExt cx="1014" cy="193"/>
          </a:xfrm>
        </p:grpSpPr>
        <p:sp>
          <p:nvSpPr>
            <p:cNvPr id="1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 name="Group 4"/>
            <p:cNvGrpSpPr>
              <a:grpSpLocks/>
            </p:cNvGrpSpPr>
            <p:nvPr/>
          </p:nvGrpSpPr>
          <p:grpSpPr bwMode="auto">
            <a:xfrm>
              <a:off x="121" y="4559"/>
              <a:ext cx="1014" cy="193"/>
              <a:chOff x="121" y="4559"/>
              <a:chExt cx="1014" cy="193"/>
            </a:xfrm>
          </p:grpSpPr>
          <p:sp>
            <p:nvSpPr>
              <p:cNvPr id="1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9"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20" name="Group 7"/>
          <p:cNvGrpSpPr>
            <a:grpSpLocks/>
          </p:cNvGrpSpPr>
          <p:nvPr/>
        </p:nvGrpSpPr>
        <p:grpSpPr bwMode="auto">
          <a:xfrm>
            <a:off x="8505825" y="6540500"/>
            <a:ext cx="257175" cy="277813"/>
            <a:chOff x="5904" y="4543"/>
            <a:chExt cx="178" cy="193"/>
          </a:xfrm>
        </p:grpSpPr>
        <p:sp>
          <p:nvSpPr>
            <p:cNvPr id="2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2" name="Group 9"/>
            <p:cNvGrpSpPr>
              <a:grpSpLocks/>
            </p:cNvGrpSpPr>
            <p:nvPr/>
          </p:nvGrpSpPr>
          <p:grpSpPr bwMode="auto">
            <a:xfrm>
              <a:off x="5904" y="4543"/>
              <a:ext cx="178" cy="193"/>
              <a:chOff x="5904" y="4543"/>
              <a:chExt cx="178" cy="193"/>
            </a:xfrm>
          </p:grpSpPr>
          <p:sp>
            <p:nvSpPr>
              <p:cNvPr id="2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852581" y="1205216"/>
            <a:ext cx="5029200" cy="4572000"/>
          </a:xfrm>
          <a:prstGeom prst="rect">
            <a:avLst/>
          </a:prstGeom>
          <a:solidFill>
            <a:prstClr val="white"/>
          </a:solidFill>
          <a:ln w="12700">
            <a:solidFill>
              <a:srgbClr val="4F81BD"/>
            </a:solidFill>
          </a:ln>
        </p:spPr>
        <p:txBody>
          <a:bodyPr wrap="square" rtlCol="0">
            <a:spAutoFit/>
          </a:bodyPr>
          <a:lstStyle/>
          <a:p>
            <a:endParaRPr lang="en-US" dirty="0"/>
          </a:p>
        </p:txBody>
      </p:sp>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OPUS-S?</a:t>
            </a:r>
            <a:endParaRPr lang="en-US" sz="4000" dirty="0"/>
          </a:p>
        </p:txBody>
      </p:sp>
      <p:sp>
        <p:nvSpPr>
          <p:cNvPr id="7" name="TextBox 6"/>
          <p:cNvSpPr txBox="1"/>
          <p:nvPr/>
        </p:nvSpPr>
        <p:spPr>
          <a:xfrm>
            <a:off x="228599" y="1188720"/>
            <a:ext cx="2651079" cy="4524315"/>
          </a:xfrm>
          <a:prstGeom prst="rect">
            <a:avLst/>
          </a:prstGeom>
          <a:noFill/>
        </p:spPr>
        <p:txBody>
          <a:bodyPr wrap="square" rtlCol="0">
            <a:spAutoFit/>
          </a:bodyPr>
          <a:lstStyle/>
          <a:p>
            <a:r>
              <a:rPr lang="en-US" sz="2400" dirty="0" smtClean="0"/>
              <a:t>Same data sets.</a:t>
            </a:r>
          </a:p>
          <a:p>
            <a:r>
              <a:rPr lang="en-US" sz="2400" dirty="0" smtClean="0"/>
              <a:t>Same analysis but for the vertical.</a:t>
            </a:r>
          </a:p>
          <a:p>
            <a:endParaRPr lang="en-US" sz="2400" dirty="0" smtClean="0"/>
          </a:p>
          <a:p>
            <a:r>
              <a:rPr lang="en-US" sz="2400" dirty="0" smtClean="0"/>
              <a:t>The vertical is always a little more interesting. </a:t>
            </a:r>
          </a:p>
          <a:p>
            <a:endParaRPr lang="en-US" sz="2400" dirty="0" smtClean="0"/>
          </a:p>
          <a:p>
            <a:endParaRPr lang="en-US" sz="2400" dirty="0" smtClean="0"/>
          </a:p>
          <a:p>
            <a:pPr>
              <a:tabLst>
                <a:tab pos="1309688" algn="l"/>
              </a:tabLst>
            </a:pPr>
            <a:r>
              <a:rPr lang="en-US" sz="2400" dirty="0" smtClean="0"/>
              <a:t>Mean:	&lt;0.1 cm</a:t>
            </a:r>
          </a:p>
          <a:p>
            <a:pPr>
              <a:tabLst>
                <a:tab pos="1487488" algn="l"/>
              </a:tabLst>
            </a:pPr>
            <a:r>
              <a:rPr lang="en-US" sz="2400" dirty="0" smtClean="0"/>
              <a:t>U-D RMS:	1.9 cm</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a:t>
                </a:fld>
                <a:r>
                  <a:rPr lang="en-GB" sz="1800" b="1" dirty="0">
                    <a:solidFill>
                      <a:srgbClr val="282878"/>
                    </a:solidFill>
                  </a:rPr>
                  <a:t> </a:t>
                </a:r>
              </a:p>
            </p:txBody>
          </p:sp>
        </p:grpSp>
      </p:grpSp>
      <p:graphicFrame>
        <p:nvGraphicFramePr>
          <p:cNvPr id="5123" name="Object 3"/>
          <p:cNvGraphicFramePr>
            <a:graphicFrameLocks noChangeAspect="1"/>
          </p:cNvGraphicFramePr>
          <p:nvPr/>
        </p:nvGraphicFramePr>
        <p:xfrm>
          <a:off x="2210937" y="1097280"/>
          <a:ext cx="6553200" cy="4697412"/>
        </p:xfrm>
        <a:graphic>
          <a:graphicData uri="http://schemas.openxmlformats.org/presentationml/2006/ole">
            <p:oleObj spid="_x0000_s5123" name="Worksheet" r:id="rId3" imgW="8707680" imgH="6232680" progId="Excel.Sheet.8">
              <p:embed/>
            </p:oleObj>
          </a:graphicData>
        </a:graphic>
      </p:graphicFrame>
      <p:sp>
        <p:nvSpPr>
          <p:cNvPr id="17" name="TextBox 16"/>
          <p:cNvSpPr txBox="1"/>
          <p:nvPr/>
        </p:nvSpPr>
        <p:spPr>
          <a:xfrm>
            <a:off x="2838935" y="5845455"/>
            <a:ext cx="5008728" cy="400110"/>
          </a:xfrm>
          <a:prstGeom prst="rect">
            <a:avLst/>
          </a:prstGeom>
          <a:noFill/>
        </p:spPr>
        <p:txBody>
          <a:bodyPr wrap="square" rtlCol="0">
            <a:spAutoFit/>
          </a:bodyPr>
          <a:lstStyle/>
          <a:p>
            <a:r>
              <a:rPr lang="en-US" sz="1000" dirty="0" smtClean="0"/>
              <a:t>Weston, “OPUS: Online Positioning User Service”, CGSIC USSLS MEETING,</a:t>
            </a:r>
            <a:br>
              <a:rPr lang="en-US" sz="1000" dirty="0" smtClean="0"/>
            </a:br>
            <a:r>
              <a:rPr lang="en-US" sz="1000" dirty="0" smtClean="0"/>
              <a:t>2008-07-08, NEW ORLEANS, LA</a:t>
            </a:r>
            <a:endParaRPr lang="en-US" sz="1000"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950" t="17828" r="3056" b="6011"/>
          <a:stretch>
            <a:fillRect/>
          </a:stretch>
        </p:blipFill>
        <p:spPr bwMode="auto">
          <a:xfrm>
            <a:off x="832339" y="574431"/>
            <a:ext cx="7479323" cy="5709138"/>
          </a:xfrm>
          <a:prstGeom prst="rect">
            <a:avLst/>
          </a:prstGeom>
          <a:noFill/>
          <a:ln w="9525">
            <a:solidFill>
              <a:schemeClr val="accent1"/>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l="1654" t="22408" r="3226" b="7823"/>
          <a:stretch>
            <a:fillRect/>
          </a:stretch>
        </p:blipFill>
        <p:spPr bwMode="auto">
          <a:xfrm>
            <a:off x="822960" y="665286"/>
            <a:ext cx="7498080" cy="5527429"/>
          </a:xfrm>
          <a:prstGeom prst="rect">
            <a:avLst/>
          </a:prstGeom>
          <a:noFill/>
          <a:ln w="9525">
            <a:solidFill>
              <a:schemeClr val="tx2">
                <a:lumMod val="60000"/>
                <a:lumOff val="40000"/>
              </a:schemeClr>
            </a:solid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1654" t="22408" r="3226" b="7823"/>
          <a:stretch>
            <a:fillRect/>
          </a:stretch>
        </p:blipFill>
        <p:spPr bwMode="auto">
          <a:xfrm>
            <a:off x="822960" y="665286"/>
            <a:ext cx="7498080" cy="5527429"/>
          </a:xfrm>
          <a:prstGeom prst="rect">
            <a:avLst/>
          </a:prstGeom>
          <a:noFill/>
          <a:ln w="9525">
            <a:solidFill>
              <a:schemeClr val="tx2">
                <a:lumMod val="60000"/>
                <a:lumOff val="40000"/>
              </a:schemeClr>
            </a:solidFill>
            <a:miter lim="800000"/>
            <a:headEnd/>
            <a:tailEnd/>
          </a:ln>
        </p:spPr>
      </p:pic>
      <p:pic>
        <p:nvPicPr>
          <p:cNvPr id="7" name="Picture 2"/>
          <p:cNvPicPr>
            <a:picLocks noChangeAspect="1" noChangeArrowheads="1"/>
          </p:cNvPicPr>
          <p:nvPr/>
        </p:nvPicPr>
        <p:blipFill>
          <a:blip r:embed="rId3" cstate="print"/>
          <a:srcRect l="1654" t="73348" r="3226" b="18662"/>
          <a:stretch>
            <a:fillRect/>
          </a:stretch>
        </p:blipFill>
        <p:spPr bwMode="auto">
          <a:xfrm>
            <a:off x="822960" y="4700954"/>
            <a:ext cx="7498080" cy="633046"/>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l="1654" t="48340" r="3226" b="47221"/>
          <a:stretch>
            <a:fillRect/>
          </a:stretch>
        </p:blipFill>
        <p:spPr bwMode="auto">
          <a:xfrm>
            <a:off x="822960" y="2719754"/>
            <a:ext cx="7498080" cy="351692"/>
          </a:xfrm>
          <a:prstGeom prst="rect">
            <a:avLst/>
          </a:prstGeom>
          <a:noFill/>
          <a:ln w="9525">
            <a:noFill/>
            <a:miter lim="800000"/>
            <a:headEnd/>
            <a:tailEnd/>
          </a:ln>
        </p:spPr>
      </p:pic>
      <p:grpSp>
        <p:nvGrpSpPr>
          <p:cNvPr id="9"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4" name="Group 7"/>
          <p:cNvGrpSpPr>
            <a:grpSpLocks/>
          </p:cNvGrpSpPr>
          <p:nvPr/>
        </p:nvGrpSpPr>
        <p:grpSpPr bwMode="auto">
          <a:xfrm>
            <a:off x="8505825" y="6540500"/>
            <a:ext cx="257175" cy="277813"/>
            <a:chOff x="5904" y="4543"/>
            <a:chExt cx="178" cy="193"/>
          </a:xfrm>
        </p:grpSpPr>
        <p:sp>
          <p:nvSpPr>
            <p:cNvPr id="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 name="Group 9"/>
            <p:cNvGrpSpPr>
              <a:grpSpLocks/>
            </p:cNvGrpSpPr>
            <p:nvPr/>
          </p:nvGrpSpPr>
          <p:grpSpPr bwMode="auto">
            <a:xfrm>
              <a:off x="5904" y="4543"/>
              <a:ext cx="178" cy="193"/>
              <a:chOff x="5904" y="4543"/>
              <a:chExt cx="178" cy="193"/>
            </a:xfrm>
          </p:grpSpPr>
          <p:sp>
            <p:nvSpPr>
              <p:cNvPr id="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l="468" t="13962" r="800" b="17821"/>
          <a:stretch>
            <a:fillRect/>
          </a:stretch>
        </p:blipFill>
        <p:spPr bwMode="auto">
          <a:xfrm>
            <a:off x="825336" y="709551"/>
            <a:ext cx="7493329" cy="5438899"/>
          </a:xfrm>
          <a:prstGeom prst="rect">
            <a:avLst/>
          </a:prstGeom>
          <a:noFill/>
          <a:ln w="9525">
            <a:solidFill>
              <a:schemeClr val="tx2">
                <a:lumMod val="60000"/>
                <a:lumOff val="40000"/>
              </a:schemeClr>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153</a:t>
                </a:fld>
                <a:r>
                  <a:rPr lang="en-GB" sz="1800" b="1" dirty="0">
                    <a:solidFill>
                      <a:srgbClr val="282878"/>
                    </a:solidFill>
                  </a:rPr>
                  <a:t> </a:t>
                </a:r>
              </a:p>
            </p:txBody>
          </p:sp>
        </p:grpSp>
      </p:gr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duotone>
              <a:prstClr val="black"/>
              <a:schemeClr val="tx1">
                <a:tint val="45000"/>
                <a:satMod val="400000"/>
              </a:schemeClr>
            </a:duotone>
          </a:blip>
          <a:srcRect l="468" t="13962" r="800" b="17821"/>
          <a:stretch>
            <a:fillRect/>
          </a:stretch>
        </p:blipFill>
        <p:spPr bwMode="auto">
          <a:xfrm>
            <a:off x="825336" y="709551"/>
            <a:ext cx="7493329" cy="5438899"/>
          </a:xfrm>
          <a:prstGeom prst="rect">
            <a:avLst/>
          </a:prstGeom>
          <a:noFill/>
          <a:ln w="9525">
            <a:solidFill>
              <a:schemeClr val="tx2">
                <a:lumMod val="60000"/>
                <a:lumOff val="40000"/>
              </a:schemeClr>
            </a:solidFill>
            <a:miter lim="800000"/>
            <a:headEnd/>
            <a:tailEnd/>
          </a:ln>
        </p:spPr>
      </p:pic>
      <p:pic>
        <p:nvPicPr>
          <p:cNvPr id="6" name="Picture 2"/>
          <p:cNvPicPr>
            <a:picLocks noChangeAspect="1" noChangeArrowheads="1"/>
          </p:cNvPicPr>
          <p:nvPr/>
        </p:nvPicPr>
        <p:blipFill>
          <a:blip r:embed="rId3" cstate="print"/>
          <a:srcRect l="468" t="32766" r="800" b="61723"/>
          <a:stretch>
            <a:fillRect/>
          </a:stretch>
        </p:blipFill>
        <p:spPr bwMode="auto">
          <a:xfrm>
            <a:off x="825336" y="2208810"/>
            <a:ext cx="7493329" cy="439387"/>
          </a:xfrm>
          <a:prstGeom prst="rect">
            <a:avLst/>
          </a:prstGeom>
          <a:noFill/>
          <a:ln w="9525">
            <a:no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154</a:t>
                </a:fld>
                <a:r>
                  <a:rPr lang="en-GB" sz="1800" b="1" dirty="0">
                    <a:solidFill>
                      <a:srgbClr val="282878"/>
                    </a:solidFill>
                  </a:rPr>
                  <a:t> </a:t>
                </a:r>
              </a:p>
            </p:txBody>
          </p:sp>
        </p:grpSp>
      </p:gr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480" t="11882" r="2197" b="19448"/>
          <a:stretch>
            <a:fillRect/>
          </a:stretch>
        </p:blipFill>
        <p:spPr bwMode="auto">
          <a:xfrm>
            <a:off x="822960" y="609237"/>
            <a:ext cx="7498080" cy="5639527"/>
          </a:xfrm>
          <a:prstGeom prst="rect">
            <a:avLst/>
          </a:prstGeom>
          <a:noFill/>
          <a:ln w="9525">
            <a:solidFill>
              <a:schemeClr val="tx2">
                <a:lumMod val="60000"/>
                <a:lumOff val="40000"/>
              </a:schemeClr>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155</a:t>
                </a:fld>
                <a:r>
                  <a:rPr lang="en-GB" sz="1800" b="1" dirty="0">
                    <a:solidFill>
                      <a:srgbClr val="282878"/>
                    </a:solidFill>
                  </a:rPr>
                  <a:t> </a:t>
                </a:r>
              </a:p>
            </p:txBody>
          </p:sp>
        </p:grpSp>
      </p:gr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480" t="28612" r="2197" b="2415"/>
          <a:stretch>
            <a:fillRect/>
          </a:stretch>
        </p:blipFill>
        <p:spPr bwMode="auto">
          <a:xfrm>
            <a:off x="822960" y="596735"/>
            <a:ext cx="7498080" cy="5664531"/>
          </a:xfrm>
          <a:prstGeom prst="rect">
            <a:avLst/>
          </a:prstGeom>
          <a:noFill/>
          <a:ln w="9525">
            <a:solidFill>
              <a:schemeClr val="tx2">
                <a:lumMod val="60000"/>
                <a:lumOff val="40000"/>
              </a:schemeClr>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156</a:t>
                </a:fld>
                <a:r>
                  <a:rPr lang="en-GB" sz="1800" b="1" dirty="0">
                    <a:solidFill>
                      <a:srgbClr val="282878"/>
                    </a:solidFill>
                  </a:rPr>
                  <a:t> </a:t>
                </a:r>
              </a:p>
            </p:txBody>
          </p:sp>
        </p:grpSp>
      </p:gr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l="451" t="11831" r="787" b="43119"/>
          <a:stretch>
            <a:fillRect/>
          </a:stretch>
        </p:blipFill>
        <p:spPr bwMode="auto">
          <a:xfrm>
            <a:off x="688769" y="1540824"/>
            <a:ext cx="7766462" cy="3776353"/>
          </a:xfrm>
          <a:prstGeom prst="rect">
            <a:avLst/>
          </a:prstGeom>
          <a:noFill/>
          <a:ln w="9525">
            <a:solidFill>
              <a:schemeClr val="tx2">
                <a:lumMod val="60000"/>
                <a:lumOff val="40000"/>
              </a:schemeClr>
            </a:solid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157</a:t>
                </a:fld>
                <a:r>
                  <a:rPr lang="en-GB" sz="1800" b="1" dirty="0">
                    <a:solidFill>
                      <a:srgbClr val="282878"/>
                    </a:solidFill>
                  </a:rPr>
                  <a:t> </a:t>
                </a:r>
              </a:p>
            </p:txBody>
          </p:sp>
        </p:grpSp>
      </p:gr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1199" t="21735" r="2100" b="2717"/>
          <a:stretch>
            <a:fillRect/>
          </a:stretch>
        </p:blipFill>
        <p:spPr bwMode="auto">
          <a:xfrm>
            <a:off x="844062" y="517568"/>
            <a:ext cx="7476978" cy="5822864"/>
          </a:xfrm>
          <a:prstGeom prst="rect">
            <a:avLst/>
          </a:prstGeom>
          <a:noFill/>
          <a:ln w="9525">
            <a:solidFill>
              <a:schemeClr val="tx2">
                <a:lumMod val="60000"/>
                <a:lumOff val="40000"/>
              </a:schemeClr>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158</a:t>
                </a:fld>
                <a:r>
                  <a:rPr lang="en-GB" sz="1800" b="1" dirty="0">
                    <a:solidFill>
                      <a:srgbClr val="282878"/>
                    </a:solidFill>
                  </a:rPr>
                  <a:t> </a:t>
                </a:r>
              </a:p>
            </p:txBody>
          </p:sp>
        </p:grpSp>
      </p:gr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7"/>
          <p:cNvSpPr txBox="1">
            <a:spLocks noChangeArrowheads="1"/>
          </p:cNvSpPr>
          <p:nvPr/>
        </p:nvSpPr>
        <p:spPr bwMode="auto">
          <a:xfrm>
            <a:off x="457200" y="731520"/>
            <a:ext cx="8229600" cy="4154984"/>
          </a:xfrm>
          <a:prstGeom prst="rect">
            <a:avLst/>
          </a:prstGeom>
          <a:noFill/>
          <a:ln>
            <a:headEnd/>
            <a:tailEnd/>
          </a:ln>
          <a:effectLst/>
        </p:spPr>
        <p:style>
          <a:lnRef idx="0">
            <a:schemeClr val="accent1"/>
          </a:lnRef>
          <a:fillRef idx="1001">
            <a:schemeClr val="dk2"/>
          </a:fillRef>
          <a:effectRef idx="3">
            <a:schemeClr val="accent1"/>
          </a:effectRef>
          <a:fontRef idx="minor">
            <a:schemeClr val="lt1"/>
          </a:fontRef>
        </p:style>
        <p:txBody>
          <a:bodyPr wrap="square">
            <a:spAutoFit/>
            <a:sp3d/>
          </a:bodyPr>
          <a:lstStyle/>
          <a:p>
            <a:pPr marL="3175" indent="-3175">
              <a:spcBef>
                <a:spcPct val="50000"/>
              </a:spcBef>
            </a:pPr>
            <a:r>
              <a:rPr lang="en-US" sz="2400" dirty="0" smtClean="0">
                <a:solidFill>
                  <a:schemeClr val="tx1"/>
                </a:solidFill>
                <a:effectLst/>
                <a:latin typeface="Arial" pitchFamily="34" charset="0"/>
                <a:cs typeface="Arial" pitchFamily="34" charset="0"/>
              </a:rPr>
              <a:t>When data are submitted to a project, the OPUS-S results are “quality controlled” using </a:t>
            </a:r>
            <a:r>
              <a:rPr lang="en-US" sz="2400" i="1" dirty="0" smtClean="0">
                <a:solidFill>
                  <a:schemeClr val="tx1"/>
                </a:solidFill>
                <a:effectLst/>
                <a:latin typeface="Arial" pitchFamily="34" charset="0"/>
                <a:cs typeface="Arial" pitchFamily="34" charset="0"/>
              </a:rPr>
              <a:t>thresholds</a:t>
            </a:r>
            <a:r>
              <a:rPr lang="en-US" sz="2400" dirty="0" smtClean="0">
                <a:solidFill>
                  <a:schemeClr val="tx1"/>
                </a:solidFill>
                <a:effectLst/>
                <a:latin typeface="Arial" pitchFamily="34" charset="0"/>
                <a:cs typeface="Arial" pitchFamily="34" charset="0"/>
              </a:rPr>
              <a:t> specified by the project manager.</a:t>
            </a:r>
          </a:p>
          <a:p>
            <a:pPr marL="3175" indent="-3175">
              <a:spcBef>
                <a:spcPct val="50000"/>
              </a:spcBef>
            </a:pPr>
            <a:r>
              <a:rPr lang="en-US" sz="2400" dirty="0" smtClean="0">
                <a:solidFill>
                  <a:schemeClr val="tx1"/>
                </a:solidFill>
                <a:effectLst/>
                <a:latin typeface="Arial" pitchFamily="34" charset="0"/>
                <a:cs typeface="Arial" pitchFamily="34" charset="0"/>
              </a:rPr>
              <a:t>If the results from a data file exceed any of the thresholds, a warning message is sent to the email address entered when the data were submitted. </a:t>
            </a:r>
          </a:p>
          <a:p>
            <a:pPr marL="3175" indent="-3175">
              <a:spcBef>
                <a:spcPct val="50000"/>
              </a:spcBef>
            </a:pPr>
            <a:r>
              <a:rPr lang="en-US" sz="2400" dirty="0" smtClean="0">
                <a:solidFill>
                  <a:schemeClr val="tx1"/>
                </a:solidFill>
                <a:effectLst/>
                <a:latin typeface="Arial" pitchFamily="34" charset="0"/>
                <a:cs typeface="Arial" pitchFamily="34" charset="0"/>
              </a:rPr>
              <a:t>Receiving a warning message does </a:t>
            </a:r>
            <a:r>
              <a:rPr lang="en-US" sz="2400" i="1" u="sng" dirty="0" smtClean="0">
                <a:solidFill>
                  <a:schemeClr val="tx1"/>
                </a:solidFill>
                <a:effectLst/>
                <a:latin typeface="Arial" pitchFamily="34" charset="0"/>
                <a:cs typeface="Arial" pitchFamily="34" charset="0"/>
              </a:rPr>
              <a:t>not</a:t>
            </a:r>
            <a:r>
              <a:rPr lang="en-US" sz="2400" dirty="0" smtClean="0">
                <a:solidFill>
                  <a:schemeClr val="tx1"/>
                </a:solidFill>
                <a:effectLst/>
                <a:latin typeface="Arial" pitchFamily="34" charset="0"/>
                <a:cs typeface="Arial" pitchFamily="34" charset="0"/>
              </a:rPr>
              <a:t> mean the data </a:t>
            </a:r>
            <a:br>
              <a:rPr lang="en-US" sz="2400" dirty="0" smtClean="0">
                <a:solidFill>
                  <a:schemeClr val="tx1"/>
                </a:solidFill>
                <a:effectLst/>
                <a:latin typeface="Arial" pitchFamily="34" charset="0"/>
                <a:cs typeface="Arial" pitchFamily="34" charset="0"/>
              </a:rPr>
            </a:br>
            <a:r>
              <a:rPr lang="en-US" sz="2400" dirty="0" smtClean="0">
                <a:solidFill>
                  <a:schemeClr val="tx1"/>
                </a:solidFill>
                <a:effectLst/>
                <a:latin typeface="Arial" pitchFamily="34" charset="0"/>
                <a:cs typeface="Arial" pitchFamily="34" charset="0"/>
              </a:rPr>
              <a:t>will be excluded from your project. That is the project’s decision. However, the data are flagged for easy identification by the project.</a:t>
            </a:r>
            <a:endParaRPr lang="en-US" sz="2400" dirty="0">
              <a:solidFill>
                <a:schemeClr val="tx1"/>
              </a:solidFill>
              <a:effectLst/>
              <a:latin typeface="Arial" pitchFamily="34" charset="0"/>
              <a:cs typeface="Arial" pitchFamily="34" charset="0"/>
            </a:endParaRPr>
          </a:p>
        </p:txBody>
      </p:sp>
      <p:grpSp>
        <p:nvGrpSpPr>
          <p:cNvPr id="26" name="Group 25"/>
          <p:cNvGrpSpPr>
            <a:grpSpLocks/>
          </p:cNvGrpSpPr>
          <p:nvPr/>
        </p:nvGrpSpPr>
        <p:grpSpPr bwMode="auto">
          <a:xfrm>
            <a:off x="174625" y="6562725"/>
            <a:ext cx="1460500" cy="277813"/>
            <a:chOff x="121" y="4559"/>
            <a:chExt cx="1014" cy="193"/>
          </a:xfrm>
        </p:grpSpPr>
        <p:sp>
          <p:nvSpPr>
            <p:cNvPr id="2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8" name="Group 4"/>
            <p:cNvGrpSpPr>
              <a:grpSpLocks/>
            </p:cNvGrpSpPr>
            <p:nvPr/>
          </p:nvGrpSpPr>
          <p:grpSpPr bwMode="auto">
            <a:xfrm>
              <a:off x="121" y="4559"/>
              <a:ext cx="1014" cy="193"/>
              <a:chOff x="121" y="4559"/>
              <a:chExt cx="1014" cy="193"/>
            </a:xfrm>
          </p:grpSpPr>
          <p:sp>
            <p:nvSpPr>
              <p:cNvPr id="2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3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31" name="Group 7"/>
          <p:cNvGrpSpPr>
            <a:grpSpLocks/>
          </p:cNvGrpSpPr>
          <p:nvPr/>
        </p:nvGrpSpPr>
        <p:grpSpPr bwMode="auto">
          <a:xfrm>
            <a:off x="8505825" y="6540500"/>
            <a:ext cx="257175" cy="277813"/>
            <a:chOff x="5904" y="4543"/>
            <a:chExt cx="178" cy="193"/>
          </a:xfrm>
        </p:grpSpPr>
        <p:sp>
          <p:nvSpPr>
            <p:cNvPr id="3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33" name="Group 9"/>
            <p:cNvGrpSpPr>
              <a:grpSpLocks/>
            </p:cNvGrpSpPr>
            <p:nvPr/>
          </p:nvGrpSpPr>
          <p:grpSpPr bwMode="auto">
            <a:xfrm>
              <a:off x="5904" y="4543"/>
              <a:ext cx="178" cy="193"/>
              <a:chOff x="5904" y="4543"/>
              <a:chExt cx="178" cy="193"/>
            </a:xfrm>
          </p:grpSpPr>
          <p:sp>
            <p:nvSpPr>
              <p:cNvPr id="3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3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OPUS-S?</a:t>
            </a:r>
            <a:endParaRPr lang="en-US" sz="4000" dirty="0"/>
          </a:p>
        </p:txBody>
      </p:sp>
      <p:sp>
        <p:nvSpPr>
          <p:cNvPr id="7" name="TextBox 6"/>
          <p:cNvSpPr txBox="1"/>
          <p:nvPr/>
        </p:nvSpPr>
        <p:spPr>
          <a:xfrm>
            <a:off x="228599" y="1188720"/>
            <a:ext cx="2651079" cy="3416320"/>
          </a:xfrm>
          <a:prstGeom prst="rect">
            <a:avLst/>
          </a:prstGeom>
          <a:noFill/>
        </p:spPr>
        <p:txBody>
          <a:bodyPr wrap="square" rtlCol="0">
            <a:spAutoFit/>
          </a:bodyPr>
          <a:lstStyle/>
          <a:p>
            <a:r>
              <a:rPr lang="en-US" sz="2400" dirty="0" smtClean="0"/>
              <a:t>More generally, </a:t>
            </a:r>
            <a:r>
              <a:rPr lang="en-US" sz="2400" dirty="0" err="1" smtClean="0"/>
              <a:t>Eckl</a:t>
            </a:r>
            <a:r>
              <a:rPr lang="en-US" sz="2400" dirty="0" smtClean="0"/>
              <a:t> et al. (NGS) preformed a similar but more extensive test using the same software but outside OPUS. </a:t>
            </a:r>
          </a:p>
          <a:p>
            <a:endParaRPr lang="en-US" sz="2400" dirty="0" smtClean="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a:t>
                </a:fld>
                <a:r>
                  <a:rPr lang="en-GB" sz="1800" b="1" dirty="0">
                    <a:solidFill>
                      <a:srgbClr val="282878"/>
                    </a:solidFill>
                  </a:rPr>
                  <a:t> </a:t>
                </a:r>
              </a:p>
            </p:txBody>
          </p:sp>
        </p:grpSp>
      </p:grpSp>
      <p:sp>
        <p:nvSpPr>
          <p:cNvPr id="17" name="TextBox 16"/>
          <p:cNvSpPr txBox="1"/>
          <p:nvPr/>
        </p:nvSpPr>
        <p:spPr>
          <a:xfrm>
            <a:off x="2838735" y="4763067"/>
            <a:ext cx="6018662" cy="400110"/>
          </a:xfrm>
          <a:prstGeom prst="rect">
            <a:avLst/>
          </a:prstGeom>
          <a:noFill/>
        </p:spPr>
        <p:txBody>
          <a:bodyPr wrap="square" rtlCol="0">
            <a:spAutoFit/>
          </a:bodyPr>
          <a:lstStyle/>
          <a:p>
            <a:r>
              <a:rPr lang="en-GB" sz="1000" dirty="0" err="1" smtClean="0">
                <a:latin typeface="Arial" charset="0"/>
              </a:rPr>
              <a:t>Eckl</a:t>
            </a:r>
            <a:r>
              <a:rPr lang="en-GB" sz="1000" dirty="0" smtClean="0">
                <a:latin typeface="Arial" charset="0"/>
              </a:rPr>
              <a:t> et al., 2001, “</a:t>
            </a:r>
            <a:r>
              <a:rPr lang="en-US" sz="1000" dirty="0" smtClean="0"/>
              <a:t>Accuracy of GPS-derived relative positions as a function of </a:t>
            </a:r>
            <a:r>
              <a:rPr lang="en-US" sz="1000" dirty="0" err="1" smtClean="0"/>
              <a:t>interstation</a:t>
            </a:r>
            <a:r>
              <a:rPr lang="en-US" sz="1000" dirty="0" smtClean="0"/>
              <a:t> distance and observing-session duration</a:t>
            </a:r>
            <a:r>
              <a:rPr lang="en-GB" sz="1000" dirty="0" smtClean="0">
                <a:latin typeface="Arial" charset="0"/>
              </a:rPr>
              <a:t>”, J. of </a:t>
            </a:r>
            <a:r>
              <a:rPr lang="en-GB" sz="1000" dirty="0" err="1" smtClean="0">
                <a:latin typeface="Arial" charset="0"/>
              </a:rPr>
              <a:t>Geod</a:t>
            </a:r>
            <a:r>
              <a:rPr lang="en-GB" sz="1000" dirty="0" smtClean="0">
                <a:latin typeface="Arial" charset="0"/>
              </a:rPr>
              <a:t>. 75, 633-640).</a:t>
            </a:r>
            <a:endParaRPr lang="en-US" sz="1000" dirty="0"/>
          </a:p>
        </p:txBody>
      </p:sp>
      <p:pic>
        <p:nvPicPr>
          <p:cNvPr id="18" name="Picture 6" descr="PSFig3"/>
          <p:cNvPicPr>
            <a:picLocks noChangeAspect="1" noChangeArrowheads="1"/>
          </p:cNvPicPr>
          <p:nvPr/>
        </p:nvPicPr>
        <p:blipFill>
          <a:blip r:embed="rId2" cstate="print">
            <a:lum bright="-33000" contrast="50000"/>
          </a:blip>
          <a:srcRect/>
          <a:stretch>
            <a:fillRect/>
          </a:stretch>
        </p:blipFill>
        <p:spPr bwMode="auto">
          <a:xfrm>
            <a:off x="2834640" y="1188720"/>
            <a:ext cx="5989332" cy="3493015"/>
          </a:xfrm>
          <a:prstGeom prst="rect">
            <a:avLst/>
          </a:prstGeom>
          <a:noFill/>
          <a:ln w="12700">
            <a:solidFill>
              <a:schemeClr val="accent1"/>
            </a:solidFill>
          </a:ln>
        </p:spPr>
      </p:pic>
      <p:sp>
        <p:nvSpPr>
          <p:cNvPr id="19" name="TextBox 18"/>
          <p:cNvSpPr txBox="1"/>
          <p:nvPr/>
        </p:nvSpPr>
        <p:spPr>
          <a:xfrm>
            <a:off x="228600" y="5213445"/>
            <a:ext cx="8475260" cy="1200329"/>
          </a:xfrm>
          <a:prstGeom prst="rect">
            <a:avLst/>
          </a:prstGeom>
          <a:noFill/>
        </p:spPr>
        <p:txBody>
          <a:bodyPr wrap="square" rtlCol="0">
            <a:spAutoFit/>
          </a:bodyPr>
          <a:lstStyle/>
          <a:p>
            <a:r>
              <a:rPr lang="en-US" sz="2400" dirty="0" smtClean="0"/>
              <a:t>Their results provide a good “rule of thumb” for accuracy versus session duration when using OPUS-S and in many other applications.</a:t>
            </a:r>
            <a:endParaRPr lang="en-US" sz="2400"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l="1187" t="21866" r="665" b="39902"/>
          <a:stretch>
            <a:fillRect/>
          </a:stretch>
        </p:blipFill>
        <p:spPr bwMode="auto">
          <a:xfrm>
            <a:off x="822960" y="1973256"/>
            <a:ext cx="7498080" cy="2911488"/>
          </a:xfrm>
          <a:prstGeom prst="rect">
            <a:avLst/>
          </a:prstGeom>
          <a:noFill/>
          <a:ln w="9525">
            <a:solidFill>
              <a:schemeClr val="tx2">
                <a:lumMod val="60000"/>
                <a:lumOff val="40000"/>
              </a:schemeClr>
            </a:solidFill>
            <a:miter lim="800000"/>
            <a:headEnd/>
            <a:tailEnd/>
          </a:ln>
        </p:spPr>
      </p:pic>
      <p:sp>
        <p:nvSpPr>
          <p:cNvPr id="10" name="TextBox 9"/>
          <p:cNvSpPr txBox="1"/>
          <p:nvPr/>
        </p:nvSpPr>
        <p:spPr>
          <a:xfrm>
            <a:off x="6053559" y="4457606"/>
            <a:ext cx="218470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smtClean="0"/>
              <a:t>The highlight is mine.</a:t>
            </a:r>
            <a:endParaRPr lang="en-US" dirty="0"/>
          </a:p>
        </p:txBody>
      </p:sp>
      <p:cxnSp>
        <p:nvCxnSpPr>
          <p:cNvPr id="11" name="Straight Arrow Connector 10"/>
          <p:cNvCxnSpPr/>
          <p:nvPr/>
        </p:nvCxnSpPr>
        <p:spPr>
          <a:xfrm rot="10800000" flipV="1">
            <a:off x="5044156" y="4623860"/>
            <a:ext cx="961902" cy="11875"/>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12" name="Picture 2"/>
          <p:cNvPicPr>
            <a:picLocks noChangeAspect="1" noChangeArrowheads="1"/>
          </p:cNvPicPr>
          <p:nvPr/>
        </p:nvPicPr>
        <p:blipFill>
          <a:blip r:embed="rId3" cstate="print">
            <a:duotone>
              <a:prstClr val="black"/>
              <a:schemeClr val="accent6">
                <a:tint val="45000"/>
                <a:satMod val="400000"/>
              </a:schemeClr>
            </a:duotone>
          </a:blip>
          <a:srcRect l="1187" t="55687" r="43679" b="41577"/>
          <a:stretch>
            <a:fillRect/>
          </a:stretch>
        </p:blipFill>
        <p:spPr bwMode="auto">
          <a:xfrm>
            <a:off x="822960" y="4548851"/>
            <a:ext cx="4212027" cy="208344"/>
          </a:xfrm>
          <a:prstGeom prst="rect">
            <a:avLst/>
          </a:prstGeom>
          <a:noFill/>
          <a:ln w="9525">
            <a:noFill/>
            <a:miter lim="800000"/>
            <a:headEnd/>
            <a:tailEnd/>
          </a:ln>
        </p:spPr>
      </p:pic>
      <p:grpSp>
        <p:nvGrpSpPr>
          <p:cNvPr id="13" name="Group 2"/>
          <p:cNvGrpSpPr>
            <a:grpSpLocks/>
          </p:cNvGrpSpPr>
          <p:nvPr/>
        </p:nvGrpSpPr>
        <p:grpSpPr bwMode="auto">
          <a:xfrm>
            <a:off x="174625" y="6562725"/>
            <a:ext cx="1460500" cy="277813"/>
            <a:chOff x="121" y="4559"/>
            <a:chExt cx="1014" cy="193"/>
          </a:xfrm>
        </p:grpSpPr>
        <p:sp>
          <p:nvSpPr>
            <p:cNvPr id="14"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5" name="Group 4"/>
            <p:cNvGrpSpPr>
              <a:grpSpLocks/>
            </p:cNvGrpSpPr>
            <p:nvPr/>
          </p:nvGrpSpPr>
          <p:grpSpPr bwMode="auto">
            <a:xfrm>
              <a:off x="121" y="4559"/>
              <a:ext cx="1014" cy="193"/>
              <a:chOff x="121" y="4559"/>
              <a:chExt cx="1014" cy="193"/>
            </a:xfrm>
          </p:grpSpPr>
          <p:sp>
            <p:nvSpPr>
              <p:cNvPr id="16"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7"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8" name="Group 7"/>
          <p:cNvGrpSpPr>
            <a:grpSpLocks/>
          </p:cNvGrpSpPr>
          <p:nvPr/>
        </p:nvGrpSpPr>
        <p:grpSpPr bwMode="auto">
          <a:xfrm>
            <a:off x="8505825" y="6540500"/>
            <a:ext cx="257175" cy="277813"/>
            <a:chOff x="5904" y="4543"/>
            <a:chExt cx="178" cy="193"/>
          </a:xfrm>
        </p:grpSpPr>
        <p:sp>
          <p:nvSpPr>
            <p:cNvPr id="1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0" name="Group 9"/>
            <p:cNvGrpSpPr>
              <a:grpSpLocks/>
            </p:cNvGrpSpPr>
            <p:nvPr/>
          </p:nvGrpSpPr>
          <p:grpSpPr bwMode="auto">
            <a:xfrm>
              <a:off x="5904" y="4543"/>
              <a:ext cx="178" cy="193"/>
              <a:chOff x="5904" y="4543"/>
              <a:chExt cx="178" cy="193"/>
            </a:xfrm>
          </p:grpSpPr>
          <p:sp>
            <p:nvSpPr>
              <p:cNvPr id="2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2"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160</a:t>
                </a:fld>
                <a:r>
                  <a:rPr lang="en-GB" sz="1800" b="1" dirty="0">
                    <a:solidFill>
                      <a:srgbClr val="282878"/>
                    </a:solidFill>
                  </a:rPr>
                  <a:t> </a:t>
                </a:r>
              </a:p>
            </p:txBody>
          </p:sp>
        </p:grpSp>
      </p:grpSp>
      <p:sp>
        <p:nvSpPr>
          <p:cNvPr id="23" name="TextBox 22"/>
          <p:cNvSpPr txBox="1"/>
          <p:nvPr/>
        </p:nvSpPr>
        <p:spPr>
          <a:xfrm>
            <a:off x="457200" y="493776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These preferences can be modified by the project manager.</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l="1187" t="21866" r="665" b="39902"/>
          <a:stretch>
            <a:fillRect/>
          </a:stretch>
        </p:blipFill>
        <p:spPr bwMode="auto">
          <a:xfrm>
            <a:off x="822960" y="1973256"/>
            <a:ext cx="7498080" cy="2911488"/>
          </a:xfrm>
          <a:prstGeom prst="rect">
            <a:avLst/>
          </a:prstGeom>
          <a:noFill/>
          <a:ln w="9525">
            <a:solidFill>
              <a:schemeClr val="tx2">
                <a:lumMod val="60000"/>
                <a:lumOff val="40000"/>
              </a:schemeClr>
            </a:solidFill>
            <a:miter lim="800000"/>
            <a:headEnd/>
            <a:tailEnd/>
          </a:ln>
        </p:spPr>
      </p:pic>
      <p:sp>
        <p:nvSpPr>
          <p:cNvPr id="3" name="TextBox 2"/>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Again, receiving a warning does not mean that the uploaded file is rejected. It only means the file will be flagged. It is still copied to the project and is available for processing.</a:t>
            </a:r>
          </a:p>
        </p:txBody>
      </p:sp>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161</a:t>
                </a:fld>
                <a:r>
                  <a:rPr lang="en-GB" sz="1800" b="1" dirty="0">
                    <a:solidFill>
                      <a:srgbClr val="282878"/>
                    </a:solidFill>
                  </a:rPr>
                  <a:t> </a:t>
                </a:r>
              </a:p>
            </p:txBody>
          </p:sp>
        </p:grpSp>
      </p:gr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1650"/>
            <a:ext cx="7772400" cy="774700"/>
          </a:xfrm>
        </p:spPr>
        <p:txBody>
          <a:bodyPr/>
          <a:lstStyle/>
          <a:p>
            <a:pPr algn="ctr"/>
            <a:r>
              <a:rPr lang="en-US" dirty="0" smtClean="0"/>
              <a:t>View and Process A Session</a:t>
            </a:r>
            <a:endParaRPr lang="en-US" dirty="0"/>
          </a:p>
        </p:txBody>
      </p:sp>
      <p:grpSp>
        <p:nvGrpSpPr>
          <p:cNvPr id="3"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4"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162</a:t>
                </a:fld>
                <a:r>
                  <a:rPr lang="en-GB" sz="1800" b="1" dirty="0">
                    <a:solidFill>
                      <a:srgbClr val="282878"/>
                    </a:solidFill>
                  </a:rPr>
                  <a:t> </a:t>
                </a:r>
              </a:p>
            </p:txBody>
          </p:sp>
        </p:grpSp>
      </p:gr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7"/>
          <p:cNvSpPr txBox="1">
            <a:spLocks noChangeArrowheads="1"/>
          </p:cNvSpPr>
          <p:nvPr/>
        </p:nvSpPr>
        <p:spPr bwMode="auto">
          <a:xfrm>
            <a:off x="457200" y="914400"/>
            <a:ext cx="8229600" cy="3785652"/>
          </a:xfrm>
          <a:prstGeom prst="rect">
            <a:avLst/>
          </a:prstGeom>
          <a:noFill/>
          <a:ln>
            <a:noFill/>
            <a:headEnd/>
            <a:tailEnd/>
          </a:ln>
          <a:effectLst/>
          <a:scene3d>
            <a:camera prst="orthographicFront">
              <a:rot lat="0" lon="0" rev="0"/>
            </a:camera>
            <a:lightRig rig="threePt" dir="t">
              <a:rot lat="0" lon="0" rev="1200000"/>
            </a:lightRig>
          </a:scene3d>
        </p:spPr>
        <p:style>
          <a:lnRef idx="0">
            <a:schemeClr val="accent1"/>
          </a:lnRef>
          <a:fillRef idx="1001">
            <a:schemeClr val="dk2"/>
          </a:fillRef>
          <a:effectRef idx="3">
            <a:schemeClr val="accent1"/>
          </a:effectRef>
          <a:fontRef idx="minor">
            <a:schemeClr val="lt1"/>
          </a:fontRef>
        </p:style>
        <p:txBody>
          <a:bodyPr wrap="square">
            <a:spAutoFit/>
          </a:bodyPr>
          <a:lstStyle/>
          <a:p>
            <a:pPr marL="3175" indent="-3175">
              <a:spcBef>
                <a:spcPct val="50000"/>
              </a:spcBef>
            </a:pPr>
            <a:r>
              <a:rPr lang="en-US" sz="2400" dirty="0" smtClean="0">
                <a:solidFill>
                  <a:schemeClr val="tx1"/>
                </a:solidFill>
                <a:latin typeface="Arial" pitchFamily="34" charset="0"/>
                <a:cs typeface="Arial" pitchFamily="34" charset="0"/>
              </a:rPr>
              <a:t>OPUS-Projects groups the data into </a:t>
            </a:r>
            <a:r>
              <a:rPr lang="en-US" sz="2400" i="1" dirty="0" smtClean="0">
                <a:solidFill>
                  <a:schemeClr val="tx1"/>
                </a:solidFill>
                <a:latin typeface="Arial" pitchFamily="34" charset="0"/>
                <a:cs typeface="Arial" pitchFamily="34" charset="0"/>
              </a:rPr>
              <a:t>sessions</a:t>
            </a:r>
            <a:r>
              <a:rPr lang="en-US" sz="2400" dirty="0" smtClean="0">
                <a:solidFill>
                  <a:schemeClr val="tx1"/>
                </a:solidFill>
                <a:latin typeface="Arial" pitchFamily="34" charset="0"/>
                <a:cs typeface="Arial" pitchFamily="34" charset="0"/>
              </a:rPr>
              <a:t>.</a:t>
            </a:r>
          </a:p>
          <a:p>
            <a:pPr marL="3175" indent="-3175">
              <a:spcBef>
                <a:spcPct val="50000"/>
              </a:spcBef>
            </a:pPr>
            <a:r>
              <a:rPr lang="en-US" sz="2400" dirty="0" smtClean="0">
                <a:solidFill>
                  <a:schemeClr val="tx1"/>
                </a:solidFill>
                <a:latin typeface="Arial" pitchFamily="34" charset="0"/>
                <a:cs typeface="Arial" pitchFamily="34" charset="0"/>
              </a:rPr>
              <a:t>Sessions are groups of site occupations that overlap significantly in time. Note that</a:t>
            </a:r>
          </a:p>
          <a:p>
            <a:pPr marL="458788" indent="-230188">
              <a:spcBef>
                <a:spcPct val="50000"/>
              </a:spcBef>
              <a:buFont typeface="Arial" pitchFamily="34" charset="0"/>
              <a:buChar char="•"/>
            </a:pPr>
            <a:r>
              <a:rPr lang="en-US" sz="2400" dirty="0" smtClean="0">
                <a:solidFill>
                  <a:schemeClr val="tx1"/>
                </a:solidFill>
                <a:latin typeface="Arial" pitchFamily="34" charset="0"/>
                <a:cs typeface="Arial" pitchFamily="34" charset="0"/>
              </a:rPr>
              <a:t>a site may appear in more than one session.</a:t>
            </a:r>
          </a:p>
          <a:p>
            <a:pPr marL="458788" indent="-230188">
              <a:spcBef>
                <a:spcPct val="50000"/>
              </a:spcBef>
              <a:buFont typeface="Arial" pitchFamily="34" charset="0"/>
              <a:buChar char="•"/>
            </a:pPr>
            <a:r>
              <a:rPr lang="en-US" sz="2400" dirty="0" smtClean="0">
                <a:solidFill>
                  <a:schemeClr val="tx1"/>
                </a:solidFill>
                <a:latin typeface="Arial" pitchFamily="34" charset="0"/>
                <a:cs typeface="Arial" pitchFamily="34" charset="0"/>
              </a:rPr>
              <a:t>as new data are submitted, the definitions of the sessions may change.</a:t>
            </a:r>
          </a:p>
          <a:p>
            <a:pPr marL="3175" indent="-3175">
              <a:spcBef>
                <a:spcPct val="50000"/>
              </a:spcBef>
            </a:pPr>
            <a:r>
              <a:rPr lang="en-US" sz="2400" dirty="0" smtClean="0">
                <a:solidFill>
                  <a:schemeClr val="tx1"/>
                </a:solidFill>
                <a:latin typeface="Arial" pitchFamily="34" charset="0"/>
                <a:cs typeface="Arial" pitchFamily="34" charset="0"/>
              </a:rPr>
              <a:t>Now that some data has been submitted to the project, processing can begin.</a:t>
            </a:r>
            <a:endParaRPr lang="en-US" sz="2400" dirty="0">
              <a:solidFill>
                <a:schemeClr val="tx1"/>
              </a:solidFill>
              <a:latin typeface="Arial" pitchFamily="34" charset="0"/>
              <a:cs typeface="Arial" pitchFamily="34" charset="0"/>
            </a:endParaRPr>
          </a:p>
        </p:txBody>
      </p:sp>
      <p:grpSp>
        <p:nvGrpSpPr>
          <p:cNvPr id="14" name="Group 13"/>
          <p:cNvGrpSpPr>
            <a:grpSpLocks/>
          </p:cNvGrpSpPr>
          <p:nvPr/>
        </p:nvGrpSpPr>
        <p:grpSpPr bwMode="auto">
          <a:xfrm>
            <a:off x="174625" y="6562725"/>
            <a:ext cx="1460500" cy="277813"/>
            <a:chOff x="121" y="4559"/>
            <a:chExt cx="1014" cy="193"/>
          </a:xfrm>
        </p:grpSpPr>
        <p:sp>
          <p:nvSpPr>
            <p:cNvPr id="1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 name="Group 4"/>
            <p:cNvGrpSpPr>
              <a:grpSpLocks/>
            </p:cNvGrpSpPr>
            <p:nvPr/>
          </p:nvGrpSpPr>
          <p:grpSpPr bwMode="auto">
            <a:xfrm>
              <a:off x="121" y="4559"/>
              <a:ext cx="1014" cy="193"/>
              <a:chOff x="121" y="4559"/>
              <a:chExt cx="1014" cy="193"/>
            </a:xfrm>
          </p:grpSpPr>
          <p:sp>
            <p:nvSpPr>
              <p:cNvPr id="1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9"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20" name="Group 7"/>
          <p:cNvGrpSpPr>
            <a:grpSpLocks/>
          </p:cNvGrpSpPr>
          <p:nvPr/>
        </p:nvGrpSpPr>
        <p:grpSpPr bwMode="auto">
          <a:xfrm>
            <a:off x="8505825" y="6540500"/>
            <a:ext cx="257175" cy="277813"/>
            <a:chOff x="5904" y="4543"/>
            <a:chExt cx="178" cy="193"/>
          </a:xfrm>
        </p:grpSpPr>
        <p:sp>
          <p:nvSpPr>
            <p:cNvPr id="2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2" name="Group 9"/>
            <p:cNvGrpSpPr>
              <a:grpSpLocks/>
            </p:cNvGrpSpPr>
            <p:nvPr/>
          </p:nvGrpSpPr>
          <p:grpSpPr bwMode="auto">
            <a:xfrm>
              <a:off x="5904" y="4543"/>
              <a:ext cx="178" cy="193"/>
              <a:chOff x="5904" y="4543"/>
              <a:chExt cx="178" cy="193"/>
            </a:xfrm>
          </p:grpSpPr>
          <p:sp>
            <p:nvSpPr>
              <p:cNvPr id="2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41268" y="731520"/>
            <a:ext cx="7837714" cy="4524315"/>
          </a:xfrm>
          <a:prstGeom prst="rect">
            <a:avLst/>
          </a:prstGeom>
          <a:noFill/>
          <a:effectLst/>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tx1"/>
                </a:solidFill>
                <a:latin typeface="Arial" pitchFamily="34" charset="0"/>
                <a:cs typeface="Arial" pitchFamily="34" charset="0"/>
              </a:rPr>
              <a:t>Let’s switch to a project already loaded with data. </a:t>
            </a:r>
            <a:br>
              <a:rPr lang="en-US" sz="2400" dirty="0" smtClean="0">
                <a:solidFill>
                  <a:schemeClr val="tx1"/>
                </a:solidFill>
                <a:latin typeface="Arial" pitchFamily="34" charset="0"/>
                <a:cs typeface="Arial" pitchFamily="34" charset="0"/>
              </a:rPr>
            </a:br>
            <a:r>
              <a:rPr lang="en-US" sz="2400" dirty="0" smtClean="0">
                <a:solidFill>
                  <a:schemeClr val="tx1"/>
                </a:solidFill>
                <a:latin typeface="Arial" pitchFamily="34" charset="0"/>
                <a:cs typeface="Arial" pitchFamily="34" charset="0"/>
              </a:rPr>
              <a:t>The project title is:</a:t>
            </a:r>
            <a:r>
              <a:rPr lang="en-US" sz="2400" dirty="0" smtClean="0">
                <a:solidFill>
                  <a:schemeClr val="tx1"/>
                </a:solidFill>
              </a:rPr>
              <a:t/>
            </a:r>
            <a:br>
              <a:rPr lang="en-US" sz="2400" dirty="0" smtClean="0">
                <a:solidFill>
                  <a:schemeClr val="tx1"/>
                </a:solidFill>
              </a:rPr>
            </a:br>
            <a:r>
              <a:rPr lang="en-US" sz="2400" dirty="0" smtClean="0">
                <a:solidFill>
                  <a:schemeClr val="tx1"/>
                </a:solidFill>
              </a:rPr>
              <a:t>		 “</a:t>
            </a:r>
            <a:r>
              <a:rPr lang="en-US" sz="2400" b="1" dirty="0" smtClean="0">
                <a:solidFill>
                  <a:schemeClr val="tx1"/>
                </a:solidFill>
                <a:latin typeface="Courier New" pitchFamily="49" charset="0"/>
                <a:cs typeface="Courier New" pitchFamily="49" charset="0"/>
              </a:rPr>
              <a:t>Training data set 1</a:t>
            </a:r>
            <a:r>
              <a:rPr lang="en-US" sz="2400" dirty="0" smtClean="0">
                <a:solidFill>
                  <a:schemeClr val="tx1"/>
                </a:solidFill>
              </a:rPr>
              <a:t>”</a:t>
            </a:r>
            <a:br>
              <a:rPr lang="en-US" sz="2400" dirty="0" smtClean="0">
                <a:solidFill>
                  <a:schemeClr val="tx1"/>
                </a:solidFill>
              </a:rPr>
            </a:br>
            <a:r>
              <a:rPr lang="en-US" sz="2400" dirty="0" smtClean="0">
                <a:solidFill>
                  <a:schemeClr val="tx1"/>
                </a:solidFill>
                <a:latin typeface="Arial" pitchFamily="34" charset="0"/>
                <a:cs typeface="Arial" pitchFamily="34" charset="0"/>
              </a:rPr>
              <a:t>The project keywords are:</a:t>
            </a:r>
          </a:p>
          <a:p>
            <a:pPr marL="1885950" indent="-3175">
              <a:spcBef>
                <a:spcPct val="50000"/>
              </a:spcBef>
            </a:pPr>
            <a:r>
              <a:rPr lang="en-US" sz="2400" b="1" dirty="0" smtClean="0">
                <a:solidFill>
                  <a:schemeClr val="tx1"/>
                </a:solidFill>
                <a:latin typeface="Courier New" pitchFamily="49" charset="0"/>
                <a:cs typeface="Courier New" pitchFamily="49" charset="0"/>
              </a:rPr>
              <a:t>PROJECT :	hrdb86fc</a:t>
            </a:r>
          </a:p>
          <a:p>
            <a:pPr marL="1885950" indent="-3175">
              <a:spcBef>
                <a:spcPct val="50000"/>
              </a:spcBef>
            </a:pPr>
            <a:r>
              <a:rPr lang="en-US" sz="2400" b="1" dirty="0" smtClean="0">
                <a:solidFill>
                  <a:schemeClr val="tx1"/>
                </a:solidFill>
                <a:latin typeface="Courier New" pitchFamily="49" charset="0"/>
                <a:cs typeface="Courier New" pitchFamily="49" charset="0"/>
              </a:rPr>
              <a:t>MANAGER :	ff5d3zmu</a:t>
            </a:r>
          </a:p>
          <a:p>
            <a:pPr marL="1885950" indent="-3175">
              <a:spcBef>
                <a:spcPct val="50000"/>
              </a:spcBef>
            </a:pPr>
            <a:r>
              <a:rPr lang="en-US" sz="2400" b="1" dirty="0" smtClean="0">
                <a:solidFill>
                  <a:schemeClr val="tx1"/>
                </a:solidFill>
                <a:latin typeface="Courier New" pitchFamily="49" charset="0"/>
                <a:cs typeface="Courier New" pitchFamily="49" charset="0"/>
              </a:rPr>
              <a:t>PROCESS :	d_ssvk68</a:t>
            </a:r>
          </a:p>
          <a:p>
            <a:pPr marL="3175" indent="-3175">
              <a:spcBef>
                <a:spcPct val="50000"/>
              </a:spcBef>
            </a:pPr>
            <a:r>
              <a:rPr lang="en-US" sz="2400" dirty="0" smtClean="0">
                <a:solidFill>
                  <a:schemeClr val="tx1"/>
                </a:solidFill>
                <a:latin typeface="Arial" pitchFamily="34" charset="0"/>
                <a:cs typeface="Arial" pitchFamily="34" charset="0"/>
              </a:rPr>
              <a:t>Please note that this is a project used for testing and, so, may not always be in this exact state. Nevertheless, feel free to visit and look around.</a:t>
            </a:r>
            <a:endParaRPr lang="en-US" sz="2400" dirty="0">
              <a:solidFill>
                <a:schemeClr val="tx1"/>
              </a:solidFill>
              <a:latin typeface="Arial" pitchFamily="34" charset="0"/>
              <a:cs typeface="Arial" pitchFamily="34" charset="0"/>
            </a:endParaRPr>
          </a:p>
        </p:txBody>
      </p:sp>
      <p:grpSp>
        <p:nvGrpSpPr>
          <p:cNvPr id="16" name="Group 15"/>
          <p:cNvGrpSpPr>
            <a:grpSpLocks/>
          </p:cNvGrpSpPr>
          <p:nvPr/>
        </p:nvGrpSpPr>
        <p:grpSpPr bwMode="auto">
          <a:xfrm>
            <a:off x="174625" y="6562725"/>
            <a:ext cx="1460500" cy="277813"/>
            <a:chOff x="121" y="4559"/>
            <a:chExt cx="1014" cy="193"/>
          </a:xfrm>
        </p:grpSpPr>
        <p:sp>
          <p:nvSpPr>
            <p:cNvPr id="1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8" name="Group 4"/>
            <p:cNvGrpSpPr>
              <a:grpSpLocks/>
            </p:cNvGrpSpPr>
            <p:nvPr/>
          </p:nvGrpSpPr>
          <p:grpSpPr bwMode="auto">
            <a:xfrm>
              <a:off x="121" y="4559"/>
              <a:ext cx="1014" cy="193"/>
              <a:chOff x="121" y="4559"/>
              <a:chExt cx="1014" cy="193"/>
            </a:xfrm>
          </p:grpSpPr>
          <p:sp>
            <p:nvSpPr>
              <p:cNvPr id="1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21" name="Group 7"/>
          <p:cNvGrpSpPr>
            <a:grpSpLocks/>
          </p:cNvGrpSpPr>
          <p:nvPr/>
        </p:nvGrpSpPr>
        <p:grpSpPr bwMode="auto">
          <a:xfrm>
            <a:off x="8505825" y="6540500"/>
            <a:ext cx="257175" cy="277813"/>
            <a:chOff x="5904" y="4543"/>
            <a:chExt cx="178" cy="193"/>
          </a:xfrm>
        </p:grpSpPr>
        <p:sp>
          <p:nvSpPr>
            <p:cNvPr id="2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3" name="Group 9"/>
            <p:cNvGrpSpPr>
              <a:grpSpLocks/>
            </p:cNvGrpSpPr>
            <p:nvPr/>
          </p:nvGrpSpPr>
          <p:grpSpPr bwMode="auto">
            <a:xfrm>
              <a:off x="5904" y="4543"/>
              <a:ext cx="178" cy="193"/>
              <a:chOff x="5904" y="4543"/>
              <a:chExt cx="178" cy="193"/>
            </a:xfrm>
          </p:grpSpPr>
          <p:sp>
            <p:nvSpPr>
              <p:cNvPr id="2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duotone>
              <a:prstClr val="black"/>
              <a:schemeClr val="tx1">
                <a:tint val="45000"/>
                <a:satMod val="400000"/>
              </a:schemeClr>
            </a:duotone>
          </a:blip>
          <a:srcRect l="308" t="17707" r="589" b="10159"/>
          <a:stretch>
            <a:fillRect/>
          </a:stretch>
        </p:blipFill>
        <p:spPr bwMode="auto">
          <a:xfrm>
            <a:off x="822960" y="1165539"/>
            <a:ext cx="7498080" cy="4526922"/>
          </a:xfrm>
          <a:prstGeom prst="rect">
            <a:avLst/>
          </a:prstGeom>
          <a:noFill/>
          <a:ln w="9525">
            <a:solidFill>
              <a:schemeClr val="tx2">
                <a:lumMod val="60000"/>
                <a:lumOff val="40000"/>
              </a:schemeClr>
            </a:solidFill>
            <a:miter lim="800000"/>
            <a:headEnd/>
            <a:tailEnd/>
          </a:ln>
        </p:spPr>
      </p:pic>
      <p:pic>
        <p:nvPicPr>
          <p:cNvPr id="6" name="Picture 2"/>
          <p:cNvPicPr>
            <a:picLocks noChangeAspect="1" noChangeArrowheads="1"/>
          </p:cNvPicPr>
          <p:nvPr/>
        </p:nvPicPr>
        <p:blipFill>
          <a:blip r:embed="rId3" cstate="print"/>
          <a:srcRect l="308" t="54011" r="589" b="31040"/>
          <a:stretch>
            <a:fillRect/>
          </a:stretch>
        </p:blipFill>
        <p:spPr bwMode="auto">
          <a:xfrm>
            <a:off x="822960" y="3443844"/>
            <a:ext cx="7498080" cy="938151"/>
          </a:xfrm>
          <a:prstGeom prst="rect">
            <a:avLst/>
          </a:prstGeom>
          <a:noFill/>
          <a:ln w="9525">
            <a:noFill/>
            <a:miter lim="800000"/>
            <a:headEnd/>
            <a:tailEnd/>
          </a:ln>
        </p:spPr>
      </p:pic>
      <p:sp>
        <p:nvSpPr>
          <p:cNvPr id="7" name="TextBox 6"/>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This time we’ll enter through the Session login on the OPUS-Projects gateway page</a:t>
            </a:r>
            <a:r>
              <a:rPr lang="en-US" sz="2400" dirty="0" smtClean="0">
                <a:solidFill>
                  <a:schemeClr val="bg1"/>
                </a:solidFill>
              </a:rPr>
              <a:t>.</a:t>
            </a:r>
          </a:p>
        </p:txBody>
      </p:sp>
      <p:grpSp>
        <p:nvGrpSpPr>
          <p:cNvPr id="8" name="Group 7"/>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3" name="Group 7"/>
          <p:cNvGrpSpPr>
            <a:grpSpLocks/>
          </p:cNvGrpSpPr>
          <p:nvPr/>
        </p:nvGrpSpPr>
        <p:grpSpPr bwMode="auto">
          <a:xfrm>
            <a:off x="8505825" y="6540500"/>
            <a:ext cx="257175" cy="277813"/>
            <a:chOff x="5904" y="4543"/>
            <a:chExt cx="178" cy="193"/>
          </a:xfrm>
        </p:grpSpPr>
        <p:sp>
          <p:nvSpPr>
            <p:cNvPr id="1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 name="Group 9"/>
            <p:cNvGrpSpPr>
              <a:grpSpLocks/>
            </p:cNvGrpSpPr>
            <p:nvPr/>
          </p:nvGrpSpPr>
          <p:grpSpPr bwMode="auto">
            <a:xfrm>
              <a:off x="5904" y="4543"/>
              <a:ext cx="178" cy="193"/>
              <a:chOff x="5904" y="4543"/>
              <a:chExt cx="178" cy="193"/>
            </a:xfrm>
          </p:grpSpPr>
          <p:sp>
            <p:nvSpPr>
              <p:cNvPr id="1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165</a:t>
                </a:fld>
                <a:r>
                  <a:rPr lang="en-GB" sz="1800" b="1" dirty="0">
                    <a:solidFill>
                      <a:srgbClr val="282878"/>
                    </a:solidFill>
                  </a:rPr>
                  <a:t> </a:t>
                </a:r>
              </a:p>
            </p:txBody>
          </p:sp>
        </p:grpSp>
      </p:gr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166</a:t>
                </a:fld>
                <a:r>
                  <a:rPr lang="en-GB" sz="1800" b="1" dirty="0">
                    <a:solidFill>
                      <a:srgbClr val="282878"/>
                    </a:solidFill>
                  </a:rPr>
                  <a:t> </a:t>
                </a:r>
              </a:p>
            </p:txBody>
          </p:sp>
        </p:grpSp>
      </p:gr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557" t="23947" r="2313" b="72873"/>
          <a:stretch>
            <a:fillRect/>
          </a:stretch>
        </p:blipFill>
        <p:spPr bwMode="auto">
          <a:xfrm>
            <a:off x="822960" y="1406769"/>
            <a:ext cx="7498080" cy="257908"/>
          </a:xfrm>
          <a:prstGeom prst="rect">
            <a:avLst/>
          </a:prstGeom>
          <a:noFill/>
          <a:ln w="9525">
            <a:noFill/>
            <a:miter lim="800000"/>
            <a:headEnd/>
            <a:tailEnd/>
          </a:ln>
        </p:spPr>
      </p:pic>
      <p:sp>
        <p:nvSpPr>
          <p:cNvPr id="7" name="TextBox 6"/>
          <p:cNvSpPr txBox="1"/>
          <p:nvPr/>
        </p:nvSpPr>
        <p:spPr>
          <a:xfrm>
            <a:off x="457200" y="190500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banner shows the project’s title and session. The session pull-down menu can be used to select another session to view/work with.</a:t>
            </a:r>
            <a:endParaRPr lang="en-US" sz="2400" dirty="0">
              <a:solidFill>
                <a:schemeClr val="bg1"/>
              </a:solidFill>
            </a:endParaRPr>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167</a:t>
                </a:fld>
                <a:r>
                  <a:rPr lang="en-GB" sz="1800" b="1" dirty="0">
                    <a:solidFill>
                      <a:srgbClr val="282878"/>
                    </a:solidFill>
                  </a:rPr>
                  <a:t> </a:t>
                </a:r>
              </a:p>
            </p:txBody>
          </p:sp>
        </p:grpSp>
      </p:gr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1893" t="26982" r="84439" b="22282"/>
          <a:stretch>
            <a:fillRect/>
          </a:stretch>
        </p:blipFill>
        <p:spPr bwMode="auto">
          <a:xfrm>
            <a:off x="926123" y="1652954"/>
            <a:ext cx="1055077" cy="4114800"/>
          </a:xfrm>
          <a:prstGeom prst="rect">
            <a:avLst/>
          </a:prstGeom>
          <a:noFill/>
          <a:ln w="9525">
            <a:noFill/>
            <a:miter lim="800000"/>
            <a:headEnd/>
            <a:tailEnd/>
          </a:ln>
        </p:spPr>
      </p:pic>
      <p:sp>
        <p:nvSpPr>
          <p:cNvPr id="7" name="TextBox 6"/>
          <p:cNvSpPr txBox="1"/>
          <p:nvPr/>
        </p:nvSpPr>
        <p:spPr>
          <a:xfrm>
            <a:off x="2042932" y="1685081"/>
            <a:ext cx="4496765"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The left sidebar holds the controls.</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168</a:t>
                </a:fld>
                <a:r>
                  <a:rPr lang="en-GB" sz="1800" b="1" dirty="0">
                    <a:solidFill>
                      <a:srgbClr val="282878"/>
                    </a:solidFill>
                  </a:rPr>
                  <a:t> </a:t>
                </a:r>
              </a:p>
            </p:txBody>
          </p:sp>
        </p:grpSp>
      </p:gr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14953" t="26982" r="31440" b="22282"/>
          <a:stretch>
            <a:fillRect/>
          </a:stretch>
        </p:blipFill>
        <p:spPr bwMode="auto">
          <a:xfrm>
            <a:off x="1934308" y="1652954"/>
            <a:ext cx="4138246" cy="4114800"/>
          </a:xfrm>
          <a:prstGeom prst="rect">
            <a:avLst/>
          </a:prstGeom>
          <a:noFill/>
          <a:ln w="9525">
            <a:noFill/>
            <a:miter lim="800000"/>
            <a:headEnd/>
            <a:tailEnd/>
          </a:ln>
        </p:spPr>
      </p:pic>
      <p:sp>
        <p:nvSpPr>
          <p:cNvPr id="7" name="TextBox 6"/>
          <p:cNvSpPr txBox="1"/>
          <p:nvPr/>
        </p:nvSpPr>
        <p:spPr>
          <a:xfrm>
            <a:off x="6151945" y="1661931"/>
            <a:ext cx="2147104" cy="2677656"/>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The map shows the relative location of the marks in this session or solution, and their status.</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169</a:t>
                </a:fld>
                <a:r>
                  <a:rPr lang="en-GB" sz="1800" b="1" dirty="0">
                    <a:solidFill>
                      <a:srgbClr val="282878"/>
                    </a:solidFill>
                  </a:rPr>
                  <a:t> </a:t>
                </a:r>
              </a:p>
            </p:txBody>
          </p:sp>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2928669" cy="2677656"/>
          </a:xfrm>
          <a:prstGeom prst="rect">
            <a:avLst/>
          </a:prstGeom>
          <a:noFill/>
        </p:spPr>
        <p:txBody>
          <a:bodyPr wrap="square" rtlCol="0">
            <a:spAutoFit/>
          </a:bodyPr>
          <a:lstStyle/>
          <a:p>
            <a:pPr indent="1588"/>
            <a:r>
              <a:rPr lang="en-US" sz="2400" dirty="0" smtClean="0"/>
              <a:t>As an example,</a:t>
            </a:r>
          </a:p>
          <a:p>
            <a:pPr indent="1588"/>
            <a:r>
              <a:rPr lang="en-US" sz="2400" dirty="0" smtClean="0"/>
              <a:t>2-hours of </a:t>
            </a:r>
            <a:br>
              <a:rPr lang="en-US" sz="2400" dirty="0" smtClean="0"/>
            </a:br>
            <a:r>
              <a:rPr lang="en-US" sz="2400" dirty="0" smtClean="0"/>
              <a:t>2009-059 data </a:t>
            </a:r>
            <a:br>
              <a:rPr lang="en-US" sz="2400" dirty="0" smtClean="0"/>
            </a:br>
            <a:r>
              <a:rPr lang="en-US" sz="2400" dirty="0" smtClean="0"/>
              <a:t>from CORV, a PBO CORS in Oregon were submitted to OPUS-S.</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a:t>
                </a:fld>
                <a:r>
                  <a:rPr lang="en-GB" sz="1800" b="1" dirty="0">
                    <a:solidFill>
                      <a:srgbClr val="282878"/>
                    </a:solidFill>
                  </a:rPr>
                  <a:t> </a:t>
                </a:r>
              </a:p>
            </p:txBody>
          </p:sp>
        </p:grpSp>
      </p:grpSp>
      <p:pic>
        <p:nvPicPr>
          <p:cNvPr id="19" name="Picture 12" descr="or_map"/>
          <p:cNvPicPr>
            <a:picLocks noGrp="1" noChangeAspect="1" noChangeArrowheads="1"/>
          </p:cNvPicPr>
          <p:nvPr>
            <p:ph idx="1"/>
          </p:nvPr>
        </p:nvPicPr>
        <p:blipFill>
          <a:blip r:embed="rId2" cstate="print"/>
          <a:srcRect l="20628" t="11693" r="1782" b="2698"/>
          <a:stretch>
            <a:fillRect/>
          </a:stretch>
        </p:blipFill>
        <p:spPr>
          <a:xfrm>
            <a:off x="3200400" y="1188720"/>
            <a:ext cx="5557617" cy="4599001"/>
          </a:xfrm>
          <a:ln w="12700">
            <a:solidFill>
              <a:schemeClr val="accent1"/>
            </a:solidFill>
          </a:ln>
        </p:spPr>
      </p:pic>
      <p:sp>
        <p:nvSpPr>
          <p:cNvPr id="23" name="Oval 6"/>
          <p:cNvSpPr>
            <a:spLocks noChangeArrowheads="1"/>
          </p:cNvSpPr>
          <p:nvPr/>
        </p:nvSpPr>
        <p:spPr bwMode="auto">
          <a:xfrm>
            <a:off x="3942538" y="3100399"/>
            <a:ext cx="858062" cy="519351"/>
          </a:xfrm>
          <a:prstGeom prst="ellipse">
            <a:avLst/>
          </a:prstGeom>
          <a:noFill/>
          <a:ln w="76200" algn="ctr">
            <a:solidFill>
              <a:srgbClr val="800080"/>
            </a:solidFill>
            <a:round/>
            <a:headEnd/>
            <a:tailEnd/>
          </a:ln>
          <a:effectLst/>
        </p:spPr>
        <p:txBody>
          <a:bodyPr wrap="square" anchor="ctr">
            <a:spAutoFit/>
          </a:bodyPr>
          <a:lstStyle/>
          <a:p>
            <a:endParaRPr lang="en-US"/>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68408" t="26982" r="22176" b="22138"/>
          <a:stretch>
            <a:fillRect/>
          </a:stretch>
        </p:blipFill>
        <p:spPr bwMode="auto">
          <a:xfrm>
            <a:off x="6060831" y="1652954"/>
            <a:ext cx="726831" cy="4126523"/>
          </a:xfrm>
          <a:prstGeom prst="rect">
            <a:avLst/>
          </a:prstGeom>
          <a:noFill/>
          <a:ln w="9525">
            <a:noFill/>
            <a:miter lim="800000"/>
            <a:headEnd/>
            <a:tailEnd/>
          </a:ln>
        </p:spPr>
      </p:pic>
      <p:sp>
        <p:nvSpPr>
          <p:cNvPr id="10" name="TextBox 9"/>
          <p:cNvSpPr txBox="1"/>
          <p:nvPr/>
        </p:nvSpPr>
        <p:spPr>
          <a:xfrm>
            <a:off x="1475772" y="1696656"/>
            <a:ext cx="4496765"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The right sidebar lists the marks.</a:t>
            </a:r>
            <a:endParaRPr lang="en-US" sz="2400" dirty="0"/>
          </a:p>
        </p:txBody>
      </p:sp>
      <p:grpSp>
        <p:nvGrpSpPr>
          <p:cNvPr id="12" name="Group 11"/>
          <p:cNvGrpSpPr>
            <a:grpSpLocks/>
          </p:cNvGrpSpPr>
          <p:nvPr/>
        </p:nvGrpSpPr>
        <p:grpSpPr bwMode="auto">
          <a:xfrm>
            <a:off x="174625" y="6562725"/>
            <a:ext cx="1460500" cy="277813"/>
            <a:chOff x="121" y="4559"/>
            <a:chExt cx="1014" cy="193"/>
          </a:xfrm>
        </p:grpSpPr>
        <p:sp>
          <p:nvSpPr>
            <p:cNvPr id="1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4" name="Group 4"/>
            <p:cNvGrpSpPr>
              <a:grpSpLocks/>
            </p:cNvGrpSpPr>
            <p:nvPr/>
          </p:nvGrpSpPr>
          <p:grpSpPr bwMode="auto">
            <a:xfrm>
              <a:off x="121" y="4559"/>
              <a:ext cx="1014" cy="193"/>
              <a:chOff x="121" y="4559"/>
              <a:chExt cx="1014" cy="193"/>
            </a:xfrm>
          </p:grpSpPr>
          <p:sp>
            <p:nvSpPr>
              <p:cNvPr id="1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6"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7" name="Group 7"/>
          <p:cNvGrpSpPr>
            <a:grpSpLocks/>
          </p:cNvGrpSpPr>
          <p:nvPr/>
        </p:nvGrpSpPr>
        <p:grpSpPr bwMode="auto">
          <a:xfrm>
            <a:off x="8505825" y="6540500"/>
            <a:ext cx="257175" cy="277813"/>
            <a:chOff x="5904" y="4543"/>
            <a:chExt cx="178" cy="193"/>
          </a:xfrm>
        </p:grpSpPr>
        <p:sp>
          <p:nvSpPr>
            <p:cNvPr id="1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9" name="Group 9"/>
            <p:cNvGrpSpPr>
              <a:grpSpLocks/>
            </p:cNvGrpSpPr>
            <p:nvPr/>
          </p:nvGrpSpPr>
          <p:grpSpPr bwMode="auto">
            <a:xfrm>
              <a:off x="5904" y="4543"/>
              <a:ext cx="178" cy="193"/>
              <a:chOff x="5904" y="4543"/>
              <a:chExt cx="178" cy="193"/>
            </a:xfrm>
          </p:grpSpPr>
          <p:sp>
            <p:nvSpPr>
              <p:cNvPr id="2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1"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170</a:t>
                </a:fld>
                <a:r>
                  <a:rPr lang="en-GB" sz="1800" b="1" dirty="0">
                    <a:solidFill>
                      <a:srgbClr val="282878"/>
                    </a:solidFill>
                  </a:rPr>
                  <a:t> </a:t>
                </a:r>
              </a:p>
            </p:txBody>
          </p:sp>
        </p:grpSp>
      </p:gr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618" t="27377" r="2224" b="2695"/>
          <a:stretch>
            <a:fillRect/>
          </a:stretch>
        </p:blipFill>
        <p:spPr bwMode="auto">
          <a:xfrm>
            <a:off x="822960" y="594292"/>
            <a:ext cx="7498080" cy="5669416"/>
          </a:xfrm>
          <a:prstGeom prst="rect">
            <a:avLst/>
          </a:prstGeom>
          <a:noFill/>
          <a:ln w="9525">
            <a:solidFill>
              <a:schemeClr val="tx2">
                <a:lumMod val="60000"/>
                <a:lumOff val="40000"/>
              </a:schemeClr>
            </a:solidFill>
            <a:miter lim="800000"/>
            <a:headEnd/>
            <a:tailEnd/>
          </a:ln>
        </p:spPr>
      </p:pic>
      <p:pic>
        <p:nvPicPr>
          <p:cNvPr id="13" name="Picture 2"/>
          <p:cNvPicPr>
            <a:picLocks noChangeAspect="1" noChangeArrowheads="1"/>
          </p:cNvPicPr>
          <p:nvPr/>
        </p:nvPicPr>
        <p:blipFill>
          <a:blip r:embed="rId3" cstate="print"/>
          <a:srcRect l="618" t="67619" r="2224" b="20669"/>
          <a:stretch>
            <a:fillRect/>
          </a:stretch>
        </p:blipFill>
        <p:spPr bwMode="auto">
          <a:xfrm>
            <a:off x="822960" y="3856892"/>
            <a:ext cx="7498080" cy="949570"/>
          </a:xfrm>
          <a:prstGeom prst="rect">
            <a:avLst/>
          </a:prstGeom>
          <a:noFill/>
          <a:ln w="9525">
            <a:noFill/>
            <a:miter lim="800000"/>
            <a:headEnd/>
            <a:tailEnd/>
          </a:ln>
        </p:spPr>
      </p:pic>
      <p:sp>
        <p:nvSpPr>
          <p:cNvPr id="7" name="TextBox 6"/>
          <p:cNvSpPr txBox="1"/>
          <p:nvPr/>
        </p:nvSpPr>
        <p:spPr>
          <a:xfrm>
            <a:off x="1605988" y="2842550"/>
            <a:ext cx="5932025"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The table below the map summarizes the status for each mark.</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4" name="Group 7"/>
          <p:cNvGrpSpPr>
            <a:grpSpLocks/>
          </p:cNvGrpSpPr>
          <p:nvPr/>
        </p:nvGrpSpPr>
        <p:grpSpPr bwMode="auto">
          <a:xfrm>
            <a:off x="8505825" y="6540500"/>
            <a:ext cx="257175" cy="277813"/>
            <a:chOff x="5904" y="4543"/>
            <a:chExt cx="178" cy="193"/>
          </a:xfrm>
        </p:grpSpPr>
        <p:sp>
          <p:nvSpPr>
            <p:cNvPr id="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 name="Group 9"/>
            <p:cNvGrpSpPr>
              <a:grpSpLocks/>
            </p:cNvGrpSpPr>
            <p:nvPr/>
          </p:nvGrpSpPr>
          <p:grpSpPr bwMode="auto">
            <a:xfrm>
              <a:off x="5904" y="4543"/>
              <a:ext cx="178" cy="193"/>
              <a:chOff x="5904" y="4543"/>
              <a:chExt cx="178" cy="193"/>
            </a:xfrm>
          </p:grpSpPr>
          <p:sp>
            <p:nvSpPr>
              <p:cNvPr id="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171</a:t>
                </a:fld>
                <a:r>
                  <a:rPr lang="en-GB" sz="1800" b="1" dirty="0">
                    <a:solidFill>
                      <a:srgbClr val="282878"/>
                    </a:solidFill>
                  </a:rPr>
                  <a:t> </a:t>
                </a:r>
              </a:p>
            </p:txBody>
          </p:sp>
        </p:grpSp>
      </p:gr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618" t="27377" r="2224" b="2695"/>
          <a:stretch>
            <a:fillRect/>
          </a:stretch>
        </p:blipFill>
        <p:spPr bwMode="auto">
          <a:xfrm>
            <a:off x="822960" y="594292"/>
            <a:ext cx="7498080" cy="5669416"/>
          </a:xfrm>
          <a:prstGeom prst="rect">
            <a:avLst/>
          </a:prstGeom>
          <a:noFill/>
          <a:ln w="9525">
            <a:solidFill>
              <a:schemeClr val="tx2">
                <a:lumMod val="60000"/>
                <a:lumOff val="40000"/>
              </a:schemeClr>
            </a:solidFill>
            <a:miter lim="800000"/>
            <a:headEnd/>
            <a:tailEnd/>
          </a:ln>
        </p:spPr>
      </p:pic>
      <p:pic>
        <p:nvPicPr>
          <p:cNvPr id="12" name="Picture 2"/>
          <p:cNvPicPr>
            <a:picLocks noChangeAspect="1" noChangeArrowheads="1"/>
          </p:cNvPicPr>
          <p:nvPr/>
        </p:nvPicPr>
        <p:blipFill>
          <a:blip r:embed="rId3" cstate="print"/>
          <a:srcRect l="618" t="81066" r="2224" b="6499"/>
          <a:stretch>
            <a:fillRect/>
          </a:stretch>
        </p:blipFill>
        <p:spPr bwMode="auto">
          <a:xfrm>
            <a:off x="822960" y="4947138"/>
            <a:ext cx="7498080" cy="1008185"/>
          </a:xfrm>
          <a:prstGeom prst="rect">
            <a:avLst/>
          </a:prstGeom>
          <a:noFill/>
          <a:ln w="9525">
            <a:noFill/>
            <a:miter lim="800000"/>
            <a:headEnd/>
            <a:tailEnd/>
          </a:ln>
        </p:spPr>
      </p:pic>
      <p:sp>
        <p:nvSpPr>
          <p:cNvPr id="7" name="TextBox 6"/>
          <p:cNvSpPr txBox="1"/>
          <p:nvPr/>
        </p:nvSpPr>
        <p:spPr>
          <a:xfrm>
            <a:off x="1605988" y="3942145"/>
            <a:ext cx="5932025"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The table below at the bottom of the page graphically represents the data availability.</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172</a:t>
                </a:fld>
                <a:r>
                  <a:rPr lang="en-GB" sz="1800" b="1" dirty="0">
                    <a:solidFill>
                      <a:srgbClr val="282878"/>
                    </a:solidFill>
                  </a:rPr>
                  <a:t> </a:t>
                </a:r>
              </a:p>
            </p:txBody>
          </p:sp>
        </p:grpSp>
      </p:gr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557" t="38228" r="83491" b="57819"/>
          <a:stretch>
            <a:fillRect/>
          </a:stretch>
        </p:blipFill>
        <p:spPr bwMode="auto">
          <a:xfrm>
            <a:off x="822960" y="2565070"/>
            <a:ext cx="1231471" cy="320634"/>
          </a:xfrm>
          <a:prstGeom prst="rect">
            <a:avLst/>
          </a:prstGeom>
          <a:noFill/>
          <a:ln w="9525">
            <a:noFill/>
            <a:miter lim="800000"/>
            <a:headEnd/>
            <a:tailEnd/>
          </a:ln>
        </p:spPr>
      </p:pic>
      <p:sp>
        <p:nvSpPr>
          <p:cNvPr id="10" name="TextBox 9"/>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Someone working with a session can email other members of the project</a:t>
            </a:r>
            <a:r>
              <a:rPr lang="en-US" sz="2400" dirty="0" smtClean="0">
                <a:solidFill>
                  <a:schemeClr val="bg1"/>
                </a:solidFill>
              </a:rPr>
              <a:t>.</a:t>
            </a:r>
          </a:p>
        </p:txBody>
      </p:sp>
      <p:pic>
        <p:nvPicPr>
          <p:cNvPr id="3074" name="Picture 2"/>
          <p:cNvPicPr>
            <a:picLocks noChangeAspect="1" noChangeArrowheads="1"/>
          </p:cNvPicPr>
          <p:nvPr/>
        </p:nvPicPr>
        <p:blipFill>
          <a:blip r:embed="rId4" cstate="print"/>
          <a:srcRect/>
          <a:stretch>
            <a:fillRect/>
          </a:stretch>
        </p:blipFill>
        <p:spPr bwMode="auto">
          <a:xfrm>
            <a:off x="2103120" y="731520"/>
            <a:ext cx="6126480" cy="3372301"/>
          </a:xfrm>
          <a:prstGeom prst="rect">
            <a:avLst/>
          </a:prstGeom>
          <a:noFill/>
          <a:ln w="9525">
            <a:noFill/>
            <a:miter lim="800000"/>
            <a:headEnd/>
            <a:tailEnd/>
          </a:ln>
        </p:spPr>
      </p:pic>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9"/>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173</a:t>
                </a:fld>
                <a:r>
                  <a:rPr lang="en-GB" sz="1800" b="1" dirty="0">
                    <a:solidFill>
                      <a:srgbClr val="282878"/>
                    </a:solidFill>
                  </a:rPr>
                  <a:t> </a:t>
                </a:r>
              </a:p>
            </p:txBody>
          </p:sp>
        </p:grpSp>
      </p:gr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557" t="41010" r="83491" b="51377"/>
          <a:stretch>
            <a:fillRect/>
          </a:stretch>
        </p:blipFill>
        <p:spPr bwMode="auto">
          <a:xfrm>
            <a:off x="822960" y="2790701"/>
            <a:ext cx="1231471" cy="617517"/>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2286000" y="731520"/>
            <a:ext cx="5943600" cy="4652139"/>
          </a:xfrm>
          <a:prstGeom prst="rect">
            <a:avLst/>
          </a:prstGeom>
          <a:noFill/>
          <a:ln w="9525">
            <a:noFill/>
            <a:miter lim="800000"/>
            <a:headEnd/>
            <a:tailEnd/>
          </a:ln>
        </p:spPr>
      </p:pic>
      <p:sp>
        <p:nvSpPr>
          <p:cNvPr id="10" name="TextBox 9"/>
          <p:cNvSpPr txBox="1"/>
          <p:nvPr/>
        </p:nvSpPr>
        <p:spPr>
          <a:xfrm>
            <a:off x="457200" y="493776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Review copies of the reports associated with the session</a:t>
            </a:r>
            <a:r>
              <a:rPr lang="en-US" sz="2400" dirty="0" smtClean="0">
                <a:solidFill>
                  <a:schemeClr val="bg1"/>
                </a:solidFill>
              </a:rPr>
              <a:t>.</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9"/>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174</a:t>
                </a:fld>
                <a:r>
                  <a:rPr lang="en-GB" sz="1800" b="1" dirty="0">
                    <a:solidFill>
                      <a:srgbClr val="282878"/>
                    </a:solidFill>
                  </a:rPr>
                  <a:t> </a:t>
                </a:r>
              </a:p>
            </p:txBody>
          </p:sp>
        </p:grpSp>
      </p:gr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5123" name="Picture 3"/>
          <p:cNvPicPr>
            <a:picLocks noChangeAspect="1" noChangeArrowheads="1"/>
          </p:cNvPicPr>
          <p:nvPr/>
        </p:nvPicPr>
        <p:blipFill>
          <a:blip r:embed="rId4" cstate="print"/>
          <a:srcRect l="15352" t="27550" r="32084" b="22313"/>
          <a:stretch>
            <a:fillRect/>
          </a:stretch>
        </p:blipFill>
        <p:spPr bwMode="auto">
          <a:xfrm>
            <a:off x="1971304" y="1698171"/>
            <a:ext cx="4049486" cy="4049486"/>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l="557" t="47891" r="83491" b="48742"/>
          <a:stretch>
            <a:fillRect/>
          </a:stretch>
        </p:blipFill>
        <p:spPr bwMode="auto">
          <a:xfrm>
            <a:off x="822960" y="3348842"/>
            <a:ext cx="1231471" cy="273132"/>
          </a:xfrm>
          <a:prstGeom prst="rect">
            <a:avLst/>
          </a:prstGeom>
          <a:noFill/>
          <a:ln w="9525">
            <a:noFill/>
            <a:miter lim="800000"/>
            <a:headEnd/>
            <a:tailEnd/>
          </a:ln>
        </p:spPr>
      </p:pic>
      <p:pic>
        <p:nvPicPr>
          <p:cNvPr id="5122" name="Picture 2"/>
          <p:cNvPicPr>
            <a:picLocks noChangeAspect="1" noChangeArrowheads="1"/>
          </p:cNvPicPr>
          <p:nvPr/>
        </p:nvPicPr>
        <p:blipFill>
          <a:blip r:embed="rId5" cstate="print"/>
          <a:srcRect/>
          <a:stretch>
            <a:fillRect/>
          </a:stretch>
        </p:blipFill>
        <p:spPr bwMode="auto">
          <a:xfrm>
            <a:off x="3242706" y="356260"/>
            <a:ext cx="5486400" cy="5982343"/>
          </a:xfrm>
          <a:prstGeom prst="rect">
            <a:avLst/>
          </a:prstGeom>
          <a:noFill/>
          <a:ln w="9525">
            <a:noFill/>
            <a:miter lim="800000"/>
            <a:headEnd/>
            <a:tailEnd/>
          </a:ln>
        </p:spPr>
      </p:pic>
      <p:sp>
        <p:nvSpPr>
          <p:cNvPr id="10" name="TextBox 9"/>
          <p:cNvSpPr txBox="1"/>
          <p:nvPr/>
        </p:nvSpPr>
        <p:spPr>
          <a:xfrm>
            <a:off x="457200" y="493776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Or process the session’s data</a:t>
            </a:r>
            <a:r>
              <a:rPr lang="en-US" sz="2400" dirty="0" smtClean="0">
                <a:solidFill>
                  <a:schemeClr val="bg1"/>
                </a:solidFill>
              </a:rPr>
              <a:t>.</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9"/>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175</a:t>
                </a:fld>
                <a:r>
                  <a:rPr lang="en-GB" sz="1800" b="1" dirty="0">
                    <a:solidFill>
                      <a:srgbClr val="282878"/>
                    </a:solidFill>
                  </a:rPr>
                  <a:t> </a:t>
                </a:r>
              </a:p>
            </p:txBody>
          </p:sp>
        </p:grpSp>
      </p:gr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1650"/>
            <a:ext cx="7772400" cy="774700"/>
          </a:xfrm>
        </p:spPr>
        <p:txBody>
          <a:bodyPr/>
          <a:lstStyle/>
          <a:p>
            <a:pPr algn="ctr"/>
            <a:r>
              <a:rPr lang="en-US" dirty="0" smtClean="0"/>
              <a:t>Manage a project</a:t>
            </a:r>
            <a:endParaRPr lang="en-US" dirty="0"/>
          </a:p>
        </p:txBody>
      </p:sp>
      <p:grpSp>
        <p:nvGrpSpPr>
          <p:cNvPr id="3"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4"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176</a:t>
                </a:fld>
                <a:r>
                  <a:rPr lang="en-GB" sz="1800" b="1" dirty="0">
                    <a:solidFill>
                      <a:srgbClr val="282878"/>
                    </a:solidFill>
                  </a:rPr>
                  <a:t> </a:t>
                </a:r>
              </a:p>
            </p:txBody>
          </p:sp>
        </p:grpSp>
      </p:gr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7"/>
          <p:cNvSpPr txBox="1">
            <a:spLocks noChangeArrowheads="1"/>
          </p:cNvSpPr>
          <p:nvPr/>
        </p:nvSpPr>
        <p:spPr bwMode="auto">
          <a:xfrm>
            <a:off x="457200" y="914400"/>
            <a:ext cx="8229600" cy="4939814"/>
          </a:xfrm>
          <a:prstGeom prst="rect">
            <a:avLst/>
          </a:prstGeom>
          <a:noFill/>
          <a:ln w="9525">
            <a:noFill/>
            <a:miter lim="800000"/>
            <a:headEnd/>
            <a:tailEnd/>
          </a:ln>
          <a:effectLst/>
        </p:spPr>
        <p:txBody>
          <a:bodyPr wrap="square">
            <a:spAutoFit/>
          </a:bodyPr>
          <a:lstStyle/>
          <a:p>
            <a:pPr marL="3175" indent="-3175">
              <a:spcBef>
                <a:spcPct val="50000"/>
              </a:spcBef>
            </a:pPr>
            <a:r>
              <a:rPr lang="en-US" sz="2400" dirty="0" smtClean="0"/>
              <a:t>At any time during its lifetime, the manager can review the project’s status and modify details. Once again we’ll use the more interesting project, </a:t>
            </a:r>
            <a:br>
              <a:rPr lang="en-US" sz="2400" dirty="0" smtClean="0"/>
            </a:br>
            <a:r>
              <a:rPr lang="en-US" sz="2400" dirty="0" smtClean="0"/>
              <a:t>		 “</a:t>
            </a:r>
            <a:r>
              <a:rPr lang="en-US" sz="2400" b="1" dirty="0" smtClean="0">
                <a:latin typeface="Courier New" pitchFamily="49" charset="0"/>
                <a:cs typeface="Courier New" pitchFamily="49" charset="0"/>
              </a:rPr>
              <a:t>Training data set 1</a:t>
            </a:r>
            <a:r>
              <a:rPr lang="en-US" sz="2400" dirty="0" smtClean="0"/>
              <a:t>”</a:t>
            </a:r>
            <a:br>
              <a:rPr lang="en-US" sz="2400" dirty="0" smtClean="0"/>
            </a:br>
            <a:r>
              <a:rPr lang="en-US" sz="2400" dirty="0" smtClean="0">
                <a:cs typeface="Arial" pitchFamily="34" charset="0"/>
              </a:rPr>
              <a:t>The project keywords are:</a:t>
            </a:r>
          </a:p>
          <a:p>
            <a:pPr marL="1885950" indent="-3175">
              <a:spcBef>
                <a:spcPct val="50000"/>
              </a:spcBef>
            </a:pPr>
            <a:r>
              <a:rPr lang="en-US" sz="2400" b="1" dirty="0" smtClean="0">
                <a:latin typeface="Courier New" pitchFamily="49" charset="0"/>
                <a:cs typeface="Courier New" pitchFamily="49" charset="0"/>
              </a:rPr>
              <a:t>PROJECT :	hrdb86fc</a:t>
            </a:r>
          </a:p>
          <a:p>
            <a:pPr marL="1885950" indent="-3175">
              <a:spcBef>
                <a:spcPct val="50000"/>
              </a:spcBef>
            </a:pPr>
            <a:r>
              <a:rPr lang="en-US" sz="2400" b="1" dirty="0" smtClean="0">
                <a:latin typeface="Courier New" pitchFamily="49" charset="0"/>
                <a:cs typeface="Courier New" pitchFamily="49" charset="0"/>
              </a:rPr>
              <a:t>MANAGER :	ff5d3zmu</a:t>
            </a:r>
          </a:p>
          <a:p>
            <a:pPr marL="1885950" indent="-3175">
              <a:spcBef>
                <a:spcPct val="50000"/>
              </a:spcBef>
            </a:pPr>
            <a:r>
              <a:rPr lang="en-US" sz="2400" b="1" dirty="0" smtClean="0">
                <a:latin typeface="Courier New" pitchFamily="49" charset="0"/>
                <a:cs typeface="Courier New" pitchFamily="49" charset="0"/>
              </a:rPr>
              <a:t>PROCESS :	d_ssvk68</a:t>
            </a:r>
          </a:p>
          <a:p>
            <a:pPr marL="3175" indent="-3175">
              <a:spcBef>
                <a:spcPct val="50000"/>
              </a:spcBef>
            </a:pPr>
            <a:r>
              <a:rPr lang="en-US" sz="2400" dirty="0" smtClean="0"/>
              <a:t>Recall that this is an active test project and, so, may not always be in this exact state</a:t>
            </a:r>
          </a:p>
          <a:p>
            <a:pPr marL="3175" indent="-3175">
              <a:spcBef>
                <a:spcPct val="50000"/>
              </a:spcBef>
            </a:pPr>
            <a:endParaRPr lang="en-US" dirty="0"/>
          </a:p>
        </p:txBody>
      </p:sp>
      <p:grpSp>
        <p:nvGrpSpPr>
          <p:cNvPr id="14" name="Group 13"/>
          <p:cNvGrpSpPr>
            <a:grpSpLocks/>
          </p:cNvGrpSpPr>
          <p:nvPr/>
        </p:nvGrpSpPr>
        <p:grpSpPr bwMode="auto">
          <a:xfrm>
            <a:off x="174625" y="6562725"/>
            <a:ext cx="1460500" cy="277813"/>
            <a:chOff x="121" y="4559"/>
            <a:chExt cx="1014" cy="193"/>
          </a:xfrm>
        </p:grpSpPr>
        <p:sp>
          <p:nvSpPr>
            <p:cNvPr id="1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 name="Group 4"/>
            <p:cNvGrpSpPr>
              <a:grpSpLocks/>
            </p:cNvGrpSpPr>
            <p:nvPr/>
          </p:nvGrpSpPr>
          <p:grpSpPr bwMode="auto">
            <a:xfrm>
              <a:off x="121" y="4559"/>
              <a:ext cx="1014" cy="193"/>
              <a:chOff x="121" y="4559"/>
              <a:chExt cx="1014" cy="193"/>
            </a:xfrm>
          </p:grpSpPr>
          <p:sp>
            <p:nvSpPr>
              <p:cNvPr id="1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9"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20" name="Group 7"/>
          <p:cNvGrpSpPr>
            <a:grpSpLocks/>
          </p:cNvGrpSpPr>
          <p:nvPr/>
        </p:nvGrpSpPr>
        <p:grpSpPr bwMode="auto">
          <a:xfrm>
            <a:off x="8505825" y="6540500"/>
            <a:ext cx="257175" cy="277813"/>
            <a:chOff x="5904" y="4543"/>
            <a:chExt cx="178" cy="193"/>
          </a:xfrm>
        </p:grpSpPr>
        <p:sp>
          <p:nvSpPr>
            <p:cNvPr id="2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2" name="Group 16"/>
            <p:cNvGrpSpPr>
              <a:grpSpLocks/>
            </p:cNvGrpSpPr>
            <p:nvPr/>
          </p:nvGrpSpPr>
          <p:grpSpPr bwMode="auto">
            <a:xfrm>
              <a:off x="5904" y="4543"/>
              <a:ext cx="178" cy="193"/>
              <a:chOff x="5904" y="4543"/>
              <a:chExt cx="178" cy="193"/>
            </a:xfrm>
          </p:grpSpPr>
          <p:sp>
            <p:nvSpPr>
              <p:cNvPr id="2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174625" y="6562725"/>
            <a:ext cx="1460500" cy="277813"/>
            <a:chOff x="121" y="4559"/>
            <a:chExt cx="1014" cy="193"/>
          </a:xfrm>
        </p:grpSpPr>
        <p:sp>
          <p:nvSpPr>
            <p:cNvPr id="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 name="Group 4"/>
            <p:cNvGrpSpPr>
              <a:grpSpLocks/>
            </p:cNvGrpSpPr>
            <p:nvPr/>
          </p:nvGrpSpPr>
          <p:grpSpPr bwMode="auto">
            <a:xfrm>
              <a:off x="121" y="4559"/>
              <a:ext cx="1014" cy="193"/>
              <a:chOff x="121" y="4559"/>
              <a:chExt cx="1014" cy="193"/>
            </a:xfrm>
          </p:grpSpPr>
          <p:sp>
            <p:nvSpPr>
              <p:cNvPr id="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8"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9" name="Group 7"/>
          <p:cNvGrpSpPr>
            <a:grpSpLocks/>
          </p:cNvGrpSpPr>
          <p:nvPr/>
        </p:nvGrpSpPr>
        <p:grpSpPr bwMode="auto">
          <a:xfrm>
            <a:off x="8505825" y="6540500"/>
            <a:ext cx="257175" cy="277813"/>
            <a:chOff x="5904" y="4543"/>
            <a:chExt cx="178" cy="193"/>
          </a:xfrm>
        </p:grpSpPr>
        <p:sp>
          <p:nvSpPr>
            <p:cNvPr id="1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 name="Group 16"/>
            <p:cNvGrpSpPr>
              <a:grpSpLocks/>
            </p:cNvGrpSpPr>
            <p:nvPr/>
          </p:nvGrpSpPr>
          <p:grpSpPr bwMode="auto">
            <a:xfrm>
              <a:off x="5904" y="4543"/>
              <a:ext cx="178" cy="193"/>
              <a:chOff x="5904" y="4543"/>
              <a:chExt cx="178" cy="193"/>
            </a:xfrm>
          </p:grpSpPr>
          <p:sp>
            <p:nvSpPr>
              <p:cNvPr id="1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178</a:t>
                </a:fld>
                <a:r>
                  <a:rPr lang="en-GB" sz="1800" b="1" dirty="0">
                    <a:solidFill>
                      <a:srgbClr val="282878"/>
                    </a:solidFill>
                  </a:rPr>
                  <a:t> </a:t>
                </a:r>
              </a:p>
            </p:txBody>
          </p:sp>
        </p:grpSp>
      </p:grpSp>
      <p:pic>
        <p:nvPicPr>
          <p:cNvPr id="14" name="Picture 2"/>
          <p:cNvPicPr>
            <a:picLocks noChangeAspect="1" noChangeArrowheads="1"/>
          </p:cNvPicPr>
          <p:nvPr/>
        </p:nvPicPr>
        <p:blipFill>
          <a:blip r:embed="rId2" cstate="print">
            <a:duotone>
              <a:prstClr val="black"/>
              <a:schemeClr val="tx1">
                <a:tint val="45000"/>
                <a:satMod val="400000"/>
              </a:schemeClr>
            </a:duotone>
          </a:blip>
          <a:srcRect l="766" t="17539" r="521" b="9970"/>
          <a:stretch>
            <a:fillRect/>
          </a:stretch>
        </p:blipFill>
        <p:spPr bwMode="auto">
          <a:xfrm>
            <a:off x="822960" y="1203264"/>
            <a:ext cx="7498080" cy="4451473"/>
          </a:xfrm>
          <a:prstGeom prst="rect">
            <a:avLst/>
          </a:prstGeom>
          <a:noFill/>
          <a:ln w="9525">
            <a:solidFill>
              <a:schemeClr val="tx2">
                <a:lumMod val="60000"/>
                <a:lumOff val="40000"/>
              </a:schemeClr>
            </a:solidFill>
            <a:miter lim="800000"/>
            <a:headEnd/>
            <a:tailEnd/>
          </a:ln>
        </p:spPr>
      </p:pic>
      <p:pic>
        <p:nvPicPr>
          <p:cNvPr id="15" name="Picture 2"/>
          <p:cNvPicPr>
            <a:picLocks noChangeAspect="1" noChangeArrowheads="1"/>
          </p:cNvPicPr>
          <p:nvPr/>
        </p:nvPicPr>
        <p:blipFill>
          <a:blip r:embed="rId2" cstate="print"/>
          <a:srcRect l="766" t="69497" r="521" b="17159"/>
          <a:stretch>
            <a:fillRect/>
          </a:stretch>
        </p:blipFill>
        <p:spPr bwMode="auto">
          <a:xfrm>
            <a:off x="822960" y="4393870"/>
            <a:ext cx="7498080" cy="819398"/>
          </a:xfrm>
          <a:prstGeom prst="rect">
            <a:avLst/>
          </a:prstGeom>
          <a:noFill/>
          <a:ln w="9525">
            <a:noFill/>
            <a:miter lim="800000"/>
            <a:headEnd/>
            <a:tailEnd/>
          </a:ln>
        </p:spPr>
      </p:pic>
      <p:sp>
        <p:nvSpPr>
          <p:cNvPr id="3" name="TextBox 2"/>
          <p:cNvSpPr txBox="1"/>
          <p:nvPr/>
        </p:nvSpPr>
        <p:spPr>
          <a:xfrm>
            <a:off x="457200" y="2011680"/>
            <a:ext cx="8229600" cy="1754326"/>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The manager’s tasks are sufficiently numerous and varied to warrant a separate login.</a:t>
            </a:r>
          </a:p>
          <a:p>
            <a:pPr marL="3175" indent="-3175">
              <a:spcBef>
                <a:spcPct val="50000"/>
              </a:spcBef>
            </a:pPr>
            <a:r>
              <a:rPr lang="en-US" sz="2400" dirty="0" smtClean="0">
                <a:solidFill>
                  <a:schemeClr val="bg1"/>
                </a:solidFill>
              </a:rPr>
              <a:t>To begin, enter the project and manager keyword, then click the “Manage” button.</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grpSp>
        <p:nvGrpSpPr>
          <p:cNvPr id="6" name="Group 5"/>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16"/>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179</a:t>
                </a:fld>
                <a:r>
                  <a:rPr lang="en-GB" sz="1800" b="1" dirty="0">
                    <a:solidFill>
                      <a:srgbClr val="282878"/>
                    </a:solidFill>
                  </a:rPr>
                  <a:t> </a:t>
                </a:r>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536577" cy="3416320"/>
          </a:xfrm>
          <a:prstGeom prst="rect">
            <a:avLst/>
          </a:prstGeom>
          <a:noFill/>
        </p:spPr>
        <p:txBody>
          <a:bodyPr wrap="square" rtlCol="0">
            <a:spAutoFit/>
          </a:bodyPr>
          <a:lstStyle/>
          <a:p>
            <a:pPr indent="1588"/>
            <a:r>
              <a:rPr lang="en-US" sz="2400" dirty="0" smtClean="0"/>
              <a:t>Here is part of the report for this submission.</a:t>
            </a:r>
          </a:p>
          <a:p>
            <a:pPr indent="1588"/>
            <a:endParaRPr lang="en-US" sz="2400" dirty="0" smtClean="0"/>
          </a:p>
          <a:p>
            <a:pPr indent="1588"/>
            <a:r>
              <a:rPr lang="en-US" sz="2400" dirty="0" smtClean="0"/>
              <a:t>FYI, these results differ 2.1 cm horizontally and 1.6 cm vertically from the accepted position projected to the epoch of the data.</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995" t="23146" r="1103" b="74014"/>
          <a:stretch>
            <a:fillRect/>
          </a:stretch>
        </p:blipFill>
        <p:spPr bwMode="auto">
          <a:xfrm>
            <a:off x="822960" y="1258784"/>
            <a:ext cx="7498080" cy="237507"/>
          </a:xfrm>
          <a:prstGeom prst="rect">
            <a:avLst/>
          </a:prstGeom>
          <a:noFill/>
          <a:ln w="9525">
            <a:noFill/>
            <a:miter lim="800000"/>
            <a:headEnd/>
            <a:tailEnd/>
          </a:ln>
        </p:spPr>
      </p:pic>
      <p:sp>
        <p:nvSpPr>
          <p:cNvPr id="7" name="TextBox 6"/>
          <p:cNvSpPr txBox="1"/>
          <p:nvPr/>
        </p:nvSpPr>
        <p:spPr>
          <a:xfrm>
            <a:off x="457200" y="2011680"/>
            <a:ext cx="8229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menu at the top of the page selects the type of solution or solutions.</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180</a:t>
                </a:fld>
                <a:r>
                  <a:rPr lang="en-GB" sz="1800" b="1" dirty="0">
                    <a:solidFill>
                      <a:srgbClr val="282878"/>
                    </a:solidFill>
                  </a:rPr>
                  <a:t> </a:t>
                </a:r>
              </a:p>
            </p:txBody>
          </p:sp>
        </p:grpSp>
      </p:gr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duotone>
              <a:prstClr val="black"/>
              <a:schemeClr val="tx1">
                <a:tint val="45000"/>
                <a:satMod val="400000"/>
              </a:schemeClr>
            </a:duotone>
          </a:blip>
          <a:srcRect l="913" t="13292" r="997" b="15349"/>
          <a:stretch>
            <a:fillRect/>
          </a:stretch>
        </p:blipFill>
        <p:spPr bwMode="auto">
          <a:xfrm>
            <a:off x="822960" y="450791"/>
            <a:ext cx="7498080" cy="5956418"/>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10188" t="23399" r="73966" b="64793"/>
          <a:stretch>
            <a:fillRect/>
          </a:stretch>
        </p:blipFill>
        <p:spPr bwMode="auto">
          <a:xfrm>
            <a:off x="1531917" y="1294410"/>
            <a:ext cx="1211283" cy="985652"/>
          </a:xfrm>
          <a:prstGeom prst="rect">
            <a:avLst/>
          </a:prstGeom>
          <a:noFill/>
          <a:ln w="9525">
            <a:noFill/>
            <a:miter lim="800000"/>
            <a:headEnd/>
            <a:tailEnd/>
          </a:ln>
        </p:spPr>
      </p:pic>
      <p:sp>
        <p:nvSpPr>
          <p:cNvPr id="7" name="TextBox 6"/>
          <p:cNvSpPr txBox="1"/>
          <p:nvPr/>
        </p:nvSpPr>
        <p:spPr>
          <a:xfrm>
            <a:off x="457200" y="2377440"/>
            <a:ext cx="8229600" cy="1200329"/>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Because Session processing has been completed, Session and OPUS solutions are now available. Eventually, network adjustments will be available too.</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4" name="Group 7"/>
          <p:cNvGrpSpPr>
            <a:grpSpLocks/>
          </p:cNvGrpSpPr>
          <p:nvPr/>
        </p:nvGrpSpPr>
        <p:grpSpPr bwMode="auto">
          <a:xfrm>
            <a:off x="8505825" y="6540500"/>
            <a:ext cx="257175" cy="277813"/>
            <a:chOff x="5904" y="4543"/>
            <a:chExt cx="178" cy="193"/>
          </a:xfrm>
        </p:grpSpPr>
        <p:sp>
          <p:nvSpPr>
            <p:cNvPr id="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 name="Group 16"/>
            <p:cNvGrpSpPr>
              <a:grpSpLocks/>
            </p:cNvGrpSpPr>
            <p:nvPr/>
          </p:nvGrpSpPr>
          <p:grpSpPr bwMode="auto">
            <a:xfrm>
              <a:off x="5904" y="4543"/>
              <a:ext cx="178" cy="193"/>
              <a:chOff x="5904" y="4543"/>
              <a:chExt cx="178" cy="193"/>
            </a:xfrm>
          </p:grpSpPr>
          <p:sp>
            <p:nvSpPr>
              <p:cNvPr id="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181</a:t>
                </a:fld>
                <a:r>
                  <a:rPr lang="en-GB" sz="1800" b="1" dirty="0">
                    <a:solidFill>
                      <a:srgbClr val="282878"/>
                    </a:solidFill>
                  </a:rPr>
                  <a:t> </a:t>
                </a:r>
              </a:p>
            </p:txBody>
          </p:sp>
        </p:grpSp>
      </p:gr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2034" t="25418" r="83546" b="24740"/>
          <a:stretch>
            <a:fillRect/>
          </a:stretch>
        </p:blipFill>
        <p:spPr bwMode="auto">
          <a:xfrm>
            <a:off x="902525" y="1448790"/>
            <a:ext cx="1104405" cy="4168239"/>
          </a:xfrm>
          <a:prstGeom prst="rect">
            <a:avLst/>
          </a:prstGeom>
          <a:noFill/>
          <a:ln w="9525">
            <a:noFill/>
            <a:miter lim="800000"/>
            <a:headEnd/>
            <a:tailEnd/>
          </a:ln>
        </p:spPr>
      </p:pic>
      <p:sp>
        <p:nvSpPr>
          <p:cNvPr id="7" name="TextBox 6"/>
          <p:cNvSpPr txBox="1"/>
          <p:nvPr/>
        </p:nvSpPr>
        <p:spPr>
          <a:xfrm>
            <a:off x="2095018" y="1398221"/>
            <a:ext cx="4803493"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sidebar on the left contains the controls for the manager’s page.</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182</a:t>
                </a:fld>
                <a:r>
                  <a:rPr lang="en-GB" sz="1800" b="1" dirty="0">
                    <a:solidFill>
                      <a:srgbClr val="282878"/>
                    </a:solidFill>
                  </a:rPr>
                  <a:t> </a:t>
                </a:r>
              </a:p>
            </p:txBody>
          </p:sp>
        </p:grpSp>
      </p:gr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15679" t="25418" r="29897" b="24740"/>
          <a:stretch>
            <a:fillRect/>
          </a:stretch>
        </p:blipFill>
        <p:spPr bwMode="auto">
          <a:xfrm>
            <a:off x="1947553" y="1448790"/>
            <a:ext cx="4168239" cy="4168239"/>
          </a:xfrm>
          <a:prstGeom prst="rect">
            <a:avLst/>
          </a:prstGeom>
          <a:noFill/>
          <a:ln w="9525">
            <a:noFill/>
            <a:miter lim="800000"/>
            <a:headEnd/>
            <a:tailEnd/>
          </a:ln>
        </p:spPr>
      </p:pic>
      <p:sp>
        <p:nvSpPr>
          <p:cNvPr id="7" name="TextBox 6"/>
          <p:cNvSpPr txBox="1"/>
          <p:nvPr/>
        </p:nvSpPr>
        <p:spPr>
          <a:xfrm>
            <a:off x="6186670" y="1247752"/>
            <a:ext cx="2378596" cy="489364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map shows the relative location of the project’s marks. Here, again, the Session solution results are shown, but the OPUS solution results could be selected and displayed instead.</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183</a:t>
                </a:fld>
                <a:r>
                  <a:rPr lang="en-GB" sz="1800" b="1" dirty="0">
                    <a:solidFill>
                      <a:srgbClr val="282878"/>
                    </a:solidFill>
                  </a:rPr>
                  <a:t> </a:t>
                </a:r>
              </a:p>
            </p:txBody>
          </p:sp>
        </p:grpSp>
      </p:gr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69327" t="25418" r="20284" b="24740"/>
          <a:stretch>
            <a:fillRect/>
          </a:stretch>
        </p:blipFill>
        <p:spPr bwMode="auto">
          <a:xfrm>
            <a:off x="6056416" y="1448790"/>
            <a:ext cx="795646" cy="4168239"/>
          </a:xfrm>
          <a:prstGeom prst="rect">
            <a:avLst/>
          </a:prstGeom>
          <a:noFill/>
          <a:ln w="9525">
            <a:noFill/>
            <a:miter lim="800000"/>
            <a:headEnd/>
            <a:tailEnd/>
          </a:ln>
        </p:spPr>
      </p:pic>
      <p:sp>
        <p:nvSpPr>
          <p:cNvPr id="7" name="TextBox 6"/>
          <p:cNvSpPr txBox="1"/>
          <p:nvPr/>
        </p:nvSpPr>
        <p:spPr>
          <a:xfrm>
            <a:off x="1151682" y="1409796"/>
            <a:ext cx="4728258" cy="1200329"/>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sidebar on the left lists the sites alphanumerically but segregated by project and CORS marks.</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184</a:t>
                </a:fld>
                <a:r>
                  <a:rPr lang="en-GB" sz="1800" b="1" dirty="0">
                    <a:solidFill>
                      <a:srgbClr val="282878"/>
                    </a:solidFill>
                  </a:rPr>
                  <a:t> </a:t>
                </a:r>
              </a:p>
            </p:txBody>
          </p:sp>
        </p:grpSp>
      </p:gr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tint val="45000"/>
                <a:satMod val="400000"/>
              </a:schemeClr>
            </a:duotone>
          </a:blip>
          <a:srcRect l="995" t="24424" r="1103" b="6141"/>
          <a:stretch>
            <a:fillRect/>
          </a:stretch>
        </p:blipFill>
        <p:spPr bwMode="auto">
          <a:xfrm>
            <a:off x="822960" y="525484"/>
            <a:ext cx="7498080" cy="5807033"/>
          </a:xfrm>
          <a:prstGeom prst="rect">
            <a:avLst/>
          </a:prstGeom>
          <a:noFill/>
          <a:ln w="9525">
            <a:solidFill>
              <a:schemeClr val="tx2">
                <a:lumMod val="60000"/>
                <a:lumOff val="40000"/>
              </a:schemeClr>
            </a:solidFill>
            <a:miter lim="800000"/>
            <a:headEnd/>
            <a:tailEnd/>
          </a:ln>
        </p:spPr>
      </p:pic>
      <p:pic>
        <p:nvPicPr>
          <p:cNvPr id="11" name="Picture 2"/>
          <p:cNvPicPr>
            <a:picLocks noChangeAspect="1" noChangeArrowheads="1"/>
          </p:cNvPicPr>
          <p:nvPr/>
        </p:nvPicPr>
        <p:blipFill>
          <a:blip r:embed="rId3" cstate="print"/>
          <a:srcRect l="995" t="74654" r="1103" b="9868"/>
          <a:stretch>
            <a:fillRect/>
          </a:stretch>
        </p:blipFill>
        <p:spPr bwMode="auto">
          <a:xfrm>
            <a:off x="822960" y="4726379"/>
            <a:ext cx="7498080" cy="1294411"/>
          </a:xfrm>
          <a:prstGeom prst="rect">
            <a:avLst/>
          </a:prstGeom>
          <a:noFill/>
          <a:ln w="9525">
            <a:noFill/>
            <a:miter lim="800000"/>
            <a:headEnd/>
            <a:tailEnd/>
          </a:ln>
        </p:spPr>
      </p:pic>
      <p:sp>
        <p:nvSpPr>
          <p:cNvPr id="7" name="TextBox 6"/>
          <p:cNvSpPr txBox="1"/>
          <p:nvPr/>
        </p:nvSpPr>
        <p:spPr>
          <a:xfrm>
            <a:off x="457200" y="3657600"/>
            <a:ext cx="8229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summary table at the bottom of the page also provided convenience links to other pages for the project.</a:t>
            </a:r>
            <a:endParaRPr lang="en-US" sz="2400" dirty="0"/>
          </a:p>
        </p:txBody>
      </p:sp>
      <p:grpSp>
        <p:nvGrpSpPr>
          <p:cNvPr id="9" name="Group 8"/>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185</a:t>
                </a:fld>
                <a:r>
                  <a:rPr lang="en-GB" sz="1800" b="1" dirty="0">
                    <a:solidFill>
                      <a:srgbClr val="282878"/>
                    </a:solidFill>
                  </a:rPr>
                  <a:t> </a:t>
                </a:r>
              </a:p>
            </p:txBody>
          </p:sp>
        </p:grpSp>
      </p:gr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duotone>
              <a:prstClr val="black"/>
              <a:schemeClr val="tx1">
                <a:tint val="45000"/>
                <a:satMod val="400000"/>
              </a:schemeClr>
            </a:duotone>
          </a:blip>
          <a:srcRect l="995" t="24424" r="1103" b="6141"/>
          <a:stretch>
            <a:fillRect/>
          </a:stretch>
        </p:blipFill>
        <p:spPr bwMode="auto">
          <a:xfrm>
            <a:off x="822960" y="525484"/>
            <a:ext cx="7498080" cy="5807033"/>
          </a:xfrm>
          <a:prstGeom prst="rect">
            <a:avLst/>
          </a:prstGeom>
          <a:noFill/>
          <a:ln w="9525">
            <a:solidFill>
              <a:schemeClr val="tx2">
                <a:lumMod val="60000"/>
                <a:lumOff val="40000"/>
              </a:schemeClr>
            </a:solidFill>
            <a:miter lim="800000"/>
            <a:headEnd/>
            <a:tailEnd/>
          </a:ln>
        </p:spPr>
      </p:pic>
      <p:pic>
        <p:nvPicPr>
          <p:cNvPr id="8" name="Picture 2"/>
          <p:cNvPicPr>
            <a:picLocks noChangeAspect="1" noChangeArrowheads="1"/>
          </p:cNvPicPr>
          <p:nvPr/>
        </p:nvPicPr>
        <p:blipFill>
          <a:blip r:embed="rId3" cstate="print"/>
          <a:srcRect l="6220" t="76784" r="59667" b="19666"/>
          <a:stretch>
            <a:fillRect/>
          </a:stretch>
        </p:blipFill>
        <p:spPr bwMode="auto">
          <a:xfrm>
            <a:off x="1223158" y="4904509"/>
            <a:ext cx="2612572" cy="296883"/>
          </a:xfrm>
          <a:prstGeom prst="rect">
            <a:avLst/>
          </a:prstGeom>
          <a:noFill/>
          <a:ln w="9525">
            <a:noFill/>
            <a:miter lim="800000"/>
            <a:headEnd/>
            <a:tailEnd/>
          </a:ln>
        </p:spPr>
      </p:pic>
      <p:sp>
        <p:nvSpPr>
          <p:cNvPr id="9" name="TextBox 8"/>
          <p:cNvSpPr txBox="1"/>
          <p:nvPr/>
        </p:nvSpPr>
        <p:spPr>
          <a:xfrm>
            <a:off x="457200" y="3657600"/>
            <a:ext cx="8229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column headers are links to individual Sessions (and later, solutions).</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186</a:t>
                </a:fld>
                <a:r>
                  <a:rPr lang="en-GB" sz="1800" b="1" dirty="0">
                    <a:solidFill>
                      <a:srgbClr val="282878"/>
                    </a:solidFill>
                  </a:rPr>
                  <a:t> </a:t>
                </a:r>
              </a:p>
            </p:txBody>
          </p:sp>
        </p:grpSp>
      </p:gr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duotone>
              <a:prstClr val="black"/>
              <a:schemeClr val="tx1">
                <a:tint val="45000"/>
                <a:satMod val="400000"/>
              </a:schemeClr>
            </a:duotone>
          </a:blip>
          <a:srcRect l="995" t="24424" r="1103" b="6141"/>
          <a:stretch>
            <a:fillRect/>
          </a:stretch>
        </p:blipFill>
        <p:spPr bwMode="auto">
          <a:xfrm>
            <a:off x="822960" y="525484"/>
            <a:ext cx="7498080" cy="5807033"/>
          </a:xfrm>
          <a:prstGeom prst="rect">
            <a:avLst/>
          </a:prstGeom>
          <a:noFill/>
          <a:ln w="9525">
            <a:solidFill>
              <a:schemeClr val="tx2">
                <a:lumMod val="60000"/>
                <a:lumOff val="40000"/>
              </a:schemeClr>
            </a:solidFill>
            <a:miter lim="800000"/>
            <a:headEnd/>
            <a:tailEnd/>
          </a:ln>
        </p:spPr>
      </p:pic>
      <p:pic>
        <p:nvPicPr>
          <p:cNvPr id="8" name="Picture 2"/>
          <p:cNvPicPr>
            <a:picLocks noChangeAspect="1" noChangeArrowheads="1"/>
          </p:cNvPicPr>
          <p:nvPr/>
        </p:nvPicPr>
        <p:blipFill>
          <a:blip r:embed="rId3" cstate="print"/>
          <a:srcRect l="2344" t="79624" r="93004" b="10010"/>
          <a:stretch>
            <a:fillRect/>
          </a:stretch>
        </p:blipFill>
        <p:spPr bwMode="auto">
          <a:xfrm>
            <a:off x="926275" y="5142016"/>
            <a:ext cx="356260" cy="866898"/>
          </a:xfrm>
          <a:prstGeom prst="rect">
            <a:avLst/>
          </a:prstGeom>
          <a:noFill/>
          <a:ln w="9525">
            <a:noFill/>
            <a:miter lim="800000"/>
            <a:headEnd/>
            <a:tailEnd/>
          </a:ln>
        </p:spPr>
      </p:pic>
      <p:pic>
        <p:nvPicPr>
          <p:cNvPr id="11" name="Picture 2"/>
          <p:cNvPicPr>
            <a:picLocks noChangeAspect="1" noChangeArrowheads="1"/>
          </p:cNvPicPr>
          <p:nvPr/>
        </p:nvPicPr>
        <p:blipFill>
          <a:blip r:embed="rId3" cstate="print"/>
          <a:srcRect l="39712" t="79766" r="55791" b="10152"/>
          <a:stretch>
            <a:fillRect/>
          </a:stretch>
        </p:blipFill>
        <p:spPr bwMode="auto">
          <a:xfrm>
            <a:off x="3788229" y="5153891"/>
            <a:ext cx="344384" cy="843148"/>
          </a:xfrm>
          <a:prstGeom prst="rect">
            <a:avLst/>
          </a:prstGeom>
          <a:noFill/>
          <a:ln w="9525">
            <a:solidFill>
              <a:schemeClr val="tx2">
                <a:lumMod val="60000"/>
                <a:lumOff val="40000"/>
              </a:schemeClr>
            </a:solidFill>
            <a:miter lim="800000"/>
            <a:headEnd/>
            <a:tailEnd/>
          </a:ln>
        </p:spPr>
      </p:pic>
      <p:sp>
        <p:nvSpPr>
          <p:cNvPr id="9" name="TextBox 8"/>
          <p:cNvSpPr txBox="1"/>
          <p:nvPr/>
        </p:nvSpPr>
        <p:spPr>
          <a:xfrm>
            <a:off x="457200" y="3657600"/>
            <a:ext cx="8229600" cy="461665"/>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row headers are links to individual sites.</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187</a:t>
                </a:fld>
                <a:r>
                  <a:rPr lang="en-GB" sz="1800" b="1" dirty="0">
                    <a:solidFill>
                      <a:srgbClr val="282878"/>
                    </a:solidFill>
                  </a:rPr>
                  <a:t> </a:t>
                </a:r>
              </a:p>
            </p:txBody>
          </p:sp>
        </p:grpSp>
      </p:gr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36494" r="83546" b="59956"/>
          <a:stretch>
            <a:fillRect/>
          </a:stretch>
        </p:blipFill>
        <p:spPr bwMode="auto">
          <a:xfrm>
            <a:off x="902525" y="2375065"/>
            <a:ext cx="1104405" cy="296883"/>
          </a:xfrm>
          <a:prstGeom prst="rect">
            <a:avLst/>
          </a:prstGeom>
          <a:noFill/>
          <a:ln w="9525">
            <a:noFill/>
            <a:miter lim="800000"/>
            <a:headEnd/>
            <a:tailEnd/>
          </a:ln>
        </p:spPr>
      </p:pic>
      <p:pic>
        <p:nvPicPr>
          <p:cNvPr id="6146" name="Picture 2"/>
          <p:cNvPicPr>
            <a:picLocks noChangeAspect="1" noChangeArrowheads="1"/>
          </p:cNvPicPr>
          <p:nvPr/>
        </p:nvPicPr>
        <p:blipFill>
          <a:blip r:embed="rId4" cstate="print"/>
          <a:srcRect/>
          <a:stretch>
            <a:fillRect/>
          </a:stretch>
        </p:blipFill>
        <p:spPr bwMode="auto">
          <a:xfrm>
            <a:off x="3383280" y="822960"/>
            <a:ext cx="4846320" cy="5035885"/>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Keywords button opens a window with controls to change the project title, project identifier, the manager keyword or the Session keyword.</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188</a:t>
                </a:fld>
                <a:r>
                  <a:rPr lang="en-GB" sz="1800" b="1" dirty="0">
                    <a:solidFill>
                      <a:srgbClr val="282878"/>
                    </a:solidFill>
                  </a:rPr>
                  <a:t> </a:t>
                </a:r>
              </a:p>
            </p:txBody>
          </p:sp>
        </p:grpSp>
      </p:gr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38482" r="83546" b="58252"/>
          <a:stretch>
            <a:fillRect/>
          </a:stretch>
        </p:blipFill>
        <p:spPr bwMode="auto">
          <a:xfrm>
            <a:off x="902525" y="2541319"/>
            <a:ext cx="1104405" cy="273133"/>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Email Lists opens a window with controls instructing OPUS-Projects to carbon copy (CC) the manager’s email to others.</a:t>
            </a:r>
          </a:p>
        </p:txBody>
      </p:sp>
      <p:pic>
        <p:nvPicPr>
          <p:cNvPr id="7170" name="Picture 2"/>
          <p:cNvPicPr>
            <a:picLocks noChangeAspect="1" noChangeArrowheads="1"/>
          </p:cNvPicPr>
          <p:nvPr/>
        </p:nvPicPr>
        <p:blipFill>
          <a:blip r:embed="rId4" cstate="print"/>
          <a:srcRect/>
          <a:stretch>
            <a:fillRect/>
          </a:stretch>
        </p:blipFill>
        <p:spPr bwMode="auto">
          <a:xfrm>
            <a:off x="3566160" y="824902"/>
            <a:ext cx="4663440" cy="3902913"/>
          </a:xfrm>
          <a:prstGeom prst="rect">
            <a:avLst/>
          </a:prstGeom>
          <a:noFill/>
          <a:ln w="9525">
            <a:noFill/>
            <a:miter lim="800000"/>
            <a:headEnd/>
            <a:tailEnd/>
          </a:ln>
        </p:spPr>
      </p:pic>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189</a:t>
                </a:fld>
                <a:r>
                  <a:rPr lang="en-GB" sz="1800" b="1" dirty="0">
                    <a:solidFill>
                      <a:srgbClr val="282878"/>
                    </a:solidFill>
                  </a:rPr>
                  <a:t> </a:t>
                </a:r>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456297" cy="3046988"/>
          </a:xfrm>
          <a:prstGeom prst="rect">
            <a:avLst/>
          </a:prstGeom>
          <a:noFill/>
        </p:spPr>
        <p:txBody>
          <a:bodyPr wrap="square" rtlCol="0">
            <a:spAutoFit/>
          </a:bodyPr>
          <a:lstStyle/>
          <a:p>
            <a:pPr indent="1588"/>
            <a:r>
              <a:rPr lang="en-US" sz="2400" dirty="0" smtClean="0"/>
              <a:t>Again, I’m assuming familiarity with the report, but …</a:t>
            </a:r>
          </a:p>
          <a:p>
            <a:pPr indent="1588"/>
            <a:endParaRPr lang="en-US" sz="2400" dirty="0" smtClean="0"/>
          </a:p>
          <a:p>
            <a:pPr indent="1588"/>
            <a:r>
              <a:rPr lang="en-US" sz="2400" dirty="0" smtClean="0"/>
              <a:t>… at the risk of stating the obvious, there are a few items I want to draw attention to.</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40754" r="83546" b="56122"/>
          <a:stretch>
            <a:fillRect/>
          </a:stretch>
        </p:blipFill>
        <p:spPr bwMode="auto">
          <a:xfrm>
            <a:off x="902525" y="2731325"/>
            <a:ext cx="1104405" cy="261257"/>
          </a:xfrm>
          <a:prstGeom prst="rect">
            <a:avLst/>
          </a:prstGeom>
          <a:noFill/>
          <a:ln w="9525">
            <a:noFill/>
            <a:miter lim="800000"/>
            <a:headEnd/>
            <a:tailEnd/>
          </a:ln>
        </p:spPr>
      </p:pic>
      <p:pic>
        <p:nvPicPr>
          <p:cNvPr id="8194" name="Picture 2"/>
          <p:cNvPicPr>
            <a:picLocks noChangeAspect="1" noChangeArrowheads="1"/>
          </p:cNvPicPr>
          <p:nvPr/>
        </p:nvPicPr>
        <p:blipFill>
          <a:blip r:embed="rId4" cstate="print"/>
          <a:srcRect/>
          <a:stretch>
            <a:fillRect/>
          </a:stretch>
        </p:blipFill>
        <p:spPr bwMode="auto">
          <a:xfrm>
            <a:off x="2194560" y="822960"/>
            <a:ext cx="6035040" cy="4957037"/>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Preferences allows the manager to customize the defaults for his or her project.</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190</a:t>
                </a:fld>
                <a:r>
                  <a:rPr lang="en-GB" sz="1800" b="1" dirty="0">
                    <a:solidFill>
                      <a:srgbClr val="282878"/>
                    </a:solidFill>
                  </a:rPr>
                  <a:t> </a:t>
                </a:r>
              </a:p>
            </p:txBody>
          </p:sp>
        </p:grpSp>
      </p:gr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42600" r="83546" b="54276"/>
          <a:stretch>
            <a:fillRect/>
          </a:stretch>
        </p:blipFill>
        <p:spPr bwMode="auto">
          <a:xfrm>
            <a:off x="902525" y="2885704"/>
            <a:ext cx="1104405" cy="261257"/>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A future enhancements will offer tools to design a project, e.g. create hardware lists and deployment schedules, and communicate that information to other project participants.</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191</a:t>
                </a:fld>
                <a:r>
                  <a:rPr lang="en-GB" sz="1800" b="1" dirty="0">
                    <a:solidFill>
                      <a:srgbClr val="282878"/>
                    </a:solidFill>
                  </a:rPr>
                  <a:t> </a:t>
                </a:r>
              </a:p>
            </p:txBody>
          </p:sp>
        </p:grpSp>
      </p:gr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44730" r="83546" b="51862"/>
          <a:stretch>
            <a:fillRect/>
          </a:stretch>
        </p:blipFill>
        <p:spPr bwMode="auto">
          <a:xfrm>
            <a:off x="902525" y="3063834"/>
            <a:ext cx="1104405" cy="285008"/>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a:t>
            </a:r>
            <a:r>
              <a:rPr lang="en-US" sz="2400" dirty="0" err="1" smtClean="0">
                <a:solidFill>
                  <a:schemeClr val="bg1"/>
                </a:solidFill>
              </a:rPr>
              <a:t>Serfil</a:t>
            </a:r>
            <a:r>
              <a:rPr lang="en-US" sz="2400" dirty="0" smtClean="0">
                <a:solidFill>
                  <a:schemeClr val="bg1"/>
                </a:solidFill>
              </a:rPr>
              <a:t> button is a placeholder for pending B-, D- and G-record manipulation. These records comprise part of a “bluebook” submission for publication to the integrated database.</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192</a:t>
                </a:fld>
                <a:r>
                  <a:rPr lang="en-GB" sz="1800" b="1" dirty="0">
                    <a:solidFill>
                      <a:srgbClr val="282878"/>
                    </a:solidFill>
                  </a:rPr>
                  <a:t> </a:t>
                </a:r>
              </a:p>
            </p:txBody>
          </p:sp>
        </p:grpSp>
      </p:gr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47286" r="83546" b="45046"/>
          <a:stretch>
            <a:fillRect/>
          </a:stretch>
        </p:blipFill>
        <p:spPr bwMode="auto">
          <a:xfrm>
            <a:off x="902525" y="3277590"/>
            <a:ext cx="1104405" cy="641267"/>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2359912" y="563707"/>
            <a:ext cx="5760720" cy="4479797"/>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reports created during OPUS, Session or Network processing are available through the Show A File controls. The selected files are display in a separate window for printing or saving locally.</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193</a:t>
                </a:fld>
                <a:r>
                  <a:rPr lang="en-GB" sz="1800" b="1" dirty="0">
                    <a:solidFill>
                      <a:srgbClr val="282878"/>
                    </a:solidFill>
                  </a:rPr>
                  <a:t> </a:t>
                </a:r>
              </a:p>
            </p:txBody>
          </p:sp>
        </p:grpSp>
      </p:gr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54102" r="83546" b="42774"/>
          <a:stretch>
            <a:fillRect/>
          </a:stretch>
        </p:blipFill>
        <p:spPr bwMode="auto">
          <a:xfrm>
            <a:off x="902525" y="3847605"/>
            <a:ext cx="1104405" cy="261257"/>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2254271" y="511073"/>
            <a:ext cx="6035040" cy="5578947"/>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Additional CORS can be added to a project using the CORS button.</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194</a:t>
                </a:fld>
                <a:r>
                  <a:rPr lang="en-GB" sz="1800" b="1" dirty="0">
                    <a:solidFill>
                      <a:srgbClr val="282878"/>
                    </a:solidFill>
                  </a:rPr>
                  <a:t> </a:t>
                </a:r>
              </a:p>
            </p:txBody>
          </p:sp>
        </p:grpSp>
      </p:gr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56374" r="83546" b="40928"/>
          <a:stretch>
            <a:fillRect/>
          </a:stretch>
        </p:blipFill>
        <p:spPr bwMode="auto">
          <a:xfrm>
            <a:off x="902525" y="4037610"/>
            <a:ext cx="1104405" cy="225632"/>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A basic email tool for communicating with project participants or the OPUS-Projects staff through the Email button. Note that project reports can be appended.</a:t>
            </a:r>
          </a:p>
        </p:txBody>
      </p:sp>
      <p:pic>
        <p:nvPicPr>
          <p:cNvPr id="5122" name="Picture 2"/>
          <p:cNvPicPr>
            <a:picLocks noChangeAspect="1" noChangeArrowheads="1"/>
          </p:cNvPicPr>
          <p:nvPr/>
        </p:nvPicPr>
        <p:blipFill>
          <a:blip r:embed="rId4" cstate="print"/>
          <a:srcRect/>
          <a:stretch>
            <a:fillRect/>
          </a:stretch>
        </p:blipFill>
        <p:spPr bwMode="auto">
          <a:xfrm>
            <a:off x="2146774" y="549791"/>
            <a:ext cx="6126480" cy="3369180"/>
          </a:xfrm>
          <a:prstGeom prst="rect">
            <a:avLst/>
          </a:prstGeom>
          <a:noFill/>
          <a:ln w="9525">
            <a:noFill/>
            <a:miter lim="800000"/>
            <a:headEnd/>
            <a:tailEnd/>
          </a:ln>
        </p:spPr>
      </p:pic>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195</a:t>
                </a:fld>
                <a:r>
                  <a:rPr lang="en-GB" sz="1800" b="1" dirty="0">
                    <a:solidFill>
                      <a:srgbClr val="282878"/>
                    </a:solidFill>
                  </a:rPr>
                  <a:t> </a:t>
                </a:r>
              </a:p>
            </p:txBody>
          </p:sp>
        </p:grpSp>
      </p:gr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58220" r="83546" b="38798"/>
          <a:stretch>
            <a:fillRect/>
          </a:stretch>
        </p:blipFill>
        <p:spPr bwMode="auto">
          <a:xfrm>
            <a:off x="902525" y="4191990"/>
            <a:ext cx="1104405" cy="249381"/>
          </a:xfrm>
          <a:prstGeom prst="rect">
            <a:avLst/>
          </a:prstGeom>
          <a:noFill/>
          <a:ln w="9525">
            <a:noFill/>
            <a:miter lim="800000"/>
            <a:headEnd/>
            <a:tailEnd/>
          </a:ln>
        </p:spPr>
      </p:pic>
      <p:pic>
        <p:nvPicPr>
          <p:cNvPr id="6146" name="Picture 2"/>
          <p:cNvPicPr>
            <a:picLocks noChangeAspect="1" noChangeArrowheads="1"/>
          </p:cNvPicPr>
          <p:nvPr/>
        </p:nvPicPr>
        <p:blipFill>
          <a:blip r:embed="rId4" cstate="print"/>
          <a:srcRect/>
          <a:stretch>
            <a:fillRect/>
          </a:stretch>
        </p:blipFill>
        <p:spPr bwMode="auto">
          <a:xfrm>
            <a:off x="2312534" y="516206"/>
            <a:ext cx="5943600" cy="4677628"/>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Session solution matrices can be combined and solved creating an adjustment for this project.</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196</a:t>
                </a:fld>
                <a:r>
                  <a:rPr lang="en-GB" sz="1800" b="1" dirty="0">
                    <a:solidFill>
                      <a:srgbClr val="282878"/>
                    </a:solidFill>
                  </a:rPr>
                  <a:t> </a:t>
                </a:r>
              </a:p>
            </p:txBody>
          </p:sp>
        </p:grpSp>
      </p:gr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60350" r="83546" b="36810"/>
          <a:stretch>
            <a:fillRect/>
          </a:stretch>
        </p:blipFill>
        <p:spPr bwMode="auto">
          <a:xfrm>
            <a:off x="902525" y="4370119"/>
            <a:ext cx="1104405" cy="237507"/>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Using the Publish button, a final network adjustment can be selected, and its results plus the associated mark metadata published.</a:t>
            </a:r>
          </a:p>
        </p:txBody>
      </p:sp>
      <p:pic>
        <p:nvPicPr>
          <p:cNvPr id="7170" name="Picture 2"/>
          <p:cNvPicPr>
            <a:picLocks noChangeAspect="1" noChangeArrowheads="1"/>
          </p:cNvPicPr>
          <p:nvPr/>
        </p:nvPicPr>
        <p:blipFill>
          <a:blip r:embed="rId4" cstate="print"/>
          <a:srcRect/>
          <a:stretch>
            <a:fillRect/>
          </a:stretch>
        </p:blipFill>
        <p:spPr bwMode="auto">
          <a:xfrm>
            <a:off x="2348161" y="484229"/>
            <a:ext cx="5943600" cy="3940941"/>
          </a:xfrm>
          <a:prstGeom prst="rect">
            <a:avLst/>
          </a:prstGeom>
          <a:noFill/>
          <a:ln w="9525">
            <a:noFill/>
            <a:miter lim="800000"/>
            <a:headEnd/>
            <a:tailEnd/>
          </a:ln>
        </p:spPr>
      </p:pic>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197</a:t>
                </a:fld>
                <a:r>
                  <a:rPr lang="en-GB" sz="1800" b="1" dirty="0">
                    <a:solidFill>
                      <a:srgbClr val="282878"/>
                    </a:solidFill>
                  </a:rPr>
                  <a:t> </a:t>
                </a:r>
              </a:p>
            </p:txBody>
          </p:sp>
        </p:grpSp>
      </p:gr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62054" r="83546" b="34538"/>
          <a:stretch>
            <a:fillRect/>
          </a:stretch>
        </p:blipFill>
        <p:spPr bwMode="auto">
          <a:xfrm>
            <a:off x="902525" y="4512623"/>
            <a:ext cx="1104405" cy="285008"/>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In the near future, tools will be provided to “clean up” a project in preparation for back-up and removal of a project.</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198</a:t>
                </a:fld>
                <a:r>
                  <a:rPr lang="en-GB" sz="1800" b="1" dirty="0">
                    <a:solidFill>
                      <a:srgbClr val="282878"/>
                    </a:solidFill>
                  </a:rPr>
                  <a:t> </a:t>
                </a:r>
              </a:p>
            </p:txBody>
          </p:sp>
        </p:grpSp>
      </p:gr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64326" r="83546" b="32266"/>
          <a:stretch>
            <a:fillRect/>
          </a:stretch>
        </p:blipFill>
        <p:spPr bwMode="auto">
          <a:xfrm>
            <a:off x="902525" y="4702629"/>
            <a:ext cx="1104405" cy="285007"/>
          </a:xfrm>
          <a:prstGeom prst="rect">
            <a:avLst/>
          </a:prstGeom>
          <a:noFill/>
          <a:ln w="9525">
            <a:noFill/>
            <a:miter lim="800000"/>
            <a:headEnd/>
            <a:tailEnd/>
          </a:ln>
        </p:spPr>
      </p:pic>
      <p:sp>
        <p:nvSpPr>
          <p:cNvPr id="8" name="TextBox 7"/>
          <p:cNvSpPr txBox="1"/>
          <p:nvPr/>
        </p:nvSpPr>
        <p:spPr>
          <a:xfrm>
            <a:off x="457200" y="5092139"/>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Lastly, a request to delete the project can be initiated. This begins a three step confirmation process which, if confirmed at each step, results in the project being deleted.</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199</a:t>
                </a:fld>
                <a:r>
                  <a:rPr lang="en-GB" sz="1800" b="1" dirty="0">
                    <a:solidFill>
                      <a:srgbClr val="282878"/>
                    </a:solidFill>
                  </a:rPr>
                  <a:t> </a:t>
                </a:r>
              </a:p>
            </p:txBody>
          </p:sp>
        </p:grpSp>
      </p:grpSp>
      <p:grpSp>
        <p:nvGrpSpPr>
          <p:cNvPr id="22" name="Group 21"/>
          <p:cNvGrpSpPr/>
          <p:nvPr/>
        </p:nvGrpSpPr>
        <p:grpSpPr>
          <a:xfrm>
            <a:off x="1920240" y="2298672"/>
            <a:ext cx="5303520" cy="2260657"/>
            <a:chOff x="1920240" y="2298672"/>
            <a:chExt cx="5303520" cy="2260657"/>
          </a:xfrm>
        </p:grpSpPr>
        <p:pic>
          <p:nvPicPr>
            <p:cNvPr id="8194" name="Picture 2"/>
            <p:cNvPicPr>
              <a:picLocks noChangeAspect="1" noChangeArrowheads="1"/>
            </p:cNvPicPr>
            <p:nvPr/>
          </p:nvPicPr>
          <p:blipFill>
            <a:blip r:embed="rId4" cstate="print"/>
            <a:srcRect/>
            <a:stretch>
              <a:fillRect/>
            </a:stretch>
          </p:blipFill>
          <p:spPr bwMode="auto">
            <a:xfrm>
              <a:off x="1920240" y="2298672"/>
              <a:ext cx="5303520" cy="2260657"/>
            </a:xfrm>
            <a:prstGeom prst="rect">
              <a:avLst/>
            </a:prstGeom>
            <a:noFill/>
            <a:ln w="9525">
              <a:noFill/>
              <a:miter lim="800000"/>
              <a:headEnd/>
              <a:tailEnd/>
            </a:ln>
          </p:spPr>
        </p:pic>
        <p:pic>
          <p:nvPicPr>
            <p:cNvPr id="21" name="Picture 2"/>
            <p:cNvPicPr>
              <a:picLocks noChangeAspect="1" noChangeArrowheads="1"/>
            </p:cNvPicPr>
            <p:nvPr/>
          </p:nvPicPr>
          <p:blipFill>
            <a:blip r:embed="rId4" cstate="print"/>
            <a:srcRect l="5005" t="56443" r="27557" b="38437"/>
            <a:stretch>
              <a:fillRect/>
            </a:stretch>
          </p:blipFill>
          <p:spPr bwMode="auto">
            <a:xfrm>
              <a:off x="3449256" y="3449255"/>
              <a:ext cx="3576577" cy="115748"/>
            </a:xfrm>
            <a:prstGeom prst="rect">
              <a:avLst/>
            </a:prstGeom>
            <a:noFill/>
            <a:ln w="9525">
              <a:noFill/>
              <a:miter lim="800000"/>
              <a:headEnd/>
              <a:tailEnd/>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Who is this guy?</a:t>
            </a:r>
            <a:endParaRPr lang="en-US" sz="4000" dirty="0"/>
          </a:p>
        </p:txBody>
      </p:sp>
      <p:sp>
        <p:nvSpPr>
          <p:cNvPr id="7" name="TextBox 6"/>
          <p:cNvSpPr txBox="1"/>
          <p:nvPr/>
        </p:nvSpPr>
        <p:spPr>
          <a:xfrm>
            <a:off x="228600" y="1097280"/>
            <a:ext cx="8686800" cy="5262979"/>
          </a:xfrm>
          <a:prstGeom prst="rect">
            <a:avLst/>
          </a:prstGeom>
          <a:noFill/>
        </p:spPr>
        <p:txBody>
          <a:bodyPr wrap="square" rtlCol="0">
            <a:spAutoFit/>
          </a:bodyPr>
          <a:lstStyle/>
          <a:p>
            <a:r>
              <a:rPr lang="en-US" sz="2400" dirty="0" smtClean="0"/>
              <a:t>I am Mark Schenewerk with </a:t>
            </a:r>
            <a:r>
              <a:rPr lang="en-US" sz="2400" b="1" dirty="0" smtClean="0"/>
              <a:t>National Geodetic Survey</a:t>
            </a:r>
            <a:r>
              <a:rPr lang="en-US" sz="2400" dirty="0" smtClean="0"/>
              <a:t> (NGS).</a:t>
            </a:r>
          </a:p>
          <a:p>
            <a:endParaRPr lang="en-US" sz="2400" dirty="0" smtClean="0"/>
          </a:p>
          <a:p>
            <a:r>
              <a:rPr lang="en-US" sz="2400" dirty="0" smtClean="0"/>
              <a:t>B.S. from the University of Missouri at Rolla.</a:t>
            </a:r>
            <a:br>
              <a:rPr lang="en-US" sz="2400" dirty="0" smtClean="0"/>
            </a:br>
            <a:r>
              <a:rPr lang="en-US" sz="2400" dirty="0" smtClean="0"/>
              <a:t>Ph.D. from the University of Illinois at Champaign-Urbana.</a:t>
            </a:r>
          </a:p>
          <a:p>
            <a:endParaRPr lang="en-US" sz="2400" dirty="0" smtClean="0"/>
          </a:p>
          <a:p>
            <a:r>
              <a:rPr lang="en-US" sz="2400" dirty="0" smtClean="0"/>
              <a:t>The NGS calls me a geodesist, but I’m actually an astronomer who happens to do things that look like geodesy.</a:t>
            </a:r>
          </a:p>
          <a:p>
            <a:endParaRPr lang="en-US" sz="2400" dirty="0" smtClean="0"/>
          </a:p>
          <a:p>
            <a:r>
              <a:rPr lang="en-US" sz="2400" dirty="0" smtClean="0"/>
              <a:t>I am the “father” of the PAGES processing software.</a:t>
            </a:r>
          </a:p>
          <a:p>
            <a:endParaRPr lang="en-US" sz="2400" dirty="0" smtClean="0"/>
          </a:p>
          <a:p>
            <a:r>
              <a:rPr lang="en-US" sz="2400" dirty="0" smtClean="0"/>
              <a:t>I’ve been (</a:t>
            </a:r>
            <a:r>
              <a:rPr lang="en-US" sz="2400" i="1" dirty="0" smtClean="0"/>
              <a:t>very</a:t>
            </a:r>
            <a:r>
              <a:rPr lang="en-US" sz="2400" dirty="0" smtClean="0"/>
              <a:t>) indirectly involved in OPUS since its inception and directly involved in some of the new development for the last two years.</a:t>
            </a:r>
          </a:p>
        </p:txBody>
      </p:sp>
      <p:grpSp>
        <p:nvGrpSpPr>
          <p:cNvPr id="2"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456297" cy="3046988"/>
          </a:xfrm>
          <a:prstGeom prst="rect">
            <a:avLst/>
          </a:prstGeom>
          <a:noFill/>
        </p:spPr>
        <p:txBody>
          <a:bodyPr wrap="square" rtlCol="0">
            <a:spAutoFit/>
          </a:bodyPr>
          <a:lstStyle/>
          <a:p>
            <a:pPr indent="1588"/>
            <a:r>
              <a:rPr lang="en-US" sz="2400" dirty="0" smtClean="0">
                <a:solidFill>
                  <a:schemeClr val="accent1"/>
                </a:solidFill>
              </a:rPr>
              <a:t>I apologize for stating the obvious, but …</a:t>
            </a:r>
          </a:p>
          <a:p>
            <a:pPr indent="1588"/>
            <a:endParaRPr lang="en-US" sz="2400" dirty="0" smtClean="0"/>
          </a:p>
          <a:p>
            <a:pPr indent="1588"/>
            <a:r>
              <a:rPr lang="en-US" sz="2400" dirty="0" smtClean="0"/>
              <a:t>When reviewing your OPUS solution, double check that the information you provided is correct.</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
        <p:nvSpPr>
          <p:cNvPr id="17" name="TextBox 16"/>
          <p:cNvSpPr txBox="1"/>
          <p:nvPr/>
        </p:nvSpPr>
        <p:spPr>
          <a:xfrm>
            <a:off x="6702477" y="1675662"/>
            <a:ext cx="2012089" cy="338554"/>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STOP: 2009/02/28  06:59:00 </a:t>
            </a:r>
            <a:endParaRPr lang="en-US" sz="800" dirty="0">
              <a:latin typeface="Courier New" pitchFamily="49" charset="0"/>
              <a:cs typeface="Courier New" pitchFamily="49" charset="0"/>
            </a:endParaRPr>
          </a:p>
        </p:txBody>
      </p:sp>
      <p:sp>
        <p:nvSpPr>
          <p:cNvPr id="18" name="TextBox 17"/>
          <p:cNvSpPr txBox="1"/>
          <p:nvPr/>
        </p:nvSpPr>
        <p:spPr>
          <a:xfrm>
            <a:off x="3748563" y="1308546"/>
            <a:ext cx="1951175" cy="215444"/>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RINEX FILE: corv059f.09o     </a:t>
            </a:r>
            <a:endParaRPr lang="en-US" sz="800" dirty="0">
              <a:latin typeface="Courier New" pitchFamily="49" charset="0"/>
              <a:cs typeface="Courier New" pitchFamily="49" charset="0"/>
            </a:endParaRPr>
          </a:p>
        </p:txBody>
      </p:sp>
      <p:sp>
        <p:nvSpPr>
          <p:cNvPr id="19" name="TextBox 18"/>
          <p:cNvSpPr txBox="1"/>
          <p:nvPr/>
        </p:nvSpPr>
        <p:spPr>
          <a:xfrm>
            <a:off x="3749040" y="2048875"/>
            <a:ext cx="2194832" cy="338554"/>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ANT NAME: ASH700936C_M    NONE </a:t>
            </a:r>
          </a:p>
          <a:p>
            <a:r>
              <a:rPr lang="en-US" sz="800" dirty="0" smtClean="0">
                <a:latin typeface="Courier New" pitchFamily="49" charset="0"/>
                <a:cs typeface="Courier New" pitchFamily="49" charset="0"/>
              </a:rPr>
              <a:t>ARP HEIGHT: 1.521                </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1650"/>
            <a:ext cx="7772400" cy="774700"/>
          </a:xfrm>
        </p:spPr>
        <p:txBody>
          <a:bodyPr/>
          <a:lstStyle/>
          <a:p>
            <a:pPr algn="ctr"/>
            <a:r>
              <a:rPr lang="en-US" dirty="0" smtClean="0"/>
              <a:t>an Individual site page</a:t>
            </a:r>
            <a:endParaRPr lang="en-US" dirty="0"/>
          </a:p>
        </p:txBody>
      </p:sp>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200</a:t>
                </a:fld>
                <a:r>
                  <a:rPr lang="en-GB" sz="1800" b="1" dirty="0">
                    <a:solidFill>
                      <a:srgbClr val="282878"/>
                    </a:solidFill>
                  </a:rPr>
                  <a:t> </a:t>
                </a:r>
              </a:p>
            </p:txBody>
          </p:sp>
        </p:grpSp>
      </p:gr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l="2103" t="82536" r="93568" b="14226"/>
          <a:stretch>
            <a:fillRect/>
          </a:stretch>
        </p:blipFill>
        <p:spPr bwMode="auto">
          <a:xfrm>
            <a:off x="937846" y="5099538"/>
            <a:ext cx="328246" cy="257908"/>
          </a:xfrm>
          <a:prstGeom prst="rect">
            <a:avLst/>
          </a:prstGeom>
          <a:noFill/>
          <a:ln w="9525">
            <a:noFill/>
            <a:miter lim="800000"/>
            <a:headEnd/>
            <a:tailEnd/>
          </a:ln>
        </p:spPr>
      </p:pic>
      <p:pic>
        <p:nvPicPr>
          <p:cNvPr id="16386" name="Picture 2"/>
          <p:cNvPicPr>
            <a:picLocks noChangeAspect="1" noChangeArrowheads="1"/>
          </p:cNvPicPr>
          <p:nvPr/>
        </p:nvPicPr>
        <p:blipFill>
          <a:blip r:embed="rId4" cstate="print">
            <a:duotone>
              <a:prstClr val="black"/>
              <a:schemeClr val="tx1">
                <a:tint val="45000"/>
                <a:satMod val="400000"/>
              </a:schemeClr>
            </a:duotone>
          </a:blip>
          <a:srcRect l="2030" t="13326" r="959" b="15172"/>
          <a:stretch>
            <a:fillRect/>
          </a:stretch>
        </p:blipFill>
        <p:spPr bwMode="auto">
          <a:xfrm>
            <a:off x="914400" y="485222"/>
            <a:ext cx="7315200" cy="5887556"/>
          </a:xfrm>
          <a:prstGeom prst="rect">
            <a:avLst/>
          </a:prstGeom>
          <a:noFill/>
          <a:ln w="9525">
            <a:solidFill>
              <a:schemeClr val="tx2">
                <a:lumMod val="60000"/>
                <a:lumOff val="40000"/>
              </a:schemeClr>
            </a:solidFill>
            <a:miter lim="800000"/>
            <a:headEnd/>
            <a:tailEnd/>
          </a:ln>
        </p:spPr>
      </p:pic>
      <p:sp>
        <p:nvSpPr>
          <p:cNvPr id="9" name="TextBox 8"/>
          <p:cNvSpPr txBox="1"/>
          <p:nvPr/>
        </p:nvSpPr>
        <p:spPr>
          <a:xfrm>
            <a:off x="3313216" y="1736172"/>
            <a:ext cx="5474524" cy="2677656"/>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Let’s go to a Mark summary page and examine some results. To navigate to the 2123 page, let’s start on the project manager’s page and click on the Session &amp; Solution table row header for Mark 2123. Similar access is possible from any session page which includes this mark.</a:t>
            </a:r>
            <a:endParaRPr lang="en-US" sz="2400" dirty="0" smtClean="0">
              <a:solidFill>
                <a:schemeClr val="bg1"/>
              </a:solidFill>
            </a:endParaRPr>
          </a:p>
        </p:txBody>
      </p:sp>
      <p:pic>
        <p:nvPicPr>
          <p:cNvPr id="10" name="Picture 2"/>
          <p:cNvPicPr>
            <a:picLocks noChangeAspect="1" noChangeArrowheads="1"/>
          </p:cNvPicPr>
          <p:nvPr/>
        </p:nvPicPr>
        <p:blipFill>
          <a:blip r:embed="rId4" cstate="print"/>
          <a:srcRect l="2030" t="79832" r="51197" b="17284"/>
          <a:stretch>
            <a:fillRect/>
          </a:stretch>
        </p:blipFill>
        <p:spPr bwMode="auto">
          <a:xfrm>
            <a:off x="914400" y="5961413"/>
            <a:ext cx="3526971" cy="237506"/>
          </a:xfrm>
          <a:prstGeom prst="rect">
            <a:avLst/>
          </a:prstGeom>
          <a:noFill/>
          <a:ln w="9525">
            <a:noFill/>
            <a:miter lim="800000"/>
            <a:headEnd/>
            <a:tailEnd/>
          </a:ln>
        </p:spPr>
      </p:pic>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201</a:t>
                </a:fld>
                <a:r>
                  <a:rPr lang="en-GB" sz="1800" b="1" dirty="0">
                    <a:solidFill>
                      <a:srgbClr val="282878"/>
                    </a:solidFill>
                  </a:rPr>
                  <a:t> </a:t>
                </a:r>
              </a:p>
            </p:txBody>
          </p:sp>
        </p:grpSp>
      </p:gr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l="640" t="13936" r="2324" b="16310"/>
          <a:stretch>
            <a:fillRect/>
          </a:stretch>
        </p:blipFill>
        <p:spPr bwMode="auto">
          <a:xfrm>
            <a:off x="822960" y="597882"/>
            <a:ext cx="7498080" cy="5662237"/>
          </a:xfrm>
          <a:prstGeom prst="rect">
            <a:avLst/>
          </a:prstGeom>
          <a:noFill/>
          <a:ln w="9525">
            <a:solidFill>
              <a:schemeClr val="tx2">
                <a:lumMod val="60000"/>
                <a:lumOff val="40000"/>
              </a:schemeClr>
            </a:solidFill>
            <a:miter lim="800000"/>
            <a:headEnd/>
            <a:tailEnd/>
          </a:ln>
        </p:spPr>
      </p:pic>
      <p:grpSp>
        <p:nvGrpSpPr>
          <p:cNvPr id="6" name="Group 5"/>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16"/>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202</a:t>
                </a:fld>
                <a:r>
                  <a:rPr lang="en-GB" sz="1800" b="1" dirty="0">
                    <a:solidFill>
                      <a:srgbClr val="282878"/>
                    </a:solidFill>
                  </a:rPr>
                  <a:t> </a:t>
                </a:r>
              </a:p>
            </p:txBody>
          </p:sp>
        </p:grpSp>
      </p:gr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duotone>
              <a:prstClr val="black"/>
              <a:schemeClr val="tx1">
                <a:tint val="45000"/>
                <a:satMod val="400000"/>
              </a:schemeClr>
            </a:duotone>
          </a:blip>
          <a:srcRect l="640" t="13936" r="2324" b="16310"/>
          <a:stretch>
            <a:fillRect/>
          </a:stretch>
        </p:blipFill>
        <p:spPr bwMode="auto">
          <a:xfrm>
            <a:off x="822960" y="597882"/>
            <a:ext cx="7498080" cy="5662237"/>
          </a:xfrm>
          <a:prstGeom prst="rect">
            <a:avLst/>
          </a:prstGeom>
          <a:noFill/>
          <a:ln w="9525">
            <a:solidFill>
              <a:schemeClr val="tx2">
                <a:lumMod val="60000"/>
                <a:lumOff val="40000"/>
              </a:schemeClr>
            </a:solidFill>
            <a:miter lim="800000"/>
            <a:headEnd/>
            <a:tailEnd/>
          </a:ln>
        </p:spPr>
      </p:pic>
      <p:pic>
        <p:nvPicPr>
          <p:cNvPr id="7" name="Picture 2"/>
          <p:cNvPicPr>
            <a:picLocks noChangeAspect="1" noChangeArrowheads="1"/>
          </p:cNvPicPr>
          <p:nvPr/>
        </p:nvPicPr>
        <p:blipFill>
          <a:blip r:embed="rId3" cstate="print"/>
          <a:srcRect l="640" t="24045" r="2324" b="70034"/>
          <a:stretch>
            <a:fillRect/>
          </a:stretch>
        </p:blipFill>
        <p:spPr bwMode="auto">
          <a:xfrm>
            <a:off x="822960" y="1418492"/>
            <a:ext cx="7498080" cy="480646"/>
          </a:xfrm>
          <a:prstGeom prst="rect">
            <a:avLst/>
          </a:prstGeom>
          <a:noFill/>
          <a:ln w="9525">
            <a:noFill/>
            <a:miter lim="800000"/>
            <a:headEnd/>
            <a:tailEnd/>
          </a:ln>
        </p:spPr>
      </p:pic>
      <p:sp>
        <p:nvSpPr>
          <p:cNvPr id="8" name="TextBox 7"/>
          <p:cNvSpPr txBox="1"/>
          <p:nvPr/>
        </p:nvSpPr>
        <p:spPr>
          <a:xfrm>
            <a:off x="1834738" y="2094987"/>
            <a:ext cx="5474524"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At the top we see the title and controls.</a:t>
            </a:r>
            <a:endParaRPr lang="en-US" sz="2400" dirty="0"/>
          </a:p>
        </p:txBody>
      </p:sp>
      <p:grpSp>
        <p:nvGrpSpPr>
          <p:cNvPr id="9" name="Group 8"/>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4" name="Group 7"/>
          <p:cNvGrpSpPr>
            <a:grpSpLocks/>
          </p:cNvGrpSpPr>
          <p:nvPr/>
        </p:nvGrpSpPr>
        <p:grpSpPr bwMode="auto">
          <a:xfrm>
            <a:off x="8505825" y="6540500"/>
            <a:ext cx="257175" cy="277813"/>
            <a:chOff x="5904" y="4543"/>
            <a:chExt cx="178" cy="193"/>
          </a:xfrm>
        </p:grpSpPr>
        <p:sp>
          <p:nvSpPr>
            <p:cNvPr id="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 name="Group 16"/>
            <p:cNvGrpSpPr>
              <a:grpSpLocks/>
            </p:cNvGrpSpPr>
            <p:nvPr/>
          </p:nvGrpSpPr>
          <p:grpSpPr bwMode="auto">
            <a:xfrm>
              <a:off x="5904" y="4543"/>
              <a:ext cx="178" cy="193"/>
              <a:chOff x="5904" y="4543"/>
              <a:chExt cx="178" cy="193"/>
            </a:xfrm>
          </p:grpSpPr>
          <p:sp>
            <p:nvSpPr>
              <p:cNvPr id="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203</a:t>
                </a:fld>
                <a:r>
                  <a:rPr lang="en-GB" sz="1800" b="1" dirty="0">
                    <a:solidFill>
                      <a:srgbClr val="282878"/>
                    </a:solidFill>
                  </a:rPr>
                  <a:t> </a:t>
                </a:r>
              </a:p>
            </p:txBody>
          </p:sp>
        </p:grpSp>
      </p:gr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duotone>
              <a:prstClr val="black"/>
              <a:schemeClr val="tx1">
                <a:tint val="45000"/>
                <a:satMod val="400000"/>
              </a:schemeClr>
            </a:duotone>
          </a:blip>
          <a:srcRect l="640" t="13936" r="2324" b="16310"/>
          <a:stretch>
            <a:fillRect/>
          </a:stretch>
        </p:blipFill>
        <p:spPr bwMode="auto">
          <a:xfrm>
            <a:off x="822960" y="597882"/>
            <a:ext cx="7498080" cy="5662237"/>
          </a:xfrm>
          <a:prstGeom prst="rect">
            <a:avLst/>
          </a:prstGeom>
          <a:noFill/>
          <a:ln w="9525">
            <a:solidFill>
              <a:schemeClr val="tx2">
                <a:lumMod val="60000"/>
                <a:lumOff val="40000"/>
              </a:schemeClr>
            </a:solidFill>
            <a:miter lim="800000"/>
            <a:headEnd/>
            <a:tailEnd/>
          </a:ln>
        </p:spPr>
      </p:pic>
      <p:pic>
        <p:nvPicPr>
          <p:cNvPr id="7" name="Picture 2"/>
          <p:cNvPicPr>
            <a:picLocks noChangeAspect="1" noChangeArrowheads="1"/>
          </p:cNvPicPr>
          <p:nvPr/>
        </p:nvPicPr>
        <p:blipFill>
          <a:blip r:embed="rId3" cstate="print"/>
          <a:srcRect l="640" t="30977" r="2324" b="25121"/>
          <a:stretch>
            <a:fillRect/>
          </a:stretch>
        </p:blipFill>
        <p:spPr bwMode="auto">
          <a:xfrm>
            <a:off x="822960" y="1981200"/>
            <a:ext cx="7498080" cy="3563815"/>
          </a:xfrm>
          <a:prstGeom prst="rect">
            <a:avLst/>
          </a:prstGeom>
          <a:noFill/>
          <a:ln w="9525">
            <a:noFill/>
            <a:miter lim="800000"/>
            <a:headEnd/>
            <a:tailEnd/>
          </a:ln>
        </p:spPr>
      </p:pic>
      <p:sp>
        <p:nvSpPr>
          <p:cNvPr id="9" name="TextBox 8"/>
          <p:cNvSpPr txBox="1"/>
          <p:nvPr/>
        </p:nvSpPr>
        <p:spPr>
          <a:xfrm>
            <a:off x="1053296" y="640080"/>
            <a:ext cx="7037408"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Next is a mockup of the datasheet if the mark were to be published. These can be edited by the manager if errors or omissions are found.</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204</a:t>
                </a:fld>
                <a:r>
                  <a:rPr lang="en-GB" sz="1800" b="1" dirty="0">
                    <a:solidFill>
                      <a:srgbClr val="282878"/>
                    </a:solidFill>
                  </a:rPr>
                  <a:t> </a:t>
                </a:r>
              </a:p>
            </p:txBody>
          </p:sp>
        </p:grpSp>
      </p:gr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duotone>
              <a:prstClr val="black"/>
              <a:schemeClr val="tx1">
                <a:tint val="45000"/>
                <a:satMod val="400000"/>
              </a:schemeClr>
            </a:duotone>
          </a:blip>
          <a:srcRect l="640" t="27655" r="2324" b="2590"/>
          <a:stretch>
            <a:fillRect/>
          </a:stretch>
        </p:blipFill>
        <p:spPr bwMode="auto">
          <a:xfrm>
            <a:off x="822960" y="597877"/>
            <a:ext cx="7498080" cy="5662246"/>
          </a:xfrm>
          <a:prstGeom prst="rect">
            <a:avLst/>
          </a:prstGeom>
          <a:noFill/>
          <a:ln w="9525">
            <a:solidFill>
              <a:schemeClr val="tx2">
                <a:lumMod val="60000"/>
                <a:lumOff val="40000"/>
              </a:schemeClr>
            </a:solidFill>
            <a:miter lim="800000"/>
            <a:headEnd/>
            <a:tailEnd/>
          </a:ln>
        </p:spPr>
      </p:pic>
      <p:pic>
        <p:nvPicPr>
          <p:cNvPr id="8" name="Picture 2"/>
          <p:cNvPicPr>
            <a:picLocks noChangeAspect="1" noChangeArrowheads="1"/>
          </p:cNvPicPr>
          <p:nvPr/>
        </p:nvPicPr>
        <p:blipFill>
          <a:blip r:embed="rId3" cstate="print"/>
          <a:srcRect l="640" t="74447" r="2324" b="6201"/>
          <a:stretch>
            <a:fillRect/>
          </a:stretch>
        </p:blipFill>
        <p:spPr bwMode="auto">
          <a:xfrm>
            <a:off x="822960" y="4396154"/>
            <a:ext cx="7498080" cy="1570892"/>
          </a:xfrm>
          <a:prstGeom prst="rect">
            <a:avLst/>
          </a:prstGeom>
          <a:noFill/>
          <a:ln w="9525">
            <a:noFill/>
            <a:miter lim="800000"/>
            <a:headEnd/>
            <a:tailEnd/>
          </a:ln>
        </p:spPr>
      </p:pic>
      <p:sp>
        <p:nvSpPr>
          <p:cNvPr id="9" name="TextBox 8"/>
          <p:cNvSpPr txBox="1"/>
          <p:nvPr/>
        </p:nvSpPr>
        <p:spPr>
          <a:xfrm>
            <a:off x="1834738" y="3291840"/>
            <a:ext cx="5474524"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Below the datasheet mockup is a summary of site metadata by occupation.</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205</a:t>
                </a:fld>
                <a:r>
                  <a:rPr lang="en-GB" sz="1800" b="1" dirty="0">
                    <a:solidFill>
                      <a:srgbClr val="282878"/>
                    </a:solidFill>
                  </a:rPr>
                  <a:t> </a:t>
                </a:r>
              </a:p>
            </p:txBody>
          </p:sp>
        </p:grpSp>
      </p:gr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duotone>
              <a:prstClr val="black"/>
              <a:schemeClr val="tx1">
                <a:tint val="45000"/>
                <a:satMod val="400000"/>
              </a:schemeClr>
            </a:duotone>
          </a:blip>
          <a:srcRect l="935" t="14778" r="2993" b="15829"/>
          <a:stretch>
            <a:fillRect/>
          </a:stretch>
        </p:blipFill>
        <p:spPr bwMode="auto">
          <a:xfrm>
            <a:off x="822960" y="472045"/>
            <a:ext cx="7498080" cy="5913911"/>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935" t="18854" r="2993" b="23040"/>
          <a:stretch>
            <a:fillRect/>
          </a:stretch>
        </p:blipFill>
        <p:spPr bwMode="auto">
          <a:xfrm>
            <a:off x="822960" y="819397"/>
            <a:ext cx="7498080" cy="4952011"/>
          </a:xfrm>
          <a:prstGeom prst="rect">
            <a:avLst/>
          </a:prstGeom>
          <a:noFill/>
          <a:ln w="9525">
            <a:noFill/>
            <a:miter lim="800000"/>
            <a:headEnd/>
            <a:tailEnd/>
          </a:ln>
        </p:spPr>
      </p:pic>
      <p:sp>
        <p:nvSpPr>
          <p:cNvPr id="8" name="TextBox 7"/>
          <p:cNvSpPr txBox="1"/>
          <p:nvPr/>
        </p:nvSpPr>
        <p:spPr>
          <a:xfrm>
            <a:off x="1076446" y="451382"/>
            <a:ext cx="6991108"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fontAlgn="auto">
              <a:spcBef>
                <a:spcPts val="0"/>
              </a:spcBef>
              <a:spcAft>
                <a:spcPts val="0"/>
              </a:spcAft>
              <a:defRPr/>
            </a:pPr>
            <a:r>
              <a:rPr lang="en-US" sz="2400" dirty="0" smtClean="0"/>
              <a:t>Below the summary by occupation are the coordinate and status summary tables.</a:t>
            </a:r>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206</a:t>
                </a:fld>
                <a:r>
                  <a:rPr lang="en-GB" sz="1800" b="1" dirty="0">
                    <a:solidFill>
                      <a:srgbClr val="282878"/>
                    </a:solidFill>
                  </a:rPr>
                  <a:t> </a:t>
                </a:r>
              </a:p>
            </p:txBody>
          </p:sp>
        </p:grpSp>
      </p:gr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l="1561" t="13469" r="2836" b="17250"/>
          <a:stretch>
            <a:fillRect/>
          </a:stretch>
        </p:blipFill>
        <p:spPr bwMode="auto">
          <a:xfrm>
            <a:off x="822960" y="462289"/>
            <a:ext cx="7498080" cy="5933423"/>
          </a:xfrm>
          <a:prstGeom prst="rect">
            <a:avLst/>
          </a:prstGeom>
          <a:noFill/>
          <a:ln w="9525">
            <a:solidFill>
              <a:schemeClr val="tx2">
                <a:lumMod val="60000"/>
                <a:lumOff val="40000"/>
              </a:schemeClr>
            </a:solidFill>
            <a:miter lim="800000"/>
            <a:headEnd/>
            <a:tailEnd/>
          </a:ln>
        </p:spPr>
      </p:pic>
      <p:sp>
        <p:nvSpPr>
          <p:cNvPr id="7" name="TextBox 6"/>
          <p:cNvSpPr txBox="1"/>
          <p:nvPr/>
        </p:nvSpPr>
        <p:spPr>
          <a:xfrm>
            <a:off x="91440" y="3703868"/>
            <a:ext cx="4340506" cy="2677656"/>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fontAlgn="auto">
              <a:spcBef>
                <a:spcPts val="0"/>
              </a:spcBef>
              <a:spcAft>
                <a:spcPts val="0"/>
              </a:spcAft>
              <a:defRPr/>
            </a:pPr>
            <a:r>
              <a:rPr lang="en-US" sz="2400" dirty="0" smtClean="0"/>
              <a:t>And at the bottom are summary plots and tables for comparison of different solutions.</a:t>
            </a:r>
          </a:p>
          <a:p>
            <a:pPr fontAlgn="auto">
              <a:spcBef>
                <a:spcPts val="0"/>
              </a:spcBef>
              <a:spcAft>
                <a:spcPts val="0"/>
              </a:spcAft>
              <a:defRPr/>
            </a:pPr>
            <a:r>
              <a:rPr lang="en-US" sz="2400" dirty="0" smtClean="0"/>
              <a:t>The orange parts of the plots indicate regions outside the thresholds set by the project manager.</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3" name="Group 7"/>
          <p:cNvGrpSpPr>
            <a:grpSpLocks/>
          </p:cNvGrpSpPr>
          <p:nvPr/>
        </p:nvGrpSpPr>
        <p:grpSpPr bwMode="auto">
          <a:xfrm>
            <a:off x="8505825" y="6540500"/>
            <a:ext cx="257175" cy="277813"/>
            <a:chOff x="5904" y="4543"/>
            <a:chExt cx="178" cy="193"/>
          </a:xfrm>
        </p:grpSpPr>
        <p:sp>
          <p:nvSpPr>
            <p:cNvPr id="1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 name="Group 16"/>
            <p:cNvGrpSpPr>
              <a:grpSpLocks/>
            </p:cNvGrpSpPr>
            <p:nvPr/>
          </p:nvGrpSpPr>
          <p:grpSpPr bwMode="auto">
            <a:xfrm>
              <a:off x="5904" y="4543"/>
              <a:ext cx="178" cy="193"/>
              <a:chOff x="5904" y="4543"/>
              <a:chExt cx="178" cy="193"/>
            </a:xfrm>
          </p:grpSpPr>
          <p:sp>
            <p:nvSpPr>
              <p:cNvPr id="1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207</a:t>
                </a:fld>
                <a:r>
                  <a:rPr lang="en-GB" sz="1800" b="1" dirty="0">
                    <a:solidFill>
                      <a:srgbClr val="282878"/>
                    </a:solidFill>
                  </a:rPr>
                  <a:t> </a:t>
                </a:r>
              </a:p>
            </p:txBody>
          </p:sp>
        </p:grpSp>
      </p:gr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a:xfrm>
            <a:off x="477148" y="1341912"/>
            <a:ext cx="8229600" cy="1068779"/>
          </a:xfrm>
        </p:spPr>
        <p:txBody>
          <a:bodyPr/>
          <a:lstStyle/>
          <a:p>
            <a:r>
              <a:rPr lang="en-US" b="1" dirty="0" smtClean="0"/>
              <a:t>New Developments for OPUS</a:t>
            </a:r>
            <a:endParaRPr lang="en-US" sz="3200" dirty="0"/>
          </a:p>
        </p:txBody>
      </p:sp>
      <p:sp>
        <p:nvSpPr>
          <p:cNvPr id="3" name="TextBox 2"/>
          <p:cNvSpPr txBox="1"/>
          <p:nvPr/>
        </p:nvSpPr>
        <p:spPr>
          <a:xfrm>
            <a:off x="2220481" y="2541319"/>
            <a:ext cx="4908716" cy="1384995"/>
          </a:xfrm>
          <a:prstGeom prst="rect">
            <a:avLst/>
          </a:prstGeom>
          <a:noFill/>
        </p:spPr>
        <p:txBody>
          <a:bodyPr wrap="none" rtlCol="0">
            <a:spAutoFit/>
          </a:bodyPr>
          <a:lstStyle/>
          <a:p>
            <a:pPr algn="ctr"/>
            <a:r>
              <a:rPr lang="en-US" sz="2800" dirty="0" smtClean="0"/>
              <a:t>Dr. Mark Schenewerk</a:t>
            </a:r>
          </a:p>
          <a:p>
            <a:pPr algn="ctr"/>
            <a:r>
              <a:rPr lang="en-US" sz="2800" dirty="0" smtClean="0"/>
              <a:t>Mark.Schenewerk@noaa.gov</a:t>
            </a:r>
          </a:p>
          <a:p>
            <a:pPr algn="ctr"/>
            <a:r>
              <a:rPr lang="en-US" sz="2800" dirty="0" smtClean="0"/>
              <a:t>816-994-3009</a:t>
            </a:r>
            <a:endParaRPr lang="en-US" sz="2800"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456297" cy="4893647"/>
          </a:xfrm>
          <a:prstGeom prst="rect">
            <a:avLst/>
          </a:prstGeom>
          <a:noFill/>
        </p:spPr>
        <p:txBody>
          <a:bodyPr wrap="square" rtlCol="0">
            <a:spAutoFit/>
          </a:bodyPr>
          <a:lstStyle/>
          <a:p>
            <a:pPr indent="1588"/>
            <a:r>
              <a:rPr lang="en-US" sz="2400" dirty="0" smtClean="0">
                <a:solidFill>
                  <a:schemeClr val="accent1"/>
                </a:solidFill>
              </a:rPr>
              <a:t>I apologize for stating the obvious, but …</a:t>
            </a:r>
          </a:p>
          <a:p>
            <a:pPr indent="1588"/>
            <a:endParaRPr lang="en-US" sz="2400" dirty="0" smtClean="0"/>
          </a:p>
          <a:p>
            <a:pPr indent="1588"/>
            <a:r>
              <a:rPr lang="en-US" sz="2400" dirty="0" smtClean="0"/>
              <a:t>Check the quality control measures provided:</a:t>
            </a:r>
          </a:p>
          <a:p>
            <a:pPr indent="1588">
              <a:tabLst>
                <a:tab pos="2290763" algn="l"/>
              </a:tabLst>
            </a:pPr>
            <a:r>
              <a:rPr lang="en-US" sz="2400" b="1" dirty="0" smtClean="0">
                <a:latin typeface="Courier New" pitchFamily="49" charset="0"/>
                <a:cs typeface="Courier New" pitchFamily="49" charset="0"/>
              </a:rPr>
              <a:t>OBS USED</a:t>
            </a:r>
            <a:r>
              <a:rPr lang="en-US" sz="2400" dirty="0" smtClean="0"/>
              <a:t> 	&gt; 90%</a:t>
            </a:r>
          </a:p>
          <a:p>
            <a:pPr indent="1588">
              <a:tabLst>
                <a:tab pos="2290763" algn="l"/>
              </a:tabLst>
            </a:pPr>
            <a:r>
              <a:rPr lang="en-US" sz="2400" b="1" dirty="0" smtClean="0">
                <a:latin typeface="Courier New" pitchFamily="49" charset="0"/>
                <a:cs typeface="Courier New" pitchFamily="49" charset="0"/>
              </a:rPr>
              <a:t># FIXED AMB</a:t>
            </a:r>
            <a:r>
              <a:rPr lang="en-US" sz="2400" dirty="0" smtClean="0"/>
              <a:t>	&gt; 50%</a:t>
            </a:r>
          </a:p>
          <a:p>
            <a:pPr indent="1588">
              <a:tabLst>
                <a:tab pos="2290763" algn="l"/>
              </a:tabLst>
            </a:pPr>
            <a:r>
              <a:rPr lang="en-US" sz="2400" b="1" dirty="0" smtClean="0">
                <a:latin typeface="Courier New" pitchFamily="49" charset="0"/>
                <a:cs typeface="Courier New" pitchFamily="49" charset="0"/>
              </a:rPr>
              <a:t>OVERALL RMS</a:t>
            </a:r>
            <a:r>
              <a:rPr lang="en-US" sz="2400" dirty="0" smtClean="0"/>
              <a:t>	&lt; 3 cm</a:t>
            </a:r>
          </a:p>
          <a:p>
            <a:pPr indent="1588">
              <a:tabLst>
                <a:tab pos="2290763" algn="l"/>
              </a:tabLst>
            </a:pPr>
            <a:r>
              <a:rPr lang="en-US" sz="2400" b="1" dirty="0" smtClean="0">
                <a:latin typeface="Courier New" pitchFamily="49" charset="0"/>
                <a:cs typeface="Courier New" pitchFamily="49" charset="0"/>
              </a:rPr>
              <a:t>peak-to-peak</a:t>
            </a:r>
            <a:r>
              <a:rPr lang="en-US" sz="2400" dirty="0" smtClean="0"/>
              <a:t>	&lt; 5 cm</a:t>
            </a:r>
          </a:p>
          <a:p>
            <a:pPr indent="1588">
              <a:tabLst>
                <a:tab pos="2290763" algn="l"/>
              </a:tabLst>
            </a:pPr>
            <a:endParaRPr lang="en-US" sz="2400" dirty="0" smtClean="0"/>
          </a:p>
          <a:p>
            <a:pPr indent="1588">
              <a:tabLst>
                <a:tab pos="2290763" algn="l"/>
              </a:tabLst>
            </a:pPr>
            <a:r>
              <a:rPr lang="en-US" sz="2400" dirty="0" smtClean="0">
                <a:cs typeface="Arial" pitchFamily="34" charset="0"/>
              </a:rPr>
              <a:t>In this example, we have a     .</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21</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
        <p:nvSpPr>
          <p:cNvPr id="21" name="TextBox 20"/>
          <p:cNvSpPr txBox="1"/>
          <p:nvPr/>
        </p:nvSpPr>
        <p:spPr>
          <a:xfrm>
            <a:off x="6399765" y="1923354"/>
            <a:ext cx="2377574" cy="461665"/>
          </a:xfrm>
          <a:prstGeom prst="rect">
            <a:avLst/>
          </a:prstGeom>
          <a:solidFill>
            <a:schemeClr val="bg1"/>
          </a:solidFill>
          <a:ln w="12700">
            <a:noFill/>
          </a:ln>
        </p:spPr>
        <p:txBody>
          <a:bodyPr wrap="none" rtlCol="0">
            <a:spAutoFit/>
          </a:bodyPr>
          <a:lstStyle/>
          <a:p>
            <a:r>
              <a:rPr lang="en-US" sz="800" dirty="0" smtClean="0">
                <a:latin typeface="Courier New" pitchFamily="49" charset="0"/>
                <a:cs typeface="Courier New" pitchFamily="49" charset="0"/>
              </a:rPr>
              <a:t>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OVERALL RMS: 0.009(m)</a:t>
            </a:r>
            <a:endParaRPr lang="en-US" sz="800" dirty="0">
              <a:latin typeface="Courier New" pitchFamily="49" charset="0"/>
              <a:cs typeface="Courier New" pitchFamily="49" charset="0"/>
            </a:endParaRPr>
          </a:p>
        </p:txBody>
      </p:sp>
      <p:pic>
        <p:nvPicPr>
          <p:cNvPr id="61443" name="Picture 3" descr="C:\Users\mschenewerk\AppData\Local\Microsoft\Windows\Temporary Internet Files\Content.IE5\HOTFA911\MPj04331600000[1].jpg"/>
          <p:cNvPicPr>
            <a:picLocks noChangeAspect="1" noChangeArrowheads="1"/>
          </p:cNvPicPr>
          <p:nvPr/>
        </p:nvPicPr>
        <p:blipFill>
          <a:blip r:embed="rId2" cstate="print"/>
          <a:srcRect/>
          <a:stretch>
            <a:fillRect/>
          </a:stretch>
        </p:blipFill>
        <p:spPr bwMode="auto">
          <a:xfrm>
            <a:off x="1280160" y="5626566"/>
            <a:ext cx="365760" cy="365760"/>
          </a:xfrm>
          <a:prstGeom prst="rect">
            <a:avLst/>
          </a:prstGeom>
          <a:noFill/>
        </p:spPr>
      </p:pic>
      <p:sp>
        <p:nvSpPr>
          <p:cNvPr id="18" name="TextBox 17"/>
          <p:cNvSpPr txBox="1"/>
          <p:nvPr/>
        </p:nvSpPr>
        <p:spPr>
          <a:xfrm>
            <a:off x="7973568" y="2770632"/>
            <a:ext cx="671979" cy="461665"/>
          </a:xfrm>
          <a:prstGeom prst="rect">
            <a:avLst/>
          </a:prstGeom>
          <a:solidFill>
            <a:schemeClr val="bg1"/>
          </a:solidFill>
          <a:ln w="12700">
            <a:noFill/>
          </a:ln>
        </p:spPr>
        <p:txBody>
          <a:bodyPr wrap="none" rtlCol="0">
            <a:spAutoFit/>
          </a:bodyPr>
          <a:lstStyle/>
          <a:p>
            <a:r>
              <a:rPr lang="en-US" sz="800" dirty="0" smtClean="0">
                <a:latin typeface="Courier New" pitchFamily="49" charset="0"/>
                <a:cs typeface="Courier New" pitchFamily="49" charset="0"/>
              </a:rPr>
              <a:t>0.011(m)</a:t>
            </a:r>
          </a:p>
          <a:p>
            <a:r>
              <a:rPr lang="en-US" sz="800" dirty="0" smtClean="0">
                <a:latin typeface="Courier New" pitchFamily="49" charset="0"/>
                <a:cs typeface="Courier New" pitchFamily="49" charset="0"/>
              </a:rPr>
              <a:t>0.007(m)</a:t>
            </a:r>
          </a:p>
          <a:p>
            <a:r>
              <a:rPr lang="en-US" sz="800" dirty="0" smtClean="0">
                <a:latin typeface="Courier New" pitchFamily="49" charset="0"/>
                <a:cs typeface="Courier New" pitchFamily="49" charset="0"/>
              </a:rPr>
              <a:t>0.021(m)</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4893647"/>
          </a:xfrm>
          <a:prstGeom prst="rect">
            <a:avLst/>
          </a:prstGeom>
          <a:noFill/>
        </p:spPr>
        <p:txBody>
          <a:bodyPr wrap="square" rtlCol="0">
            <a:spAutoFit/>
          </a:bodyPr>
          <a:lstStyle/>
          <a:p>
            <a:pPr indent="1588"/>
            <a:r>
              <a:rPr lang="en-US" sz="2400" dirty="0" smtClean="0">
                <a:cs typeface="Arial" pitchFamily="34" charset="0"/>
              </a:rPr>
              <a:t>If the extended report option was selected, next you’ll see the BASE STATION section.</a:t>
            </a:r>
          </a:p>
          <a:p>
            <a:pPr indent="1588"/>
            <a:endParaRPr lang="en-US" sz="2400" dirty="0" smtClean="0">
              <a:cs typeface="Arial" pitchFamily="34" charset="0"/>
            </a:endParaRPr>
          </a:p>
          <a:p>
            <a:pPr indent="1588"/>
            <a:r>
              <a:rPr lang="en-US" sz="2400" dirty="0" smtClean="0">
                <a:cs typeface="Arial" pitchFamily="34" charset="0"/>
              </a:rPr>
              <a:t>Here, the components contributing to the base stations’ coordinates are shown in detail. These and the following information are expressed in the ITRF currently in use.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22</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830997"/>
          </a:xfrm>
          <a:prstGeom prst="rect">
            <a:avLst/>
          </a:prstGeom>
          <a:noFill/>
        </p:spPr>
        <p:txBody>
          <a:bodyPr wrap="square" rtlCol="0">
            <a:spAutoFit/>
          </a:bodyPr>
          <a:lstStyle/>
          <a:p>
            <a:pPr indent="1588"/>
            <a:r>
              <a:rPr lang="en-US" sz="2400" dirty="0" smtClean="0">
                <a:cs typeface="Arial" pitchFamily="34" charset="0"/>
              </a:rPr>
              <a:t>This section includes </a:t>
            </a:r>
            <a:br>
              <a:rPr lang="en-US" sz="2400" dirty="0" smtClean="0">
                <a:cs typeface="Arial" pitchFamily="34" charset="0"/>
              </a:rPr>
            </a:br>
            <a:r>
              <a:rPr lang="en-US" sz="2400" dirty="0" smtClean="0">
                <a:cs typeface="Arial" pitchFamily="34" charset="0"/>
              </a:rPr>
              <a:t>a priori information.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23</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58184" y="1429704"/>
            <a:ext cx="4897301" cy="95410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800" dirty="0" smtClean="0">
                <a:latin typeface="Courier New" pitchFamily="49" charset="0"/>
                <a:cs typeface="Courier New" pitchFamily="49" charset="0"/>
              </a:rPr>
              <a:t>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1200329"/>
          </a:xfrm>
          <a:prstGeom prst="rect">
            <a:avLst/>
          </a:prstGeom>
          <a:noFill/>
        </p:spPr>
        <p:txBody>
          <a:bodyPr wrap="square" rtlCol="0">
            <a:spAutoFit/>
          </a:bodyPr>
          <a:lstStyle/>
          <a:p>
            <a:pPr indent="1588"/>
            <a:r>
              <a:rPr lang="en-US" sz="2400" dirty="0" smtClean="0">
                <a:cs typeface="Arial" pitchFamily="34" charset="0"/>
              </a:rPr>
              <a:t>Computation of the coordinates at the mean epoch of the data.</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24</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58184" y="2292835"/>
            <a:ext cx="4631396" cy="584775"/>
          </a:xfrm>
          <a:prstGeom prst="rect">
            <a:avLst/>
          </a:prstGeom>
          <a:solidFill>
            <a:schemeClr val="bg1"/>
          </a:solidFill>
          <a:ln w="12700">
            <a:noFill/>
          </a:ln>
        </p:spPr>
        <p:txBody>
          <a:bodyPr wrap="none" rtlCol="0">
            <a:spAutoFit/>
          </a:bodyPr>
          <a:lstStyle/>
          <a:p>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1200329"/>
          </a:xfrm>
          <a:prstGeom prst="rect">
            <a:avLst/>
          </a:prstGeom>
          <a:noFill/>
        </p:spPr>
        <p:txBody>
          <a:bodyPr wrap="square" rtlCol="0">
            <a:spAutoFit/>
          </a:bodyPr>
          <a:lstStyle/>
          <a:p>
            <a:pPr indent="1588"/>
            <a:r>
              <a:rPr lang="en-US" sz="2400" dirty="0" smtClean="0">
                <a:cs typeface="Arial" pitchFamily="34" charset="0"/>
              </a:rPr>
              <a:t>And the coordinates at the mean epoch of the data.</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25</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56295" y="2894148"/>
            <a:ext cx="4875053" cy="830997"/>
          </a:xfrm>
          <a:prstGeom prst="rect">
            <a:avLst/>
          </a:prstGeom>
          <a:solidFill>
            <a:schemeClr val="bg1"/>
          </a:solidFill>
          <a:ln w="12700">
            <a:noFill/>
          </a:ln>
        </p:spPr>
        <p:txBody>
          <a:bodyPr wrap="none" rtlCol="0">
            <a:spAutoFit/>
          </a:bodyPr>
          <a:lstStyle/>
          <a:p>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600" y="1188720"/>
            <a:ext cx="3403948" cy="4154984"/>
          </a:xfrm>
          <a:prstGeom prst="rect">
            <a:avLst/>
          </a:prstGeom>
          <a:noFill/>
        </p:spPr>
        <p:txBody>
          <a:bodyPr wrap="square" rtlCol="0">
            <a:spAutoFit/>
          </a:bodyPr>
          <a:lstStyle/>
          <a:p>
            <a:pPr indent="1588"/>
            <a:r>
              <a:rPr lang="en-US" sz="2400" dirty="0" smtClean="0">
                <a:cs typeface="Arial" pitchFamily="34" charset="0"/>
              </a:rPr>
              <a:t>So, if you add the</a:t>
            </a:r>
            <a:br>
              <a:rPr lang="en-US" sz="2400" dirty="0" smtClean="0">
                <a:cs typeface="Arial" pitchFamily="34" charset="0"/>
              </a:rPr>
            </a:br>
            <a:r>
              <a:rPr lang="en-US" sz="2400" dirty="0" smtClean="0">
                <a:cs typeface="Arial" pitchFamily="34" charset="0"/>
              </a:rPr>
              <a:t>a priori coordinates </a:t>
            </a:r>
            <a:br>
              <a:rPr lang="en-US" sz="2400" dirty="0" smtClean="0">
                <a:cs typeface="Arial" pitchFamily="34" charset="0"/>
              </a:rPr>
            </a:br>
            <a:r>
              <a:rPr lang="en-US" sz="2400" dirty="0" smtClean="0">
                <a:cs typeface="Arial" pitchFamily="34" charset="0"/>
              </a:rPr>
              <a:t>+ ARP TO L1,</a:t>
            </a:r>
            <a:br>
              <a:rPr lang="en-US" sz="2400" dirty="0" smtClean="0">
                <a:cs typeface="Arial" pitchFamily="34" charset="0"/>
              </a:rPr>
            </a:br>
            <a:r>
              <a:rPr lang="en-US" sz="2400" dirty="0" smtClean="0">
                <a:cs typeface="Arial" pitchFamily="34" charset="0"/>
              </a:rPr>
              <a:t>+ MON TO ARP</a:t>
            </a:r>
            <a:br>
              <a:rPr lang="en-US" sz="2400" dirty="0" smtClean="0">
                <a:cs typeface="Arial" pitchFamily="34" charset="0"/>
              </a:rPr>
            </a:br>
            <a:r>
              <a:rPr lang="en-US" sz="2400" dirty="0" smtClean="0">
                <a:cs typeface="Arial" pitchFamily="34" charset="0"/>
              </a:rPr>
              <a:t>+ VEL offsets,</a:t>
            </a:r>
          </a:p>
          <a:p>
            <a:pPr indent="1588"/>
            <a:r>
              <a:rPr lang="en-US" sz="2400" dirty="0" smtClean="0">
                <a:cs typeface="Arial" pitchFamily="34" charset="0"/>
              </a:rPr>
              <a:t>you will get the coordinates at the mean epoch of the data, shown here highlighted in yellow, used in the processing.</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26</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840480" y="1737360"/>
            <a:ext cx="4263988" cy="123111"/>
          </a:xfrm>
          <a:prstGeom prst="rect">
            <a:avLst/>
          </a:prstGeom>
          <a:solidFill>
            <a:schemeClr val="bg1"/>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-2469806.7634  -3788348.6049   4482853.4377  MON @ 1997.0000 (M)</a:t>
            </a:r>
            <a:endParaRPr lang="en-US" sz="800" dirty="0">
              <a:latin typeface="Courier New" pitchFamily="49" charset="0"/>
              <a:cs typeface="Courier New" pitchFamily="49" charset="0"/>
            </a:endParaRPr>
          </a:p>
        </p:txBody>
      </p:sp>
      <p:sp>
        <p:nvSpPr>
          <p:cNvPr id="21" name="TextBox 20"/>
          <p:cNvSpPr txBox="1"/>
          <p:nvPr/>
        </p:nvSpPr>
        <p:spPr>
          <a:xfrm>
            <a:off x="3840480" y="2695691"/>
            <a:ext cx="4539063" cy="123111"/>
          </a:xfrm>
          <a:prstGeom prst="rect">
            <a:avLst/>
          </a:prstGeom>
          <a:solidFill>
            <a:srgbClr val="FFFF00"/>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-2469806.9782  -3788348.6366   4482853.4674  L1 PHS CEN @ 2009.1596</a:t>
            </a:r>
            <a:endParaRPr lang="en-US" sz="800" dirty="0">
              <a:latin typeface="Courier New" pitchFamily="49" charset="0"/>
              <a:cs typeface="Courier New" pitchFamily="49" charset="0"/>
            </a:endParaRPr>
          </a:p>
        </p:txBody>
      </p:sp>
      <p:sp>
        <p:nvSpPr>
          <p:cNvPr id="22" name="TextBox 21"/>
          <p:cNvSpPr txBox="1"/>
          <p:nvPr/>
        </p:nvSpPr>
        <p:spPr>
          <a:xfrm>
            <a:off x="3836732" y="2328325"/>
            <a:ext cx="4446730" cy="123111"/>
          </a:xfrm>
          <a:prstGeom prst="rect">
            <a:avLst/>
          </a:prstGeom>
          <a:solidFill>
            <a:schemeClr val="bg1"/>
          </a:solidFill>
          <a:ln w="15875">
            <a:noFill/>
          </a:ln>
        </p:spPr>
        <p:txBody>
          <a:bodyPr wrap="square" lIns="0" tIns="0" rIns="0" bIns="0" rtlCol="0">
            <a:spAutoFit/>
          </a:bodyPr>
          <a:lstStyle/>
          <a:p>
            <a:r>
              <a:rPr lang="en-US" sz="800" dirty="0" smtClean="0">
                <a:latin typeface="Courier New" pitchFamily="49" charset="0"/>
                <a:cs typeface="Courier New" pitchFamily="49" charset="0"/>
              </a:rPr>
              <a:t> XYZ        -0.1715         0.0365        -0.0523  VEL TIMES 12.1597 YRS </a:t>
            </a:r>
            <a:endParaRPr lang="en-US" sz="800" dirty="0">
              <a:latin typeface="Courier New" pitchFamily="49" charset="0"/>
              <a:cs typeface="Courier New" pitchFamily="49" charset="0"/>
            </a:endParaRPr>
          </a:p>
        </p:txBody>
      </p:sp>
      <p:sp>
        <p:nvSpPr>
          <p:cNvPr id="23" name="TextBox 22"/>
          <p:cNvSpPr txBox="1"/>
          <p:nvPr/>
        </p:nvSpPr>
        <p:spPr>
          <a:xfrm>
            <a:off x="3840480" y="2455607"/>
            <a:ext cx="3715761" cy="123111"/>
          </a:xfrm>
          <a:prstGeom prst="rect">
            <a:avLst/>
          </a:prstGeom>
          <a:solidFill>
            <a:schemeClr val="bg1"/>
          </a:solidFill>
          <a:ln w="12700">
            <a:noFill/>
          </a:ln>
        </p:spPr>
        <p:txBody>
          <a:bodyPr wrap="none" lIns="0" tIns="0" rIns="0" bIns="0" rtlCol="0">
            <a:spAutoFit/>
          </a:bodyPr>
          <a:lstStyle/>
          <a:p>
            <a:r>
              <a:rPr lang="en-US" sz="800" dirty="0" smtClean="0">
                <a:latin typeface="Courier New" pitchFamily="49" charset="0"/>
                <a:cs typeface="Courier New" pitchFamily="49" charset="0"/>
              </a:rPr>
              <a:t> XYZ        -0.0032        -0.0049         0.0059  MON TO ARP</a:t>
            </a:r>
            <a:endParaRPr lang="en-US" sz="800" dirty="0">
              <a:latin typeface="Courier New" pitchFamily="49" charset="0"/>
              <a:cs typeface="Courier New" pitchFamily="49" charset="0"/>
            </a:endParaRPr>
          </a:p>
        </p:txBody>
      </p:sp>
      <p:sp>
        <p:nvSpPr>
          <p:cNvPr id="24" name="TextBox 23"/>
          <p:cNvSpPr txBox="1"/>
          <p:nvPr/>
        </p:nvSpPr>
        <p:spPr>
          <a:xfrm>
            <a:off x="3840480" y="2580412"/>
            <a:ext cx="4507644" cy="123111"/>
          </a:xfrm>
          <a:prstGeom prst="rect">
            <a:avLst/>
          </a:prstGeom>
          <a:solidFill>
            <a:schemeClr val="bg1"/>
          </a:solidFill>
          <a:ln w="12700">
            <a:noFill/>
          </a:ln>
        </p:spPr>
        <p:txBody>
          <a:bodyPr wrap="none" lIns="0" tIns="0" rIns="0" bIns="0" rtlCol="0">
            <a:spAutoFit/>
          </a:bodyPr>
          <a:lstStyle/>
          <a:p>
            <a:r>
              <a:rPr lang="en-US" sz="800" dirty="0" smtClean="0">
                <a:latin typeface="Courier New" pitchFamily="49" charset="0"/>
                <a:cs typeface="Courier New" pitchFamily="49" charset="0"/>
              </a:rPr>
              <a:t> XYZ        -0.0402        -0.0633         0.0761  ARP TO L1 PHASE CENTER </a:t>
            </a:r>
            <a:endParaRPr lang="en-US" sz="800" dirty="0">
              <a:latin typeface="Courier New" pitchFamily="49" charset="0"/>
              <a:cs typeface="Courier New" pitchFamily="49" charset="0"/>
            </a:endParaRPr>
          </a:p>
        </p:txBody>
      </p:sp>
      <p:cxnSp>
        <p:nvCxnSpPr>
          <p:cNvPr id="26" name="Elbow Connector 25"/>
          <p:cNvCxnSpPr>
            <a:stCxn id="16" idx="1"/>
            <a:endCxn id="22" idx="1"/>
          </p:cNvCxnSpPr>
          <p:nvPr/>
        </p:nvCxnSpPr>
        <p:spPr>
          <a:xfrm rot="10800000" flipV="1">
            <a:off x="3836732" y="1798915"/>
            <a:ext cx="3748" cy="590965"/>
          </a:xfrm>
          <a:prstGeom prst="bentConnector3">
            <a:avLst>
              <a:gd name="adj1" fmla="val 6199253"/>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23" idx="1"/>
            <a:endCxn id="24" idx="1"/>
          </p:cNvCxnSpPr>
          <p:nvPr/>
        </p:nvCxnSpPr>
        <p:spPr>
          <a:xfrm rot="10800000" flipV="1">
            <a:off x="3840480" y="2517162"/>
            <a:ext cx="1588" cy="124805"/>
          </a:xfrm>
          <a:prstGeom prst="bentConnector3">
            <a:avLst>
              <a:gd name="adj1" fmla="val 15184262"/>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22" idx="1"/>
            <a:endCxn id="23" idx="1"/>
          </p:cNvCxnSpPr>
          <p:nvPr/>
        </p:nvCxnSpPr>
        <p:spPr>
          <a:xfrm rot="10800000" flipH="1" flipV="1">
            <a:off x="3836732" y="2389881"/>
            <a:ext cx="3748" cy="127282"/>
          </a:xfrm>
          <a:prstGeom prst="bentConnector3">
            <a:avLst>
              <a:gd name="adj1" fmla="val -6099253"/>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4524315"/>
          </a:xfrm>
          <a:prstGeom prst="rect">
            <a:avLst/>
          </a:prstGeom>
          <a:noFill/>
        </p:spPr>
        <p:txBody>
          <a:bodyPr wrap="square" rtlCol="0">
            <a:spAutoFit/>
          </a:bodyPr>
          <a:lstStyle/>
          <a:p>
            <a:pPr indent="1588"/>
            <a:r>
              <a:rPr lang="en-US" sz="2400" dirty="0" smtClean="0">
                <a:cs typeface="Arial" pitchFamily="34" charset="0"/>
              </a:rPr>
              <a:t>Next are summaries of the solutions relative to each base station.</a:t>
            </a:r>
          </a:p>
          <a:p>
            <a:pPr indent="1588"/>
            <a:endParaRPr lang="en-US" sz="2400" dirty="0" smtClean="0">
              <a:cs typeface="Arial" pitchFamily="34" charset="0"/>
            </a:endParaRPr>
          </a:p>
          <a:p>
            <a:pPr indent="1588"/>
            <a:r>
              <a:rPr lang="en-US" sz="2400" dirty="0" smtClean="0">
                <a:cs typeface="Arial" pitchFamily="34" charset="0"/>
              </a:rPr>
              <a:t>We’ll discuss this a few minutes, but, for now, simply be aware that OPUS “solves” each baseline separately, then compares and averages these results to create the report.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27</a:t>
                </a:fld>
                <a:r>
                  <a:rPr lang="en-GB" sz="1800" b="1" dirty="0">
                    <a:solidFill>
                      <a:srgbClr val="282878"/>
                    </a:solidFill>
                  </a:rPr>
                  <a:t> </a:t>
                </a:r>
              </a:p>
            </p:txBody>
          </p:sp>
        </p:grpSp>
      </p:grpSp>
      <p:sp>
        <p:nvSpPr>
          <p:cNvPr id="20" name="TextBox 19"/>
          <p:cNvSpPr txBox="1"/>
          <p:nvPr/>
        </p:nvSpPr>
        <p:spPr>
          <a:xfrm>
            <a:off x="3749037" y="1188719"/>
            <a:ext cx="5029200" cy="502920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REMOTE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0.4343         1.0202        -0.9746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-2498423.9880  -3802820.9071   4454737.8721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-2498423.9451  -3802820.8436   4454737.7946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-2498423.3506  -3802819.9369   4454736.7279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107.2523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7.92599  236 41 43.42176    107.1434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105.6224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stay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0.4437         1.0153        -0.9543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-2498423.9786  -3802820.9120   4454737.8923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-2498423.9357  -3802820.8485   4454737.8149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-2498423.3412  -3802819.9418   4454736.7482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107.2658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7.92648  236 41 43.42224    107.1569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105.6359  NEW MON @ 2009.1596</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4154984"/>
          </a:xfrm>
          <a:prstGeom prst="rect">
            <a:avLst/>
          </a:prstGeom>
          <a:noFill/>
        </p:spPr>
        <p:txBody>
          <a:bodyPr wrap="square" rtlCol="0">
            <a:spAutoFit/>
          </a:bodyPr>
          <a:lstStyle/>
          <a:p>
            <a:pPr indent="1588"/>
            <a:r>
              <a:rPr lang="en-US" sz="2400" dirty="0" smtClean="0">
                <a:cs typeface="Arial" pitchFamily="34" charset="0"/>
              </a:rPr>
              <a:t>Here we see the best guess for “my” site’s a priori information. This</a:t>
            </a:r>
            <a:br>
              <a:rPr lang="en-US" sz="2400" dirty="0" smtClean="0">
                <a:cs typeface="Arial" pitchFamily="34" charset="0"/>
              </a:rPr>
            </a:br>
            <a:r>
              <a:rPr lang="en-US" sz="2400" dirty="0" smtClean="0">
                <a:cs typeface="Arial" pitchFamily="34" charset="0"/>
              </a:rPr>
              <a:t>is based upon the information I provided when I uploaded the data file to OPUS-S and a crude point position solution. Remember that these are also in the ITRF.</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28</a:t>
                </a:fld>
                <a:r>
                  <a:rPr lang="en-GB" sz="1800" b="1" dirty="0">
                    <a:solidFill>
                      <a:srgbClr val="282878"/>
                    </a:solidFill>
                  </a:rPr>
                  <a:t> </a:t>
                </a:r>
              </a:p>
            </p:txBody>
          </p:sp>
        </p:grpSp>
      </p:grpSp>
      <p:sp>
        <p:nvSpPr>
          <p:cNvPr id="20" name="TextBox 19"/>
          <p:cNvSpPr txBox="1"/>
          <p:nvPr/>
        </p:nvSpPr>
        <p:spPr>
          <a:xfrm>
            <a:off x="3749037" y="1188719"/>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REMOTE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0.4343         1.0202        -0.9746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-2498423.9880  -3802820.9071   4454737.8721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-2498423.9451  -3802820.8436   4454737.7946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-2498423.3506  -3802819.9369   4454736.7279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107.2523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7.92599  236 41 43.42176    107.1434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105.6224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stay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0.4437         1.0153        -0.9543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-2498423.9786  -3802820.9120   4454737.8923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-2498423.9357  -3802820.8485   4454737.8149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-2498423.3412  -3802819.9418   4454736.7482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107.2658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7.92648  236 41 43.42224    107.1569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105.6359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63651" y="1428801"/>
            <a:ext cx="5004568" cy="1200329"/>
          </a:xfrm>
          <a:prstGeom prst="rect">
            <a:avLst/>
          </a:prstGeom>
          <a:solidFill>
            <a:schemeClr val="bg1"/>
          </a:solidFill>
          <a:ln w="12700">
            <a:noFill/>
          </a:ln>
        </p:spPr>
        <p:txBody>
          <a:bodyPr wrap="square" rtlCol="0">
            <a:spAutoFit/>
          </a:bodyPr>
          <a:lstStyle/>
          <a:p>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2308324"/>
          </a:xfrm>
          <a:prstGeom prst="rect">
            <a:avLst/>
          </a:prstGeom>
          <a:noFill/>
        </p:spPr>
        <p:txBody>
          <a:bodyPr wrap="square" rtlCol="0">
            <a:spAutoFit/>
          </a:bodyPr>
          <a:lstStyle/>
          <a:p>
            <a:pPr indent="1588"/>
            <a:r>
              <a:rPr lang="en-US" sz="2400" dirty="0" smtClean="0">
                <a:cs typeface="Arial" pitchFamily="34" charset="0"/>
              </a:rPr>
              <a:t>In the associated “blocks”, the estimated adjustment and resulting coordinates from each baseline solution are shown.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29</a:t>
                </a:fld>
                <a:r>
                  <a:rPr lang="en-GB" sz="1800" b="1" dirty="0">
                    <a:solidFill>
                      <a:srgbClr val="282878"/>
                    </a:solidFill>
                  </a:rPr>
                  <a:t> </a:t>
                </a:r>
              </a:p>
            </p:txBody>
          </p:sp>
        </p:grpSp>
      </p:grpSp>
      <p:sp>
        <p:nvSpPr>
          <p:cNvPr id="20" name="TextBox 19"/>
          <p:cNvSpPr txBox="1"/>
          <p:nvPr/>
        </p:nvSpPr>
        <p:spPr>
          <a:xfrm>
            <a:off x="3749037" y="1188719"/>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REMOTE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0.4343         1.0202        -0.9746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-2498423.9880  -3802820.9071   4454737.8721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-2498423.9451  -3802820.8436   4454737.7946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-2498423.3506  -3802819.9369   4454736.7279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107.2523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7.92599  236 41 43.42176    107.1434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105.6224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stay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0.4437         1.0153        -0.9543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-2498423.9786  -3802820.9120   4454737.8923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-2498423.9357  -3802820.8485   4454737.8149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-2498423.3412  -3802819.9418   4454736.7482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107.2658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7.92648  236 41 43.42224    107.1569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105.6359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67906" y="2651760"/>
            <a:ext cx="4875053" cy="1077218"/>
          </a:xfrm>
          <a:prstGeom prst="rect">
            <a:avLst/>
          </a:prstGeom>
          <a:solidFill>
            <a:schemeClr val="bg1"/>
          </a:solidFill>
          <a:ln w="12700">
            <a:noFill/>
          </a:ln>
        </p:spPr>
        <p:txBody>
          <a:bodyPr wrap="none" rtlCol="0">
            <a:spAutoFit/>
          </a:bodyPr>
          <a:lstStyle/>
          <a:p>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Workshop Outline</a:t>
            </a:r>
            <a:endParaRPr lang="en-US" sz="4000" dirty="0"/>
          </a:p>
        </p:txBody>
      </p:sp>
      <p:sp>
        <p:nvSpPr>
          <p:cNvPr id="7" name="TextBox 6"/>
          <p:cNvSpPr txBox="1"/>
          <p:nvPr/>
        </p:nvSpPr>
        <p:spPr>
          <a:xfrm>
            <a:off x="228600" y="1051560"/>
            <a:ext cx="8686800" cy="5262979"/>
          </a:xfrm>
          <a:prstGeom prst="rect">
            <a:avLst/>
          </a:prstGeom>
          <a:noFill/>
        </p:spPr>
        <p:txBody>
          <a:bodyPr wrap="square" rtlCol="0">
            <a:spAutoFit/>
          </a:bodyPr>
          <a:lstStyle/>
          <a:p>
            <a:pPr marL="285750" indent="-285750">
              <a:buFont typeface="Arial" pitchFamily="34" charset="0"/>
              <a:buChar char="•"/>
            </a:pPr>
            <a:endParaRPr lang="en-US" sz="2400" b="1" dirty="0" smtClean="0"/>
          </a:p>
          <a:p>
            <a:pPr marL="285750" indent="-285750">
              <a:buFont typeface="Arial" pitchFamily="34" charset="0"/>
              <a:buChar char="•"/>
            </a:pPr>
            <a:r>
              <a:rPr lang="en-US" sz="2400" b="1" dirty="0" smtClean="0"/>
              <a:t>What is OPUS? </a:t>
            </a:r>
            <a:r>
              <a:rPr lang="en-US" sz="2400" dirty="0" smtClean="0">
                <a:solidFill>
                  <a:schemeClr val="accent1"/>
                </a:solidFill>
              </a:rPr>
              <a:t>(≈1.5 hr)</a:t>
            </a:r>
            <a:r>
              <a:rPr lang="en-US" sz="2400" dirty="0" smtClean="0"/>
              <a:t/>
            </a:r>
            <a:br>
              <a:rPr lang="en-US" sz="2400" dirty="0" smtClean="0"/>
            </a:br>
            <a:r>
              <a:rPr lang="en-US" sz="2400" dirty="0" smtClean="0"/>
              <a:t>An overview of OPUS in which I’ll “pull back the curtain” a bit and let you see what’s going on behind the web pages.</a:t>
            </a:r>
            <a:br>
              <a:rPr lang="en-US" sz="2400" dirty="0" smtClean="0"/>
            </a:br>
            <a:endParaRPr lang="en-US" sz="2400" dirty="0" smtClean="0"/>
          </a:p>
          <a:p>
            <a:pPr marL="285750" indent="-285750" algn="ctr"/>
            <a:r>
              <a:rPr lang="en-US" sz="2400" dirty="0" smtClean="0">
                <a:solidFill>
                  <a:schemeClr val="tx2">
                    <a:lumMod val="75000"/>
                  </a:schemeClr>
                </a:solidFill>
              </a:rPr>
              <a:t>BREAK</a:t>
            </a:r>
          </a:p>
          <a:p>
            <a:pPr marL="285750" indent="-285750">
              <a:buFont typeface="Arial" pitchFamily="34" charset="0"/>
              <a:buChar char="•"/>
            </a:pPr>
            <a:endParaRPr lang="en-US" sz="2400" dirty="0" smtClean="0"/>
          </a:p>
          <a:p>
            <a:pPr marL="285750" indent="-285750">
              <a:buFont typeface="Arial" pitchFamily="34" charset="0"/>
              <a:buChar char="•"/>
            </a:pPr>
            <a:r>
              <a:rPr lang="en-US" sz="2400" b="1" dirty="0" smtClean="0"/>
              <a:t>New Developments for OPUS</a:t>
            </a:r>
            <a:r>
              <a:rPr lang="en-US" sz="2400" dirty="0" smtClean="0">
                <a:solidFill>
                  <a:schemeClr val="accent1"/>
                </a:solidFill>
              </a:rPr>
              <a:t> </a:t>
            </a:r>
            <a:r>
              <a:rPr lang="en-US" sz="2400" smtClean="0">
                <a:solidFill>
                  <a:schemeClr val="accent1"/>
                </a:solidFill>
              </a:rPr>
              <a:t>(≈0.5 </a:t>
            </a:r>
            <a:r>
              <a:rPr lang="en-US" sz="2400" dirty="0" smtClean="0">
                <a:solidFill>
                  <a:schemeClr val="accent1"/>
                </a:solidFill>
              </a:rPr>
              <a:t>hr) </a:t>
            </a:r>
            <a:r>
              <a:rPr lang="en-US" sz="2400" dirty="0" smtClean="0"/>
              <a:t/>
            </a:r>
            <a:br>
              <a:rPr lang="en-US" sz="2400" dirty="0" smtClean="0"/>
            </a:br>
            <a:r>
              <a:rPr lang="en-US" sz="2400" dirty="0" smtClean="0"/>
              <a:t>A summary of pending enhancements and new capabilities.</a:t>
            </a:r>
          </a:p>
          <a:p>
            <a:pPr marL="285750" indent="-285750">
              <a:buFont typeface="Arial" pitchFamily="34" charset="0"/>
              <a:buChar char="•"/>
            </a:pPr>
            <a:endParaRPr lang="en-US" sz="2400" dirty="0" smtClean="0"/>
          </a:p>
          <a:p>
            <a:pPr marL="285750" indent="-285750" algn="ctr"/>
            <a:r>
              <a:rPr lang="en-US" sz="2400" dirty="0" smtClean="0">
                <a:solidFill>
                  <a:schemeClr val="tx2">
                    <a:lumMod val="75000"/>
                  </a:schemeClr>
                </a:solidFill>
              </a:rPr>
              <a:t>BREAK</a:t>
            </a:r>
          </a:p>
          <a:p>
            <a:pPr marL="285750" indent="-285750">
              <a:buFont typeface="Arial" pitchFamily="34" charset="0"/>
              <a:buChar char="•"/>
            </a:pPr>
            <a:endParaRPr lang="en-US" sz="2400" dirty="0" smtClean="0"/>
          </a:p>
          <a:p>
            <a:pPr marL="285750" indent="-285750">
              <a:buFont typeface="Arial" pitchFamily="34" charset="0"/>
              <a:buChar char="•"/>
            </a:pPr>
            <a:r>
              <a:rPr lang="en-US" sz="2400" b="1" dirty="0" smtClean="0"/>
              <a:t>OPUS-Projects</a:t>
            </a:r>
            <a:r>
              <a:rPr lang="en-US" sz="2400" dirty="0" smtClean="0">
                <a:solidFill>
                  <a:schemeClr val="accent1"/>
                </a:solidFill>
              </a:rPr>
              <a:t> (≈1 hr) </a:t>
            </a:r>
            <a:r>
              <a:rPr lang="en-US" sz="2400" dirty="0" smtClean="0"/>
              <a:t/>
            </a:r>
            <a:br>
              <a:rPr lang="en-US" sz="2400" dirty="0" smtClean="0"/>
            </a:br>
            <a:r>
              <a:rPr lang="en-US" sz="2400" dirty="0" smtClean="0"/>
              <a:t>On-line access to project organization and processing tools. </a:t>
            </a:r>
            <a:endParaRPr lang="en-US" sz="2400" dirty="0"/>
          </a:p>
        </p:txBody>
      </p:sp>
      <p:grpSp>
        <p:nvGrpSpPr>
          <p:cNvPr id="5"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466579" cy="3416320"/>
          </a:xfrm>
          <a:prstGeom prst="rect">
            <a:avLst/>
          </a:prstGeom>
          <a:noFill/>
        </p:spPr>
        <p:txBody>
          <a:bodyPr wrap="square" rtlCol="0">
            <a:spAutoFit/>
          </a:bodyPr>
          <a:lstStyle/>
          <a:p>
            <a:pPr indent="1588"/>
            <a:r>
              <a:rPr lang="en-US" sz="2400" dirty="0" smtClean="0">
                <a:cs typeface="Arial" pitchFamily="34" charset="0"/>
              </a:rPr>
              <a:t>Near the top, in light blue, you can see the pieces need to compute the estimated (NEW) L1 phase center.</a:t>
            </a:r>
          </a:p>
          <a:p>
            <a:pPr indent="1588"/>
            <a:endParaRPr lang="en-US" sz="2400" dirty="0" smtClean="0">
              <a:cs typeface="Arial" pitchFamily="34" charset="0"/>
            </a:endParaRPr>
          </a:p>
          <a:p>
            <a:pPr indent="1588"/>
            <a:r>
              <a:rPr lang="en-US" sz="2400" dirty="0" smtClean="0">
                <a:cs typeface="Arial" pitchFamily="34" charset="0"/>
              </a:rPr>
              <a:t>Below, in light green, are the three estimates from the each baseline.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30</a:t>
                </a:fld>
                <a:r>
                  <a:rPr lang="en-GB" sz="1800" b="1" dirty="0">
                    <a:solidFill>
                      <a:srgbClr val="282878"/>
                    </a:solidFill>
                  </a:rPr>
                  <a:t> </a:t>
                </a:r>
              </a:p>
            </p:txBody>
          </p:sp>
        </p:grpSp>
      </p:grpSp>
      <p:sp>
        <p:nvSpPr>
          <p:cNvPr id="20" name="TextBox 19"/>
          <p:cNvSpPr txBox="1"/>
          <p:nvPr/>
        </p:nvSpPr>
        <p:spPr>
          <a:xfrm>
            <a:off x="3749037" y="1188719"/>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REMOTE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0.4343         1.0202        -0.9746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-2498423.9880  -3802820.9071   4454737.8721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-2498423.9451  -3802820.8436   4454737.7946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-2498423.3506  -3802819.9369   4454736.7279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107.2523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7.92599  236 41 43.42176    107.1434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105.6224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stay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0.4437         1.0153        -0.9543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-2498423.9786  -3802820.9120   4454737.8923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-2498423.9357  -3802820.8485   4454737.8149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-2498423.3412  -3802819.9418   4454736.7482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107.2658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7.92648  236 41 43.42224    107.1569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105.6359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8" name="TextBox 17"/>
          <p:cNvSpPr txBox="1"/>
          <p:nvPr/>
        </p:nvSpPr>
        <p:spPr>
          <a:xfrm>
            <a:off x="3840480" y="2954472"/>
            <a:ext cx="4754880" cy="123111"/>
          </a:xfrm>
          <a:prstGeom prst="rect">
            <a:avLst/>
          </a:prstGeom>
          <a:solidFill>
            <a:schemeClr val="accent1">
              <a:lumMod val="20000"/>
              <a:lumOff val="80000"/>
            </a:schemeClr>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-2498423.9773  -3802820.9141   4454737.8713  NEW L1 PHS CEN @ 2009.1596</a:t>
            </a:r>
            <a:endParaRPr lang="en-US" sz="800" dirty="0">
              <a:latin typeface="Courier New" pitchFamily="49" charset="0"/>
              <a:cs typeface="Courier New" pitchFamily="49" charset="0"/>
            </a:endParaRPr>
          </a:p>
        </p:txBody>
      </p:sp>
      <p:sp>
        <p:nvSpPr>
          <p:cNvPr id="19" name="TextBox 18"/>
          <p:cNvSpPr txBox="1"/>
          <p:nvPr/>
        </p:nvSpPr>
        <p:spPr>
          <a:xfrm>
            <a:off x="3840480" y="2818774"/>
            <a:ext cx="4754880" cy="123111"/>
          </a:xfrm>
          <a:prstGeom prst="rect">
            <a:avLst/>
          </a:prstGeom>
          <a:solidFill>
            <a:schemeClr val="accent1">
              <a:lumMod val="20000"/>
              <a:lumOff val="80000"/>
            </a:schemeClr>
          </a:solidFill>
          <a:ln w="12700">
            <a:noFill/>
          </a:ln>
        </p:spPr>
        <p:txBody>
          <a:bodyPr wrap="none" lIns="0" tIns="0" rIns="0" bIns="0" rtlCol="0">
            <a:spAutoFit/>
          </a:bodyPr>
          <a:lstStyle/>
          <a:p>
            <a:r>
              <a:rPr lang="en-US" sz="800" dirty="0" smtClean="0">
                <a:latin typeface="Courier New" pitchFamily="49" charset="0"/>
                <a:cs typeface="Courier New" pitchFamily="49" charset="0"/>
              </a:rPr>
              <a:t> XYZ         0.4450         1.0132        -0.9754  + XYZ ADJUSTMENTS</a:t>
            </a:r>
            <a:endParaRPr lang="en-US" sz="800" dirty="0">
              <a:latin typeface="Courier New" pitchFamily="49" charset="0"/>
              <a:cs typeface="Courier New" pitchFamily="49" charset="0"/>
            </a:endParaRPr>
          </a:p>
        </p:txBody>
      </p:sp>
      <p:sp>
        <p:nvSpPr>
          <p:cNvPr id="22" name="TextBox 21"/>
          <p:cNvSpPr txBox="1"/>
          <p:nvPr/>
        </p:nvSpPr>
        <p:spPr>
          <a:xfrm>
            <a:off x="3840480" y="2468045"/>
            <a:ext cx="4754880" cy="123111"/>
          </a:xfrm>
          <a:prstGeom prst="rect">
            <a:avLst/>
          </a:prstGeom>
          <a:solidFill>
            <a:schemeClr val="accent1">
              <a:lumMod val="20000"/>
              <a:lumOff val="80000"/>
            </a:schemeClr>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-2498424.4223  -3802821.9273   4454738.8466  L1 PHS CEN @ 2009.1596</a:t>
            </a:r>
            <a:endParaRPr lang="en-US" sz="800" dirty="0">
              <a:latin typeface="Courier New" pitchFamily="49" charset="0"/>
              <a:cs typeface="Courier New" pitchFamily="49" charset="0"/>
            </a:endParaRPr>
          </a:p>
        </p:txBody>
      </p:sp>
      <p:cxnSp>
        <p:nvCxnSpPr>
          <p:cNvPr id="23" name="Elbow Connector 22"/>
          <p:cNvCxnSpPr>
            <a:stCxn id="22" idx="1"/>
            <a:endCxn id="19" idx="1"/>
          </p:cNvCxnSpPr>
          <p:nvPr/>
        </p:nvCxnSpPr>
        <p:spPr>
          <a:xfrm rot="10800000" flipV="1">
            <a:off x="3840480" y="2529600"/>
            <a:ext cx="1588" cy="350729"/>
          </a:xfrm>
          <a:prstGeom prst="bentConnector3">
            <a:avLst>
              <a:gd name="adj1" fmla="val 14395466"/>
            </a:avLst>
          </a:prstGeom>
          <a:ln w="25400">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822186" y="3194554"/>
            <a:ext cx="4263988" cy="123111"/>
          </a:xfrm>
          <a:prstGeom prst="rect">
            <a:avLst/>
          </a:prstGeom>
          <a:solidFill>
            <a:srgbClr val="AFFFAF"/>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-2498423.3399  -3802819.9439   4454736.7271  NEW MON @ 2009.1596</a:t>
            </a:r>
            <a:endParaRPr lang="en-US" sz="800" dirty="0">
              <a:latin typeface="Courier New" pitchFamily="49" charset="0"/>
              <a:cs typeface="Courier New" pitchFamily="49" charset="0"/>
            </a:endParaRPr>
          </a:p>
        </p:txBody>
      </p:sp>
      <p:sp>
        <p:nvSpPr>
          <p:cNvPr id="39" name="TextBox 38"/>
          <p:cNvSpPr txBox="1"/>
          <p:nvPr/>
        </p:nvSpPr>
        <p:spPr>
          <a:xfrm>
            <a:off x="3840480" y="4297680"/>
            <a:ext cx="4263988" cy="123111"/>
          </a:xfrm>
          <a:prstGeom prst="rect">
            <a:avLst/>
          </a:prstGeom>
          <a:solidFill>
            <a:srgbClr val="AFFFAF"/>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-2498423.3506  -3802819.9369   4454736.7279  NEW MON @ 2009.1596</a:t>
            </a:r>
            <a:endParaRPr lang="en-US" sz="800" dirty="0">
              <a:latin typeface="Courier New" pitchFamily="49" charset="0"/>
              <a:cs typeface="Courier New" pitchFamily="49" charset="0"/>
            </a:endParaRPr>
          </a:p>
        </p:txBody>
      </p:sp>
      <p:sp>
        <p:nvSpPr>
          <p:cNvPr id="40" name="TextBox 39"/>
          <p:cNvSpPr txBox="1"/>
          <p:nvPr/>
        </p:nvSpPr>
        <p:spPr>
          <a:xfrm>
            <a:off x="3840480" y="5390785"/>
            <a:ext cx="4263988" cy="123111"/>
          </a:xfrm>
          <a:prstGeom prst="rect">
            <a:avLst/>
          </a:prstGeom>
          <a:solidFill>
            <a:srgbClr val="AFFFAF"/>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-2498423.3412  -3802819.9418   4454736.7482  NEW MON @ 2009.1596</a:t>
            </a:r>
            <a:endParaRPr lang="en-US" sz="800" dirty="0">
              <a:latin typeface="Courier New" pitchFamily="49" charset="0"/>
              <a:cs typeface="Courier New" pitchFamily="49" charset="0"/>
            </a:endParaRPr>
          </a:p>
        </p:txBody>
      </p:sp>
      <p:cxnSp>
        <p:nvCxnSpPr>
          <p:cNvPr id="41" name="Elbow Connector 40"/>
          <p:cNvCxnSpPr>
            <a:stCxn id="38" idx="1"/>
            <a:endCxn id="39" idx="1"/>
          </p:cNvCxnSpPr>
          <p:nvPr/>
        </p:nvCxnSpPr>
        <p:spPr>
          <a:xfrm rot="10800000" flipH="1" flipV="1">
            <a:off x="3822186" y="3256110"/>
            <a:ext cx="18294" cy="1103126"/>
          </a:xfrm>
          <a:prstGeom prst="bentConnector3">
            <a:avLst>
              <a:gd name="adj1" fmla="val -1249590"/>
            </a:avLst>
          </a:prstGeom>
          <a:ln w="25400">
            <a:solidFill>
              <a:srgbClr val="006400"/>
            </a:solidFill>
            <a:tailEnd type="none"/>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39" idx="1"/>
            <a:endCxn id="40" idx="1"/>
          </p:cNvCxnSpPr>
          <p:nvPr/>
        </p:nvCxnSpPr>
        <p:spPr>
          <a:xfrm rot="10800000" flipV="1">
            <a:off x="3840480" y="4359235"/>
            <a:ext cx="1588" cy="1093105"/>
          </a:xfrm>
          <a:prstGeom prst="bentConnector3">
            <a:avLst>
              <a:gd name="adj1" fmla="val 15973053"/>
            </a:avLst>
          </a:prstGeom>
          <a:ln w="25400">
            <a:solidFill>
              <a:srgbClr val="006400"/>
            </a:solidFill>
            <a:tailEnd type="none"/>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19" idx="1"/>
            <a:endCxn id="18" idx="1"/>
          </p:cNvCxnSpPr>
          <p:nvPr/>
        </p:nvCxnSpPr>
        <p:spPr>
          <a:xfrm rot="10800000" flipV="1">
            <a:off x="3840480" y="2880330"/>
            <a:ext cx="1588" cy="135698"/>
          </a:xfrm>
          <a:prstGeom prst="bentConnector3">
            <a:avLst>
              <a:gd name="adj1" fmla="val 14395466"/>
            </a:avLst>
          </a:prstGeom>
          <a:ln w="25400">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1200329"/>
          </a:xfrm>
          <a:prstGeom prst="rect">
            <a:avLst/>
          </a:prstGeom>
          <a:noFill/>
        </p:spPr>
        <p:txBody>
          <a:bodyPr wrap="square" rtlCol="0">
            <a:spAutoFit/>
          </a:bodyPr>
          <a:lstStyle/>
          <a:p>
            <a:pPr indent="1588"/>
            <a:r>
              <a:rPr lang="en-US" sz="2400" dirty="0" smtClean="0">
                <a:cs typeface="Arial" pitchFamily="34" charset="0"/>
              </a:rPr>
              <a:t>Following the baseline information are some Bluebook records…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31</a:t>
                </a:fld>
                <a:r>
                  <a:rPr lang="en-GB" sz="1800" b="1" dirty="0">
                    <a:solidFill>
                      <a:srgbClr val="282878"/>
                    </a:solidFill>
                  </a:rPr>
                  <a:t> </a:t>
                </a:r>
              </a:p>
            </p:txBody>
          </p:sp>
        </p:grpSp>
      </p:grpSp>
      <p:sp>
        <p:nvSpPr>
          <p:cNvPr id="20" name="TextBox 19"/>
          <p:cNvSpPr txBox="1"/>
          <p:nvPr/>
        </p:nvSpPr>
        <p:spPr>
          <a:xfrm>
            <a:off x="3749037" y="1188719"/>
            <a:ext cx="5057795" cy="2554545"/>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G-FILES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Axx2009 228   9 228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B2009 228 5 0   9 228 659 1 page5 v0909.08IGS     226 1 2 27NGS   2010 7 9IFDDFX</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Iant_info.003        NGS   20100616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C00090001  286164051   30  144713755   32  281166583   28 X0599ACORVX0599AP376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  1  2  9032521  1  3 -2281991  2  3 -5618980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Axx2009 228   9 228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B2009 228 5 0   9 228 659 1 page5 v0909.08IGS     226 1 2 27NGS   2010 7 9IFDDFX</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Iant_info.003        NGS   20100616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C00090002  397542453   32  103924818   30  305905079   27 X0599ACORVX0599AMCSO</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  1  2  8318045  1  3 -1709106  2  3 -6334467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Axx2009 228   9 228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B2009 228 5 0   9 228 659 1 page5 v0909.08IGS     226 1 2 27NGS   2010 7 9IFDDFX</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Iant_info.003        NGS   20100616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C00090003  425824609   35  -48539879   22  193670380   18 X0599ACORVX0599ASTAY</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  1  2  6847311  1  3 -1553171  2  3 -7047523</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2677656"/>
          </a:xfrm>
          <a:prstGeom prst="rect">
            <a:avLst/>
          </a:prstGeom>
          <a:noFill/>
        </p:spPr>
        <p:txBody>
          <a:bodyPr wrap="square" rtlCol="0">
            <a:spAutoFit/>
          </a:bodyPr>
          <a:lstStyle/>
          <a:p>
            <a:pPr indent="1588"/>
            <a:r>
              <a:rPr lang="en-US" sz="2400" dirty="0" smtClean="0">
                <a:cs typeface="Arial" pitchFamily="34" charset="0"/>
              </a:rPr>
              <a:t>Following the Bluebook information are solution statistics and observation counts in tabular form ordered by satellite (rows) and baseline (columns)…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32</a:t>
                </a:fld>
                <a:r>
                  <a:rPr lang="en-GB" sz="1800" b="1" dirty="0">
                    <a:solidFill>
                      <a:srgbClr val="282878"/>
                    </a:solidFill>
                  </a:rPr>
                  <a:t> </a:t>
                </a:r>
              </a:p>
            </p:txBody>
          </p:sp>
        </p:grpSp>
      </p:grpSp>
      <p:sp>
        <p:nvSpPr>
          <p:cNvPr id="20" name="TextBox 19"/>
          <p:cNvSpPr txBox="1"/>
          <p:nvPr/>
        </p:nvSpPr>
        <p:spPr>
          <a:xfrm>
            <a:off x="3749037" y="1188719"/>
            <a:ext cx="4753224" cy="4031873"/>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POST-FIT RMS BY SATELLITE VS. BASELINE</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p376-corv|  0.009  0.010  0.016    ...  0.007  0.014  0.005  0.015  0.009</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p376-corv|    ...  0.008  0.005    ...  0.010                           </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mcso-corv</a:t>
            </a:r>
            <a:r>
              <a:rPr lang="en-US" sz="800" dirty="0" smtClean="0">
                <a:latin typeface="Courier New" pitchFamily="49" charset="0"/>
                <a:cs typeface="Courier New" pitchFamily="49" charset="0"/>
              </a:rPr>
              <a:t>|  0.009  0.010  0.014    ...  0.010  0.011  0.006  0.015  0.012</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mcso-corv</a:t>
            </a:r>
            <a:r>
              <a:rPr lang="en-US" sz="800" dirty="0" smtClean="0">
                <a:latin typeface="Courier New" pitchFamily="49" charset="0"/>
                <a:cs typeface="Courier New" pitchFamily="49" charset="0"/>
              </a:rPr>
              <a:t>|    ...  0.008  0.005    ...  0.010                           </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stay-</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0.010  0.014  0.016    ...  0.009  0.014  0.006  0.013  0.012</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stay-</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  0.011  0.005    ...  0.012                           </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OBS BY SATELLITE VS. BASELINE</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p376-corv|   2000    238    237    ...    238    169    238     99    187</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p376-corv|    ...    227    238    ...    129                           </a:t>
            </a: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mcso-corv</a:t>
            </a:r>
            <a:r>
              <a:rPr lang="en-US" sz="800" dirty="0" smtClean="0">
                <a:latin typeface="Courier New" pitchFamily="49" charset="0"/>
                <a:cs typeface="Courier New" pitchFamily="49" charset="0"/>
              </a:rPr>
              <a:t>|   1973    238    234    ...    238    169    238     93    185</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mcso-corv</a:t>
            </a:r>
            <a:r>
              <a:rPr lang="en-US" sz="800" dirty="0" smtClean="0">
                <a:latin typeface="Courier New" pitchFamily="49" charset="0"/>
                <a:cs typeface="Courier New" pitchFamily="49" charset="0"/>
              </a:rPr>
              <a:t>|    ...    211    238    ...    129                           </a:t>
            </a: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stay-</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2011    238    238    ...    238    169    238     99    199</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stay-</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    229    238    ...    125 </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8527094" cy="1569660"/>
          </a:xfrm>
          <a:prstGeom prst="rect">
            <a:avLst/>
          </a:prstGeom>
          <a:noFill/>
        </p:spPr>
        <p:txBody>
          <a:bodyPr wrap="square" rtlCol="0">
            <a:spAutoFit/>
          </a:bodyPr>
          <a:lstStyle/>
          <a:p>
            <a:pPr indent="1588"/>
            <a:r>
              <a:rPr lang="en-US" sz="2400" dirty="0" smtClean="0">
                <a:cs typeface="Arial" pitchFamily="34" charset="0"/>
              </a:rPr>
              <a:t>These tables can be a challenge to read, especially for longer data spans, because the lines wrap in the standard 80-column format. Here’s the same table without line-wrapping and with the extra header lines removed.</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33</a:t>
                </a:fld>
                <a:r>
                  <a:rPr lang="en-GB" sz="1800" b="1" dirty="0">
                    <a:solidFill>
                      <a:srgbClr val="282878"/>
                    </a:solidFill>
                  </a:rPr>
                  <a:t> </a:t>
                </a:r>
              </a:p>
            </p:txBody>
          </p:sp>
        </p:grpSp>
      </p:grpSp>
      <p:sp>
        <p:nvSpPr>
          <p:cNvPr id="20" name="TextBox 19"/>
          <p:cNvSpPr txBox="1"/>
          <p:nvPr/>
        </p:nvSpPr>
        <p:spPr>
          <a:xfrm>
            <a:off x="263047" y="2842153"/>
            <a:ext cx="8617906" cy="2215991"/>
          </a:xfrm>
          <a:prstGeom prst="rect">
            <a:avLst/>
          </a:prstGeom>
          <a:solidFill>
            <a:schemeClr val="bg1"/>
          </a:solidFill>
          <a:ln w="12700">
            <a:solidFill>
              <a:schemeClr val="accent1"/>
            </a:solidFill>
          </a:ln>
        </p:spPr>
        <p:txBody>
          <a:bodyPr wrap="square" rtlCol="0">
            <a:spAutoFit/>
          </a:bodyPr>
          <a:lstStyle/>
          <a:p>
            <a:r>
              <a:rPr lang="en-US" sz="1000" dirty="0" smtClean="0">
                <a:latin typeface="Courier New" pitchFamily="49" charset="0"/>
                <a:cs typeface="Courier New" pitchFamily="49" charset="0"/>
              </a:rPr>
              <a:t>                   POST-FIT RMS BY SATELLITE VS. BASELINE</a:t>
            </a:r>
          </a:p>
          <a:p>
            <a:r>
              <a:rPr lang="en-US" sz="1000" dirty="0" smtClean="0">
                <a:latin typeface="Courier New" pitchFamily="49" charset="0"/>
                <a:cs typeface="Courier New" pitchFamily="49" charset="0"/>
              </a:rPr>
              <a:t>                                                        </a:t>
            </a:r>
          </a:p>
          <a:p>
            <a:r>
              <a:rPr lang="en-US" sz="1000" dirty="0" smtClean="0">
                <a:latin typeface="Courier New" pitchFamily="49" charset="0"/>
                <a:cs typeface="Courier New" pitchFamily="49" charset="0"/>
              </a:rPr>
              <a:t>            OVERALL     03     06     07     08     10     13     16     19    20     23     25     27     28</a:t>
            </a:r>
          </a:p>
          <a:p>
            <a:r>
              <a:rPr lang="en-US" sz="1000" dirty="0" smtClean="0">
                <a:latin typeface="Courier New" pitchFamily="49" charset="0"/>
                <a:cs typeface="Courier New" pitchFamily="49" charset="0"/>
              </a:rPr>
              <a:t> p376-corv|   0.009  0.010  0.016    ...  0.007  0.014  0.005  0.015  0.009   ...  0.008  0.005    ...  0.010</a:t>
            </a:r>
            <a:endParaRPr lang="en-US" sz="1000" b="1" dirty="0" smtClean="0">
              <a:latin typeface="Courier New" pitchFamily="49" charset="0"/>
              <a:cs typeface="Courier New" pitchFamily="49" charset="0"/>
            </a:endParaRPr>
          </a:p>
          <a:p>
            <a:r>
              <a:rPr lang="en-US" sz="1000" dirty="0" smtClean="0">
                <a:latin typeface="Courier New" pitchFamily="49" charset="0"/>
                <a:cs typeface="Courier New" pitchFamily="49" charset="0"/>
              </a:rPr>
              <a:t> </a:t>
            </a:r>
            <a:r>
              <a:rPr lang="en-US" sz="1000" dirty="0" err="1" smtClean="0">
                <a:latin typeface="Courier New" pitchFamily="49" charset="0"/>
                <a:cs typeface="Courier New" pitchFamily="49" charset="0"/>
              </a:rPr>
              <a:t>mcso-corv</a:t>
            </a:r>
            <a:r>
              <a:rPr lang="en-US" sz="1000" dirty="0" smtClean="0">
                <a:latin typeface="Courier New" pitchFamily="49" charset="0"/>
                <a:cs typeface="Courier New" pitchFamily="49" charset="0"/>
              </a:rPr>
              <a:t>|   0.009  0.010  0.014    ...  0.010  0.011  0.006  0.015  0.012   ...  0.008  0.005    ...  0.010</a:t>
            </a:r>
          </a:p>
          <a:p>
            <a:r>
              <a:rPr lang="en-US" sz="1000" dirty="0" smtClean="0">
                <a:latin typeface="Courier New" pitchFamily="49" charset="0"/>
                <a:cs typeface="Courier New" pitchFamily="49" charset="0"/>
              </a:rPr>
              <a:t> stay-</a:t>
            </a:r>
            <a:r>
              <a:rPr lang="en-US" sz="1000" dirty="0" err="1" smtClean="0">
                <a:latin typeface="Courier New" pitchFamily="49" charset="0"/>
                <a:cs typeface="Courier New" pitchFamily="49" charset="0"/>
              </a:rPr>
              <a:t>corv</a:t>
            </a:r>
            <a:r>
              <a:rPr lang="en-US" sz="1000" dirty="0" smtClean="0">
                <a:latin typeface="Courier New" pitchFamily="49" charset="0"/>
                <a:cs typeface="Courier New" pitchFamily="49" charset="0"/>
              </a:rPr>
              <a:t>|   0.010  0.014  0.016    ...  0.009  0.014  0.006  0.013  0.01    ...  0.011  0.005    ...  0.012     </a:t>
            </a:r>
          </a:p>
          <a:p>
            <a:endParaRPr lang="en-US" sz="1000" dirty="0" smtClean="0">
              <a:latin typeface="Courier New" pitchFamily="49" charset="0"/>
              <a:cs typeface="Courier New" pitchFamily="49" charset="0"/>
            </a:endParaRPr>
          </a:p>
          <a:p>
            <a:r>
              <a:rPr lang="en-US" sz="1000" dirty="0" smtClean="0">
                <a:latin typeface="Courier New" pitchFamily="49" charset="0"/>
                <a:cs typeface="Courier New" pitchFamily="49" charset="0"/>
              </a:rPr>
              <a:t>                        OBS BY SATELLITE VS. BASELINE</a:t>
            </a:r>
          </a:p>
          <a:p>
            <a:r>
              <a:rPr lang="en-US" sz="1000" dirty="0" smtClean="0">
                <a:latin typeface="Courier New" pitchFamily="49" charset="0"/>
                <a:cs typeface="Courier New" pitchFamily="49" charset="0"/>
              </a:rPr>
              <a:t>                                                    </a:t>
            </a:r>
          </a:p>
          <a:p>
            <a:r>
              <a:rPr lang="en-US" sz="1000" dirty="0" smtClean="0">
                <a:latin typeface="Courier New" pitchFamily="49" charset="0"/>
                <a:cs typeface="Courier New" pitchFamily="49" charset="0"/>
              </a:rPr>
              <a:t>            OVERALL     03     06     07     08     10     13     16     19    20     23     25     27     28</a:t>
            </a:r>
          </a:p>
          <a:p>
            <a:r>
              <a:rPr lang="en-US" sz="1000" dirty="0" smtClean="0">
                <a:latin typeface="Courier New" pitchFamily="49" charset="0"/>
                <a:cs typeface="Courier New" pitchFamily="49" charset="0"/>
              </a:rPr>
              <a:t> p376-corv|    2000    238    237    ...    238    169    238     99    187   ...    227    238    ...    129</a:t>
            </a:r>
          </a:p>
          <a:p>
            <a:r>
              <a:rPr lang="en-US" sz="1000" dirty="0" smtClean="0">
                <a:latin typeface="Courier New" pitchFamily="49" charset="0"/>
                <a:cs typeface="Courier New" pitchFamily="49" charset="0"/>
              </a:rPr>
              <a:t> </a:t>
            </a:r>
            <a:r>
              <a:rPr lang="en-US" sz="1000" dirty="0" err="1" smtClean="0">
                <a:latin typeface="Courier New" pitchFamily="49" charset="0"/>
                <a:cs typeface="Courier New" pitchFamily="49" charset="0"/>
              </a:rPr>
              <a:t>mcso-corv</a:t>
            </a:r>
            <a:r>
              <a:rPr lang="en-US" sz="1000" dirty="0" smtClean="0">
                <a:latin typeface="Courier New" pitchFamily="49" charset="0"/>
                <a:cs typeface="Courier New" pitchFamily="49" charset="0"/>
              </a:rPr>
              <a:t>|    1973    238    234    ...    238    169    238     93    185   ...    211    238    ...    129</a:t>
            </a:r>
          </a:p>
          <a:p>
            <a:r>
              <a:rPr lang="en-US" sz="1000" dirty="0" smtClean="0">
                <a:latin typeface="Courier New" pitchFamily="49" charset="0"/>
                <a:cs typeface="Courier New" pitchFamily="49" charset="0"/>
              </a:rPr>
              <a:t> stay-</a:t>
            </a:r>
            <a:r>
              <a:rPr lang="en-US" sz="1000" dirty="0" err="1" smtClean="0">
                <a:latin typeface="Courier New" pitchFamily="49" charset="0"/>
                <a:cs typeface="Courier New" pitchFamily="49" charset="0"/>
              </a:rPr>
              <a:t>corv</a:t>
            </a:r>
            <a:r>
              <a:rPr lang="en-US" sz="1000" dirty="0" smtClean="0">
                <a:latin typeface="Courier New" pitchFamily="49" charset="0"/>
                <a:cs typeface="Courier New" pitchFamily="49" charset="0"/>
              </a:rPr>
              <a:t>|    2011    238    238    ...    238    169    238     99    199   ...    229    238    ...    125 </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8652354" cy="4524315"/>
          </a:xfrm>
          <a:prstGeom prst="rect">
            <a:avLst/>
          </a:prstGeom>
          <a:noFill/>
        </p:spPr>
        <p:txBody>
          <a:bodyPr wrap="square" rtlCol="0">
            <a:spAutoFit/>
          </a:bodyPr>
          <a:lstStyle/>
          <a:p>
            <a:pPr indent="1588"/>
            <a:r>
              <a:rPr lang="en-US" sz="2400" dirty="0" smtClean="0">
                <a:cs typeface="Arial" pitchFamily="34" charset="0"/>
              </a:rPr>
              <a:t>Next are covariance </a:t>
            </a:r>
            <a:br>
              <a:rPr lang="en-US" sz="2400" dirty="0" smtClean="0">
                <a:cs typeface="Arial" pitchFamily="34" charset="0"/>
              </a:rPr>
            </a:br>
            <a:r>
              <a:rPr lang="en-US" sz="2400" dirty="0" smtClean="0">
                <a:cs typeface="Arial" pitchFamily="34" charset="0"/>
              </a:rPr>
              <a:t>matrices for the XYZ </a:t>
            </a:r>
            <a:br>
              <a:rPr lang="en-US" sz="2400" dirty="0" smtClean="0">
                <a:cs typeface="Arial" pitchFamily="34" charset="0"/>
              </a:rPr>
            </a:br>
            <a:r>
              <a:rPr lang="en-US" sz="2400" dirty="0" smtClean="0">
                <a:cs typeface="Arial" pitchFamily="34" charset="0"/>
              </a:rPr>
              <a:t>and NEU vectors, and </a:t>
            </a:r>
            <a:br>
              <a:rPr lang="en-US" sz="2400" dirty="0" smtClean="0">
                <a:cs typeface="Arial" pitchFamily="34" charset="0"/>
              </a:rPr>
            </a:br>
            <a:r>
              <a:rPr lang="en-US" sz="2400" dirty="0" smtClean="0">
                <a:cs typeface="Arial" pitchFamily="34" charset="0"/>
              </a:rPr>
              <a:t>the network horizontal </a:t>
            </a:r>
          </a:p>
          <a:p>
            <a:pPr indent="1588"/>
            <a:r>
              <a:rPr lang="en-US" sz="2400" dirty="0" smtClean="0">
                <a:cs typeface="Arial" pitchFamily="34" charset="0"/>
              </a:rPr>
              <a:t>and vertical accuracy…</a:t>
            </a:r>
          </a:p>
          <a:p>
            <a:pPr indent="1588"/>
            <a:endParaRPr lang="en-US" sz="2400" dirty="0" smtClean="0">
              <a:cs typeface="Arial" pitchFamily="34" charset="0"/>
            </a:endParaRPr>
          </a:p>
          <a:p>
            <a:pPr indent="1588"/>
            <a:r>
              <a:rPr lang="en-US" sz="2400" dirty="0" smtClean="0">
                <a:cs typeface="Arial" pitchFamily="34" charset="0"/>
              </a:rPr>
              <a:t>The network horizontal and vertical accuracies are a relatively new addition and will become the standard in the future.</a:t>
            </a:r>
          </a:p>
          <a:p>
            <a:pPr indent="1588"/>
            <a:endParaRPr lang="en-US" sz="2400" dirty="0" smtClean="0">
              <a:cs typeface="Arial" pitchFamily="34" charset="0"/>
            </a:endParaRPr>
          </a:p>
          <a:p>
            <a:pPr indent="1588"/>
            <a:r>
              <a:rPr lang="en-US" sz="2400" dirty="0" smtClean="0">
                <a:cs typeface="Arial" pitchFamily="34" charset="0"/>
              </a:rPr>
              <a:t>Because of the way OPUS-S works (now), these values are derived from empirically determined relationships in the CORS network plus statistics from the individual baseline solutions.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34</a:t>
                </a:fld>
                <a:r>
                  <a:rPr lang="en-GB" sz="1800" b="1" dirty="0">
                    <a:solidFill>
                      <a:srgbClr val="282878"/>
                    </a:solidFill>
                  </a:rPr>
                  <a:t> </a:t>
                </a:r>
              </a:p>
            </p:txBody>
          </p:sp>
        </p:grpSp>
      </p:grpSp>
      <p:sp>
        <p:nvSpPr>
          <p:cNvPr id="20" name="TextBox 19"/>
          <p:cNvSpPr txBox="1"/>
          <p:nvPr/>
        </p:nvSpPr>
        <p:spPr>
          <a:xfrm>
            <a:off x="3749037" y="1188719"/>
            <a:ext cx="3595856" cy="1815882"/>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Covariance Matrix for the xyz OPUS Position (meters^2).</a:t>
            </a:r>
          </a:p>
          <a:p>
            <a:r>
              <a:rPr lang="en-US" sz="800" dirty="0" smtClean="0">
                <a:latin typeface="Courier New" pitchFamily="49" charset="0"/>
                <a:cs typeface="Courier New" pitchFamily="49" charset="0"/>
              </a:rPr>
              <a:t>    0.0000069978     0.0000004873    -0.0000000972</a:t>
            </a:r>
          </a:p>
          <a:p>
            <a:r>
              <a:rPr lang="en-US" sz="800" dirty="0" smtClean="0">
                <a:latin typeface="Courier New" pitchFamily="49" charset="0"/>
                <a:cs typeface="Courier New" pitchFamily="49" charset="0"/>
              </a:rPr>
              <a:t>    0.0000004873     0.0000053511    -0.0000002879</a:t>
            </a:r>
          </a:p>
          <a:p>
            <a:r>
              <a:rPr lang="en-US" sz="800" dirty="0" smtClean="0">
                <a:latin typeface="Courier New" pitchFamily="49" charset="0"/>
                <a:cs typeface="Courier New" pitchFamily="49" charset="0"/>
              </a:rPr>
              <a:t>   -0.0000000972    -0.0000002879     0.0000040822</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Covariance Matrix for the </a:t>
            </a:r>
            <a:r>
              <a:rPr lang="en-US" sz="800" dirty="0" err="1" smtClean="0">
                <a:latin typeface="Courier New" pitchFamily="49" charset="0"/>
                <a:cs typeface="Courier New" pitchFamily="49" charset="0"/>
              </a:rPr>
              <a:t>enu</a:t>
            </a:r>
            <a:r>
              <a:rPr lang="en-US" sz="800" dirty="0" smtClean="0">
                <a:latin typeface="Courier New" pitchFamily="49" charset="0"/>
                <a:cs typeface="Courier New" pitchFamily="49" charset="0"/>
              </a:rPr>
              <a:t> OPUS Position (meters^2).</a:t>
            </a:r>
          </a:p>
          <a:p>
            <a:r>
              <a:rPr lang="en-US" sz="800" dirty="0" smtClean="0">
                <a:latin typeface="Courier New" pitchFamily="49" charset="0"/>
                <a:cs typeface="Courier New" pitchFamily="49" charset="0"/>
              </a:rPr>
              <a:t>    0.0000060540     0.0000007189    -0.0000006244</a:t>
            </a:r>
          </a:p>
          <a:p>
            <a:r>
              <a:rPr lang="en-US" sz="800" dirty="0" smtClean="0">
                <a:latin typeface="Courier New" pitchFamily="49" charset="0"/>
                <a:cs typeface="Courier New" pitchFamily="49" charset="0"/>
              </a:rPr>
              <a:t>    0.0000007189     0.0000048712    -0.0000010998</a:t>
            </a:r>
          </a:p>
          <a:p>
            <a:r>
              <a:rPr lang="en-US" sz="800" dirty="0" smtClean="0">
                <a:latin typeface="Courier New" pitchFamily="49" charset="0"/>
                <a:cs typeface="Courier New" pitchFamily="49" charset="0"/>
              </a:rPr>
              <a:t>   -0.0000006244    -0.0000010998     0.0000055059</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Horizontal network accuracy =    0.00573 meters.</a:t>
            </a:r>
          </a:p>
          <a:p>
            <a:r>
              <a:rPr lang="en-US" sz="800" dirty="0" smtClean="0">
                <a:latin typeface="Courier New" pitchFamily="49" charset="0"/>
                <a:cs typeface="Courier New" pitchFamily="49" charset="0"/>
              </a:rPr>
              <a:t> Vertical network accuracy   =    0.00460 meters.</a:t>
            </a:r>
          </a:p>
          <a:p>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8614776" cy="4154984"/>
          </a:xfrm>
          <a:prstGeom prst="rect">
            <a:avLst/>
          </a:prstGeom>
          <a:noFill/>
        </p:spPr>
        <p:txBody>
          <a:bodyPr wrap="square" rtlCol="0">
            <a:spAutoFit/>
          </a:bodyPr>
          <a:lstStyle/>
          <a:p>
            <a:pPr indent="1588"/>
            <a:r>
              <a:rPr lang="en-US" sz="2400" dirty="0" smtClean="0">
                <a:cs typeface="Arial" pitchFamily="34" charset="0"/>
              </a:rPr>
              <a:t>Additional information </a:t>
            </a:r>
          </a:p>
          <a:p>
            <a:pPr indent="1588"/>
            <a:r>
              <a:rPr lang="en-US" sz="2400" dirty="0" smtClean="0">
                <a:cs typeface="Arial" pitchFamily="34" charset="0"/>
              </a:rPr>
              <a:t>related to the d</a:t>
            </a:r>
            <a:r>
              <a:rPr lang="en-US" sz="2400" dirty="0" smtClean="0"/>
              <a:t>erivation </a:t>
            </a:r>
          </a:p>
          <a:p>
            <a:pPr indent="1588"/>
            <a:r>
              <a:rPr lang="en-US" sz="2400" dirty="0" smtClean="0"/>
              <a:t>of NAD_83(CORS96) </a:t>
            </a:r>
          </a:p>
          <a:p>
            <a:pPr indent="1588"/>
            <a:r>
              <a:rPr lang="en-US" sz="2400" dirty="0" smtClean="0"/>
              <a:t>vector components</a:t>
            </a:r>
            <a:r>
              <a:rPr lang="en-US" sz="2400" dirty="0" smtClean="0">
                <a:cs typeface="Arial" pitchFamily="34" charset="0"/>
              </a:rPr>
              <a:t>…</a:t>
            </a:r>
          </a:p>
          <a:p>
            <a:pPr indent="1588"/>
            <a:endParaRPr lang="en-US" sz="2400" dirty="0" smtClean="0">
              <a:cs typeface="Arial" pitchFamily="34" charset="0"/>
            </a:endParaRPr>
          </a:p>
          <a:p>
            <a:pPr indent="1588"/>
            <a:r>
              <a:rPr lang="en-US" sz="2400" dirty="0" smtClean="0">
                <a:cs typeface="Arial" pitchFamily="34" charset="0"/>
              </a:rPr>
              <a:t>You’ll see four “blocks”: </a:t>
            </a:r>
          </a:p>
          <a:p>
            <a:pPr indent="1588"/>
            <a:r>
              <a:rPr lang="en-US" sz="2400" dirty="0" smtClean="0">
                <a:cs typeface="Arial" pitchFamily="34" charset="0"/>
              </a:rPr>
              <a:t>the reference sites’ ARP </a:t>
            </a:r>
          </a:p>
          <a:p>
            <a:pPr indent="1588"/>
            <a:r>
              <a:rPr lang="en-US" sz="2400" dirty="0" smtClean="0">
                <a:cs typeface="Arial" pitchFamily="34" charset="0"/>
              </a:rPr>
              <a:t>and MON coordinates, </a:t>
            </a:r>
          </a:p>
          <a:p>
            <a:pPr indent="1588"/>
            <a:r>
              <a:rPr lang="en-US" sz="2400" dirty="0" smtClean="0">
                <a:cs typeface="Arial" pitchFamily="34" charset="0"/>
              </a:rPr>
              <a:t>their velocities and the </a:t>
            </a:r>
          </a:p>
          <a:p>
            <a:pPr indent="1588"/>
            <a:r>
              <a:rPr lang="en-US" sz="2400" dirty="0" smtClean="0">
                <a:cs typeface="Arial" pitchFamily="34" charset="0"/>
              </a:rPr>
              <a:t>solution vector </a:t>
            </a:r>
          </a:p>
          <a:p>
            <a:pPr indent="1588"/>
            <a:r>
              <a:rPr lang="en-US" sz="2400" dirty="0" smtClean="0">
                <a:cs typeface="Arial" pitchFamily="34" charset="0"/>
              </a:rPr>
              <a:t>components all expressed in the NAD 83(CORS96) frame.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35</a:t>
                </a:fld>
                <a:r>
                  <a:rPr lang="en-GB" sz="1800" b="1" dirty="0">
                    <a:solidFill>
                      <a:srgbClr val="282878"/>
                    </a:solidFill>
                  </a:rPr>
                  <a:t> </a:t>
                </a:r>
              </a:p>
            </p:txBody>
          </p:sp>
        </p:grpSp>
      </p:grpSp>
      <p:sp>
        <p:nvSpPr>
          <p:cNvPr id="20" name="TextBox 19"/>
          <p:cNvSpPr txBox="1"/>
          <p:nvPr/>
        </p:nvSpPr>
        <p:spPr>
          <a:xfrm>
            <a:off x="3749037" y="1188719"/>
            <a:ext cx="4814138" cy="353943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Derivation of NAD 83 vector components</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Position of reference station ARP in NAD_83(CORS96)(EPOCH:2002.0000).</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Xa</a:t>
            </a:r>
            <a:r>
              <a:rPr lang="en-US" sz="800" dirty="0" smtClean="0">
                <a:latin typeface="Courier New" pitchFamily="49" charset="0"/>
                <a:cs typeface="Courier New" pitchFamily="49" charset="0"/>
              </a:rPr>
              <a:t>(m)           </a:t>
            </a:r>
            <a:r>
              <a:rPr lang="en-US" sz="800" dirty="0" err="1" smtClean="0">
                <a:latin typeface="Courier New" pitchFamily="49" charset="0"/>
                <a:cs typeface="Courier New" pitchFamily="49" charset="0"/>
              </a:rPr>
              <a:t>Ya</a:t>
            </a:r>
            <a:r>
              <a:rPr lang="en-US" sz="800" dirty="0" smtClean="0">
                <a:latin typeface="Courier New" pitchFamily="49" charset="0"/>
                <a:cs typeface="Courier New" pitchFamily="49" charset="0"/>
              </a:rPr>
              <a:t>(m)           </a:t>
            </a:r>
            <a:r>
              <a:rPr lang="en-US" sz="800" dirty="0" err="1" smtClean="0">
                <a:latin typeface="Courier New" pitchFamily="49" charset="0"/>
                <a:cs typeface="Courier New" pitchFamily="49" charset="0"/>
              </a:rPr>
              <a:t>Za</a:t>
            </a:r>
            <a:r>
              <a:rPr lang="en-US" sz="800" dirty="0" smtClean="0">
                <a:latin typeface="Courier New" pitchFamily="49" charset="0"/>
                <a:cs typeface="Courier New" pitchFamily="49" charset="0"/>
              </a:rPr>
              <a:t>(m)</a:t>
            </a:r>
          </a:p>
          <a:p>
            <a:r>
              <a:rPr lang="en-US" sz="800" dirty="0" smtClean="0">
                <a:latin typeface="Courier New" pitchFamily="49" charset="0"/>
                <a:cs typeface="Courier New" pitchFamily="49" charset="0"/>
              </a:rPr>
              <a:t>       P376  -2469806.16816  -3788349.79220   4482853.31622    2002.00</a:t>
            </a:r>
          </a:p>
          <a:p>
            <a:r>
              <a:rPr lang="en-US" sz="800" dirty="0" smtClean="0">
                <a:latin typeface="Courier New" pitchFamily="49" charset="0"/>
                <a:cs typeface="Courier New" pitchFamily="49" charset="0"/>
              </a:rPr>
              <a:t>       MCSO  -2458668.34414  -3792428.66602   4485327.16392    2002.00</a:t>
            </a:r>
          </a:p>
          <a:p>
            <a:r>
              <a:rPr lang="en-US" sz="800" dirty="0" smtClean="0">
                <a:latin typeface="Courier New" pitchFamily="49" charset="0"/>
                <a:cs typeface="Courier New" pitchFamily="49" charset="0"/>
              </a:rPr>
              <a:t>       STAY  -2455840.11392  -3807675.15002   4474103.71103    2002.00</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Position of reference station monument in NAD_83(CORS96)(EPOCH:2002.0000).</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Xr</a:t>
            </a:r>
            <a:r>
              <a:rPr lang="en-US" sz="800" dirty="0" smtClean="0">
                <a:latin typeface="Courier New" pitchFamily="49" charset="0"/>
                <a:cs typeface="Courier New" pitchFamily="49" charset="0"/>
              </a:rPr>
              <a:t>(m)           Yr(m)           </a:t>
            </a:r>
            <a:r>
              <a:rPr lang="en-US" sz="800" dirty="0" err="1" smtClean="0">
                <a:latin typeface="Courier New" pitchFamily="49" charset="0"/>
                <a:cs typeface="Courier New" pitchFamily="49" charset="0"/>
              </a:rPr>
              <a:t>Zr</a:t>
            </a:r>
            <a:r>
              <a:rPr lang="en-US" sz="800" dirty="0" smtClean="0">
                <a:latin typeface="Courier New" pitchFamily="49" charset="0"/>
                <a:cs typeface="Courier New" pitchFamily="49" charset="0"/>
              </a:rPr>
              <a:t>(m)</a:t>
            </a:r>
          </a:p>
          <a:p>
            <a:r>
              <a:rPr lang="en-US" sz="800" dirty="0" smtClean="0">
                <a:latin typeface="Courier New" pitchFamily="49" charset="0"/>
                <a:cs typeface="Courier New" pitchFamily="49" charset="0"/>
              </a:rPr>
              <a:t>       P376  -2469806.16496  -3788349.78730   4482853.31032    2002.00</a:t>
            </a:r>
          </a:p>
          <a:p>
            <a:r>
              <a:rPr lang="en-US" sz="800" dirty="0" smtClean="0">
                <a:latin typeface="Courier New" pitchFamily="49" charset="0"/>
                <a:cs typeface="Courier New" pitchFamily="49" charset="0"/>
              </a:rPr>
              <a:t>       MCSO  -2458668.34414  -3792428.66602   4485327.16392    2002.00</a:t>
            </a:r>
          </a:p>
          <a:p>
            <a:r>
              <a:rPr lang="en-US" sz="800" dirty="0" smtClean="0">
                <a:latin typeface="Courier New" pitchFamily="49" charset="0"/>
                <a:cs typeface="Courier New" pitchFamily="49" charset="0"/>
              </a:rPr>
              <a:t>       STAY  -2455840.11392  -3807675.15002   4474103.71103    2002.00</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Velocity of reference station monument in NAD_83(CORS96)(EPOCH:2002.0000).</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Vx</a:t>
            </a:r>
            <a:r>
              <a:rPr lang="en-US" sz="800" dirty="0" smtClean="0">
                <a:latin typeface="Courier New" pitchFamily="49" charset="0"/>
                <a:cs typeface="Courier New" pitchFamily="49" charset="0"/>
              </a:rPr>
              <a:t> (m/yr)       </a:t>
            </a:r>
            <a:r>
              <a:rPr lang="en-US" sz="800" dirty="0" err="1" smtClean="0">
                <a:latin typeface="Courier New" pitchFamily="49" charset="0"/>
                <a:cs typeface="Courier New" pitchFamily="49" charset="0"/>
              </a:rPr>
              <a:t>Vy</a:t>
            </a:r>
            <a:r>
              <a:rPr lang="en-US" sz="800" dirty="0" smtClean="0">
                <a:latin typeface="Courier New" pitchFamily="49" charset="0"/>
                <a:cs typeface="Courier New" pitchFamily="49" charset="0"/>
              </a:rPr>
              <a:t> (m/yr)       </a:t>
            </a:r>
            <a:r>
              <a:rPr lang="en-US" sz="800" dirty="0" err="1" smtClean="0">
                <a:latin typeface="Courier New" pitchFamily="49" charset="0"/>
                <a:cs typeface="Courier New" pitchFamily="49" charset="0"/>
              </a:rPr>
              <a:t>Vz</a:t>
            </a:r>
            <a:r>
              <a:rPr lang="en-US" sz="800" dirty="0" smtClean="0">
                <a:latin typeface="Courier New" pitchFamily="49" charset="0"/>
                <a:cs typeface="Courier New" pitchFamily="49" charset="0"/>
              </a:rPr>
              <a:t> (m/yr)</a:t>
            </a:r>
          </a:p>
          <a:p>
            <a:r>
              <a:rPr lang="en-US" sz="800" dirty="0" smtClean="0">
                <a:latin typeface="Courier New" pitchFamily="49" charset="0"/>
                <a:cs typeface="Courier New" pitchFamily="49" charset="0"/>
              </a:rPr>
              <a:t>       P376         0.00440         0.00380         0.00560</a:t>
            </a:r>
          </a:p>
          <a:p>
            <a:r>
              <a:rPr lang="en-US" sz="800" dirty="0" smtClean="0">
                <a:latin typeface="Courier New" pitchFamily="49" charset="0"/>
                <a:cs typeface="Courier New" pitchFamily="49" charset="0"/>
              </a:rPr>
              <a:t>       MCSO         0.00550         0.00260         0.00520</a:t>
            </a:r>
          </a:p>
          <a:p>
            <a:r>
              <a:rPr lang="en-US" sz="800" dirty="0" smtClean="0">
                <a:latin typeface="Courier New" pitchFamily="49" charset="0"/>
                <a:cs typeface="Courier New" pitchFamily="49" charset="0"/>
              </a:rPr>
              <a:t>       STAY         0.00460         0.00290         0.00490</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Vectors from unknown station monument to reference station monument</a:t>
            </a:r>
          </a:p>
          <a:p>
            <a:r>
              <a:rPr lang="en-US" sz="800" dirty="0" smtClean="0">
                <a:latin typeface="Courier New" pitchFamily="49" charset="0"/>
                <a:cs typeface="Courier New" pitchFamily="49" charset="0"/>
              </a:rPr>
              <a:t>  in NAD_83(CORS96)(EPOCH:2002.0000).</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Xr</a:t>
            </a:r>
            <a:r>
              <a:rPr lang="en-US" sz="800" dirty="0" smtClean="0">
                <a:latin typeface="Courier New" pitchFamily="49" charset="0"/>
                <a:cs typeface="Courier New" pitchFamily="49" charset="0"/>
              </a:rPr>
              <a:t>-X= DX(m)     Yr-Y= DY(m)     </a:t>
            </a:r>
            <a:r>
              <a:rPr lang="en-US" sz="800" dirty="0" err="1" smtClean="0">
                <a:latin typeface="Courier New" pitchFamily="49" charset="0"/>
                <a:cs typeface="Courier New" pitchFamily="49" charset="0"/>
              </a:rPr>
              <a:t>Zr</a:t>
            </a:r>
            <a:r>
              <a:rPr lang="en-US" sz="800" dirty="0" smtClean="0">
                <a:latin typeface="Courier New" pitchFamily="49" charset="0"/>
                <a:cs typeface="Courier New" pitchFamily="49" charset="0"/>
              </a:rPr>
              <a:t>-Z= DZ(m)</a:t>
            </a:r>
          </a:p>
          <a:p>
            <a:r>
              <a:rPr lang="en-US" sz="800" dirty="0" smtClean="0">
                <a:latin typeface="Courier New" pitchFamily="49" charset="0"/>
                <a:cs typeface="Courier New" pitchFamily="49" charset="0"/>
              </a:rPr>
              <a:t>       P376     28616.43804     14471.37170     28116.64932    2002.00</a:t>
            </a:r>
          </a:p>
          <a:p>
            <a:r>
              <a:rPr lang="en-US" sz="800" dirty="0" smtClean="0">
                <a:latin typeface="Courier New" pitchFamily="49" charset="0"/>
                <a:cs typeface="Courier New" pitchFamily="49" charset="0"/>
              </a:rPr>
              <a:t>       MCSO     39754.25886     10392.49298     30590.50292    2002.00</a:t>
            </a:r>
          </a:p>
          <a:p>
            <a:r>
              <a:rPr lang="en-US" sz="800" dirty="0" smtClean="0">
                <a:latin typeface="Courier New" pitchFamily="49" charset="0"/>
                <a:cs typeface="Courier New" pitchFamily="49" charset="0"/>
              </a:rPr>
              <a:t>       STAY     42582.48908     -4853.99102     19367.05003    2002.00 </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729626" cy="1569660"/>
          </a:xfrm>
          <a:prstGeom prst="rect">
            <a:avLst/>
          </a:prstGeom>
          <a:noFill/>
        </p:spPr>
        <p:txBody>
          <a:bodyPr wrap="square" rtlCol="0">
            <a:spAutoFit/>
          </a:bodyPr>
          <a:lstStyle/>
          <a:p>
            <a:pPr indent="1588"/>
            <a:r>
              <a:rPr lang="en-US" sz="2400" dirty="0" smtClean="0">
                <a:cs typeface="Arial" pitchFamily="34" charset="0"/>
              </a:rPr>
              <a:t>The state plane coordinates expressed using the international foot rather than meters …</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36</a:t>
                </a:fld>
                <a:r>
                  <a:rPr lang="en-GB" sz="1800" b="1" dirty="0">
                    <a:solidFill>
                      <a:srgbClr val="282878"/>
                    </a:solidFill>
                  </a:rPr>
                  <a:t> </a:t>
                </a:r>
              </a:p>
            </p:txBody>
          </p:sp>
        </p:grpSp>
      </p:grpSp>
      <p:sp>
        <p:nvSpPr>
          <p:cNvPr id="20" name="TextBox 19"/>
          <p:cNvSpPr txBox="1"/>
          <p:nvPr/>
        </p:nvSpPr>
        <p:spPr>
          <a:xfrm>
            <a:off x="3749037" y="1188719"/>
            <a:ext cx="5031708" cy="1077218"/>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STATE PLANE COORDINATES - International Foot</a:t>
            </a:r>
          </a:p>
          <a:p>
            <a:r>
              <a:rPr lang="en-US" sz="800" dirty="0" smtClean="0">
                <a:latin typeface="Courier New" pitchFamily="49" charset="0"/>
                <a:cs typeface="Courier New" pitchFamily="49" charset="0"/>
              </a:rPr>
              <a:t>         SPC (3601    OR N)</a:t>
            </a:r>
          </a:p>
          <a:p>
            <a:r>
              <a:rPr lang="en-US" sz="800" dirty="0" smtClean="0">
                <a:latin typeface="Courier New" pitchFamily="49" charset="0"/>
                <a:cs typeface="Courier New" pitchFamily="49" charset="0"/>
              </a:rPr>
              <a:t>Northing (Y) [feet]         347675.719</a:t>
            </a:r>
          </a:p>
          <a:p>
            <a:r>
              <a:rPr lang="en-US" sz="800" dirty="0" smtClean="0">
                <a:latin typeface="Courier New" pitchFamily="49" charset="0"/>
                <a:cs typeface="Courier New" pitchFamily="49" charset="0"/>
              </a:rPr>
              <a:t>Easting  (X) [feet]        7471572.725</a:t>
            </a:r>
          </a:p>
          <a:p>
            <a:r>
              <a:rPr lang="en-US" sz="800" dirty="0" smtClean="0">
                <a:latin typeface="Courier New" pitchFamily="49" charset="0"/>
                <a:cs typeface="Courier New" pitchFamily="49" charset="0"/>
              </a:rPr>
              <a:t>Convergence  [degrees]     -1.98897513</a:t>
            </a:r>
          </a:p>
          <a:p>
            <a:r>
              <a:rPr lang="en-US" sz="800" dirty="0" smtClean="0">
                <a:latin typeface="Courier New" pitchFamily="49" charset="0"/>
                <a:cs typeface="Courier New" pitchFamily="49" charset="0"/>
              </a:rPr>
              <a:t>Point Scale                 0.99994603</a:t>
            </a:r>
          </a:p>
          <a:p>
            <a:r>
              <a:rPr lang="en-US" sz="800" dirty="0" smtClean="0">
                <a:latin typeface="Courier New" pitchFamily="49" charset="0"/>
                <a:cs typeface="Courier New" pitchFamily="49" charset="0"/>
              </a:rPr>
              <a:t>Combined Factor             0.99992941</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8689933" cy="3416320"/>
          </a:xfrm>
          <a:prstGeom prst="rect">
            <a:avLst/>
          </a:prstGeom>
          <a:noFill/>
        </p:spPr>
        <p:txBody>
          <a:bodyPr wrap="square" rtlCol="0">
            <a:spAutoFit/>
          </a:bodyPr>
          <a:lstStyle/>
          <a:p>
            <a:pPr indent="1588"/>
            <a:r>
              <a:rPr lang="en-US" sz="2400" dirty="0" smtClean="0">
                <a:cs typeface="Arial" pitchFamily="34" charset="0"/>
              </a:rPr>
              <a:t>And, finally, the </a:t>
            </a:r>
            <a:r>
              <a:rPr lang="en-US" sz="2400" dirty="0" err="1" smtClean="0">
                <a:cs typeface="Arial" pitchFamily="34" charset="0"/>
              </a:rPr>
              <a:t>ortho</a:t>
            </a:r>
            <a:r>
              <a:rPr lang="en-US" sz="2400" dirty="0" smtClean="0">
                <a:cs typeface="Arial" pitchFamily="34" charset="0"/>
              </a:rPr>
              <a:t>-</a:t>
            </a:r>
          </a:p>
          <a:p>
            <a:pPr indent="1588"/>
            <a:r>
              <a:rPr lang="en-US" sz="2400" dirty="0" smtClean="0">
                <a:cs typeface="Arial" pitchFamily="34" charset="0"/>
              </a:rPr>
              <a:t>metric height derived </a:t>
            </a:r>
          </a:p>
          <a:p>
            <a:pPr indent="1588"/>
            <a:r>
              <a:rPr lang="en-US" sz="2400" dirty="0" smtClean="0">
                <a:cs typeface="Arial" pitchFamily="34" charset="0"/>
              </a:rPr>
              <a:t>using the USGG2009 </a:t>
            </a:r>
          </a:p>
          <a:p>
            <a:pPr indent="1588"/>
            <a:r>
              <a:rPr lang="en-US" sz="2400" dirty="0" smtClean="0">
                <a:cs typeface="Arial" pitchFamily="34" charset="0"/>
              </a:rPr>
              <a:t>geoid model. The USGG2009 is a “true” geoid model based upon satellite and other space geodesy techniques. This will become the standard in the future.</a:t>
            </a:r>
          </a:p>
          <a:p>
            <a:pPr indent="1588"/>
            <a:endParaRPr lang="en-US" sz="2400" dirty="0" smtClean="0">
              <a:cs typeface="Arial" pitchFamily="34" charset="0"/>
            </a:endParaRPr>
          </a:p>
          <a:p>
            <a:pPr indent="1588"/>
            <a:r>
              <a:rPr lang="en-US" sz="2400" dirty="0" smtClean="0">
                <a:cs typeface="Arial" pitchFamily="34" charset="0"/>
              </a:rPr>
              <a:t>For more information, visit the USGG2009 home page at http://www.ngs.noaa.gov/GEOID/USGG2009/.</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37</a:t>
                </a:fld>
                <a:r>
                  <a:rPr lang="en-GB" sz="1800" b="1" dirty="0">
                    <a:solidFill>
                      <a:srgbClr val="282878"/>
                    </a:solidFill>
                  </a:rPr>
                  <a:t> </a:t>
                </a:r>
              </a:p>
            </p:txBody>
          </p:sp>
        </p:grpSp>
      </p:grpSp>
      <p:sp>
        <p:nvSpPr>
          <p:cNvPr id="20" name="TextBox 19"/>
          <p:cNvSpPr txBox="1"/>
          <p:nvPr/>
        </p:nvSpPr>
        <p:spPr>
          <a:xfrm>
            <a:off x="3749037" y="1188719"/>
            <a:ext cx="5031708" cy="1077218"/>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STATE PLANE COORDINATES - International Foot</a:t>
            </a:r>
          </a:p>
          <a:p>
            <a:r>
              <a:rPr lang="en-US" sz="800" dirty="0" smtClean="0">
                <a:latin typeface="Courier New" pitchFamily="49" charset="0"/>
                <a:cs typeface="Courier New" pitchFamily="49" charset="0"/>
              </a:rPr>
              <a:t>         SPC (3601    OR N)</a:t>
            </a:r>
          </a:p>
          <a:p>
            <a:r>
              <a:rPr lang="en-US" sz="800" dirty="0" smtClean="0">
                <a:latin typeface="Courier New" pitchFamily="49" charset="0"/>
                <a:cs typeface="Courier New" pitchFamily="49" charset="0"/>
              </a:rPr>
              <a:t>Northing (Y) [feet]         347675.719</a:t>
            </a:r>
          </a:p>
          <a:p>
            <a:r>
              <a:rPr lang="en-US" sz="800" dirty="0" smtClean="0">
                <a:latin typeface="Courier New" pitchFamily="49" charset="0"/>
                <a:cs typeface="Courier New" pitchFamily="49" charset="0"/>
              </a:rPr>
              <a:t>Easting  (X) [feet]        7471572.725</a:t>
            </a:r>
          </a:p>
          <a:p>
            <a:r>
              <a:rPr lang="en-US" sz="800" dirty="0" smtClean="0">
                <a:latin typeface="Courier New" pitchFamily="49" charset="0"/>
                <a:cs typeface="Courier New" pitchFamily="49" charset="0"/>
              </a:rPr>
              <a:t>Convergence  [degrees]     -1.98897513</a:t>
            </a:r>
          </a:p>
          <a:p>
            <a:r>
              <a:rPr lang="en-US" sz="800" dirty="0" smtClean="0">
                <a:latin typeface="Courier New" pitchFamily="49" charset="0"/>
                <a:cs typeface="Courier New" pitchFamily="49" charset="0"/>
              </a:rPr>
              <a:t>Point Scale                 0.99994603</a:t>
            </a:r>
          </a:p>
          <a:p>
            <a:r>
              <a:rPr lang="en-US" sz="800" dirty="0" smtClean="0">
                <a:latin typeface="Courier New" pitchFamily="49" charset="0"/>
                <a:cs typeface="Courier New" pitchFamily="49" charset="0"/>
              </a:rPr>
              <a:t>Combined Factor             0.99992941</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8592672" cy="3847207"/>
          </a:xfrm>
          <a:prstGeom prst="rect">
            <a:avLst/>
          </a:prstGeom>
          <a:noFill/>
        </p:spPr>
        <p:txBody>
          <a:bodyPr wrap="square" rtlCol="0">
            <a:spAutoFit/>
          </a:bodyPr>
          <a:lstStyle/>
          <a:p>
            <a:pPr indent="1588"/>
            <a:r>
              <a:rPr lang="en-US" sz="2400" dirty="0" smtClean="0"/>
              <a:t>If you’re uncomfortable with your results (we’re not, but speaking hypothetically), check your data first.</a:t>
            </a:r>
          </a:p>
          <a:p>
            <a:pPr marL="457200" indent="-228600">
              <a:buFont typeface="Arial" pitchFamily="34" charset="0"/>
              <a:buChar char="•"/>
            </a:pPr>
            <a:r>
              <a:rPr lang="en-US" sz="2400" dirty="0" smtClean="0"/>
              <a:t>Your hardware manufacturer may provide QC software.</a:t>
            </a:r>
          </a:p>
          <a:p>
            <a:pPr marL="463550" lvl="1" indent="-234950">
              <a:buFont typeface="Arial" pitchFamily="34" charset="0"/>
              <a:buChar char="•"/>
            </a:pPr>
            <a:r>
              <a:rPr lang="en-US" sz="2400" dirty="0" smtClean="0"/>
              <a:t>Use third-party software such as TEQC.</a:t>
            </a:r>
            <a:br>
              <a:rPr lang="en-US" sz="2400" dirty="0" smtClean="0"/>
            </a:br>
            <a:r>
              <a:rPr lang="en-US" sz="1400" dirty="0" smtClean="0">
                <a:latin typeface="Arial" charset="0"/>
              </a:rPr>
              <a:t>Estes and </a:t>
            </a:r>
            <a:r>
              <a:rPr lang="en-US" sz="1400" dirty="0" err="1" smtClean="0">
                <a:latin typeface="Arial" charset="0"/>
              </a:rPr>
              <a:t>Meertens</a:t>
            </a:r>
            <a:r>
              <a:rPr lang="en-US" sz="1400" dirty="0" smtClean="0">
                <a:latin typeface="Arial" charset="0"/>
              </a:rPr>
              <a:t>, “</a:t>
            </a:r>
            <a:r>
              <a:rPr lang="en-US" sz="1400" dirty="0" smtClean="0"/>
              <a:t>TEQC: The Multi-Purpose Toolkit for GPS/GLONASS Data”, 1999,</a:t>
            </a:r>
            <a:br>
              <a:rPr lang="en-US" sz="1400" dirty="0" smtClean="0"/>
            </a:br>
            <a:r>
              <a:rPr lang="en-US" sz="1400" dirty="0" smtClean="0"/>
              <a:t>GPS Solutions, 3, 1, 42-49.</a:t>
            </a:r>
          </a:p>
          <a:p>
            <a:pPr marL="457200" indent="-228600">
              <a:buFont typeface="Arial" pitchFamily="34" charset="0"/>
              <a:buChar char="•"/>
            </a:pPr>
            <a:r>
              <a:rPr lang="en-US" sz="2400" dirty="0" smtClean="0"/>
              <a:t>Resubmit  requesting the extended report.</a:t>
            </a:r>
          </a:p>
          <a:p>
            <a:pPr indent="1588"/>
            <a:endParaRPr lang="en-US" sz="2400" dirty="0" smtClean="0"/>
          </a:p>
          <a:p>
            <a:pPr indent="1588"/>
            <a:r>
              <a:rPr lang="en-US" sz="2400" dirty="0" smtClean="0"/>
              <a:t>If you’re still uncomfortable, consider checking the CORS used in the OPUS processing. The performance of the CORS is reflected in your results.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3456297" cy="3785652"/>
          </a:xfrm>
          <a:prstGeom prst="rect">
            <a:avLst/>
          </a:prstGeom>
          <a:noFill/>
        </p:spPr>
        <p:txBody>
          <a:bodyPr wrap="square" rtlCol="0">
            <a:spAutoFit/>
          </a:bodyPr>
          <a:lstStyle/>
          <a:p>
            <a:pPr indent="1588"/>
            <a:r>
              <a:rPr lang="en-US" sz="2400" dirty="0" smtClean="0"/>
              <a:t>The CORS selected as reference sites are listed towards the bottom of the standard report.</a:t>
            </a:r>
            <a:endParaRPr lang="en-US" sz="2400" dirty="0" smtClean="0">
              <a:cs typeface="Arial" pitchFamily="34" charset="0"/>
            </a:endParaRPr>
          </a:p>
          <a:p>
            <a:pPr indent="1588"/>
            <a:endParaRPr lang="en-US" sz="2400" dirty="0" smtClean="0">
              <a:cs typeface="Arial" pitchFamily="34" charset="0"/>
            </a:endParaRPr>
          </a:p>
          <a:p>
            <a:pPr indent="1588"/>
            <a:r>
              <a:rPr lang="en-US" sz="2400" dirty="0" smtClean="0">
                <a:cs typeface="Arial" pitchFamily="34" charset="0"/>
              </a:rPr>
              <a:t>OPUS examined the available sites and selected P376, MCSO and STAY.</a:t>
            </a:r>
            <a:endParaRPr lang="en-US" sz="2400" dirty="0" smtClean="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39</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
        <p:nvSpPr>
          <p:cNvPr id="19" name="TextBox 18"/>
          <p:cNvSpPr txBox="1"/>
          <p:nvPr/>
        </p:nvSpPr>
        <p:spPr>
          <a:xfrm>
            <a:off x="3747507" y="5330447"/>
            <a:ext cx="5016483" cy="830997"/>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538882" cy="2308324"/>
          </a:xfrm>
          <a:prstGeom prst="rect">
            <a:avLst/>
          </a:prstGeom>
          <a:noFill/>
        </p:spPr>
        <p:txBody>
          <a:bodyPr wrap="square" rtlCol="0">
            <a:spAutoFit/>
          </a:bodyPr>
          <a:lstStyle/>
          <a:p>
            <a:r>
              <a:rPr lang="en-US" sz="2400" dirty="0" smtClean="0"/>
              <a:t>I’m an informal speaker, so feel free to ask questions.</a:t>
            </a:r>
          </a:p>
          <a:p>
            <a:endParaRPr lang="en-US" sz="2400" dirty="0" smtClean="0"/>
          </a:p>
          <a:p>
            <a:r>
              <a:rPr lang="en-US" sz="2400" dirty="0" smtClean="0"/>
              <a:t>I will show examples of the web pages for completeness, but I am assuming a basic familiarity with the existing OPUS web sites. If you find any discussion about a web page too terse, ask for clarification.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a:t>
                </a:fld>
                <a:r>
                  <a:rPr lang="en-GB" sz="1800" b="1" dirty="0">
                    <a:solidFill>
                      <a:srgbClr val="282878"/>
                    </a:solidFill>
                  </a:rPr>
                  <a:t> </a:t>
                </a:r>
              </a:p>
            </p:txBody>
          </p:sp>
        </p:grpSp>
      </p:grpSp>
      <p:sp>
        <p:nvSpPr>
          <p:cNvPr id="21" name="Title 3"/>
          <p:cNvSpPr>
            <a:spLocks noGrp="1"/>
          </p:cNvSpPr>
          <p:nvPr>
            <p:ph type="title"/>
          </p:nvPr>
        </p:nvSpPr>
        <p:spPr>
          <a:xfrm>
            <a:off x="228600" y="457199"/>
            <a:ext cx="8686800" cy="594360"/>
          </a:xfrm>
        </p:spPr>
        <p:txBody>
          <a:bodyPr/>
          <a:lstStyle/>
          <a:p>
            <a:pPr algn="l"/>
            <a:r>
              <a:rPr lang="en-US" sz="4000" dirty="0" smtClean="0"/>
              <a:t>Workshop Outline</a:t>
            </a:r>
            <a:endParaRPr lang="en-US" sz="4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3536577" cy="3600986"/>
          </a:xfrm>
          <a:prstGeom prst="rect">
            <a:avLst/>
          </a:prstGeom>
          <a:noFill/>
        </p:spPr>
        <p:txBody>
          <a:bodyPr wrap="square" rtlCol="0">
            <a:spAutoFit/>
          </a:bodyPr>
          <a:lstStyle/>
          <a:p>
            <a:pPr indent="1588"/>
            <a:r>
              <a:rPr lang="en-US" sz="2400" dirty="0" smtClean="0">
                <a:cs typeface="Arial" pitchFamily="34" charset="0"/>
              </a:rPr>
              <a:t>Shown are the positions of P376, MCSO and STAY relative to our “test” site, CORV.</a:t>
            </a:r>
          </a:p>
          <a:p>
            <a:pPr indent="1588"/>
            <a:endParaRPr lang="en-US" sz="2400" dirty="0" smtClean="0">
              <a:cs typeface="Arial" pitchFamily="34" charset="0"/>
            </a:endParaRPr>
          </a:p>
          <a:p>
            <a:pPr indent="1588"/>
            <a:r>
              <a:rPr lang="en-US" sz="2400" dirty="0" smtClean="0">
                <a:cs typeface="Arial" pitchFamily="34" charset="0"/>
              </a:rPr>
              <a:t>A similar, interactive map can be found</a:t>
            </a:r>
            <a:br>
              <a:rPr lang="en-US" sz="2400" dirty="0" smtClean="0">
                <a:cs typeface="Arial" pitchFamily="34" charset="0"/>
              </a:rPr>
            </a:br>
            <a:r>
              <a:rPr lang="en-US" sz="2400" dirty="0" smtClean="0">
                <a:cs typeface="Arial" pitchFamily="34" charset="0"/>
              </a:rPr>
              <a:t>under the CORS link</a:t>
            </a:r>
            <a:br>
              <a:rPr lang="en-US" sz="2400" dirty="0" smtClean="0">
                <a:cs typeface="Arial" pitchFamily="34" charset="0"/>
              </a:rPr>
            </a:br>
            <a:r>
              <a:rPr lang="en-US" sz="2400" dirty="0" smtClean="0">
                <a:cs typeface="Arial" pitchFamily="34" charset="0"/>
              </a:rPr>
              <a:t>at the NGS web site.</a:t>
            </a:r>
            <a:r>
              <a:rPr lang="en-US" sz="1200" dirty="0" smtClean="0">
                <a:cs typeface="Arial" pitchFamily="34" charset="0"/>
              </a:rPr>
              <a:t/>
            </a:r>
            <a:br>
              <a:rPr lang="en-US" sz="1200" dirty="0" smtClean="0">
                <a:cs typeface="Arial" pitchFamily="34" charset="0"/>
              </a:rPr>
            </a:br>
            <a:r>
              <a:rPr lang="en-US" sz="1200" dirty="0" smtClean="0">
                <a:cs typeface="Arial" pitchFamily="34" charset="0"/>
              </a:rPr>
              <a:t> </a:t>
            </a:r>
            <a:r>
              <a:rPr lang="en-US" sz="1400" dirty="0" smtClean="0">
                <a:cs typeface="Arial" pitchFamily="34" charset="0"/>
              </a:rPr>
              <a:t>http://www.ngs.noaa.gov/CORS/</a:t>
            </a:r>
            <a:endParaRPr lang="en-US" sz="1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40</a:t>
                </a:fld>
                <a:r>
                  <a:rPr lang="en-GB" sz="1800" b="1" dirty="0">
                    <a:solidFill>
                      <a:srgbClr val="282878"/>
                    </a:solidFill>
                  </a:rPr>
                  <a:t> </a:t>
                </a:r>
              </a:p>
            </p:txBody>
          </p:sp>
        </p:grpSp>
      </p:grpSp>
      <p:pic>
        <p:nvPicPr>
          <p:cNvPr id="19" name="Picture 12" descr="or_map"/>
          <p:cNvPicPr>
            <a:picLocks noGrp="1" noChangeAspect="1" noChangeArrowheads="1"/>
          </p:cNvPicPr>
          <p:nvPr>
            <p:ph idx="1"/>
          </p:nvPr>
        </p:nvPicPr>
        <p:blipFill>
          <a:blip r:embed="rId2" cstate="print"/>
          <a:srcRect l="20628" t="11693" r="34800" b="28800"/>
          <a:stretch>
            <a:fillRect/>
          </a:stretch>
        </p:blipFill>
        <p:spPr>
          <a:xfrm>
            <a:off x="3749040" y="1188708"/>
            <a:ext cx="4856838" cy="4863183"/>
          </a:xfrm>
          <a:ln w="12700">
            <a:solidFill>
              <a:schemeClr val="accent1"/>
            </a:solidFill>
          </a:ln>
        </p:spPr>
      </p:pic>
      <p:sp>
        <p:nvSpPr>
          <p:cNvPr id="25" name="Oval 6"/>
          <p:cNvSpPr>
            <a:spLocks noChangeArrowheads="1"/>
          </p:cNvSpPr>
          <p:nvPr/>
        </p:nvSpPr>
        <p:spPr bwMode="auto">
          <a:xfrm>
            <a:off x="4663440" y="3566160"/>
            <a:ext cx="1920240" cy="1188720"/>
          </a:xfrm>
          <a:prstGeom prst="ellipse">
            <a:avLst/>
          </a:prstGeom>
          <a:noFill/>
          <a:ln w="76200" algn="ctr">
            <a:solidFill>
              <a:srgbClr val="800080"/>
            </a:solidFill>
            <a:round/>
            <a:headEnd/>
            <a:tailEnd/>
          </a:ln>
          <a:effectLst/>
        </p:spPr>
        <p:txBody>
          <a:bodyPr wrap="square" anchor="ctr">
            <a:spAutoFit/>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3966883" cy="3785652"/>
          </a:xfrm>
          <a:prstGeom prst="rect">
            <a:avLst/>
          </a:prstGeom>
          <a:noFill/>
        </p:spPr>
        <p:txBody>
          <a:bodyPr wrap="square" rtlCol="0">
            <a:spAutoFit/>
          </a:bodyPr>
          <a:lstStyle/>
          <a:p>
            <a:pPr indent="1588"/>
            <a:r>
              <a:rPr lang="en-US" sz="2400" dirty="0" smtClean="0"/>
              <a:t>The NGS monitors the CORS data daily and provides summaries of those results.</a:t>
            </a:r>
          </a:p>
          <a:p>
            <a:pPr indent="1588"/>
            <a:endParaRPr lang="en-US" sz="2400" dirty="0" smtClean="0"/>
          </a:p>
          <a:p>
            <a:pPr indent="1588"/>
            <a:r>
              <a:rPr lang="en-US" sz="2400" dirty="0" smtClean="0"/>
              <a:t>Site logs and coordinate time series for the CORS can be accessed through</a:t>
            </a:r>
            <a:br>
              <a:rPr lang="en-US" sz="2400" dirty="0" smtClean="0"/>
            </a:br>
            <a:r>
              <a:rPr lang="en-US" sz="2400" dirty="0" smtClean="0"/>
              <a:t>the </a:t>
            </a:r>
            <a:r>
              <a:rPr lang="en-US" sz="2400" dirty="0" err="1" smtClean="0"/>
              <a:t>Logfiles</a:t>
            </a:r>
            <a:r>
              <a:rPr lang="en-US" sz="2400" dirty="0" smtClean="0"/>
              <a:t> option under</a:t>
            </a:r>
            <a:br>
              <a:rPr lang="en-US" sz="2400" dirty="0" smtClean="0"/>
            </a:br>
            <a:r>
              <a:rPr lang="en-US" sz="2400" dirty="0" smtClean="0"/>
              <a:t>the CORS Site Metadata.</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41</a:t>
                </a:fld>
                <a:r>
                  <a:rPr lang="en-GB" sz="1800" b="1" dirty="0">
                    <a:solidFill>
                      <a:srgbClr val="282878"/>
                    </a:solidFill>
                  </a:rPr>
                  <a:t> </a:t>
                </a:r>
              </a:p>
            </p:txBody>
          </p:sp>
        </p:grpSp>
      </p:grpSp>
      <p:pic>
        <p:nvPicPr>
          <p:cNvPr id="63492" name="Picture 4"/>
          <p:cNvPicPr>
            <a:picLocks noChangeAspect="1" noChangeArrowheads="1"/>
          </p:cNvPicPr>
          <p:nvPr/>
        </p:nvPicPr>
        <p:blipFill>
          <a:blip r:embed="rId2" cstate="print"/>
          <a:srcRect l="22452" t="41539" r="7878" b="11422"/>
          <a:stretch>
            <a:fillRect/>
          </a:stretch>
        </p:blipFill>
        <p:spPr bwMode="auto">
          <a:xfrm>
            <a:off x="3838010" y="1554480"/>
            <a:ext cx="4910667" cy="3812875"/>
          </a:xfrm>
          <a:prstGeom prst="rect">
            <a:avLst/>
          </a:prstGeom>
          <a:noFill/>
          <a:ln w="12700">
            <a:solidFill>
              <a:schemeClr val="accent1"/>
            </a:solidFill>
            <a:miter lim="800000"/>
            <a:headEnd/>
            <a:tailEnd/>
          </a:ln>
        </p:spPr>
      </p:pic>
      <p:sp>
        <p:nvSpPr>
          <p:cNvPr id="20" name="TextBox 19"/>
          <p:cNvSpPr txBox="1"/>
          <p:nvPr/>
        </p:nvSpPr>
        <p:spPr>
          <a:xfrm>
            <a:off x="3812875" y="1259457"/>
            <a:ext cx="4934309" cy="276999"/>
          </a:xfrm>
          <a:prstGeom prst="rect">
            <a:avLst/>
          </a:prstGeom>
          <a:noFill/>
        </p:spPr>
        <p:txBody>
          <a:bodyPr wrap="square" rtlCol="0">
            <a:spAutoFit/>
          </a:bodyPr>
          <a:lstStyle/>
          <a:p>
            <a:r>
              <a:rPr lang="en-US" sz="1200" dirty="0" smtClean="0"/>
              <a:t>http://www.ngs.noaa.gov/CORS/logfiles/</a:t>
            </a:r>
            <a:endParaRPr lang="en-US" sz="1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3456297" cy="2677656"/>
          </a:xfrm>
          <a:prstGeom prst="rect">
            <a:avLst/>
          </a:prstGeom>
          <a:noFill/>
        </p:spPr>
        <p:txBody>
          <a:bodyPr wrap="square" rtlCol="0">
            <a:spAutoFit/>
          </a:bodyPr>
          <a:lstStyle/>
          <a:p>
            <a:pPr indent="1588"/>
            <a:r>
              <a:rPr lang="en-US" sz="2400" dirty="0" smtClean="0"/>
              <a:t>Looking at the 60-day time-series for each CORS, we discover that the P376 data for the this day happens to be the last before an extended gap.</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42</a:t>
                </a:fld>
                <a:r>
                  <a:rPr lang="en-GB" sz="1800" b="1" dirty="0">
                    <a:solidFill>
                      <a:srgbClr val="282878"/>
                    </a:solidFill>
                  </a:rPr>
                  <a:t> </a:t>
                </a:r>
              </a:p>
            </p:txBody>
          </p:sp>
        </p:grpSp>
      </p:grpSp>
      <p:pic>
        <p:nvPicPr>
          <p:cNvPr id="63490" name="Picture 2"/>
          <p:cNvPicPr>
            <a:picLocks noChangeAspect="1" noChangeArrowheads="1"/>
          </p:cNvPicPr>
          <p:nvPr/>
        </p:nvPicPr>
        <p:blipFill>
          <a:blip r:embed="rId2" cstate="print"/>
          <a:srcRect/>
          <a:stretch>
            <a:fillRect/>
          </a:stretch>
        </p:blipFill>
        <p:spPr bwMode="auto">
          <a:xfrm>
            <a:off x="3657600" y="1188720"/>
            <a:ext cx="5200650" cy="4791075"/>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8458201" cy="3046988"/>
          </a:xfrm>
          <a:prstGeom prst="rect">
            <a:avLst/>
          </a:prstGeom>
          <a:noFill/>
        </p:spPr>
        <p:txBody>
          <a:bodyPr wrap="square" rtlCol="0">
            <a:spAutoFit/>
          </a:bodyPr>
          <a:lstStyle/>
          <a:p>
            <a:pPr indent="1588"/>
            <a:r>
              <a:rPr lang="en-US" sz="2400" dirty="0" smtClean="0"/>
              <a:t>Although this site and the results appears fine otherwise, we may want to consider digging a little deeper.</a:t>
            </a:r>
          </a:p>
          <a:p>
            <a:pPr indent="1588"/>
            <a:endParaRPr lang="en-US" sz="2400" dirty="0" smtClean="0"/>
          </a:p>
          <a:p>
            <a:pPr indent="1588"/>
            <a:r>
              <a:rPr lang="en-US" sz="2400" dirty="0" smtClean="0"/>
              <a:t>Possible next steps in evaluating this CORS are:</a:t>
            </a:r>
          </a:p>
          <a:p>
            <a:pPr marL="452438" indent="-223838">
              <a:buFont typeface="Arial" pitchFamily="34" charset="0"/>
              <a:buChar char="•"/>
            </a:pPr>
            <a:r>
              <a:rPr lang="en-US" sz="2400" dirty="0" smtClean="0"/>
              <a:t>Resubmit  requesting the extended report. </a:t>
            </a:r>
          </a:p>
          <a:p>
            <a:pPr marL="452438" indent="-223838">
              <a:buFont typeface="Arial" pitchFamily="34" charset="0"/>
              <a:buChar char="•"/>
            </a:pPr>
            <a:r>
              <a:rPr lang="en-US" sz="2400" dirty="0" smtClean="0"/>
              <a:t>Review the P376 site log.</a:t>
            </a:r>
          </a:p>
          <a:p>
            <a:pPr marL="452438" indent="-223838">
              <a:buFont typeface="Arial" pitchFamily="34" charset="0"/>
              <a:buChar char="•"/>
            </a:pPr>
            <a:r>
              <a:rPr lang="en-US" sz="2400" dirty="0" smtClean="0"/>
              <a:t>Resubmit excluding P376.</a:t>
            </a:r>
          </a:p>
          <a:p>
            <a:pPr indent="1588"/>
            <a:endParaRPr lang="en-US" sz="2400" dirty="0" smtClean="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4893647"/>
          </a:xfrm>
          <a:prstGeom prst="rect">
            <a:avLst/>
          </a:prstGeom>
          <a:noFill/>
        </p:spPr>
        <p:txBody>
          <a:bodyPr wrap="square" rtlCol="0">
            <a:spAutoFit/>
          </a:bodyPr>
          <a:lstStyle/>
          <a:p>
            <a:pPr marL="463550" indent="-463550"/>
            <a:r>
              <a:rPr lang="en-US" sz="2400" dirty="0" smtClean="0"/>
              <a:t>The primary steps of OPUS-S processing are:</a:t>
            </a:r>
          </a:p>
          <a:p>
            <a:pPr marL="463550" indent="-463550"/>
            <a:endParaRPr lang="en-US" sz="2400" dirty="0" smtClean="0"/>
          </a:p>
          <a:p>
            <a:pPr marL="463550" indent="-463550">
              <a:buFont typeface="+mj-lt"/>
              <a:buAutoNum type="arabicPeriod"/>
            </a:pPr>
            <a:r>
              <a:rPr lang="en-US" sz="2400" dirty="0" smtClean="0"/>
              <a:t>Prepare and quality control the submitted data.</a:t>
            </a:r>
          </a:p>
          <a:p>
            <a:pPr marL="463550" indent="-463550">
              <a:buFontTx/>
              <a:buAutoNum type="arabicPeriod"/>
            </a:pPr>
            <a:r>
              <a:rPr lang="en-US" sz="2400" dirty="0" smtClean="0"/>
              <a:t>Estimate a crude point-position using TEQC.</a:t>
            </a:r>
          </a:p>
          <a:p>
            <a:pPr marL="463550" indent="-463550">
              <a:buFontTx/>
              <a:buAutoNum type="arabicPeriod"/>
            </a:pPr>
            <a:r>
              <a:rPr lang="en-US" sz="2400" dirty="0" smtClean="0"/>
              <a:t>Compute distances to every available CORS.</a:t>
            </a:r>
          </a:p>
          <a:p>
            <a:pPr marL="463550" indent="-463550">
              <a:buFontTx/>
              <a:buAutoNum type="arabicPeriod"/>
            </a:pPr>
            <a:r>
              <a:rPr lang="en-US" sz="2400" dirty="0" smtClean="0"/>
              <a:t>Select the three “best” CORS based upon:</a:t>
            </a:r>
          </a:p>
          <a:p>
            <a:pPr marL="920750" lvl="2" indent="-463550">
              <a:buFont typeface="Arial" pitchFamily="34" charset="0"/>
              <a:buChar char="•"/>
            </a:pPr>
            <a:r>
              <a:rPr lang="en-US" sz="2400" dirty="0" smtClean="0">
                <a:cs typeface="Arial" pitchFamily="34" charset="0"/>
              </a:rPr>
              <a:t>Being closest to the user’s site.</a:t>
            </a:r>
          </a:p>
          <a:p>
            <a:pPr marL="920750" lvl="2" indent="-463550">
              <a:buFont typeface="Arial" pitchFamily="34" charset="0"/>
              <a:buChar char="•"/>
            </a:pPr>
            <a:r>
              <a:rPr lang="en-US" sz="2400" dirty="0" smtClean="0">
                <a:cs typeface="Arial" pitchFamily="34" charset="0"/>
              </a:rPr>
              <a:t>Having common satellite visibility with the user data.</a:t>
            </a:r>
          </a:p>
          <a:p>
            <a:pPr marL="920750" lvl="2" indent="-463550">
              <a:buFont typeface="Arial" pitchFamily="34" charset="0"/>
              <a:buChar char="•"/>
            </a:pPr>
            <a:r>
              <a:rPr lang="en-US" sz="2400" dirty="0" smtClean="0">
                <a:cs typeface="Arial" pitchFamily="34" charset="0"/>
              </a:rPr>
              <a:t>Having more than 80% of the possible data available.</a:t>
            </a:r>
          </a:p>
          <a:p>
            <a:pPr marL="920750" lvl="2" indent="-463550">
              <a:buFont typeface="Arial" pitchFamily="34" charset="0"/>
              <a:buChar char="•"/>
            </a:pPr>
            <a:r>
              <a:rPr lang="en-US" sz="2400" dirty="0" smtClean="0">
                <a:cs typeface="Arial" pitchFamily="34" charset="0"/>
              </a:rPr>
              <a:t>Having low multipath measures.</a:t>
            </a:r>
          </a:p>
          <a:p>
            <a:pPr marL="463550" lvl="1" indent="-463550">
              <a:buFont typeface="+mj-lt"/>
              <a:buAutoNum type="arabicPeriod" startAt="5"/>
            </a:pPr>
            <a:r>
              <a:rPr lang="en-US" sz="2400" dirty="0" smtClean="0">
                <a:cs typeface="Arial" pitchFamily="34" charset="0"/>
              </a:rPr>
              <a:t>Complete the single-baseline processing using PAGES.</a:t>
            </a:r>
          </a:p>
          <a:p>
            <a:pPr marL="463550" lvl="1" indent="-463550">
              <a:buFont typeface="+mj-lt"/>
              <a:buAutoNum type="arabicPeriod" startAt="6"/>
            </a:pPr>
            <a:r>
              <a:rPr lang="en-US" sz="2400" dirty="0" smtClean="0">
                <a:cs typeface="Arial" pitchFamily="34" charset="0"/>
              </a:rPr>
              <a:t>Check the solution quality and replace a CORS if needed.</a:t>
            </a:r>
          </a:p>
          <a:p>
            <a:pPr marL="463550" lvl="1" indent="-463550">
              <a:buFont typeface="+mj-lt"/>
              <a:buAutoNum type="arabicPeriod" startAt="6"/>
            </a:pPr>
            <a:r>
              <a:rPr lang="en-US" sz="2400" dirty="0" smtClean="0">
                <a:cs typeface="Arial" pitchFamily="34" charset="0"/>
              </a:rPr>
              <a:t>Generate and email the report to the user.</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3847207"/>
          </a:xfrm>
          <a:prstGeom prst="rect">
            <a:avLst/>
          </a:prstGeom>
          <a:noFill/>
        </p:spPr>
        <p:txBody>
          <a:bodyPr wrap="square" rtlCol="0">
            <a:spAutoFit/>
          </a:bodyPr>
          <a:lstStyle/>
          <a:p>
            <a:pPr marL="6350" indent="-6350"/>
            <a:r>
              <a:rPr lang="en-US" sz="2400" dirty="0" smtClean="0">
                <a:cs typeface="Arial" pitchFamily="34" charset="0"/>
              </a:rPr>
              <a:t>OPUS-S uses PAGES for data processing.</a:t>
            </a:r>
          </a:p>
          <a:p>
            <a:pPr marL="6350" indent="-6350"/>
            <a:endParaRPr lang="en-US" sz="2400" dirty="0" smtClean="0">
              <a:cs typeface="Arial" pitchFamily="34" charset="0"/>
            </a:endParaRPr>
          </a:p>
          <a:p>
            <a:pPr marL="6350" indent="-6350"/>
            <a:r>
              <a:rPr lang="en-US" sz="2400" dirty="0" smtClean="0">
                <a:cs typeface="Arial" pitchFamily="34" charset="0"/>
              </a:rPr>
              <a:t>PAGES is a state-of-the-art processing engine developed by the NGS.</a:t>
            </a:r>
          </a:p>
          <a:p>
            <a:pPr marL="6350" indent="-6350"/>
            <a:endParaRPr lang="en-US" sz="2400" dirty="0" smtClean="0">
              <a:cs typeface="Arial" pitchFamily="34" charset="0"/>
            </a:endParaRPr>
          </a:p>
          <a:p>
            <a:pPr marL="6350" indent="-6350"/>
            <a:r>
              <a:rPr lang="en-US" sz="2400" dirty="0" smtClean="0">
                <a:cs typeface="Arial" pitchFamily="34" charset="0"/>
              </a:rPr>
              <a:t>Besides OPUS-S, PAGES is used for orbit production, reference frame definition, network monitoring and many </a:t>
            </a:r>
            <a:br>
              <a:rPr lang="en-US" sz="2400" dirty="0" smtClean="0">
                <a:cs typeface="Arial" pitchFamily="34" charset="0"/>
              </a:rPr>
            </a:br>
            <a:r>
              <a:rPr lang="en-US" sz="2400" dirty="0" smtClean="0">
                <a:cs typeface="Arial" pitchFamily="34" charset="0"/>
              </a:rPr>
              <a:t>other GPS data processing tasks.</a:t>
            </a:r>
          </a:p>
          <a:p>
            <a:pPr marL="6350" indent="-6350"/>
            <a:endParaRPr lang="en-US" sz="2400" dirty="0" smtClean="0">
              <a:cs typeface="Arial" pitchFamily="34" charset="0"/>
            </a:endParaRPr>
          </a:p>
          <a:p>
            <a:pPr marL="6350" indent="-6350"/>
            <a:r>
              <a:rPr lang="en-US" sz="1400" dirty="0" smtClean="0">
                <a:cs typeface="Arial" pitchFamily="34" charset="0"/>
              </a:rPr>
              <a:t>http://www.ngs.noaa.gov/GRD/GPS/DOC/toc.html</a:t>
            </a:r>
          </a:p>
          <a:p>
            <a:pPr marL="6350" indent="-6350"/>
            <a:r>
              <a:rPr lang="en-US" sz="1400" dirty="0" smtClean="0">
                <a:cs typeface="Arial" pitchFamily="34" charset="0"/>
              </a:rPr>
              <a:t>http://igscb.jpl.nasa.gov/igscb/center/analysis/noaa.acn</a:t>
            </a:r>
            <a:endParaRPr lang="en-US" sz="1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5601533"/>
          </a:xfrm>
          <a:prstGeom prst="rect">
            <a:avLst/>
          </a:prstGeom>
          <a:noFill/>
        </p:spPr>
        <p:txBody>
          <a:bodyPr wrap="square" rtlCol="0">
            <a:spAutoFit/>
          </a:bodyPr>
          <a:lstStyle/>
          <a:p>
            <a:pPr marL="6350" indent="-6350"/>
            <a:r>
              <a:rPr lang="en-US" sz="2400" dirty="0" smtClean="0">
                <a:cs typeface="Arial" pitchFamily="34" charset="0"/>
              </a:rPr>
              <a:t>OPUS-S modeling highlights:</a:t>
            </a:r>
          </a:p>
          <a:p>
            <a:pPr marL="6350" indent="-6350"/>
            <a:endParaRPr lang="en-US" sz="2400" dirty="0" smtClean="0">
              <a:cs typeface="Arial" pitchFamily="34" charset="0"/>
            </a:endParaRPr>
          </a:p>
          <a:p>
            <a:pPr marL="352425" indent="-352425">
              <a:buFont typeface="Arial" pitchFamily="34" charset="0"/>
              <a:buChar char="•"/>
            </a:pPr>
            <a:r>
              <a:rPr lang="en-US" sz="2400" dirty="0" smtClean="0">
                <a:cs typeface="Arial" pitchFamily="34" charset="0"/>
              </a:rPr>
              <a:t>Satellite coordinates from the </a:t>
            </a:r>
            <a:r>
              <a:rPr lang="en-US" sz="2400" b="1" dirty="0" smtClean="0">
                <a:cs typeface="Arial" pitchFamily="34" charset="0"/>
              </a:rPr>
              <a:t>International GNSS Service </a:t>
            </a:r>
            <a:r>
              <a:rPr lang="en-US" sz="2400" dirty="0" smtClean="0">
                <a:cs typeface="Arial" pitchFamily="34" charset="0"/>
              </a:rPr>
              <a:t>(IGS) precise ephemerides.</a:t>
            </a:r>
            <a:r>
              <a:rPr lang="en-US" sz="1200" dirty="0" smtClean="0">
                <a:cs typeface="Arial" pitchFamily="34" charset="0"/>
              </a:rPr>
              <a:t/>
            </a:r>
            <a:br>
              <a:rPr lang="en-US" sz="1200" dirty="0" smtClean="0">
                <a:cs typeface="Arial" pitchFamily="34" charset="0"/>
              </a:rPr>
            </a:br>
            <a:r>
              <a:rPr lang="en-US" sz="1200" dirty="0" smtClean="0">
                <a:cs typeface="Arial" pitchFamily="34" charset="0"/>
              </a:rPr>
              <a:t> </a:t>
            </a:r>
            <a:r>
              <a:rPr lang="en-US" sz="1400" dirty="0" smtClean="0">
                <a:cs typeface="Arial" pitchFamily="34" charset="0"/>
              </a:rPr>
              <a:t>http://igscb.jpl.nasa.gov/components/usage.html.</a:t>
            </a:r>
          </a:p>
          <a:p>
            <a:pPr marL="352425" indent="-352425">
              <a:buFont typeface="Arial" pitchFamily="34" charset="0"/>
              <a:buChar char="•"/>
            </a:pPr>
            <a:r>
              <a:rPr lang="en-US" sz="2400" dirty="0" smtClean="0">
                <a:cs typeface="Arial" pitchFamily="34" charset="0"/>
              </a:rPr>
              <a:t>CORS coordinates and hardware histories from the NGS site information data base.</a:t>
            </a:r>
          </a:p>
          <a:p>
            <a:pPr marL="352425" indent="-352425">
              <a:buFont typeface="Arial" pitchFamily="34" charset="0"/>
              <a:buChar char="•"/>
            </a:pPr>
            <a:r>
              <a:rPr lang="en-US" sz="2400" dirty="0" smtClean="0">
                <a:cs typeface="Arial" pitchFamily="34" charset="0"/>
              </a:rPr>
              <a:t>Receiver antenna phase center offsets and variations from the NGS </a:t>
            </a:r>
            <a:r>
              <a:rPr lang="en-US" sz="2400" dirty="0" smtClean="0">
                <a:cs typeface="Arial" pitchFamily="34" charset="0"/>
              </a:rPr>
              <a:t>absolute antenna </a:t>
            </a:r>
            <a:r>
              <a:rPr lang="en-US" sz="2400" dirty="0" smtClean="0">
                <a:cs typeface="Arial" pitchFamily="34" charset="0"/>
              </a:rPr>
              <a:t>model data base.</a:t>
            </a:r>
            <a:r>
              <a:rPr lang="en-US" sz="1200" dirty="0" smtClean="0">
                <a:cs typeface="Arial" pitchFamily="34" charset="0"/>
              </a:rPr>
              <a:t/>
            </a:r>
            <a:br>
              <a:rPr lang="en-US" sz="1200" dirty="0" smtClean="0">
                <a:cs typeface="Arial" pitchFamily="34" charset="0"/>
              </a:rPr>
            </a:br>
            <a:r>
              <a:rPr lang="en-US" sz="1400" dirty="0" smtClean="0">
                <a:cs typeface="Arial" pitchFamily="34" charset="0"/>
              </a:rPr>
              <a:t> http://www.ngs.noaa.gov/ANTCAL/.</a:t>
            </a:r>
          </a:p>
          <a:p>
            <a:pPr marL="352425" indent="-352425">
              <a:buFont typeface="Arial" pitchFamily="34" charset="0"/>
              <a:buChar char="•"/>
            </a:pPr>
            <a:r>
              <a:rPr lang="en-US" sz="2400" b="1" dirty="0" smtClean="0">
                <a:cs typeface="Arial" pitchFamily="34" charset="0"/>
              </a:rPr>
              <a:t>International Earth Rotation Service </a:t>
            </a:r>
            <a:r>
              <a:rPr lang="en-US" sz="2400" dirty="0" smtClean="0">
                <a:cs typeface="Arial" pitchFamily="34" charset="0"/>
              </a:rPr>
              <a:t>(IERS) 2003 solid Earth tide model.</a:t>
            </a:r>
            <a:r>
              <a:rPr lang="en-US" sz="1200" dirty="0" smtClean="0">
                <a:cs typeface="Arial" pitchFamily="34" charset="0"/>
              </a:rPr>
              <a:t/>
            </a:r>
            <a:br>
              <a:rPr lang="en-US" sz="1200" dirty="0" smtClean="0">
                <a:cs typeface="Arial" pitchFamily="34" charset="0"/>
              </a:rPr>
            </a:br>
            <a:r>
              <a:rPr lang="en-US" sz="1400" dirty="0" smtClean="0">
                <a:cs typeface="Arial" pitchFamily="34" charset="0"/>
              </a:rPr>
              <a:t>http://www.iers.org/nn_11216/IERS/EN/Publications/TechnicalNotes/tn32.html.</a:t>
            </a:r>
          </a:p>
          <a:p>
            <a:pPr marL="352425" indent="-352425">
              <a:buFont typeface="Arial" pitchFamily="34" charset="0"/>
              <a:buChar char="•"/>
            </a:pPr>
            <a:r>
              <a:rPr lang="en-US" sz="2400" dirty="0" smtClean="0">
                <a:cs typeface="Arial" pitchFamily="34" charset="0"/>
              </a:rPr>
              <a:t>Surface met from a climatological model.</a:t>
            </a:r>
            <a:r>
              <a:rPr lang="en-US" sz="2400" dirty="0" smtClean="0"/>
              <a:t/>
            </a:r>
            <a:br>
              <a:rPr lang="en-US" sz="2400" dirty="0" smtClean="0"/>
            </a:br>
            <a:r>
              <a:rPr lang="en-US" sz="1400" dirty="0" smtClean="0"/>
              <a:t>Boehm et al., “Short Note: A global model of pressure and temperature for geodetic applications”,</a:t>
            </a:r>
            <a:br>
              <a:rPr lang="en-US" sz="1400" dirty="0" smtClean="0"/>
            </a:br>
            <a:r>
              <a:rPr lang="en-US" sz="1400" dirty="0" smtClean="0"/>
              <a:t>J. </a:t>
            </a:r>
            <a:r>
              <a:rPr lang="en-US" sz="1400" dirty="0" err="1" smtClean="0"/>
              <a:t>Geod</a:t>
            </a:r>
            <a:r>
              <a:rPr lang="en-US" sz="1400" dirty="0" smtClean="0"/>
              <a:t>., 2007.</a:t>
            </a:r>
            <a:endParaRPr lang="en-US" sz="1400" dirty="0" smtClean="0">
              <a:cs typeface="Arial" pitchFamily="34" charset="0"/>
            </a:endParaRPr>
          </a:p>
          <a:p>
            <a:pPr marL="352425" indent="-352425">
              <a:buFont typeface="Arial" pitchFamily="34" charset="0"/>
              <a:buChar char="•"/>
            </a:pP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5262979"/>
          </a:xfrm>
          <a:prstGeom prst="rect">
            <a:avLst/>
          </a:prstGeom>
          <a:noFill/>
        </p:spPr>
        <p:txBody>
          <a:bodyPr wrap="square" rtlCol="0">
            <a:spAutoFit/>
          </a:bodyPr>
          <a:lstStyle/>
          <a:p>
            <a:pPr marL="6350" indent="-6350"/>
            <a:r>
              <a:rPr lang="en-US" sz="2400" dirty="0" smtClean="0">
                <a:cs typeface="Arial" pitchFamily="34" charset="0"/>
              </a:rPr>
              <a:t>OPUS-S processing highlights:</a:t>
            </a:r>
          </a:p>
          <a:p>
            <a:pPr marL="6350" indent="-6350"/>
            <a:endParaRPr lang="en-US" sz="2400" dirty="0" smtClean="0">
              <a:cs typeface="Arial" pitchFamily="34" charset="0"/>
            </a:endParaRPr>
          </a:p>
          <a:p>
            <a:pPr marL="352425" indent="-352425">
              <a:buFont typeface="Arial" pitchFamily="34" charset="0"/>
              <a:buChar char="•"/>
            </a:pPr>
            <a:r>
              <a:rPr lang="en-US" sz="2400" dirty="0" smtClean="0">
                <a:cs typeface="Arial" pitchFamily="34" charset="0"/>
              </a:rPr>
              <a:t>Everything is “done” in the </a:t>
            </a:r>
            <a:r>
              <a:rPr lang="en-US" sz="2400" b="1" dirty="0" smtClean="0">
                <a:cs typeface="Arial" pitchFamily="34" charset="0"/>
              </a:rPr>
              <a:t>International Terrestrial Reference Frame</a:t>
            </a:r>
            <a:r>
              <a:rPr lang="en-US" sz="2400" dirty="0" smtClean="0">
                <a:cs typeface="Arial" pitchFamily="34" charset="0"/>
              </a:rPr>
              <a:t> (ITRF).</a:t>
            </a:r>
          </a:p>
          <a:p>
            <a:pPr marL="352425" indent="-352425">
              <a:buFont typeface="Arial" pitchFamily="34" charset="0"/>
              <a:buChar char="•"/>
            </a:pPr>
            <a:r>
              <a:rPr lang="en-US" sz="2400" dirty="0" smtClean="0">
                <a:cs typeface="Arial" pitchFamily="34" charset="0"/>
              </a:rPr>
              <a:t>SV coordinates are held rigidly fixed.</a:t>
            </a:r>
          </a:p>
          <a:p>
            <a:pPr marL="352425" indent="-352425">
              <a:buFont typeface="Arial" pitchFamily="34" charset="0"/>
              <a:buChar char="•"/>
            </a:pPr>
            <a:r>
              <a:rPr lang="en-US" sz="2400" dirty="0" smtClean="0">
                <a:cs typeface="Arial" pitchFamily="34" charset="0"/>
              </a:rPr>
              <a:t>CORS coordinates are heavily constrained.</a:t>
            </a:r>
          </a:p>
          <a:p>
            <a:pPr marL="352425" indent="-352425">
              <a:buFont typeface="Arial" pitchFamily="34" charset="0"/>
              <a:buChar char="•"/>
            </a:pPr>
            <a:r>
              <a:rPr lang="en-US" sz="2400" dirty="0" smtClean="0">
                <a:cs typeface="Arial" pitchFamily="34" charset="0"/>
              </a:rPr>
              <a:t>Neutral atmosphere (</a:t>
            </a:r>
            <a:r>
              <a:rPr lang="en-US" sz="2400" dirty="0" err="1" smtClean="0">
                <a:cs typeface="Arial" pitchFamily="34" charset="0"/>
              </a:rPr>
              <a:t>tropo</a:t>
            </a:r>
            <a:r>
              <a:rPr lang="en-US" sz="2400" dirty="0" smtClean="0">
                <a:cs typeface="Arial" pitchFamily="34" charset="0"/>
              </a:rPr>
              <a:t>) dry component modeled.</a:t>
            </a:r>
          </a:p>
          <a:p>
            <a:pPr marL="352425" indent="-352425">
              <a:buFont typeface="Arial" pitchFamily="34" charset="0"/>
              <a:buChar char="•"/>
            </a:pPr>
            <a:r>
              <a:rPr lang="en-US" sz="2400" dirty="0" smtClean="0">
                <a:cs typeface="Arial" pitchFamily="34" charset="0"/>
              </a:rPr>
              <a:t>Neutral atmosphere (</a:t>
            </a:r>
            <a:r>
              <a:rPr lang="en-US" sz="2400" dirty="0" err="1" smtClean="0">
                <a:cs typeface="Arial" pitchFamily="34" charset="0"/>
              </a:rPr>
              <a:t>tropo</a:t>
            </a:r>
            <a:r>
              <a:rPr lang="en-US" sz="2400" dirty="0" smtClean="0">
                <a:cs typeface="Arial" pitchFamily="34" charset="0"/>
              </a:rPr>
              <a:t>) wet component estimated.</a:t>
            </a:r>
          </a:p>
          <a:p>
            <a:pPr marL="352425" indent="-352425">
              <a:buFont typeface="Arial" pitchFamily="34" charset="0"/>
              <a:buChar char="•"/>
            </a:pPr>
            <a:r>
              <a:rPr lang="en-US" sz="2400" dirty="0" smtClean="0">
                <a:cs typeface="Arial" pitchFamily="34" charset="0"/>
              </a:rPr>
              <a:t>Double-differenced, ion-free carrier phase observable.</a:t>
            </a:r>
          </a:p>
          <a:p>
            <a:pPr marL="352425" indent="-352425">
              <a:buFont typeface="Arial" pitchFamily="34" charset="0"/>
              <a:buChar char="•"/>
            </a:pPr>
            <a:r>
              <a:rPr lang="en-US" sz="2400" dirty="0" smtClean="0">
                <a:cs typeface="Arial" pitchFamily="34" charset="0"/>
              </a:rPr>
              <a:t>Carrier phase ambiguities are fixed to their integer values where possible; float ambiguities are estimated otherwise.</a:t>
            </a:r>
          </a:p>
          <a:p>
            <a:pPr marL="352425" indent="-352425">
              <a:buFont typeface="Arial" pitchFamily="34" charset="0"/>
              <a:buChar char="•"/>
            </a:pPr>
            <a:r>
              <a:rPr lang="en-US" sz="2400" dirty="0" smtClean="0">
                <a:cs typeface="Arial" pitchFamily="34" charset="0"/>
              </a:rPr>
              <a:t>Individual baselines are processed and the results combined generating mean coordinates and peak-to-peak uncertainties.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3046988"/>
          </a:xfrm>
          <a:prstGeom prst="rect">
            <a:avLst/>
          </a:prstGeom>
          <a:noFill/>
        </p:spPr>
        <p:txBody>
          <a:bodyPr wrap="square" rtlCol="0">
            <a:spAutoFit/>
          </a:bodyPr>
          <a:lstStyle/>
          <a:p>
            <a:pPr marL="6350" indent="-6350"/>
            <a:r>
              <a:rPr lang="en-US" sz="2400" dirty="0" smtClean="0">
                <a:cs typeface="Arial" pitchFamily="34" charset="0"/>
              </a:rPr>
              <a:t>Some thoughts on phase ambiguity integer fixing.</a:t>
            </a:r>
          </a:p>
          <a:p>
            <a:pPr marL="6350" indent="-6350"/>
            <a:endParaRPr lang="en-US" sz="2400" dirty="0" smtClean="0">
              <a:cs typeface="Arial" pitchFamily="34" charset="0"/>
            </a:endParaRPr>
          </a:p>
          <a:p>
            <a:pPr marL="6350" indent="-6350"/>
            <a:r>
              <a:rPr lang="en-US" sz="2400" dirty="0" smtClean="0">
                <a:cs typeface="Arial" pitchFamily="34" charset="0"/>
              </a:rPr>
              <a:t>The ambiguities, (charged and neutral) atmosphere delays and station heights strongly alias into each other.</a:t>
            </a:r>
          </a:p>
          <a:p>
            <a:pPr marL="6350" indent="-6350"/>
            <a:endParaRPr lang="en-US" sz="2400" dirty="0" smtClean="0">
              <a:cs typeface="Arial" pitchFamily="34" charset="0"/>
            </a:endParaRPr>
          </a:p>
          <a:p>
            <a:pPr marL="6350" indent="-6350"/>
            <a:r>
              <a:rPr lang="en-US" sz="2400" dirty="0" smtClean="0">
                <a:cs typeface="Arial" pitchFamily="34" charset="0"/>
              </a:rPr>
              <a:t>There are really only two ways to “break” this aliasing:</a:t>
            </a:r>
          </a:p>
          <a:p>
            <a:pPr marL="914400" indent="-457200">
              <a:buFont typeface="+mj-lt"/>
              <a:buAutoNum type="arabicPeriod"/>
            </a:pPr>
            <a:r>
              <a:rPr lang="en-US" sz="2400" dirty="0" smtClean="0">
                <a:cs typeface="Arial" pitchFamily="34" charset="0"/>
              </a:rPr>
              <a:t>Introduce more data.</a:t>
            </a:r>
          </a:p>
          <a:p>
            <a:pPr marL="914400" indent="-457200">
              <a:buFont typeface="+mj-lt"/>
              <a:buAutoNum type="arabicPeriod"/>
            </a:pPr>
            <a:r>
              <a:rPr lang="en-US" sz="2400" dirty="0" smtClean="0">
                <a:cs typeface="Arial" pitchFamily="34" charset="0"/>
              </a:rPr>
              <a:t>Introduce additional information.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3785652"/>
          </a:xfrm>
          <a:prstGeom prst="rect">
            <a:avLst/>
          </a:prstGeom>
          <a:noFill/>
        </p:spPr>
        <p:txBody>
          <a:bodyPr wrap="square" rtlCol="0">
            <a:spAutoFit/>
          </a:bodyPr>
          <a:lstStyle/>
          <a:p>
            <a:pPr marL="6350" indent="-6350"/>
            <a:r>
              <a:rPr lang="en-US" sz="2400" dirty="0" smtClean="0">
                <a:cs typeface="Arial" pitchFamily="34" charset="0"/>
              </a:rPr>
              <a:t>OPUS-S uses the former strategy.</a:t>
            </a:r>
          </a:p>
          <a:p>
            <a:pPr marL="6350" indent="-6350"/>
            <a:endParaRPr lang="en-US" sz="2400" dirty="0" smtClean="0">
              <a:cs typeface="Arial" pitchFamily="34" charset="0"/>
            </a:endParaRPr>
          </a:p>
          <a:p>
            <a:pPr marL="6350" indent="-6350"/>
            <a:r>
              <a:rPr lang="en-US" sz="2400" dirty="0" smtClean="0">
                <a:cs typeface="Arial" pitchFamily="34" charset="0"/>
              </a:rPr>
              <a:t>Depending upon the circumstances, 1- to 2-hours of observations are sufficient to </a:t>
            </a:r>
            <a:r>
              <a:rPr lang="en-US" sz="2400" dirty="0" err="1" smtClean="0">
                <a:cs typeface="Arial" pitchFamily="34" charset="0"/>
              </a:rPr>
              <a:t>decorrelate</a:t>
            </a:r>
            <a:r>
              <a:rPr lang="en-US" sz="2400" dirty="0" smtClean="0">
                <a:cs typeface="Arial" pitchFamily="34" charset="0"/>
              </a:rPr>
              <a:t> the ambiguities, atmosphere and heights allowing reliable estimation of all. Thus the requirement for a minimum of 2-hours in OPUS-S.</a:t>
            </a:r>
          </a:p>
          <a:p>
            <a:pPr marL="6350" indent="-6350"/>
            <a:endParaRPr lang="en-US" sz="2400" dirty="0" smtClean="0">
              <a:cs typeface="Arial" pitchFamily="34" charset="0"/>
            </a:endParaRPr>
          </a:p>
          <a:p>
            <a:pPr marL="6350" indent="-6350"/>
            <a:r>
              <a:rPr lang="en-US" sz="2400" dirty="0" smtClean="0">
                <a:solidFill>
                  <a:schemeClr val="tx2"/>
                </a:solidFill>
                <a:cs typeface="Arial" pitchFamily="34" charset="0"/>
              </a:rPr>
              <a:t>As an aside, be aware that while simply having more data helps, it is actually the change in orientation of the satellites over the data span that forces the decorrelation.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What is OPUS?</a:t>
            </a:r>
            <a:endParaRPr lang="en-US" sz="4000" dirty="0"/>
          </a:p>
        </p:txBody>
      </p:sp>
      <p:sp>
        <p:nvSpPr>
          <p:cNvPr id="7" name="TextBox 6"/>
          <p:cNvSpPr txBox="1"/>
          <p:nvPr/>
        </p:nvSpPr>
        <p:spPr>
          <a:xfrm>
            <a:off x="228600" y="1051560"/>
            <a:ext cx="8686800" cy="1200329"/>
          </a:xfrm>
          <a:prstGeom prst="rect">
            <a:avLst/>
          </a:prstGeom>
          <a:noFill/>
        </p:spPr>
        <p:txBody>
          <a:bodyPr wrap="square" rtlCol="0">
            <a:spAutoFit/>
          </a:bodyPr>
          <a:lstStyle/>
          <a:p>
            <a:r>
              <a:rPr lang="en-US" sz="2400" dirty="0" smtClean="0"/>
              <a:t>To better understand where OPUS is going, let’s begin by reviewing the who, what, when, where and why of OPUS </a:t>
            </a:r>
            <a:br>
              <a:rPr lang="en-US" sz="2400" dirty="0" smtClean="0"/>
            </a:br>
            <a:r>
              <a:rPr lang="en-US" sz="2400" dirty="0" smtClean="0"/>
              <a:t>as it is today.</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OPUS-S Uploads By Month. </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50</a:t>
                </a:fld>
                <a:r>
                  <a:rPr lang="en-GB" sz="1800" b="1" dirty="0">
                    <a:solidFill>
                      <a:srgbClr val="282878"/>
                    </a:solidFill>
                  </a:rPr>
                  <a:t> </a:t>
                </a:r>
              </a:p>
            </p:txBody>
          </p:sp>
        </p:grpSp>
      </p:grpSp>
      <p:sp>
        <p:nvSpPr>
          <p:cNvPr id="16" name="TextBox 15"/>
          <p:cNvSpPr txBox="1"/>
          <p:nvPr/>
        </p:nvSpPr>
        <p:spPr>
          <a:xfrm>
            <a:off x="2565780" y="6209733"/>
            <a:ext cx="4155305" cy="246221"/>
          </a:xfrm>
          <a:prstGeom prst="rect">
            <a:avLst/>
          </a:prstGeom>
          <a:noFill/>
        </p:spPr>
        <p:txBody>
          <a:bodyPr wrap="none" rtlCol="0">
            <a:spAutoFit/>
          </a:bodyPr>
          <a:lstStyle/>
          <a:p>
            <a:r>
              <a:rPr lang="en-US" sz="1000" dirty="0" smtClean="0"/>
              <a:t>Valid as of 2010-03-30. Values before January, 2005 are approximate.</a:t>
            </a:r>
            <a:endParaRPr lang="en-US" sz="1000" dirty="0"/>
          </a:p>
        </p:txBody>
      </p:sp>
      <p:sp>
        <p:nvSpPr>
          <p:cNvPr id="18" name="TextBox 17"/>
          <p:cNvSpPr txBox="1"/>
          <p:nvPr/>
        </p:nvSpPr>
        <p:spPr>
          <a:xfrm>
            <a:off x="274320" y="1187355"/>
            <a:ext cx="2286000" cy="4524315"/>
          </a:xfrm>
          <a:prstGeom prst="rect">
            <a:avLst/>
          </a:prstGeom>
          <a:noFill/>
        </p:spPr>
        <p:txBody>
          <a:bodyPr wrap="square" rtlCol="0">
            <a:spAutoFit/>
          </a:bodyPr>
          <a:lstStyle/>
          <a:p>
            <a:r>
              <a:rPr lang="en-US" sz="2400" dirty="0" smtClean="0"/>
              <a:t>Shown here are the monthly upload counts to OPUS-S. </a:t>
            </a:r>
          </a:p>
          <a:p>
            <a:endParaRPr lang="en-US" sz="2400" dirty="0" smtClean="0"/>
          </a:p>
          <a:p>
            <a:r>
              <a:rPr lang="en-US" sz="2400" dirty="0" smtClean="0"/>
              <a:t>Submissions to OPUS-S comprise a</a:t>
            </a:r>
            <a:br>
              <a:rPr lang="en-US" sz="2400" dirty="0" smtClean="0"/>
            </a:br>
            <a:r>
              <a:rPr lang="en-US" sz="2400" dirty="0" smtClean="0"/>
              <a:t>non-trivial percentage of all “hits” on the NGS web sites.</a:t>
            </a:r>
            <a:endParaRPr lang="en-US" sz="2400" dirty="0"/>
          </a:p>
        </p:txBody>
      </p:sp>
      <p:graphicFrame>
        <p:nvGraphicFramePr>
          <p:cNvPr id="22" name="Chart 21"/>
          <p:cNvGraphicFramePr/>
          <p:nvPr/>
        </p:nvGraphicFramePr>
        <p:xfrm>
          <a:off x="2560320" y="1188720"/>
          <a:ext cx="6217920" cy="484632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OPUS-RS. . . . . . . rapid-static processing</a:t>
            </a:r>
            <a:endParaRPr lang="en-US" sz="4000" dirty="0"/>
          </a:p>
        </p:txBody>
      </p:sp>
      <p:sp>
        <p:nvSpPr>
          <p:cNvPr id="7" name="TextBox 6"/>
          <p:cNvSpPr txBox="1"/>
          <p:nvPr/>
        </p:nvSpPr>
        <p:spPr>
          <a:xfrm>
            <a:off x="228600" y="1188720"/>
            <a:ext cx="8686800" cy="3108543"/>
          </a:xfrm>
          <a:prstGeom prst="rect">
            <a:avLst/>
          </a:prstGeom>
          <a:noFill/>
        </p:spPr>
        <p:txBody>
          <a:bodyPr wrap="square" rtlCol="0">
            <a:spAutoFit/>
          </a:bodyPr>
          <a:lstStyle/>
          <a:p>
            <a:pPr marL="455613" indent="-227013">
              <a:buFont typeface="Arial" pitchFamily="34" charset="0"/>
              <a:buChar char="•"/>
            </a:pPr>
            <a:r>
              <a:rPr lang="en-US" sz="2800" dirty="0" smtClean="0"/>
              <a:t>A Little OPUS-RS History.</a:t>
            </a:r>
          </a:p>
          <a:p>
            <a:pPr marL="455613" indent="-227013">
              <a:buFont typeface="Arial" pitchFamily="34" charset="0"/>
              <a:buChar char="•"/>
            </a:pPr>
            <a:r>
              <a:rPr lang="en-US" sz="2800" dirty="0" smtClean="0"/>
              <a:t>The OPUS-RS Interface.</a:t>
            </a:r>
          </a:p>
          <a:p>
            <a:pPr marL="455613" indent="-227013">
              <a:buFont typeface="Arial" pitchFamily="34" charset="0"/>
              <a:buChar char="•"/>
            </a:pPr>
            <a:r>
              <a:rPr lang="en-US" sz="2800" dirty="0" smtClean="0"/>
              <a:t>How Good Can I Do With OPUS-RS?</a:t>
            </a:r>
          </a:p>
          <a:p>
            <a:pPr marL="455613" indent="-227013">
              <a:buFont typeface="Arial" pitchFamily="34" charset="0"/>
              <a:buChar char="•"/>
            </a:pPr>
            <a:r>
              <a:rPr lang="en-US" sz="2800" dirty="0" smtClean="0"/>
              <a:t>A Quick Example (cont.).</a:t>
            </a:r>
          </a:p>
          <a:p>
            <a:pPr marL="455613" indent="-227013">
              <a:buFont typeface="Arial" pitchFamily="34" charset="0"/>
              <a:buChar char="•"/>
            </a:pPr>
            <a:r>
              <a:rPr lang="en-US" sz="2800" dirty="0" smtClean="0"/>
              <a:t>The Extended Report (cont.).</a:t>
            </a:r>
          </a:p>
          <a:p>
            <a:pPr marL="455613" indent="-227013">
              <a:buFont typeface="Arial" pitchFamily="34" charset="0"/>
              <a:buChar char="•"/>
            </a:pPr>
            <a:r>
              <a:rPr lang="en-US" sz="2800" dirty="0" smtClean="0"/>
              <a:t>How Does OPUS-RS Work?</a:t>
            </a:r>
          </a:p>
          <a:p>
            <a:pPr marL="455613" indent="-227013">
              <a:buFont typeface="Arial" pitchFamily="34" charset="0"/>
              <a:buChar char="•"/>
            </a:pPr>
            <a:r>
              <a:rPr lang="en-US" sz="2800" dirty="0" smtClean="0"/>
              <a:t>OPUS-S and OPUS-RS Uploads By Month.</a:t>
            </a:r>
            <a:endParaRPr lang="en-US" sz="28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OPUS-RS History</a:t>
            </a:r>
            <a:endParaRPr lang="en-US" sz="4000" dirty="0"/>
          </a:p>
        </p:txBody>
      </p:sp>
      <p:sp>
        <p:nvSpPr>
          <p:cNvPr id="7" name="TextBox 6"/>
          <p:cNvSpPr txBox="1"/>
          <p:nvPr/>
        </p:nvSpPr>
        <p:spPr>
          <a:xfrm>
            <a:off x="228600" y="1188720"/>
            <a:ext cx="8686800" cy="3046988"/>
          </a:xfrm>
          <a:prstGeom prst="rect">
            <a:avLst/>
          </a:prstGeom>
          <a:noFill/>
        </p:spPr>
        <p:txBody>
          <a:bodyPr wrap="square" rtlCol="0">
            <a:spAutoFit/>
          </a:bodyPr>
          <a:lstStyle/>
          <a:p>
            <a:r>
              <a:rPr lang="en-US" sz="2400" dirty="0" smtClean="0"/>
              <a:t>Although successful, OPUS obviously does not satisfy the needs of all users. Discussions with the user community about future development began almost immediately after OPUS was made public.</a:t>
            </a:r>
          </a:p>
          <a:p>
            <a:endParaRPr lang="en-US" sz="2400" dirty="0" smtClean="0"/>
          </a:p>
          <a:p>
            <a:r>
              <a:rPr lang="en-US" sz="2400" dirty="0" smtClean="0"/>
              <a:t>These early discussions clearly indicated that the most desired enhancement would be a tool capable of producing a similar quality result from a shorter data span.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OPUS-RS History</a:t>
            </a:r>
            <a:endParaRPr lang="en-US" sz="4000" dirty="0"/>
          </a:p>
        </p:txBody>
      </p:sp>
      <p:sp>
        <p:nvSpPr>
          <p:cNvPr id="7" name="TextBox 6"/>
          <p:cNvSpPr txBox="1"/>
          <p:nvPr/>
        </p:nvSpPr>
        <p:spPr>
          <a:xfrm>
            <a:off x="228600" y="1188720"/>
            <a:ext cx="8686800" cy="4524315"/>
          </a:xfrm>
          <a:prstGeom prst="rect">
            <a:avLst/>
          </a:prstGeom>
          <a:noFill/>
        </p:spPr>
        <p:txBody>
          <a:bodyPr wrap="square" rtlCol="0">
            <a:spAutoFit/>
          </a:bodyPr>
          <a:lstStyle/>
          <a:p>
            <a:r>
              <a:rPr lang="en-US" sz="2400" dirty="0" smtClean="0"/>
              <a:t>Work by several groups demonstrated that reliably producing results of similar quality to OPUS from shorter data spans was possible.</a:t>
            </a:r>
          </a:p>
          <a:p>
            <a:endParaRPr lang="en-US" sz="2400" dirty="0" smtClean="0"/>
          </a:p>
          <a:p>
            <a:r>
              <a:rPr lang="en-US" sz="2400" dirty="0" smtClean="0"/>
              <a:t>Collaboration between the NGS and the Satellite Positioning and Inertial Navigation (SPIN) group at The Ohio State University enabled Schwarz (DST) to implement a new processing engine capable of generating those results.</a:t>
            </a:r>
          </a:p>
          <a:p>
            <a:endParaRPr lang="en-US" sz="2400" dirty="0" smtClean="0"/>
          </a:p>
          <a:p>
            <a:r>
              <a:rPr lang="en-US" sz="2400" dirty="0" smtClean="0"/>
              <a:t>In early 2007, OPUS-RS was made publically available after its own trial period. To better delineate uses, the original OPUS processing stream was renamed OPUS-S.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OPUS-RS Interface.</a:t>
            </a:r>
            <a:endParaRPr lang="en-US" sz="4000" dirty="0"/>
          </a:p>
        </p:txBody>
      </p:sp>
      <p:sp>
        <p:nvSpPr>
          <p:cNvPr id="7" name="TextBox 6"/>
          <p:cNvSpPr txBox="1"/>
          <p:nvPr/>
        </p:nvSpPr>
        <p:spPr>
          <a:xfrm>
            <a:off x="228600" y="1188720"/>
            <a:ext cx="8686800" cy="3416320"/>
          </a:xfrm>
          <a:prstGeom prst="rect">
            <a:avLst/>
          </a:prstGeom>
          <a:noFill/>
        </p:spPr>
        <p:txBody>
          <a:bodyPr wrap="square" rtlCol="0">
            <a:spAutoFit/>
          </a:bodyPr>
          <a:lstStyle/>
          <a:p>
            <a:r>
              <a:rPr lang="en-US" sz="2400" dirty="0" smtClean="0"/>
              <a:t>With OPUS-RS, the beautiful simplicity remained. In fact the entry form is the same as for OPUS-S. The user provides:</a:t>
            </a:r>
          </a:p>
          <a:p>
            <a:pPr marL="804863" indent="-341313">
              <a:buFont typeface="Arial" pitchFamily="34" charset="0"/>
              <a:buChar char="•"/>
            </a:pPr>
            <a:r>
              <a:rPr lang="en-US" sz="2400" dirty="0" smtClean="0"/>
              <a:t>Their email address.</a:t>
            </a:r>
          </a:p>
          <a:p>
            <a:pPr marL="804863" indent="-341313">
              <a:buFont typeface="Arial" pitchFamily="34" charset="0"/>
              <a:buChar char="•"/>
            </a:pPr>
            <a:r>
              <a:rPr lang="en-US" sz="2400" dirty="0" smtClean="0"/>
              <a:t>An antenna type.</a:t>
            </a:r>
          </a:p>
          <a:p>
            <a:pPr marL="804863" indent="-341313">
              <a:buFont typeface="Arial" pitchFamily="34" charset="0"/>
              <a:buChar char="•"/>
            </a:pPr>
            <a:r>
              <a:rPr lang="en-US" sz="2400" dirty="0" smtClean="0"/>
              <a:t>The vertical offset to the ARP.</a:t>
            </a:r>
          </a:p>
          <a:p>
            <a:pPr marL="804863" indent="-341313">
              <a:buFont typeface="Arial" pitchFamily="34" charset="0"/>
              <a:buChar char="•"/>
            </a:pPr>
            <a:r>
              <a:rPr lang="en-US" sz="2400" dirty="0" smtClean="0"/>
              <a:t>15-minutes to 2-hours of GPS L1 + L2 data.</a:t>
            </a:r>
          </a:p>
          <a:p>
            <a:endParaRPr lang="en-US" sz="2400" dirty="0" smtClean="0"/>
          </a:p>
          <a:p>
            <a:r>
              <a:rPr lang="en-US" sz="2400" dirty="0" smtClean="0"/>
              <a:t>The user receives:</a:t>
            </a:r>
          </a:p>
          <a:p>
            <a:pPr marL="804863" indent="-341313">
              <a:buFont typeface="Arial" pitchFamily="34" charset="0"/>
              <a:buChar char="•"/>
            </a:pPr>
            <a:r>
              <a:rPr lang="en-US" sz="2400" dirty="0" smtClean="0"/>
              <a:t>Coordinates accurate to a few centimeters.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74320" y="5029200"/>
            <a:ext cx="8558048" cy="830997"/>
          </a:xfrm>
          <a:prstGeom prst="rect">
            <a:avLst/>
          </a:prstGeom>
          <a:noFill/>
        </p:spPr>
        <p:txBody>
          <a:bodyPr wrap="square" rtlCol="0">
            <a:spAutoFit/>
          </a:bodyPr>
          <a:lstStyle/>
          <a:p>
            <a:r>
              <a:rPr lang="en-US" sz="2400" dirty="0" smtClean="0"/>
              <a:t>The same interface is used except one clicks the “Upload to RAPID-STATIC” button instead.</a:t>
            </a:r>
          </a:p>
        </p:txBody>
      </p:sp>
      <p:sp>
        <p:nvSpPr>
          <p:cNvPr id="4" name="Title 3"/>
          <p:cNvSpPr>
            <a:spLocks noGrp="1"/>
          </p:cNvSpPr>
          <p:nvPr>
            <p:ph type="title"/>
          </p:nvPr>
        </p:nvSpPr>
        <p:spPr>
          <a:xfrm>
            <a:off x="228600" y="457200"/>
            <a:ext cx="8686800" cy="594360"/>
          </a:xfrm>
        </p:spPr>
        <p:txBody>
          <a:bodyPr/>
          <a:lstStyle/>
          <a:p>
            <a:pPr algn="l"/>
            <a:r>
              <a:rPr lang="en-US" sz="4000" dirty="0" smtClean="0"/>
              <a:t>The OPUS-RS Interface.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55</a:t>
                </a:fld>
                <a:r>
                  <a:rPr lang="en-GB" sz="1800" b="1" dirty="0">
                    <a:solidFill>
                      <a:srgbClr val="282878"/>
                    </a:solidFill>
                  </a:rPr>
                  <a:t> </a:t>
                </a:r>
              </a:p>
            </p:txBody>
          </p:sp>
        </p:grpSp>
      </p:grpSp>
      <p:sp>
        <p:nvSpPr>
          <p:cNvPr id="17" name="TextBox 16"/>
          <p:cNvSpPr txBox="1"/>
          <p:nvPr/>
        </p:nvSpPr>
        <p:spPr>
          <a:xfrm>
            <a:off x="2878111" y="1124262"/>
            <a:ext cx="5951096" cy="276999"/>
          </a:xfrm>
          <a:prstGeom prst="rect">
            <a:avLst/>
          </a:prstGeom>
          <a:noFill/>
        </p:spPr>
        <p:txBody>
          <a:bodyPr wrap="square" rtlCol="0">
            <a:spAutoFit/>
          </a:bodyPr>
          <a:lstStyle/>
          <a:p>
            <a:r>
              <a:rPr lang="en-US" sz="1200" dirty="0" smtClean="0"/>
              <a:t>http://www.ngs.noaa.gov/OPUS/</a:t>
            </a:r>
            <a:endParaRPr lang="en-US" sz="1200" dirty="0"/>
          </a:p>
        </p:txBody>
      </p:sp>
      <p:sp>
        <p:nvSpPr>
          <p:cNvPr id="16" name="TextBox 15"/>
          <p:cNvSpPr txBox="1"/>
          <p:nvPr/>
        </p:nvSpPr>
        <p:spPr>
          <a:xfrm>
            <a:off x="1463040" y="4754880"/>
            <a:ext cx="5951096" cy="307777"/>
          </a:xfrm>
          <a:prstGeom prst="rect">
            <a:avLst/>
          </a:prstGeom>
          <a:noFill/>
        </p:spPr>
        <p:txBody>
          <a:bodyPr wrap="square" rtlCol="0">
            <a:spAutoFit/>
          </a:bodyPr>
          <a:lstStyle/>
          <a:p>
            <a:r>
              <a:rPr lang="en-US" sz="1400" dirty="0" smtClean="0"/>
              <a:t>http://www.ngs.noaa.gov/OPUS/</a:t>
            </a:r>
            <a:endParaRPr lang="en-US" sz="1400" dirty="0"/>
          </a:p>
        </p:txBody>
      </p:sp>
      <p:pic>
        <p:nvPicPr>
          <p:cNvPr id="18" name="Picture 1"/>
          <p:cNvPicPr>
            <a:picLocks noChangeAspect="1" noChangeArrowheads="1"/>
          </p:cNvPicPr>
          <p:nvPr/>
        </p:nvPicPr>
        <p:blipFill>
          <a:blip r:embed="rId2" cstate="print"/>
          <a:srcRect l="1752" t="15859" r="3224" b="22372"/>
          <a:stretch>
            <a:fillRect/>
          </a:stretch>
        </p:blipFill>
        <p:spPr bwMode="auto">
          <a:xfrm>
            <a:off x="1463040" y="1097280"/>
            <a:ext cx="6137055" cy="3625882"/>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 (cont.)</a:t>
            </a:r>
            <a:endParaRPr lang="en-US" sz="4000" dirty="0"/>
          </a:p>
        </p:txBody>
      </p:sp>
      <p:sp>
        <p:nvSpPr>
          <p:cNvPr id="7" name="TextBox 6"/>
          <p:cNvSpPr txBox="1"/>
          <p:nvPr/>
        </p:nvSpPr>
        <p:spPr>
          <a:xfrm>
            <a:off x="228599" y="1188720"/>
            <a:ext cx="3539360" cy="4154984"/>
          </a:xfrm>
          <a:prstGeom prst="rect">
            <a:avLst/>
          </a:prstGeom>
          <a:noFill/>
        </p:spPr>
        <p:txBody>
          <a:bodyPr wrap="square" rtlCol="0">
            <a:spAutoFit/>
          </a:bodyPr>
          <a:lstStyle/>
          <a:p>
            <a:pPr indent="1588"/>
            <a:r>
              <a:rPr lang="en-US" sz="2400" dirty="0" smtClean="0"/>
              <a:t>Shown here is part of the OPUS-RS report for the same CORV data discussed earlier.</a:t>
            </a:r>
          </a:p>
          <a:p>
            <a:pPr indent="1588"/>
            <a:endParaRPr lang="en-US" sz="2400" dirty="0" smtClean="0"/>
          </a:p>
          <a:p>
            <a:pPr indent="1588"/>
            <a:r>
              <a:rPr lang="en-US" sz="2400" dirty="0" smtClean="0"/>
              <a:t>The results differ by </a:t>
            </a:r>
            <a:br>
              <a:rPr lang="en-US" sz="2400" dirty="0" smtClean="0"/>
            </a:br>
            <a:r>
              <a:rPr lang="en-US" sz="2400" dirty="0" smtClean="0"/>
              <a:t>2.4 cm horizontally and 0.2 cm vertically from the accepted position projected to the epoch of the data.</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56</a:t>
                </a:fld>
                <a:r>
                  <a:rPr lang="en-GB" sz="1800" b="1" dirty="0">
                    <a:solidFill>
                      <a:srgbClr val="282878"/>
                    </a:solidFill>
                  </a:rPr>
                  <a:t> </a:t>
                </a:r>
              </a:p>
            </p:txBody>
          </p:sp>
        </p:grpSp>
      </p:grpSp>
      <p:sp>
        <p:nvSpPr>
          <p:cNvPr id="30" name="TextBox 29"/>
          <p:cNvSpPr txBox="1"/>
          <p:nvPr/>
        </p:nvSpPr>
        <p:spPr>
          <a:xfrm>
            <a:off x="3749040" y="1188720"/>
            <a:ext cx="5057795" cy="5275142"/>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USER: mark.schenewerk@noaa.gov                DATE: April 01,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16:17:51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1.35 RS11.prl 1.57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06:59:30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5652 / 11169   :  51%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QUALITY IND.  48.23/108.85</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NORMALIZED RMS:        0.280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-2498422.589(m)   0.015(m)          -2498423.330(m)   0.015(m)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-3802821.147(m)   0.012(m)          -3802819.929(m)   0.012(m)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4454736.644(m)   0.021(m)           4454736.717(m)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7.91061      0.004(m)        44 35  7.92619      0.004(m)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43.48069      0.011(m)       236 41 43.42230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16.51931      0.011(m)       123 18 16.57770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105.986(m)   0.026(m)               105.602(m)   0.026(m)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128.517(m)   0.030(m)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475821.309          2277335.372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-0.21381414          -1.98897509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0.99959058           0.99992942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DI7529 P367 NEWPRTAIR_OR2007 CORS ARP      N443506.870 W1240341.598   60113.5</a:t>
            </a:r>
          </a:p>
          <a:p>
            <a:pPr algn="ctr"/>
            <a:r>
              <a:rPr lang="en-US" sz="1200" dirty="0" smtClean="0">
                <a:latin typeface="Courier New" pitchFamily="49" charset="0"/>
                <a:cs typeface="Courier New" pitchFamily="49" charset="0"/>
              </a:rPr>
              <a:t>⁞</a:t>
            </a:r>
            <a:endParaRPr lang="en-US" sz="12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 (cont.)</a:t>
            </a:r>
            <a:endParaRPr lang="en-US" sz="4000" dirty="0"/>
          </a:p>
        </p:txBody>
      </p:sp>
      <p:sp>
        <p:nvSpPr>
          <p:cNvPr id="7" name="TextBox 6"/>
          <p:cNvSpPr txBox="1"/>
          <p:nvPr/>
        </p:nvSpPr>
        <p:spPr>
          <a:xfrm>
            <a:off x="228599" y="1188720"/>
            <a:ext cx="3571505" cy="5262979"/>
          </a:xfrm>
          <a:prstGeom prst="rect">
            <a:avLst/>
          </a:prstGeom>
          <a:noFill/>
        </p:spPr>
        <p:txBody>
          <a:bodyPr wrap="square" rtlCol="0">
            <a:spAutoFit/>
          </a:bodyPr>
          <a:lstStyle/>
          <a:p>
            <a:pPr indent="1588"/>
            <a:r>
              <a:rPr lang="en-US" sz="2400" dirty="0" smtClean="0"/>
              <a:t>Note that the solution quality measures are slightly different.</a:t>
            </a:r>
          </a:p>
          <a:p>
            <a:pPr indent="1588"/>
            <a:endParaRPr lang="en-US" sz="2400" dirty="0" smtClean="0"/>
          </a:p>
          <a:p>
            <a:pPr indent="1588">
              <a:tabLst>
                <a:tab pos="2457450" algn="l"/>
              </a:tabLst>
            </a:pPr>
            <a:r>
              <a:rPr lang="en-US" sz="2400" b="1" dirty="0" smtClean="0">
                <a:latin typeface="Courier New" pitchFamily="49" charset="0"/>
                <a:cs typeface="Courier New" pitchFamily="49" charset="0"/>
              </a:rPr>
              <a:t>OBS USED</a:t>
            </a:r>
            <a:r>
              <a:rPr lang="en-US" sz="2400" dirty="0" smtClean="0"/>
              <a:t>	&gt; 50%</a:t>
            </a:r>
          </a:p>
          <a:p>
            <a:pPr indent="1588">
              <a:tabLst>
                <a:tab pos="2457450" algn="l"/>
              </a:tabLst>
            </a:pPr>
            <a:r>
              <a:rPr lang="en-US" sz="2400" b="1" dirty="0" smtClean="0">
                <a:latin typeface="Courier New" pitchFamily="49" charset="0"/>
                <a:cs typeface="Courier New" pitchFamily="49" charset="0"/>
              </a:rPr>
              <a:t>QUALITY IND.</a:t>
            </a:r>
            <a:r>
              <a:rPr lang="en-US" sz="2400" dirty="0" smtClean="0"/>
              <a:t>	&gt; 3</a:t>
            </a:r>
          </a:p>
          <a:p>
            <a:pPr indent="1588">
              <a:tabLst>
                <a:tab pos="2457450" algn="l"/>
              </a:tabLst>
            </a:pPr>
            <a:r>
              <a:rPr lang="en-US" sz="2400" b="1" dirty="0" smtClean="0">
                <a:latin typeface="Courier New" pitchFamily="49" charset="0"/>
                <a:cs typeface="Courier New" pitchFamily="49" charset="0"/>
              </a:rPr>
              <a:t>NORM. RMS</a:t>
            </a:r>
            <a:r>
              <a:rPr lang="en-US" sz="2400" dirty="0" smtClean="0"/>
              <a:t>	≈ 1</a:t>
            </a:r>
          </a:p>
          <a:p>
            <a:pPr indent="1588">
              <a:tabLst>
                <a:tab pos="2457450" algn="l"/>
              </a:tabLst>
            </a:pPr>
            <a:r>
              <a:rPr lang="en-US" sz="2400" b="1" dirty="0" smtClean="0">
                <a:latin typeface="Courier New" pitchFamily="49" charset="0"/>
                <a:cs typeface="Courier New" pitchFamily="49" charset="0"/>
              </a:rPr>
              <a:t>uncertainties</a:t>
            </a:r>
            <a:r>
              <a:rPr lang="en-US" sz="2400" dirty="0" smtClean="0"/>
              <a:t>	&lt; 5 cm</a:t>
            </a:r>
          </a:p>
          <a:p>
            <a:pPr indent="1588">
              <a:tabLst>
                <a:tab pos="2292350" algn="l"/>
              </a:tabLst>
            </a:pPr>
            <a:endParaRPr lang="en-US" sz="2400" dirty="0" smtClean="0"/>
          </a:p>
          <a:p>
            <a:pPr indent="1588">
              <a:tabLst>
                <a:tab pos="2292350" algn="l"/>
              </a:tabLst>
            </a:pPr>
            <a:r>
              <a:rPr lang="en-US" sz="2400" dirty="0" smtClean="0"/>
              <a:t>The uncertainties are standard deviations </a:t>
            </a:r>
            <a:br>
              <a:rPr lang="en-US" sz="2400" dirty="0" smtClean="0"/>
            </a:br>
            <a:r>
              <a:rPr lang="en-US" sz="2400" dirty="0" smtClean="0"/>
              <a:t>from the solution, not</a:t>
            </a:r>
            <a:br>
              <a:rPr lang="en-US" sz="2400" dirty="0" smtClean="0"/>
            </a:br>
            <a:r>
              <a:rPr lang="en-US" sz="2400" dirty="0" smtClean="0"/>
              <a:t> the peak-to-peak values reported by OPUS-S.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57</a:t>
                </a:fld>
                <a:r>
                  <a:rPr lang="en-GB" sz="1800" b="1" dirty="0">
                    <a:solidFill>
                      <a:srgbClr val="282878"/>
                    </a:solidFill>
                  </a:rPr>
                  <a:t> </a:t>
                </a:r>
              </a:p>
            </p:txBody>
          </p:sp>
        </p:grpSp>
      </p:grpSp>
      <p:sp>
        <p:nvSpPr>
          <p:cNvPr id="30" name="TextBox 29"/>
          <p:cNvSpPr txBox="1"/>
          <p:nvPr/>
        </p:nvSpPr>
        <p:spPr>
          <a:xfrm>
            <a:off x="3749040" y="1188720"/>
            <a:ext cx="5057795" cy="5275142"/>
          </a:xfrm>
          <a:prstGeom prst="rect">
            <a:avLst/>
          </a:prstGeom>
          <a:solidFill>
            <a:schemeClr val="bg1">
              <a:lumMod val="65000"/>
            </a:schemeClr>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USER: mark.schenewerk@noaa.gov                DATE: April 01,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16:17:51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1.35 RS11.prl 1.57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06:59:30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5652 / 11169   :  51%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QUALITY IND.  48.23/108.85</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NORMALIZED RMS:        0.280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-2498422.589(m)   0.015(m)          -2498423.330(m)   0.015(m)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-3802821.147(m)   0.012(m)          -3802819.929(m)   0.012(m)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4454736.644(m)   0.021(m)           4454736.717(m)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7.91061      0.004(m)        44 35  7.92619      0.004(m)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43.48069      0.011(m)       236 41 43.42230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16.51931      0.011(m)       123 18 16.57770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105.986(m)   0.026(m)               105.602(m)   0.026(m)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128.517(m)   0.030(m)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475821.309          2277335.372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-0.21381414          -1.98897509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0.99959058           0.99992942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DI7529 P367 NEWPRTAIR_OR2007 CORS ARP      N443506.870 W1240341.598   60113.5</a:t>
            </a:r>
          </a:p>
          <a:p>
            <a:pPr algn="ctr"/>
            <a:r>
              <a:rPr lang="en-US" sz="800" dirty="0" smtClean="0">
                <a:latin typeface="Courier New" pitchFamily="49" charset="0"/>
                <a:cs typeface="Courier New" pitchFamily="49" charset="0"/>
              </a:rPr>
              <a:t>⁞</a:t>
            </a:r>
            <a:endParaRPr lang="en-US" sz="800" dirty="0">
              <a:latin typeface="Courier New" pitchFamily="49" charset="0"/>
              <a:cs typeface="Courier New" pitchFamily="49" charset="0"/>
            </a:endParaRPr>
          </a:p>
        </p:txBody>
      </p:sp>
      <p:sp>
        <p:nvSpPr>
          <p:cNvPr id="17" name="TextBox 16"/>
          <p:cNvSpPr txBox="1"/>
          <p:nvPr/>
        </p:nvSpPr>
        <p:spPr>
          <a:xfrm>
            <a:off x="6229815" y="1916524"/>
            <a:ext cx="2583109" cy="461665"/>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OBS USED:  5652 / 11169   :  51%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QUALITY IND.  48.23/108.85</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NORMALIZED RMS:        0.280</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 (cont.)</a:t>
            </a:r>
            <a:endParaRPr lang="en-US" sz="4000" dirty="0"/>
          </a:p>
        </p:txBody>
      </p:sp>
      <p:sp>
        <p:nvSpPr>
          <p:cNvPr id="7" name="TextBox 6"/>
          <p:cNvSpPr txBox="1"/>
          <p:nvPr/>
        </p:nvSpPr>
        <p:spPr>
          <a:xfrm>
            <a:off x="228599" y="1188720"/>
            <a:ext cx="3571505" cy="4524315"/>
          </a:xfrm>
          <a:prstGeom prst="rect">
            <a:avLst/>
          </a:prstGeom>
          <a:noFill/>
        </p:spPr>
        <p:txBody>
          <a:bodyPr wrap="square" rtlCol="0">
            <a:spAutoFit/>
          </a:bodyPr>
          <a:lstStyle/>
          <a:p>
            <a:pPr indent="1588">
              <a:tabLst>
                <a:tab pos="2292350" algn="l"/>
              </a:tabLst>
            </a:pPr>
            <a:r>
              <a:rPr lang="en-US" sz="2400" dirty="0" smtClean="0"/>
              <a:t>Although the quality indices, normalized RMS and uncertainties are OK, the percentage of observations used gives this solution a     .</a:t>
            </a:r>
          </a:p>
          <a:p>
            <a:pPr indent="1588">
              <a:tabLst>
                <a:tab pos="2292350" algn="l"/>
              </a:tabLst>
            </a:pPr>
            <a:endParaRPr lang="en-US" sz="2400" dirty="0" smtClean="0"/>
          </a:p>
          <a:p>
            <a:pPr indent="1588">
              <a:tabLst>
                <a:tab pos="2292350" algn="l"/>
              </a:tabLst>
            </a:pPr>
            <a:r>
              <a:rPr lang="en-US" sz="2400" dirty="0" smtClean="0"/>
              <a:t>If you are uncomfortable with your solution, the same diagnostic steps discussed for OPUS-S can be applied here too.</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58</a:t>
                </a:fld>
                <a:r>
                  <a:rPr lang="en-GB" sz="1800" b="1" dirty="0">
                    <a:solidFill>
                      <a:srgbClr val="282878"/>
                    </a:solidFill>
                  </a:rPr>
                  <a:t> </a:t>
                </a:r>
              </a:p>
            </p:txBody>
          </p:sp>
        </p:grpSp>
      </p:grpSp>
      <p:sp>
        <p:nvSpPr>
          <p:cNvPr id="30" name="TextBox 29"/>
          <p:cNvSpPr txBox="1"/>
          <p:nvPr/>
        </p:nvSpPr>
        <p:spPr>
          <a:xfrm>
            <a:off x="3749040" y="1188720"/>
            <a:ext cx="5057795" cy="5275142"/>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USER: mark.schenewerk@noaa.gov                DATE: April 01,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16:17:51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1.35 RS11.prl 1.57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06:59:30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5652 / 11169   :  51%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QUALITY IND.  48.23/108.85</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NORMALIZED RMS:        0.280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-2498422.589(m)   0.015(m)          -2498423.330(m)   0.015(m)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-3802821.147(m)   0.012(m)          -3802819.929(m)   0.012(m)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4454736.644(m)   0.021(m)           4454736.717(m)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7.91061      0.004(m)        44 35  7.92619      0.004(m)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43.48069      0.011(m)       236 41 43.42230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16.51931      0.011(m)       123 18 16.57770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105.986(m)   0.026(m)               105.602(m)   0.026(m)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128.517(m)   0.030(m)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475821.309          2277335.372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-0.21381414          -1.98897509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0.99959058           0.99992942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DI7529 P367 NEWPRTAIR_OR2007 CORS ARP      N443506.870 W1240341.598   60113.5</a:t>
            </a:r>
          </a:p>
          <a:p>
            <a:pPr algn="ctr"/>
            <a:r>
              <a:rPr lang="en-US" sz="800" dirty="0" smtClean="0">
                <a:latin typeface="Courier New" pitchFamily="49" charset="0"/>
                <a:cs typeface="Courier New" pitchFamily="49" charset="0"/>
              </a:rPr>
              <a:t>⁞</a:t>
            </a:r>
            <a:endParaRPr lang="en-US" sz="800" dirty="0">
              <a:latin typeface="Courier New" pitchFamily="49" charset="0"/>
              <a:cs typeface="Courier New" pitchFamily="49" charset="0"/>
            </a:endParaRPr>
          </a:p>
        </p:txBody>
      </p:sp>
      <p:pic>
        <p:nvPicPr>
          <p:cNvPr id="18" name="Picture 17" descr="Picture1.jpg"/>
          <p:cNvPicPr>
            <a:picLocks noChangeAspect="1"/>
          </p:cNvPicPr>
          <p:nvPr/>
        </p:nvPicPr>
        <p:blipFill>
          <a:blip r:embed="rId2" cstate="print"/>
          <a:stretch>
            <a:fillRect/>
          </a:stretch>
        </p:blipFill>
        <p:spPr>
          <a:xfrm>
            <a:off x="2240280" y="3047433"/>
            <a:ext cx="365760" cy="36576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 . (cont.)</a:t>
            </a:r>
            <a:endParaRPr lang="en-US" sz="4000" dirty="0"/>
          </a:p>
        </p:txBody>
      </p:sp>
      <p:sp>
        <p:nvSpPr>
          <p:cNvPr id="7" name="TextBox 6"/>
          <p:cNvSpPr txBox="1"/>
          <p:nvPr/>
        </p:nvSpPr>
        <p:spPr>
          <a:xfrm>
            <a:off x="228599" y="1188720"/>
            <a:ext cx="8689933" cy="3785652"/>
          </a:xfrm>
          <a:prstGeom prst="rect">
            <a:avLst/>
          </a:prstGeom>
          <a:noFill/>
        </p:spPr>
        <p:txBody>
          <a:bodyPr wrap="square" rtlCol="0">
            <a:spAutoFit/>
          </a:bodyPr>
          <a:lstStyle/>
          <a:p>
            <a:pPr indent="1588"/>
            <a:r>
              <a:rPr lang="en-US" sz="2400" dirty="0" smtClean="0">
                <a:cs typeface="Arial" pitchFamily="34" charset="0"/>
              </a:rPr>
              <a:t>Of necessity, the OPUS-RS extended report is larger than the corresponding OPUS-S solution. Too large to be conveniently shown here. But while seemingly intimidating, the OPUS-RS extended report sections are basically the same as those in the OPUS-S extended report.</a:t>
            </a:r>
          </a:p>
          <a:p>
            <a:pPr indent="1588"/>
            <a:endParaRPr lang="en-US" sz="2400" dirty="0" smtClean="0">
              <a:cs typeface="Arial" pitchFamily="34" charset="0"/>
            </a:endParaRPr>
          </a:p>
          <a:p>
            <a:pPr indent="1588"/>
            <a:r>
              <a:rPr lang="en-US" sz="2400" dirty="0" smtClean="0">
                <a:cs typeface="Arial" pitchFamily="34" charset="0"/>
              </a:rPr>
              <a:t>Some additional sections include:</a:t>
            </a:r>
          </a:p>
          <a:p>
            <a:pPr marL="463550" indent="-287338">
              <a:buFont typeface="Arial" pitchFamily="34" charset="0"/>
              <a:buChar char="•"/>
            </a:pPr>
            <a:r>
              <a:rPr lang="en-US" sz="2400" dirty="0" smtClean="0">
                <a:cs typeface="Arial" pitchFamily="34" charset="0"/>
              </a:rPr>
              <a:t>A covariance matrix for the reference-station-only solution.</a:t>
            </a:r>
          </a:p>
          <a:p>
            <a:pPr marL="463550" indent="-287338">
              <a:buFont typeface="Arial" pitchFamily="34" charset="0"/>
              <a:buChar char="•"/>
            </a:pPr>
            <a:r>
              <a:rPr lang="en-US" sz="2400" dirty="0" smtClean="0">
                <a:cs typeface="Arial" pitchFamily="34" charset="0"/>
              </a:rPr>
              <a:t>A correlation as well as a covariance matrix.</a:t>
            </a:r>
          </a:p>
          <a:p>
            <a:pPr marL="463550" indent="-287338">
              <a:buFont typeface="Arial" pitchFamily="34" charset="0"/>
              <a:buChar char="•"/>
            </a:pPr>
            <a:r>
              <a:rPr lang="en-US" sz="2400" dirty="0" smtClean="0">
                <a:cs typeface="Arial" pitchFamily="34" charset="0"/>
              </a:rPr>
              <a:t>Various Dilutions Of Precision (DOPs).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What is OPUS?</a:t>
            </a:r>
            <a:endParaRPr lang="en-US" sz="4000" dirty="0"/>
          </a:p>
        </p:txBody>
      </p:sp>
      <p:sp>
        <p:nvSpPr>
          <p:cNvPr id="7" name="TextBox 6"/>
          <p:cNvSpPr txBox="1"/>
          <p:nvPr/>
        </p:nvSpPr>
        <p:spPr>
          <a:xfrm>
            <a:off x="228600" y="1051560"/>
            <a:ext cx="8686800" cy="4893647"/>
          </a:xfrm>
          <a:prstGeom prst="rect">
            <a:avLst/>
          </a:prstGeom>
          <a:noFill/>
        </p:spPr>
        <p:txBody>
          <a:bodyPr wrap="square" rtlCol="0">
            <a:spAutoFit/>
          </a:bodyPr>
          <a:lstStyle/>
          <a:p>
            <a:r>
              <a:rPr lang="en-US" sz="2400" dirty="0" smtClean="0"/>
              <a:t>OPUS, the </a:t>
            </a:r>
            <a:r>
              <a:rPr lang="en-US" sz="2400" b="1" dirty="0" smtClean="0"/>
              <a:t>On-line Positioning User Service</a:t>
            </a:r>
            <a:r>
              <a:rPr lang="en-US" sz="2400" dirty="0" smtClean="0"/>
              <a:t>, is a growing set of applications offering web-based access to the tools and resources provided by the NGS.</a:t>
            </a:r>
          </a:p>
          <a:p>
            <a:endParaRPr lang="en-US" sz="2400" dirty="0" smtClean="0"/>
          </a:p>
          <a:p>
            <a:r>
              <a:rPr lang="en-US" sz="2400" dirty="0" smtClean="0"/>
              <a:t>Currently, OPUS is composed of:</a:t>
            </a:r>
          </a:p>
          <a:p>
            <a:endParaRPr lang="en-US" sz="2400" dirty="0" smtClean="0"/>
          </a:p>
          <a:p>
            <a:pPr marL="460375" indent="-285750">
              <a:buFont typeface="Arial" pitchFamily="34" charset="0"/>
              <a:buChar char="•"/>
            </a:pPr>
            <a:r>
              <a:rPr lang="en-US" sz="2400" dirty="0" smtClean="0"/>
              <a:t>OPUS-S . . . . . . . static processing</a:t>
            </a:r>
            <a:br>
              <a:rPr lang="en-US" sz="2400" dirty="0" smtClean="0"/>
            </a:br>
            <a:endParaRPr lang="en-US" sz="2400" dirty="0" smtClean="0"/>
          </a:p>
          <a:p>
            <a:pPr marL="460375" indent="-285750">
              <a:buFont typeface="Arial" pitchFamily="34" charset="0"/>
              <a:buChar char="•"/>
            </a:pPr>
            <a:r>
              <a:rPr lang="en-US" sz="2400" dirty="0" smtClean="0"/>
              <a:t>OPUS-RS. . . . . . rapid-static processing</a:t>
            </a:r>
          </a:p>
          <a:p>
            <a:pPr marL="460375" indent="-285750">
              <a:buFont typeface="Arial" pitchFamily="34" charset="0"/>
              <a:buChar char="•"/>
            </a:pPr>
            <a:endParaRPr lang="en-US" sz="2400" dirty="0" smtClean="0"/>
          </a:p>
          <a:p>
            <a:pPr marL="457200" indent="-228600">
              <a:buFont typeface="Arial" pitchFamily="34" charset="0"/>
              <a:buChar char="•"/>
              <a:tabLst>
                <a:tab pos="2971800" algn="l"/>
              </a:tabLst>
            </a:pPr>
            <a:r>
              <a:rPr lang="en-US" sz="2400" dirty="0" smtClean="0"/>
              <a:t>OPUS-DB. . . . . . data base and publishing</a:t>
            </a:r>
          </a:p>
          <a:p>
            <a:pPr marL="457200" indent="-228600">
              <a:buFont typeface="Arial" pitchFamily="34" charset="0"/>
              <a:buChar char="•"/>
              <a:tabLst>
                <a:tab pos="2971800" algn="l"/>
              </a:tabLst>
            </a:pPr>
            <a:endParaRPr lang="en-US" sz="2400" dirty="0" smtClean="0"/>
          </a:p>
          <a:p>
            <a:pPr marL="63500">
              <a:tabLst>
                <a:tab pos="2971800" algn="l"/>
              </a:tabLst>
            </a:pPr>
            <a:r>
              <a:rPr lang="en-US" sz="2400" dirty="0" smtClean="0"/>
              <a:t>Reviewing each of these individually…</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OPUS-RS?</a:t>
            </a:r>
            <a:endParaRPr lang="en-US" sz="4000" dirty="0"/>
          </a:p>
        </p:txBody>
      </p:sp>
      <p:sp>
        <p:nvSpPr>
          <p:cNvPr id="7" name="TextBox 6"/>
          <p:cNvSpPr txBox="1"/>
          <p:nvPr/>
        </p:nvSpPr>
        <p:spPr>
          <a:xfrm>
            <a:off x="228600" y="1188720"/>
            <a:ext cx="8686800" cy="4524315"/>
          </a:xfrm>
          <a:prstGeom prst="rect">
            <a:avLst/>
          </a:prstGeom>
          <a:noFill/>
        </p:spPr>
        <p:txBody>
          <a:bodyPr wrap="square" rtlCol="0">
            <a:spAutoFit/>
          </a:bodyPr>
          <a:lstStyle/>
          <a:p>
            <a:pPr marL="6350" indent="-6350"/>
            <a:r>
              <a:rPr lang="en-US" sz="2400" dirty="0" smtClean="0">
                <a:cs typeface="Arial" pitchFamily="34" charset="0"/>
              </a:rPr>
              <a:t>OPUS-RS can produce quality results from more challenging “short” data sets, but it is slightly more restrictive in the data sets allowed. Because of the restrictions, which will be discussed later, the NGS recently made available the</a:t>
            </a:r>
            <a:br>
              <a:rPr lang="en-US" sz="2400" dirty="0" smtClean="0">
                <a:cs typeface="Arial" pitchFamily="34" charset="0"/>
              </a:rPr>
            </a:br>
            <a:r>
              <a:rPr lang="en-US" sz="2400" dirty="0" smtClean="0">
                <a:cs typeface="Arial" pitchFamily="34" charset="0"/>
              </a:rPr>
              <a:t>“OPUS-RS A</a:t>
            </a:r>
            <a:r>
              <a:rPr lang="en-US" sz="2400" dirty="0" smtClean="0"/>
              <a:t>ccuracy and Availability” tool (</a:t>
            </a:r>
            <a:r>
              <a:rPr lang="en-US" sz="2400" dirty="0" err="1" smtClean="0"/>
              <a:t>Choi</a:t>
            </a:r>
            <a:r>
              <a:rPr lang="en-US" sz="2400" dirty="0" smtClean="0"/>
              <a:t>, NGS).</a:t>
            </a:r>
          </a:p>
          <a:p>
            <a:pPr marL="6350" indent="-6350"/>
            <a:endParaRPr lang="en-US" sz="2400" dirty="0" smtClean="0"/>
          </a:p>
          <a:p>
            <a:pPr marL="6350" indent="-6350"/>
            <a:r>
              <a:rPr lang="en-US" sz="2400" dirty="0" smtClean="0"/>
              <a:t>Typical estimated and empirical accuracies within the continental U.S. are comparable to OPUS-S.</a:t>
            </a:r>
          </a:p>
          <a:p>
            <a:pPr marL="6350" indent="-6350"/>
            <a:endParaRPr lang="en-US" sz="2400" dirty="0" smtClean="0">
              <a:cs typeface="Arial" pitchFamily="34" charset="0"/>
            </a:endParaRPr>
          </a:p>
          <a:p>
            <a:pPr marL="6350" indent="-6350"/>
            <a:r>
              <a:rPr lang="en-US" sz="2400" dirty="0" smtClean="0"/>
              <a:t>Remember that the estimated accuracies suggested by this tool are just that - estimates. Confirming the quality of the OPUS solution remains the user’s responsibility.</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OPUS-RS?</a:t>
            </a:r>
            <a:endParaRPr lang="en-US" sz="4000" dirty="0"/>
          </a:p>
        </p:txBody>
      </p:sp>
      <p:sp>
        <p:nvSpPr>
          <p:cNvPr id="7" name="TextBox 6"/>
          <p:cNvSpPr txBox="1"/>
          <p:nvPr/>
        </p:nvSpPr>
        <p:spPr>
          <a:xfrm>
            <a:off x="1188720" y="6056556"/>
            <a:ext cx="4864330" cy="276999"/>
          </a:xfrm>
          <a:prstGeom prst="rect">
            <a:avLst/>
          </a:prstGeom>
          <a:noFill/>
        </p:spPr>
        <p:txBody>
          <a:bodyPr wrap="square" rtlCol="0">
            <a:spAutoFit/>
          </a:bodyPr>
          <a:lstStyle/>
          <a:p>
            <a:pPr marL="6350" indent="-6350"/>
            <a:r>
              <a:rPr lang="en-US" sz="1200" dirty="0" smtClean="0"/>
              <a:t>http://www.ngs.noaa.gov/OPUSI/Plots/Gmap/OPUSRS_sigmap.shtml</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61</a:t>
                </a:fld>
                <a:r>
                  <a:rPr lang="en-GB" sz="1800" b="1" dirty="0">
                    <a:solidFill>
                      <a:srgbClr val="282878"/>
                    </a:solidFill>
                  </a:rPr>
                  <a:t> </a:t>
                </a:r>
              </a:p>
            </p:txBody>
          </p:sp>
        </p:grpSp>
      </p:grpSp>
      <p:pic>
        <p:nvPicPr>
          <p:cNvPr id="17" name="Picture 3">
            <a:hlinkClick r:id="rId2"/>
          </p:cNvPr>
          <p:cNvPicPr>
            <a:picLocks noChangeAspect="1" noChangeArrowheads="1"/>
          </p:cNvPicPr>
          <p:nvPr/>
        </p:nvPicPr>
        <p:blipFill>
          <a:blip r:embed="rId3" cstate="print"/>
          <a:srcRect l="2367" t="28872" r="2367" b="9624"/>
          <a:stretch>
            <a:fillRect/>
          </a:stretch>
        </p:blipFill>
        <p:spPr bwMode="auto">
          <a:xfrm>
            <a:off x="1188720" y="1737360"/>
            <a:ext cx="6696766" cy="4254148"/>
          </a:xfrm>
          <a:prstGeom prst="rect">
            <a:avLst/>
          </a:prstGeom>
          <a:noFill/>
          <a:ln w="12700">
            <a:solidFill>
              <a:schemeClr val="accent1"/>
            </a:solidFill>
            <a:miter lim="800000"/>
            <a:headEnd/>
            <a:tailEnd/>
          </a:ln>
        </p:spPr>
      </p:pic>
      <p:sp>
        <p:nvSpPr>
          <p:cNvPr id="18" name="TextBox 17"/>
          <p:cNvSpPr txBox="1"/>
          <p:nvPr/>
        </p:nvSpPr>
        <p:spPr>
          <a:xfrm>
            <a:off x="457200" y="1188720"/>
            <a:ext cx="8229600" cy="461665"/>
          </a:xfrm>
          <a:prstGeom prst="rect">
            <a:avLst/>
          </a:prstGeom>
          <a:noFill/>
        </p:spPr>
        <p:txBody>
          <a:bodyPr wrap="square" rtlCol="0">
            <a:spAutoFit/>
          </a:bodyPr>
          <a:lstStyle/>
          <a:p>
            <a:pPr marL="6350" indent="-6350" algn="ctr"/>
            <a:r>
              <a:rPr lang="en-US" sz="2400" dirty="0" smtClean="0"/>
              <a:t>The OPUS-RS Accuracy and Availability Tool.</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a:spLocks noGrp="1"/>
          </p:cNvSpPr>
          <p:nvPr>
            <p:ph sz="quarter" idx="1"/>
          </p:nvPr>
        </p:nvSpPr>
        <p:spPr>
          <a:xfrm>
            <a:off x="274320" y="1219200"/>
            <a:ext cx="5351931" cy="5257800"/>
          </a:xfrm>
        </p:spPr>
        <p:txBody>
          <a:bodyPr/>
          <a:lstStyle/>
          <a:p>
            <a:r>
              <a:rPr lang="en-US" sz="2000" dirty="0" smtClean="0">
                <a:cs typeface="Arial" pitchFamily="34" charset="0"/>
              </a:rPr>
              <a:t>1 σ for each 0.2 degree grid.</a:t>
            </a:r>
          </a:p>
          <a:p>
            <a:r>
              <a:rPr lang="en-US" sz="2000" dirty="0" smtClean="0">
                <a:cs typeface="Arial" pitchFamily="34" charset="0"/>
              </a:rPr>
              <a:t>Horizontal and vertical standard </a:t>
            </a:r>
            <a:br>
              <a:rPr lang="en-US" sz="2000" dirty="0" smtClean="0">
                <a:cs typeface="Arial" pitchFamily="34" charset="0"/>
              </a:rPr>
            </a:br>
            <a:r>
              <a:rPr lang="en-US" sz="2000" dirty="0" smtClean="0">
                <a:cs typeface="Arial" pitchFamily="34" charset="0"/>
              </a:rPr>
              <a:t>errors for 15 minutes and </a:t>
            </a:r>
            <a:br>
              <a:rPr lang="en-US" sz="2000" dirty="0" smtClean="0">
                <a:cs typeface="Arial" pitchFamily="34" charset="0"/>
              </a:rPr>
            </a:br>
            <a:r>
              <a:rPr lang="en-US" sz="2000" dirty="0" smtClean="0">
                <a:cs typeface="Arial" pitchFamily="34" charset="0"/>
              </a:rPr>
              <a:t>1-hour length data.</a:t>
            </a:r>
          </a:p>
          <a:p>
            <a:r>
              <a:rPr lang="en-US" sz="2000" dirty="0" smtClean="0">
                <a:cs typeface="Arial" pitchFamily="34" charset="0"/>
              </a:rPr>
              <a:t>Inverse Distance Weighting </a:t>
            </a:r>
            <a:br>
              <a:rPr lang="en-US" sz="2000" dirty="0" smtClean="0">
                <a:cs typeface="Arial" pitchFamily="34" charset="0"/>
              </a:rPr>
            </a:br>
            <a:r>
              <a:rPr lang="en-US" sz="2000" dirty="0" smtClean="0">
                <a:cs typeface="Arial" pitchFamily="34" charset="0"/>
              </a:rPr>
              <a:t>method to interpolate the </a:t>
            </a:r>
            <a:r>
              <a:rPr lang="en-US" sz="2000" dirty="0" err="1" smtClean="0">
                <a:cs typeface="Arial" pitchFamily="34" charset="0"/>
              </a:rPr>
              <a:t>sigmas</a:t>
            </a:r>
            <a:r>
              <a:rPr lang="en-US" sz="2000" dirty="0" smtClean="0">
                <a:cs typeface="Arial" pitchFamily="34" charset="0"/>
              </a:rPr>
              <a:t>.</a:t>
            </a:r>
          </a:p>
          <a:p>
            <a:r>
              <a:rPr lang="en-US" sz="2000" dirty="0" smtClean="0">
                <a:cs typeface="Arial" pitchFamily="34" charset="0"/>
              </a:rPr>
              <a:t>Areas outside the color overlay </a:t>
            </a:r>
            <a:br>
              <a:rPr lang="en-US" sz="2000" dirty="0" smtClean="0">
                <a:cs typeface="Arial" pitchFamily="34" charset="0"/>
              </a:rPr>
            </a:br>
            <a:r>
              <a:rPr lang="en-US" sz="2000" dirty="0" smtClean="0">
                <a:cs typeface="Arial" pitchFamily="34" charset="0"/>
              </a:rPr>
              <a:t>are where there are less than </a:t>
            </a:r>
            <a:br>
              <a:rPr lang="en-US" sz="2000" dirty="0" smtClean="0">
                <a:cs typeface="Arial" pitchFamily="34" charset="0"/>
              </a:rPr>
            </a:br>
            <a:r>
              <a:rPr lang="en-US" sz="2000" dirty="0" smtClean="0">
                <a:cs typeface="Arial" pitchFamily="34" charset="0"/>
              </a:rPr>
              <a:t>three active CORS sites within </a:t>
            </a:r>
            <a:br>
              <a:rPr lang="en-US" sz="2000" dirty="0" smtClean="0">
                <a:cs typeface="Arial" pitchFamily="34" charset="0"/>
              </a:rPr>
            </a:br>
            <a:r>
              <a:rPr lang="en-US" sz="2000" dirty="0" smtClean="0">
                <a:cs typeface="Arial" pitchFamily="34" charset="0"/>
              </a:rPr>
              <a:t>250 km range. OPUS-RS will </a:t>
            </a:r>
            <a:br>
              <a:rPr lang="en-US" sz="2000" dirty="0" smtClean="0">
                <a:cs typeface="Arial" pitchFamily="34" charset="0"/>
              </a:rPr>
            </a:br>
            <a:r>
              <a:rPr lang="en-US" sz="2000" dirty="0" smtClean="0">
                <a:cs typeface="Arial" pitchFamily="34" charset="0"/>
              </a:rPr>
              <a:t>usually fail at these locations.</a:t>
            </a:r>
          </a:p>
          <a:p>
            <a:r>
              <a:rPr lang="en-US" sz="2000" dirty="0" smtClean="0">
                <a:cs typeface="Arial" pitchFamily="34" charset="0"/>
              </a:rPr>
              <a:t>Automated Weekly update</a:t>
            </a:r>
          </a:p>
          <a:p>
            <a:pPr lvl="1">
              <a:buFont typeface="Courier New" pitchFamily="49" charset="0"/>
              <a:buChar char="o"/>
            </a:pPr>
            <a:r>
              <a:rPr lang="en-US" sz="1800" dirty="0" smtClean="0">
                <a:cs typeface="Arial" pitchFamily="34" charset="0"/>
              </a:rPr>
              <a:t>Use updated CORS list and observation data availability</a:t>
            </a:r>
          </a:p>
          <a:p>
            <a:r>
              <a:rPr lang="en-US" sz="2000" dirty="0" smtClean="0">
                <a:cs typeface="Arial" pitchFamily="34" charset="0"/>
              </a:rPr>
              <a:t>Global coverage including non-US territories.</a:t>
            </a:r>
          </a:p>
          <a:p>
            <a:endParaRPr lang="en-US" sz="2000" dirty="0" smtClean="0"/>
          </a:p>
        </p:txBody>
      </p:sp>
      <p:pic>
        <p:nvPicPr>
          <p:cNvPr id="17" name="Picture 3">
            <a:hlinkClick r:id="rId2"/>
          </p:cNvPr>
          <p:cNvPicPr>
            <a:picLocks noChangeAspect="1" noChangeArrowheads="1"/>
          </p:cNvPicPr>
          <p:nvPr/>
        </p:nvPicPr>
        <p:blipFill>
          <a:blip r:embed="rId3" cstate="print"/>
          <a:srcRect t="16040" r="1357" b="6767"/>
          <a:stretch>
            <a:fillRect/>
          </a:stretch>
        </p:blipFill>
        <p:spPr bwMode="auto">
          <a:xfrm>
            <a:off x="4389120" y="1371600"/>
            <a:ext cx="4422775" cy="3405188"/>
          </a:xfrm>
          <a:prstGeom prst="rect">
            <a:avLst/>
          </a:prstGeom>
          <a:noFill/>
          <a:ln w="9525">
            <a:noFill/>
            <a:miter lim="800000"/>
            <a:headEnd/>
            <a:tailEnd/>
          </a:ln>
        </p:spPr>
      </p:pic>
      <p:sp>
        <p:nvSpPr>
          <p:cNvPr id="18" name="Freeform 17"/>
          <p:cNvSpPr/>
          <p:nvPr/>
        </p:nvSpPr>
        <p:spPr>
          <a:xfrm>
            <a:off x="4177552" y="3703638"/>
            <a:ext cx="1828800" cy="246062"/>
          </a:xfrm>
          <a:custGeom>
            <a:avLst/>
            <a:gdLst>
              <a:gd name="connsiteX0" fmla="*/ 0 w 2321169"/>
              <a:gd name="connsiteY0" fmla="*/ 834014 h 834014"/>
              <a:gd name="connsiteX1" fmla="*/ 1477108 w 2321169"/>
              <a:gd name="connsiteY1" fmla="*/ 75362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249345 w 2321169"/>
              <a:gd name="connsiteY1" fmla="*/ 7980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350855 w 2672024"/>
              <a:gd name="connsiteY0" fmla="*/ 834014 h 874207"/>
              <a:gd name="connsiteX1" fmla="*/ 0 w 2672024"/>
              <a:gd name="connsiteY1" fmla="*/ 874207 h 874207"/>
              <a:gd name="connsiteX2" fmla="*/ 1752600 w 2672024"/>
              <a:gd name="connsiteY2" fmla="*/ 721807 h 874207"/>
              <a:gd name="connsiteX3" fmla="*/ 2672024 w 2672024"/>
              <a:gd name="connsiteY3" fmla="*/ 0 h 874207"/>
              <a:gd name="connsiteX0" fmla="*/ 304800 w 2672024"/>
              <a:gd name="connsiteY0" fmla="*/ 1102807 h 1102807"/>
              <a:gd name="connsiteX1" fmla="*/ 0 w 2672024"/>
              <a:gd name="connsiteY1" fmla="*/ 874207 h 1102807"/>
              <a:gd name="connsiteX2" fmla="*/ 1752600 w 2672024"/>
              <a:gd name="connsiteY2" fmla="*/ 721807 h 1102807"/>
              <a:gd name="connsiteX3" fmla="*/ 2672024 w 2672024"/>
              <a:gd name="connsiteY3" fmla="*/ 0 h 1102807"/>
              <a:gd name="connsiteX0" fmla="*/ 546100 w 2913324"/>
              <a:gd name="connsiteY0" fmla="*/ 1102807 h 1102807"/>
              <a:gd name="connsiteX1" fmla="*/ 241300 w 2913324"/>
              <a:gd name="connsiteY1" fmla="*/ 874207 h 1102807"/>
              <a:gd name="connsiteX2" fmla="*/ 1993900 w 2913324"/>
              <a:gd name="connsiteY2" fmla="*/ 721807 h 1102807"/>
              <a:gd name="connsiteX3" fmla="*/ 2913324 w 2913324"/>
              <a:gd name="connsiteY3" fmla="*/ 0 h 1102807"/>
              <a:gd name="connsiteX0" fmla="*/ 0 w 2672024"/>
              <a:gd name="connsiteY0" fmla="*/ 874207 h 874207"/>
              <a:gd name="connsiteX1" fmla="*/ 1752600 w 2672024"/>
              <a:gd name="connsiteY1" fmla="*/ 721807 h 874207"/>
              <a:gd name="connsiteX2" fmla="*/ 2672024 w 2672024"/>
              <a:gd name="connsiteY2" fmla="*/ 0 h 874207"/>
              <a:gd name="connsiteX0" fmla="*/ 0 w 2519624"/>
              <a:gd name="connsiteY0" fmla="*/ 457200 h 721807"/>
              <a:gd name="connsiteX1" fmla="*/ 1600200 w 2519624"/>
              <a:gd name="connsiteY1" fmla="*/ 721807 h 721807"/>
              <a:gd name="connsiteX2" fmla="*/ 2519624 w 2519624"/>
              <a:gd name="connsiteY2" fmla="*/ 0 h 721807"/>
              <a:gd name="connsiteX0" fmla="*/ 0 w 2362200"/>
              <a:gd name="connsiteY0" fmla="*/ 0 h 459712"/>
              <a:gd name="connsiteX1" fmla="*/ 1600200 w 2362200"/>
              <a:gd name="connsiteY1" fmla="*/ 264607 h 459712"/>
              <a:gd name="connsiteX2" fmla="*/ 2362200 w 2362200"/>
              <a:gd name="connsiteY2" fmla="*/ 152400 h 459712"/>
              <a:gd name="connsiteX0" fmla="*/ 0 w 2362200"/>
              <a:gd name="connsiteY0" fmla="*/ 108021 h 567733"/>
              <a:gd name="connsiteX1" fmla="*/ 685800 w 2362200"/>
              <a:gd name="connsiteY1" fmla="*/ 31820 h 567733"/>
              <a:gd name="connsiteX2" fmla="*/ 2362200 w 2362200"/>
              <a:gd name="connsiteY2" fmla="*/ 260421 h 567733"/>
              <a:gd name="connsiteX0" fmla="*/ 0 w 1828800"/>
              <a:gd name="connsiteY0" fmla="*/ 108021 h 339133"/>
              <a:gd name="connsiteX1" fmla="*/ 685800 w 1828800"/>
              <a:gd name="connsiteY1" fmla="*/ 31820 h 339133"/>
              <a:gd name="connsiteX2" fmla="*/ 1828800 w 1828800"/>
              <a:gd name="connsiteY2" fmla="*/ 31821 h 339133"/>
              <a:gd name="connsiteX0" fmla="*/ 0 w 2133600"/>
              <a:gd name="connsiteY0" fmla="*/ 152400 h 307312"/>
              <a:gd name="connsiteX1" fmla="*/ 685800 w 2133600"/>
              <a:gd name="connsiteY1" fmla="*/ 76199 h 307312"/>
              <a:gd name="connsiteX2" fmla="*/ 2133600 w 2133600"/>
              <a:gd name="connsiteY2" fmla="*/ 0 h 307312"/>
              <a:gd name="connsiteX0" fmla="*/ 0 w 2133600"/>
              <a:gd name="connsiteY0" fmla="*/ 397747 h 397747"/>
              <a:gd name="connsiteX1" fmla="*/ 685800 w 2133600"/>
              <a:gd name="connsiteY1" fmla="*/ 321546 h 397747"/>
              <a:gd name="connsiteX2" fmla="*/ 2133600 w 2133600"/>
              <a:gd name="connsiteY2" fmla="*/ 245347 h 397747"/>
              <a:gd name="connsiteX0" fmla="*/ 0 w 1828800"/>
              <a:gd name="connsiteY0" fmla="*/ 245346 h 245347"/>
              <a:gd name="connsiteX1" fmla="*/ 685800 w 1828800"/>
              <a:gd name="connsiteY1" fmla="*/ 169145 h 245347"/>
              <a:gd name="connsiteX2" fmla="*/ 1828800 w 1828800"/>
              <a:gd name="connsiteY2" fmla="*/ 245347 h 245347"/>
            </a:gdLst>
            <a:ahLst/>
            <a:cxnLst>
              <a:cxn ang="0">
                <a:pos x="connsiteX0" y="connsiteY0"/>
              </a:cxn>
              <a:cxn ang="0">
                <a:pos x="connsiteX1" y="connsiteY1"/>
              </a:cxn>
              <a:cxn ang="0">
                <a:pos x="connsiteX2" y="connsiteY2"/>
              </a:cxn>
            </a:cxnLst>
            <a:rect l="l" t="t" r="r" b="b"/>
            <a:pathLst>
              <a:path w="1828800" h="245347">
                <a:moveTo>
                  <a:pt x="0" y="245346"/>
                </a:moveTo>
                <a:lnTo>
                  <a:pt x="685800" y="169145"/>
                </a:lnTo>
                <a:cubicBezTo>
                  <a:pt x="1134626" y="137325"/>
                  <a:pt x="1471246" y="0"/>
                  <a:pt x="1828800" y="245347"/>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19" name="Freeform 18"/>
          <p:cNvSpPr/>
          <p:nvPr/>
        </p:nvSpPr>
        <p:spPr>
          <a:xfrm>
            <a:off x="3720352" y="2832100"/>
            <a:ext cx="3810000" cy="673100"/>
          </a:xfrm>
          <a:custGeom>
            <a:avLst/>
            <a:gdLst>
              <a:gd name="connsiteX0" fmla="*/ 0 w 3758084"/>
              <a:gd name="connsiteY0" fmla="*/ 482321 h 689987"/>
              <a:gd name="connsiteX1" fmla="*/ 1949381 w 3758084"/>
              <a:gd name="connsiteY1" fmla="*/ 683288 h 689987"/>
              <a:gd name="connsiteX2" fmla="*/ 2773345 w 3758084"/>
              <a:gd name="connsiteY2" fmla="*/ 522514 h 689987"/>
              <a:gd name="connsiteX3" fmla="*/ 3758084 w 3758084"/>
              <a:gd name="connsiteY3" fmla="*/ 0 h 689987"/>
              <a:gd name="connsiteX0" fmla="*/ 0 w 2905648"/>
              <a:gd name="connsiteY0" fmla="*/ 49126 h 990321"/>
              <a:gd name="connsiteX1" fmla="*/ 1949381 w 2905648"/>
              <a:gd name="connsiteY1" fmla="*/ 250093 h 990321"/>
              <a:gd name="connsiteX2" fmla="*/ 2773345 w 2905648"/>
              <a:gd name="connsiteY2" fmla="*/ 89319 h 990321"/>
              <a:gd name="connsiteX3" fmla="*/ 2743200 w 2905648"/>
              <a:gd name="connsiteY3" fmla="*/ 786005 h 990321"/>
              <a:gd name="connsiteX0" fmla="*/ 0 w 2743200"/>
              <a:gd name="connsiteY0" fmla="*/ 0 h 941195"/>
              <a:gd name="connsiteX1" fmla="*/ 1949381 w 2743200"/>
              <a:gd name="connsiteY1" fmla="*/ 200967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1905000 w 2743200"/>
              <a:gd name="connsiteY2" fmla="*/ 584478 h 941195"/>
              <a:gd name="connsiteX3" fmla="*/ 2743200 w 2743200"/>
              <a:gd name="connsiteY3" fmla="*/ 736879 h 941195"/>
              <a:gd name="connsiteX0" fmla="*/ 0 w 2743200"/>
              <a:gd name="connsiteY0" fmla="*/ 0 h 864994"/>
              <a:gd name="connsiteX1" fmla="*/ 762000 w 2743200"/>
              <a:gd name="connsiteY1" fmla="*/ 127278 h 864994"/>
              <a:gd name="connsiteX2" fmla="*/ 1905000 w 2743200"/>
              <a:gd name="connsiteY2" fmla="*/ 584478 h 864994"/>
              <a:gd name="connsiteX3" fmla="*/ 2743200 w 2743200"/>
              <a:gd name="connsiteY3" fmla="*/ 660678 h 864994"/>
              <a:gd name="connsiteX0" fmla="*/ 0 w 2743200"/>
              <a:gd name="connsiteY0" fmla="*/ 0 h 733528"/>
              <a:gd name="connsiteX1" fmla="*/ 762000 w 2743200"/>
              <a:gd name="connsiteY1" fmla="*/ 127278 h 733528"/>
              <a:gd name="connsiteX2" fmla="*/ 1905000 w 2743200"/>
              <a:gd name="connsiteY2" fmla="*/ 584478 h 733528"/>
              <a:gd name="connsiteX3" fmla="*/ 2743200 w 2743200"/>
              <a:gd name="connsiteY3" fmla="*/ 660678 h 73352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673378"/>
              <a:gd name="connsiteX1" fmla="*/ 762000 w 3810000"/>
              <a:gd name="connsiteY1" fmla="*/ 127278 h 673378"/>
              <a:gd name="connsiteX2" fmla="*/ 2514600 w 3810000"/>
              <a:gd name="connsiteY2" fmla="*/ 660678 h 673378"/>
              <a:gd name="connsiteX3" fmla="*/ 3810000 w 3810000"/>
              <a:gd name="connsiteY3" fmla="*/ 203478 h 673378"/>
              <a:gd name="connsiteX0" fmla="*/ 0 w 3810000"/>
              <a:gd name="connsiteY0" fmla="*/ 0 h 673378"/>
              <a:gd name="connsiteX1" fmla="*/ 914400 w 3810000"/>
              <a:gd name="connsiteY1" fmla="*/ 127278 h 673378"/>
              <a:gd name="connsiteX2" fmla="*/ 2514600 w 3810000"/>
              <a:gd name="connsiteY2" fmla="*/ 660678 h 673378"/>
              <a:gd name="connsiteX3" fmla="*/ 3810000 w 3810000"/>
              <a:gd name="connsiteY3" fmla="*/ 203478 h 673378"/>
            </a:gdLst>
            <a:ahLst/>
            <a:cxnLst>
              <a:cxn ang="0">
                <a:pos x="connsiteX0" y="connsiteY0"/>
              </a:cxn>
              <a:cxn ang="0">
                <a:pos x="connsiteX1" y="connsiteY1"/>
              </a:cxn>
              <a:cxn ang="0">
                <a:pos x="connsiteX2" y="connsiteY2"/>
              </a:cxn>
              <a:cxn ang="0">
                <a:pos x="connsiteX3" y="connsiteY3"/>
              </a:cxn>
            </a:cxnLst>
            <a:rect l="l" t="t" r="r" b="b"/>
            <a:pathLst>
              <a:path w="3810000" h="673378">
                <a:moveTo>
                  <a:pt x="0" y="0"/>
                </a:moveTo>
                <a:cubicBezTo>
                  <a:pt x="743578" y="97134"/>
                  <a:pt x="495300" y="17165"/>
                  <a:pt x="914400" y="127278"/>
                </a:cubicBezTo>
                <a:cubicBezTo>
                  <a:pt x="1333500" y="237391"/>
                  <a:pt x="2032000" y="647978"/>
                  <a:pt x="2514600" y="660678"/>
                </a:cubicBezTo>
                <a:cubicBezTo>
                  <a:pt x="2997200" y="673378"/>
                  <a:pt x="3675183" y="463060"/>
                  <a:pt x="3810000" y="203478"/>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20" name="Freeform 19"/>
          <p:cNvSpPr/>
          <p:nvPr/>
        </p:nvSpPr>
        <p:spPr>
          <a:xfrm>
            <a:off x="3993402" y="2046288"/>
            <a:ext cx="793750" cy="455612"/>
          </a:xfrm>
          <a:custGeom>
            <a:avLst/>
            <a:gdLst>
              <a:gd name="connsiteX0" fmla="*/ 0 w 813916"/>
              <a:gd name="connsiteY0" fmla="*/ 241161 h 241161"/>
              <a:gd name="connsiteX1" fmla="*/ 602901 w 813916"/>
              <a:gd name="connsiteY1" fmla="*/ 200967 h 241161"/>
              <a:gd name="connsiteX2" fmla="*/ 813916 w 813916"/>
              <a:gd name="connsiteY2" fmla="*/ 0 h 241161"/>
              <a:gd name="connsiteX0" fmla="*/ 0 w 869182"/>
              <a:gd name="connsiteY0" fmla="*/ 88900 h 461526"/>
              <a:gd name="connsiteX1" fmla="*/ 602901 w 869182"/>
              <a:gd name="connsiteY1" fmla="*/ 48706 h 461526"/>
              <a:gd name="connsiteX2" fmla="*/ 869182 w 869182"/>
              <a:gd name="connsiteY2" fmla="*/ 381139 h 461526"/>
              <a:gd name="connsiteX0" fmla="*/ 0 w 869182"/>
              <a:gd name="connsiteY0" fmla="*/ 1 h 372627"/>
              <a:gd name="connsiteX1" fmla="*/ 564382 w 869182"/>
              <a:gd name="connsiteY1" fmla="*/ 63639 h 372627"/>
              <a:gd name="connsiteX2" fmla="*/ 869182 w 869182"/>
              <a:gd name="connsiteY2" fmla="*/ 292240 h 372627"/>
              <a:gd name="connsiteX0" fmla="*/ 0 w 792982"/>
              <a:gd name="connsiteY0" fmla="*/ 1 h 448826"/>
              <a:gd name="connsiteX1" fmla="*/ 564382 w 792982"/>
              <a:gd name="connsiteY1" fmla="*/ 63639 h 448826"/>
              <a:gd name="connsiteX2" fmla="*/ 792982 w 792982"/>
              <a:gd name="connsiteY2" fmla="*/ 368439 h 448826"/>
              <a:gd name="connsiteX0" fmla="*/ 0 w 792982"/>
              <a:gd name="connsiteY0" fmla="*/ 1 h 672402"/>
              <a:gd name="connsiteX1" fmla="*/ 564382 w 792982"/>
              <a:gd name="connsiteY1" fmla="*/ 63639 h 672402"/>
              <a:gd name="connsiteX2" fmla="*/ 792982 w 792982"/>
              <a:gd name="connsiteY2" fmla="*/ 368439 h 672402"/>
              <a:gd name="connsiteX0" fmla="*/ 0 w 945382"/>
              <a:gd name="connsiteY0" fmla="*/ 23168 h 847968"/>
              <a:gd name="connsiteX1" fmla="*/ 564382 w 945382"/>
              <a:gd name="connsiteY1" fmla="*/ 86806 h 847968"/>
              <a:gd name="connsiteX2" fmla="*/ 945382 w 945382"/>
              <a:gd name="connsiteY2" fmla="*/ 544005 h 847968"/>
              <a:gd name="connsiteX0" fmla="*/ 0 w 945382"/>
              <a:gd name="connsiteY0" fmla="*/ 23168 h 544005"/>
              <a:gd name="connsiteX1" fmla="*/ 564382 w 945382"/>
              <a:gd name="connsiteY1" fmla="*/ 86806 h 544005"/>
              <a:gd name="connsiteX2" fmla="*/ 945382 w 945382"/>
              <a:gd name="connsiteY2" fmla="*/ 544005 h 544005"/>
              <a:gd name="connsiteX0" fmla="*/ 0 w 792982"/>
              <a:gd name="connsiteY0" fmla="*/ 10468 h 455106"/>
              <a:gd name="connsiteX1" fmla="*/ 564382 w 792982"/>
              <a:gd name="connsiteY1" fmla="*/ 74106 h 455106"/>
              <a:gd name="connsiteX2" fmla="*/ 792982 w 792982"/>
              <a:gd name="connsiteY2" fmla="*/ 455106 h 455106"/>
            </a:gdLst>
            <a:ahLst/>
            <a:cxnLst>
              <a:cxn ang="0">
                <a:pos x="connsiteX0" y="connsiteY0"/>
              </a:cxn>
              <a:cxn ang="0">
                <a:pos x="connsiteX1" y="connsiteY1"/>
              </a:cxn>
              <a:cxn ang="0">
                <a:pos x="connsiteX2" y="connsiteY2"/>
              </a:cxn>
            </a:cxnLst>
            <a:rect l="l" t="t" r="r" b="b"/>
            <a:pathLst>
              <a:path w="792982" h="455106">
                <a:moveTo>
                  <a:pt x="0" y="10468"/>
                </a:moveTo>
                <a:cubicBezTo>
                  <a:pt x="233624" y="10467"/>
                  <a:pt x="432218" y="0"/>
                  <a:pt x="564382" y="74106"/>
                </a:cubicBezTo>
                <a:cubicBezTo>
                  <a:pt x="696546" y="148212"/>
                  <a:pt x="686638" y="99227"/>
                  <a:pt x="792982" y="455106"/>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21" name="Freeform 20"/>
          <p:cNvSpPr/>
          <p:nvPr/>
        </p:nvSpPr>
        <p:spPr>
          <a:xfrm>
            <a:off x="3567952" y="4483100"/>
            <a:ext cx="1373188" cy="546100"/>
          </a:xfrm>
          <a:custGeom>
            <a:avLst/>
            <a:gdLst>
              <a:gd name="connsiteX0" fmla="*/ 0 w 2321169"/>
              <a:gd name="connsiteY0" fmla="*/ 834014 h 834014"/>
              <a:gd name="connsiteX1" fmla="*/ 1477108 w 2321169"/>
              <a:gd name="connsiteY1" fmla="*/ 75362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249345 w 2321169"/>
              <a:gd name="connsiteY1" fmla="*/ 7980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350855 w 2672024"/>
              <a:gd name="connsiteY0" fmla="*/ 834014 h 874207"/>
              <a:gd name="connsiteX1" fmla="*/ 0 w 2672024"/>
              <a:gd name="connsiteY1" fmla="*/ 874207 h 874207"/>
              <a:gd name="connsiteX2" fmla="*/ 1752600 w 2672024"/>
              <a:gd name="connsiteY2" fmla="*/ 721807 h 874207"/>
              <a:gd name="connsiteX3" fmla="*/ 2672024 w 2672024"/>
              <a:gd name="connsiteY3" fmla="*/ 0 h 874207"/>
              <a:gd name="connsiteX0" fmla="*/ 304800 w 2672024"/>
              <a:gd name="connsiteY0" fmla="*/ 1102807 h 1102807"/>
              <a:gd name="connsiteX1" fmla="*/ 0 w 2672024"/>
              <a:gd name="connsiteY1" fmla="*/ 874207 h 1102807"/>
              <a:gd name="connsiteX2" fmla="*/ 1752600 w 2672024"/>
              <a:gd name="connsiteY2" fmla="*/ 721807 h 1102807"/>
              <a:gd name="connsiteX3" fmla="*/ 2672024 w 2672024"/>
              <a:gd name="connsiteY3" fmla="*/ 0 h 1102807"/>
              <a:gd name="connsiteX0" fmla="*/ 546100 w 2913324"/>
              <a:gd name="connsiteY0" fmla="*/ 1102807 h 1102807"/>
              <a:gd name="connsiteX1" fmla="*/ 241300 w 2913324"/>
              <a:gd name="connsiteY1" fmla="*/ 874207 h 1102807"/>
              <a:gd name="connsiteX2" fmla="*/ 1993900 w 2913324"/>
              <a:gd name="connsiteY2" fmla="*/ 721807 h 1102807"/>
              <a:gd name="connsiteX3" fmla="*/ 2913324 w 2913324"/>
              <a:gd name="connsiteY3" fmla="*/ 0 h 1102807"/>
              <a:gd name="connsiteX0" fmla="*/ 0 w 2672024"/>
              <a:gd name="connsiteY0" fmla="*/ 874207 h 874207"/>
              <a:gd name="connsiteX1" fmla="*/ 1752600 w 2672024"/>
              <a:gd name="connsiteY1" fmla="*/ 721807 h 874207"/>
              <a:gd name="connsiteX2" fmla="*/ 2672024 w 2672024"/>
              <a:gd name="connsiteY2" fmla="*/ 0 h 874207"/>
              <a:gd name="connsiteX0" fmla="*/ 0 w 2519624"/>
              <a:gd name="connsiteY0" fmla="*/ 457200 h 721807"/>
              <a:gd name="connsiteX1" fmla="*/ 1600200 w 2519624"/>
              <a:gd name="connsiteY1" fmla="*/ 721807 h 721807"/>
              <a:gd name="connsiteX2" fmla="*/ 2519624 w 2519624"/>
              <a:gd name="connsiteY2" fmla="*/ 0 h 721807"/>
              <a:gd name="connsiteX0" fmla="*/ 0 w 2362200"/>
              <a:gd name="connsiteY0" fmla="*/ 0 h 459712"/>
              <a:gd name="connsiteX1" fmla="*/ 1600200 w 2362200"/>
              <a:gd name="connsiteY1" fmla="*/ 264607 h 459712"/>
              <a:gd name="connsiteX2" fmla="*/ 2362200 w 2362200"/>
              <a:gd name="connsiteY2" fmla="*/ 152400 h 459712"/>
              <a:gd name="connsiteX0" fmla="*/ 0 w 2362200"/>
              <a:gd name="connsiteY0" fmla="*/ 108021 h 567733"/>
              <a:gd name="connsiteX1" fmla="*/ 685800 w 2362200"/>
              <a:gd name="connsiteY1" fmla="*/ 31820 h 567733"/>
              <a:gd name="connsiteX2" fmla="*/ 2362200 w 2362200"/>
              <a:gd name="connsiteY2" fmla="*/ 260421 h 567733"/>
              <a:gd name="connsiteX0" fmla="*/ 0 w 1828800"/>
              <a:gd name="connsiteY0" fmla="*/ 108021 h 339133"/>
              <a:gd name="connsiteX1" fmla="*/ 685800 w 1828800"/>
              <a:gd name="connsiteY1" fmla="*/ 31820 h 339133"/>
              <a:gd name="connsiteX2" fmla="*/ 1828800 w 1828800"/>
              <a:gd name="connsiteY2" fmla="*/ 31821 h 339133"/>
              <a:gd name="connsiteX0" fmla="*/ 0 w 2133600"/>
              <a:gd name="connsiteY0" fmla="*/ 152400 h 307312"/>
              <a:gd name="connsiteX1" fmla="*/ 685800 w 2133600"/>
              <a:gd name="connsiteY1" fmla="*/ 76199 h 307312"/>
              <a:gd name="connsiteX2" fmla="*/ 2133600 w 2133600"/>
              <a:gd name="connsiteY2" fmla="*/ 0 h 307312"/>
              <a:gd name="connsiteX0" fmla="*/ 0 w 2133600"/>
              <a:gd name="connsiteY0" fmla="*/ 397747 h 397747"/>
              <a:gd name="connsiteX1" fmla="*/ 685800 w 2133600"/>
              <a:gd name="connsiteY1" fmla="*/ 321546 h 397747"/>
              <a:gd name="connsiteX2" fmla="*/ 2133600 w 2133600"/>
              <a:gd name="connsiteY2" fmla="*/ 245347 h 397747"/>
              <a:gd name="connsiteX0" fmla="*/ 0 w 1828800"/>
              <a:gd name="connsiteY0" fmla="*/ 245346 h 245347"/>
              <a:gd name="connsiteX1" fmla="*/ 685800 w 1828800"/>
              <a:gd name="connsiteY1" fmla="*/ 169145 h 245347"/>
              <a:gd name="connsiteX2" fmla="*/ 1828800 w 1828800"/>
              <a:gd name="connsiteY2" fmla="*/ 245347 h 245347"/>
              <a:gd name="connsiteX0" fmla="*/ 0 w 2057400"/>
              <a:gd name="connsiteY0" fmla="*/ 1083546 h 1083546"/>
              <a:gd name="connsiteX1" fmla="*/ 914400 w 2057400"/>
              <a:gd name="connsiteY1" fmla="*/ 169145 h 1083546"/>
              <a:gd name="connsiteX2" fmla="*/ 2057400 w 2057400"/>
              <a:gd name="connsiteY2" fmla="*/ 245347 h 1083546"/>
              <a:gd name="connsiteX0" fmla="*/ 0 w 2057400"/>
              <a:gd name="connsiteY0" fmla="*/ 1083546 h 1083546"/>
              <a:gd name="connsiteX1" fmla="*/ 533400 w 2057400"/>
              <a:gd name="connsiteY1" fmla="*/ 1007345 h 1083546"/>
              <a:gd name="connsiteX2" fmla="*/ 2057400 w 2057400"/>
              <a:gd name="connsiteY2" fmla="*/ 245347 h 1083546"/>
              <a:gd name="connsiteX0" fmla="*/ 0 w 982226"/>
              <a:gd name="connsiteY0" fmla="*/ 626348 h 626348"/>
              <a:gd name="connsiteX1" fmla="*/ 533400 w 982226"/>
              <a:gd name="connsiteY1" fmla="*/ 550147 h 626348"/>
              <a:gd name="connsiteX2" fmla="*/ 914400 w 982226"/>
              <a:gd name="connsiteY2" fmla="*/ 245347 h 626348"/>
              <a:gd name="connsiteX0" fmla="*/ 0 w 991437"/>
              <a:gd name="connsiteY0" fmla="*/ 381001 h 381001"/>
              <a:gd name="connsiteX1" fmla="*/ 533400 w 991437"/>
              <a:gd name="connsiteY1" fmla="*/ 304800 h 381001"/>
              <a:gd name="connsiteX2" fmla="*/ 914400 w 991437"/>
              <a:gd name="connsiteY2" fmla="*/ 0 h 381001"/>
              <a:gd name="connsiteX0" fmla="*/ 0 w 991437"/>
              <a:gd name="connsiteY0" fmla="*/ 457201 h 457201"/>
              <a:gd name="connsiteX1" fmla="*/ 533400 w 991437"/>
              <a:gd name="connsiteY1" fmla="*/ 381000 h 457201"/>
              <a:gd name="connsiteX2" fmla="*/ 914400 w 991437"/>
              <a:gd name="connsiteY2" fmla="*/ 0 h 457201"/>
              <a:gd name="connsiteX0" fmla="*/ 0 w 982226"/>
              <a:gd name="connsiteY0" fmla="*/ 457201 h 457201"/>
              <a:gd name="connsiteX1" fmla="*/ 533400 w 982226"/>
              <a:gd name="connsiteY1" fmla="*/ 381000 h 457201"/>
              <a:gd name="connsiteX2" fmla="*/ 914400 w 982226"/>
              <a:gd name="connsiteY2" fmla="*/ 0 h 457201"/>
              <a:gd name="connsiteX0" fmla="*/ 0 w 918586"/>
              <a:gd name="connsiteY0" fmla="*/ 457201 h 457201"/>
              <a:gd name="connsiteX1" fmla="*/ 381000 w 918586"/>
              <a:gd name="connsiteY1" fmla="*/ 381000 h 457201"/>
              <a:gd name="connsiteX2" fmla="*/ 914400 w 918586"/>
              <a:gd name="connsiteY2" fmla="*/ 0 h 457201"/>
              <a:gd name="connsiteX0" fmla="*/ 0 w 918586"/>
              <a:gd name="connsiteY0" fmla="*/ 457201 h 457201"/>
              <a:gd name="connsiteX1" fmla="*/ 381000 w 918586"/>
              <a:gd name="connsiteY1" fmla="*/ 457200 h 457201"/>
              <a:gd name="connsiteX2" fmla="*/ 914400 w 918586"/>
              <a:gd name="connsiteY2" fmla="*/ 0 h 457201"/>
              <a:gd name="connsiteX0" fmla="*/ 0 w 842386"/>
              <a:gd name="connsiteY0" fmla="*/ 457201 h 457201"/>
              <a:gd name="connsiteX1" fmla="*/ 381000 w 842386"/>
              <a:gd name="connsiteY1" fmla="*/ 457200 h 457201"/>
              <a:gd name="connsiteX2" fmla="*/ 838200 w 842386"/>
              <a:gd name="connsiteY2" fmla="*/ 0 h 457201"/>
              <a:gd name="connsiteX0" fmla="*/ 0 w 842386"/>
              <a:gd name="connsiteY0" fmla="*/ 457201 h 609600"/>
              <a:gd name="connsiteX1" fmla="*/ 0 w 842386"/>
              <a:gd name="connsiteY1" fmla="*/ 609600 h 609600"/>
              <a:gd name="connsiteX2" fmla="*/ 381000 w 842386"/>
              <a:gd name="connsiteY2" fmla="*/ 457200 h 609600"/>
              <a:gd name="connsiteX3" fmla="*/ 838200 w 842386"/>
              <a:gd name="connsiteY3" fmla="*/ 0 h 609600"/>
              <a:gd name="connsiteX0" fmla="*/ 0 w 1375786"/>
              <a:gd name="connsiteY0" fmla="*/ 533399 h 609600"/>
              <a:gd name="connsiteX1" fmla="*/ 533400 w 1375786"/>
              <a:gd name="connsiteY1" fmla="*/ 609600 h 609600"/>
              <a:gd name="connsiteX2" fmla="*/ 914400 w 1375786"/>
              <a:gd name="connsiteY2" fmla="*/ 457200 h 609600"/>
              <a:gd name="connsiteX3" fmla="*/ 1371600 w 1375786"/>
              <a:gd name="connsiteY3" fmla="*/ 0 h 609600"/>
              <a:gd name="connsiteX0" fmla="*/ 0 w 1375786"/>
              <a:gd name="connsiteY0" fmla="*/ 533399 h 533399"/>
              <a:gd name="connsiteX1" fmla="*/ 533400 w 1375786"/>
              <a:gd name="connsiteY1" fmla="*/ 533399 h 533399"/>
              <a:gd name="connsiteX2" fmla="*/ 914400 w 1375786"/>
              <a:gd name="connsiteY2" fmla="*/ 457200 h 533399"/>
              <a:gd name="connsiteX3" fmla="*/ 1371600 w 1375786"/>
              <a:gd name="connsiteY3" fmla="*/ 0 h 533399"/>
              <a:gd name="connsiteX0" fmla="*/ 0 w 1515626"/>
              <a:gd name="connsiteY0" fmla="*/ 533399 h 533399"/>
              <a:gd name="connsiteX1" fmla="*/ 533400 w 1515626"/>
              <a:gd name="connsiteY1" fmla="*/ 533399 h 533399"/>
              <a:gd name="connsiteX2" fmla="*/ 1066800 w 1515626"/>
              <a:gd name="connsiteY2" fmla="*/ 457200 h 533399"/>
              <a:gd name="connsiteX3" fmla="*/ 1371600 w 1515626"/>
              <a:gd name="connsiteY3" fmla="*/ 0 h 533399"/>
              <a:gd name="connsiteX0" fmla="*/ 0 w 1515626"/>
              <a:gd name="connsiteY0" fmla="*/ 533399 h 533399"/>
              <a:gd name="connsiteX1" fmla="*/ 533400 w 1515626"/>
              <a:gd name="connsiteY1" fmla="*/ 533399 h 533399"/>
              <a:gd name="connsiteX2" fmla="*/ 1066800 w 1515626"/>
              <a:gd name="connsiteY2" fmla="*/ 457200 h 533399"/>
              <a:gd name="connsiteX3" fmla="*/ 1371600 w 1515626"/>
              <a:gd name="connsiteY3" fmla="*/ 0 h 533399"/>
              <a:gd name="connsiteX0" fmla="*/ 0 w 1372437"/>
              <a:gd name="connsiteY0" fmla="*/ 533399 h 533399"/>
              <a:gd name="connsiteX1" fmla="*/ 533400 w 1372437"/>
              <a:gd name="connsiteY1" fmla="*/ 533399 h 533399"/>
              <a:gd name="connsiteX2" fmla="*/ 1066800 w 1372437"/>
              <a:gd name="connsiteY2" fmla="*/ 457200 h 533399"/>
              <a:gd name="connsiteX3" fmla="*/ 1371600 w 1372437"/>
              <a:gd name="connsiteY3" fmla="*/ 0 h 533399"/>
              <a:gd name="connsiteX0" fmla="*/ 0 w 1372437"/>
              <a:gd name="connsiteY0" fmla="*/ 533399 h 546240"/>
              <a:gd name="connsiteX1" fmla="*/ 533400 w 1372437"/>
              <a:gd name="connsiteY1" fmla="*/ 533399 h 546240"/>
              <a:gd name="connsiteX2" fmla="*/ 1066800 w 1372437"/>
              <a:gd name="connsiteY2" fmla="*/ 457200 h 546240"/>
              <a:gd name="connsiteX3" fmla="*/ 1371600 w 1372437"/>
              <a:gd name="connsiteY3" fmla="*/ 0 h 546240"/>
            </a:gdLst>
            <a:ahLst/>
            <a:cxnLst>
              <a:cxn ang="0">
                <a:pos x="connsiteX0" y="connsiteY0"/>
              </a:cxn>
              <a:cxn ang="0">
                <a:pos x="connsiteX1" y="connsiteY1"/>
              </a:cxn>
              <a:cxn ang="0">
                <a:pos x="connsiteX2" y="connsiteY2"/>
              </a:cxn>
              <a:cxn ang="0">
                <a:pos x="connsiteX3" y="connsiteY3"/>
              </a:cxn>
            </a:cxnLst>
            <a:rect l="l" t="t" r="r" b="b"/>
            <a:pathLst>
              <a:path w="1372437" h="546240">
                <a:moveTo>
                  <a:pt x="0" y="533399"/>
                </a:moveTo>
                <a:lnTo>
                  <a:pt x="533400" y="533399"/>
                </a:lnTo>
                <a:cubicBezTo>
                  <a:pt x="711200" y="507999"/>
                  <a:pt x="878952" y="546240"/>
                  <a:pt x="1066800" y="457200"/>
                </a:cubicBezTo>
                <a:cubicBezTo>
                  <a:pt x="1372437" y="278004"/>
                  <a:pt x="1314659" y="209341"/>
                  <a:pt x="1371600" y="0"/>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23" name="Freeform 22"/>
          <p:cNvSpPr/>
          <p:nvPr/>
        </p:nvSpPr>
        <p:spPr>
          <a:xfrm>
            <a:off x="3872752" y="1395413"/>
            <a:ext cx="2590800" cy="1716087"/>
          </a:xfrm>
          <a:custGeom>
            <a:avLst/>
            <a:gdLst>
              <a:gd name="connsiteX0" fmla="*/ 0 w 3758084"/>
              <a:gd name="connsiteY0" fmla="*/ 482321 h 689987"/>
              <a:gd name="connsiteX1" fmla="*/ 1949381 w 3758084"/>
              <a:gd name="connsiteY1" fmla="*/ 683288 h 689987"/>
              <a:gd name="connsiteX2" fmla="*/ 2773345 w 3758084"/>
              <a:gd name="connsiteY2" fmla="*/ 522514 h 689987"/>
              <a:gd name="connsiteX3" fmla="*/ 3758084 w 3758084"/>
              <a:gd name="connsiteY3" fmla="*/ 0 h 689987"/>
              <a:gd name="connsiteX0" fmla="*/ 0 w 2905648"/>
              <a:gd name="connsiteY0" fmla="*/ 49126 h 990321"/>
              <a:gd name="connsiteX1" fmla="*/ 1949381 w 2905648"/>
              <a:gd name="connsiteY1" fmla="*/ 250093 h 990321"/>
              <a:gd name="connsiteX2" fmla="*/ 2773345 w 2905648"/>
              <a:gd name="connsiteY2" fmla="*/ 89319 h 990321"/>
              <a:gd name="connsiteX3" fmla="*/ 2743200 w 2905648"/>
              <a:gd name="connsiteY3" fmla="*/ 786005 h 990321"/>
              <a:gd name="connsiteX0" fmla="*/ 0 w 2743200"/>
              <a:gd name="connsiteY0" fmla="*/ 0 h 941195"/>
              <a:gd name="connsiteX1" fmla="*/ 1949381 w 2743200"/>
              <a:gd name="connsiteY1" fmla="*/ 200967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1905000 w 2743200"/>
              <a:gd name="connsiteY2" fmla="*/ 584478 h 941195"/>
              <a:gd name="connsiteX3" fmla="*/ 2743200 w 2743200"/>
              <a:gd name="connsiteY3" fmla="*/ 736879 h 941195"/>
              <a:gd name="connsiteX0" fmla="*/ 0 w 2743200"/>
              <a:gd name="connsiteY0" fmla="*/ 0 h 864994"/>
              <a:gd name="connsiteX1" fmla="*/ 762000 w 2743200"/>
              <a:gd name="connsiteY1" fmla="*/ 127278 h 864994"/>
              <a:gd name="connsiteX2" fmla="*/ 1905000 w 2743200"/>
              <a:gd name="connsiteY2" fmla="*/ 584478 h 864994"/>
              <a:gd name="connsiteX3" fmla="*/ 2743200 w 2743200"/>
              <a:gd name="connsiteY3" fmla="*/ 660678 h 864994"/>
              <a:gd name="connsiteX0" fmla="*/ 0 w 2743200"/>
              <a:gd name="connsiteY0" fmla="*/ 0 h 733528"/>
              <a:gd name="connsiteX1" fmla="*/ 762000 w 2743200"/>
              <a:gd name="connsiteY1" fmla="*/ 127278 h 733528"/>
              <a:gd name="connsiteX2" fmla="*/ 1905000 w 2743200"/>
              <a:gd name="connsiteY2" fmla="*/ 584478 h 733528"/>
              <a:gd name="connsiteX3" fmla="*/ 2743200 w 2743200"/>
              <a:gd name="connsiteY3" fmla="*/ 660678 h 73352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673378"/>
              <a:gd name="connsiteX1" fmla="*/ 762000 w 3810000"/>
              <a:gd name="connsiteY1" fmla="*/ 127278 h 673378"/>
              <a:gd name="connsiteX2" fmla="*/ 2514600 w 3810000"/>
              <a:gd name="connsiteY2" fmla="*/ 660678 h 673378"/>
              <a:gd name="connsiteX3" fmla="*/ 3810000 w 3810000"/>
              <a:gd name="connsiteY3" fmla="*/ 203478 h 673378"/>
              <a:gd name="connsiteX0" fmla="*/ 0 w 3810000"/>
              <a:gd name="connsiteY0" fmla="*/ 0 h 673378"/>
              <a:gd name="connsiteX1" fmla="*/ 914400 w 3810000"/>
              <a:gd name="connsiteY1" fmla="*/ 127278 h 673378"/>
              <a:gd name="connsiteX2" fmla="*/ 2514600 w 3810000"/>
              <a:gd name="connsiteY2" fmla="*/ 660678 h 673378"/>
              <a:gd name="connsiteX3" fmla="*/ 3810000 w 3810000"/>
              <a:gd name="connsiteY3" fmla="*/ 203478 h 673378"/>
              <a:gd name="connsiteX0" fmla="*/ 0 w 2794000"/>
              <a:gd name="connsiteY0" fmla="*/ 0 h 1935982"/>
              <a:gd name="connsiteX1" fmla="*/ 914400 w 2794000"/>
              <a:gd name="connsiteY1" fmla="*/ 127278 h 1935982"/>
              <a:gd name="connsiteX2" fmla="*/ 2514600 w 2794000"/>
              <a:gd name="connsiteY2" fmla="*/ 660678 h 1935982"/>
              <a:gd name="connsiteX3" fmla="*/ 2590800 w 2794000"/>
              <a:gd name="connsiteY3" fmla="*/ 1676400 h 1935982"/>
              <a:gd name="connsiteX0" fmla="*/ 0 w 2590800"/>
              <a:gd name="connsiteY0" fmla="*/ 0 h 1935982"/>
              <a:gd name="connsiteX1" fmla="*/ 914400 w 2590800"/>
              <a:gd name="connsiteY1" fmla="*/ 127278 h 1935982"/>
              <a:gd name="connsiteX2" fmla="*/ 2209800 w 2590800"/>
              <a:gd name="connsiteY2" fmla="*/ 609600 h 1935982"/>
              <a:gd name="connsiteX3" fmla="*/ 2590800 w 2590800"/>
              <a:gd name="connsiteY3" fmla="*/ 1676400 h 1935982"/>
              <a:gd name="connsiteX0" fmla="*/ 0 w 2590800"/>
              <a:gd name="connsiteY0" fmla="*/ 177800 h 2113782"/>
              <a:gd name="connsiteX1" fmla="*/ 838200 w 2590800"/>
              <a:gd name="connsiteY1" fmla="*/ 101600 h 2113782"/>
              <a:gd name="connsiteX2" fmla="*/ 2209800 w 2590800"/>
              <a:gd name="connsiteY2" fmla="*/ 787400 h 2113782"/>
              <a:gd name="connsiteX3" fmla="*/ 2590800 w 2590800"/>
              <a:gd name="connsiteY3" fmla="*/ 1854200 h 2113782"/>
              <a:gd name="connsiteX0" fmla="*/ 0 w 2590800"/>
              <a:gd name="connsiteY0" fmla="*/ 76200 h 2012182"/>
              <a:gd name="connsiteX1" fmla="*/ 838200 w 2590800"/>
              <a:gd name="connsiteY1" fmla="*/ 0 h 2012182"/>
              <a:gd name="connsiteX2" fmla="*/ 2209800 w 2590800"/>
              <a:gd name="connsiteY2" fmla="*/ 685800 h 2012182"/>
              <a:gd name="connsiteX3" fmla="*/ 2590800 w 2590800"/>
              <a:gd name="connsiteY3" fmla="*/ 1752600 h 20121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057400 w 2590800"/>
              <a:gd name="connsiteY2" fmla="*/ 685800 h 1935982"/>
              <a:gd name="connsiteX3" fmla="*/ 2590800 w 2590800"/>
              <a:gd name="connsiteY3" fmla="*/ 1676400 h 1935982"/>
              <a:gd name="connsiteX0" fmla="*/ 0 w 2590800"/>
              <a:gd name="connsiteY0" fmla="*/ 0 h 1859782"/>
              <a:gd name="connsiteX1" fmla="*/ 838200 w 2590800"/>
              <a:gd name="connsiteY1" fmla="*/ 228600 h 1859782"/>
              <a:gd name="connsiteX2" fmla="*/ 2057400 w 2590800"/>
              <a:gd name="connsiteY2" fmla="*/ 685800 h 1859782"/>
              <a:gd name="connsiteX3" fmla="*/ 2590800 w 2590800"/>
              <a:gd name="connsiteY3" fmla="*/ 1600200 h 1859782"/>
              <a:gd name="connsiteX0" fmla="*/ 0 w 2590800"/>
              <a:gd name="connsiteY0" fmla="*/ 0 h 1600200"/>
              <a:gd name="connsiteX1" fmla="*/ 838200 w 2590800"/>
              <a:gd name="connsiteY1" fmla="*/ 2286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2286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1524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1524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152400 h 1600200"/>
              <a:gd name="connsiteX2" fmla="*/ 2057400 w 2590800"/>
              <a:gd name="connsiteY2" fmla="*/ 685800 h 1600200"/>
              <a:gd name="connsiteX3" fmla="*/ 2590800 w 2590800"/>
              <a:gd name="connsiteY3" fmla="*/ 1600200 h 1600200"/>
              <a:gd name="connsiteX0" fmla="*/ 0 w 2590800"/>
              <a:gd name="connsiteY0" fmla="*/ 0 h 1676400"/>
              <a:gd name="connsiteX1" fmla="*/ 990600 w 2590800"/>
              <a:gd name="connsiteY1" fmla="*/ 152400 h 1676400"/>
              <a:gd name="connsiteX2" fmla="*/ 2057400 w 2590800"/>
              <a:gd name="connsiteY2" fmla="*/ 685800 h 1676400"/>
              <a:gd name="connsiteX3" fmla="*/ 2590800 w 2590800"/>
              <a:gd name="connsiteY3" fmla="*/ 1676400 h 1676400"/>
              <a:gd name="connsiteX0" fmla="*/ 0 w 2590800"/>
              <a:gd name="connsiteY0" fmla="*/ 0 h 1676400"/>
              <a:gd name="connsiteX1" fmla="*/ 990600 w 2590800"/>
              <a:gd name="connsiteY1" fmla="*/ 152400 h 1676400"/>
              <a:gd name="connsiteX2" fmla="*/ 2057400 w 2590800"/>
              <a:gd name="connsiteY2" fmla="*/ 685800 h 1676400"/>
              <a:gd name="connsiteX3" fmla="*/ 2590800 w 2590800"/>
              <a:gd name="connsiteY3" fmla="*/ 1676400 h 1676400"/>
              <a:gd name="connsiteX0" fmla="*/ 0 w 2590800"/>
              <a:gd name="connsiteY0" fmla="*/ 0 h 1676400"/>
              <a:gd name="connsiteX1" fmla="*/ 990600 w 2590800"/>
              <a:gd name="connsiteY1" fmla="*/ 152400 h 1676400"/>
              <a:gd name="connsiteX2" fmla="*/ 2133600 w 2590800"/>
              <a:gd name="connsiteY2" fmla="*/ 685800 h 1676400"/>
              <a:gd name="connsiteX3" fmla="*/ 2590800 w 2590800"/>
              <a:gd name="connsiteY3" fmla="*/ 1676400 h 1676400"/>
              <a:gd name="connsiteX0" fmla="*/ 0 w 2590800"/>
              <a:gd name="connsiteY0" fmla="*/ 0 h 1676400"/>
              <a:gd name="connsiteX1" fmla="*/ 990600 w 2590800"/>
              <a:gd name="connsiteY1" fmla="*/ 152400 h 1676400"/>
              <a:gd name="connsiteX2" fmla="*/ 2133600 w 2590800"/>
              <a:gd name="connsiteY2" fmla="*/ 685800 h 1676400"/>
              <a:gd name="connsiteX3" fmla="*/ 2590800 w 2590800"/>
              <a:gd name="connsiteY3" fmla="*/ 1676400 h 1676400"/>
              <a:gd name="connsiteX0" fmla="*/ 0 w 2590800"/>
              <a:gd name="connsiteY0" fmla="*/ 40472 h 1716872"/>
              <a:gd name="connsiteX1" fmla="*/ 990600 w 2590800"/>
              <a:gd name="connsiteY1" fmla="*/ 116672 h 1716872"/>
              <a:gd name="connsiteX2" fmla="*/ 2133600 w 2590800"/>
              <a:gd name="connsiteY2" fmla="*/ 726272 h 1716872"/>
              <a:gd name="connsiteX3" fmla="*/ 2590800 w 2590800"/>
              <a:gd name="connsiteY3" fmla="*/ 1716872 h 1716872"/>
              <a:gd name="connsiteX0" fmla="*/ 0 w 2590800"/>
              <a:gd name="connsiteY0" fmla="*/ 40472 h 1716872"/>
              <a:gd name="connsiteX1" fmla="*/ 990600 w 2590800"/>
              <a:gd name="connsiteY1" fmla="*/ 116672 h 1716872"/>
              <a:gd name="connsiteX2" fmla="*/ 2133600 w 2590800"/>
              <a:gd name="connsiteY2" fmla="*/ 726272 h 1716872"/>
              <a:gd name="connsiteX3" fmla="*/ 2590800 w 2590800"/>
              <a:gd name="connsiteY3" fmla="*/ 1716872 h 1716872"/>
              <a:gd name="connsiteX0" fmla="*/ 0 w 2590800"/>
              <a:gd name="connsiteY0" fmla="*/ 40472 h 1716872"/>
              <a:gd name="connsiteX1" fmla="*/ 990600 w 2590800"/>
              <a:gd name="connsiteY1" fmla="*/ 116672 h 1716872"/>
              <a:gd name="connsiteX2" fmla="*/ 2133600 w 2590800"/>
              <a:gd name="connsiteY2" fmla="*/ 726272 h 1716872"/>
              <a:gd name="connsiteX3" fmla="*/ 2590800 w 2590800"/>
              <a:gd name="connsiteY3" fmla="*/ 1716872 h 1716872"/>
            </a:gdLst>
            <a:ahLst/>
            <a:cxnLst>
              <a:cxn ang="0">
                <a:pos x="connsiteX0" y="connsiteY0"/>
              </a:cxn>
              <a:cxn ang="0">
                <a:pos x="connsiteX1" y="connsiteY1"/>
              </a:cxn>
              <a:cxn ang="0">
                <a:pos x="connsiteX2" y="connsiteY2"/>
              </a:cxn>
              <a:cxn ang="0">
                <a:pos x="connsiteX3" y="connsiteY3"/>
              </a:cxn>
            </a:cxnLst>
            <a:rect l="l" t="t" r="r" b="b"/>
            <a:pathLst>
              <a:path w="2590800" h="1716872">
                <a:moveTo>
                  <a:pt x="0" y="40472"/>
                </a:moveTo>
                <a:cubicBezTo>
                  <a:pt x="678263" y="39634"/>
                  <a:pt x="619788" y="0"/>
                  <a:pt x="990600" y="116672"/>
                </a:cubicBezTo>
                <a:cubicBezTo>
                  <a:pt x="1979386" y="420076"/>
                  <a:pt x="1923841" y="433893"/>
                  <a:pt x="2133600" y="726272"/>
                </a:cubicBezTo>
                <a:cubicBezTo>
                  <a:pt x="2340010" y="1042097"/>
                  <a:pt x="2466031" y="1175936"/>
                  <a:pt x="2590800" y="1716872"/>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OPUS-RS?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OPUS-RS Work?</a:t>
            </a:r>
            <a:endParaRPr lang="en-US" sz="4000" dirty="0"/>
          </a:p>
        </p:txBody>
      </p:sp>
      <p:sp>
        <p:nvSpPr>
          <p:cNvPr id="7" name="TextBox 6"/>
          <p:cNvSpPr txBox="1"/>
          <p:nvPr/>
        </p:nvSpPr>
        <p:spPr>
          <a:xfrm>
            <a:off x="228599" y="1188720"/>
            <a:ext cx="8656094" cy="3416320"/>
          </a:xfrm>
          <a:prstGeom prst="rect">
            <a:avLst/>
          </a:prstGeom>
          <a:noFill/>
        </p:spPr>
        <p:txBody>
          <a:bodyPr wrap="square" rtlCol="0">
            <a:spAutoFit/>
          </a:bodyPr>
          <a:lstStyle/>
          <a:p>
            <a:pPr marL="6350" indent="-6350"/>
            <a:r>
              <a:rPr lang="en-US" sz="2400" dirty="0" smtClean="0">
                <a:cs typeface="Arial" pitchFamily="34" charset="0"/>
              </a:rPr>
              <a:t>OPUS-RS uses the RSGPS program which was developed specifically for this purpose.</a:t>
            </a:r>
          </a:p>
          <a:p>
            <a:pPr marL="6350" indent="-6350"/>
            <a:endParaRPr lang="en-US" sz="2400" dirty="0" smtClean="0">
              <a:cs typeface="Arial" pitchFamily="34" charset="0"/>
            </a:endParaRPr>
          </a:p>
          <a:p>
            <a:pPr marL="6350" indent="-6350"/>
            <a:r>
              <a:rPr lang="en-US" sz="2400" dirty="0" smtClean="0">
                <a:cs typeface="Arial" pitchFamily="34" charset="0"/>
              </a:rPr>
              <a:t>Like OPUS-S, OPUS-RS uses state-of-the-art models, but the strategy to fix phase ambiguities to their integer values differs.</a:t>
            </a:r>
          </a:p>
          <a:p>
            <a:pPr marL="6350" indent="-6350"/>
            <a:endParaRPr lang="en-US" sz="2400" dirty="0" smtClean="0">
              <a:cs typeface="Arial" pitchFamily="34" charset="0"/>
            </a:endParaRPr>
          </a:p>
          <a:p>
            <a:pPr marL="6350" indent="-6350"/>
            <a:r>
              <a:rPr lang="en-US" sz="2400" dirty="0" smtClean="0">
                <a:cs typeface="Arial" pitchFamily="34" charset="0"/>
              </a:rPr>
              <a:t>To fix integers, OPUS-RS introduces more information:</a:t>
            </a:r>
          </a:p>
          <a:p>
            <a:pPr marL="457200" indent="-228600">
              <a:buFont typeface="Arial" pitchFamily="34" charset="0"/>
              <a:buChar char="•"/>
            </a:pPr>
            <a:r>
              <a:rPr lang="en-US" sz="2400" dirty="0" smtClean="0">
                <a:cs typeface="Arial" pitchFamily="34" charset="0"/>
              </a:rPr>
              <a:t>Pseudorange and carrier phase.</a:t>
            </a:r>
          </a:p>
          <a:p>
            <a:pPr marL="457200" indent="-228600">
              <a:buFont typeface="Arial" pitchFamily="34" charset="0"/>
              <a:buChar char="•"/>
            </a:pPr>
            <a:r>
              <a:rPr lang="en-US" sz="2400" dirty="0" smtClean="0">
                <a:cs typeface="Arial" pitchFamily="34" charset="0"/>
              </a:rPr>
              <a:t>More reference stations if possible.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OPUS-RS Work?</a:t>
            </a:r>
            <a:endParaRPr lang="en-US" sz="4000" dirty="0"/>
          </a:p>
        </p:txBody>
      </p:sp>
      <p:sp>
        <p:nvSpPr>
          <p:cNvPr id="7" name="TextBox 6"/>
          <p:cNvSpPr txBox="1"/>
          <p:nvPr/>
        </p:nvSpPr>
        <p:spPr>
          <a:xfrm>
            <a:off x="228599" y="1188720"/>
            <a:ext cx="8656094" cy="5262979"/>
          </a:xfrm>
          <a:prstGeom prst="rect">
            <a:avLst/>
          </a:prstGeom>
          <a:noFill/>
        </p:spPr>
        <p:txBody>
          <a:bodyPr wrap="square" rtlCol="0">
            <a:spAutoFit/>
          </a:bodyPr>
          <a:lstStyle/>
          <a:p>
            <a:r>
              <a:rPr lang="en-US" sz="2400" dirty="0" smtClean="0">
                <a:cs typeface="Arial" pitchFamily="34" charset="0"/>
              </a:rPr>
              <a:t>OPUS-RS s</a:t>
            </a:r>
            <a:r>
              <a:rPr lang="en-US" sz="2400" dirty="0" smtClean="0"/>
              <a:t>elects three to nine “best” CORS based upon:</a:t>
            </a:r>
          </a:p>
          <a:p>
            <a:pPr marL="920750" lvl="2" indent="-463550">
              <a:buFont typeface="Arial" pitchFamily="34" charset="0"/>
              <a:buChar char="•"/>
            </a:pPr>
            <a:r>
              <a:rPr lang="en-US" sz="2400" dirty="0" smtClean="0">
                <a:cs typeface="Arial" pitchFamily="34" charset="0"/>
              </a:rPr>
              <a:t>Having common satellite visibility with the user data.</a:t>
            </a:r>
          </a:p>
          <a:p>
            <a:pPr marL="920750" lvl="2" indent="-463550">
              <a:buFont typeface="Arial" pitchFamily="34" charset="0"/>
              <a:buChar char="•"/>
            </a:pPr>
            <a:r>
              <a:rPr lang="en-US" sz="2400" dirty="0" smtClean="0">
                <a:cs typeface="Arial" pitchFamily="34" charset="0"/>
              </a:rPr>
              <a:t>Having distances from the user’s site &lt;250 km.</a:t>
            </a:r>
          </a:p>
          <a:p>
            <a:pPr marL="920750" lvl="2" indent="-463550">
              <a:buFont typeface="Arial" pitchFamily="34" charset="0"/>
              <a:buChar char="•"/>
            </a:pPr>
            <a:endParaRPr lang="en-US" sz="2400" dirty="0" smtClean="0">
              <a:cs typeface="Arial" pitchFamily="34" charset="0"/>
            </a:endParaRPr>
          </a:p>
          <a:p>
            <a:pPr marL="6350" indent="-6350"/>
            <a:r>
              <a:rPr lang="en-US" sz="2400" dirty="0" smtClean="0">
                <a:cs typeface="Arial" pitchFamily="34" charset="0"/>
              </a:rPr>
              <a:t>This is shown here graphically. </a:t>
            </a:r>
            <a:br>
              <a:rPr lang="en-US" sz="2400" dirty="0" smtClean="0">
                <a:cs typeface="Arial" pitchFamily="34" charset="0"/>
              </a:rPr>
            </a:br>
            <a:r>
              <a:rPr lang="en-US" sz="2400" dirty="0" smtClean="0">
                <a:cs typeface="Arial" pitchFamily="34" charset="0"/>
              </a:rPr>
              <a:t>The star represents the user’s </a:t>
            </a:r>
            <a:br>
              <a:rPr lang="en-US" sz="2400" dirty="0" smtClean="0">
                <a:cs typeface="Arial" pitchFamily="34" charset="0"/>
              </a:rPr>
            </a:br>
            <a:r>
              <a:rPr lang="en-US" sz="2400" dirty="0" smtClean="0">
                <a:cs typeface="Arial" pitchFamily="34" charset="0"/>
              </a:rPr>
              <a:t>site. The triangles are CORS. </a:t>
            </a:r>
          </a:p>
          <a:p>
            <a:pPr marL="6350" indent="-6350"/>
            <a:r>
              <a:rPr lang="en-US" sz="2400" dirty="0" smtClean="0">
                <a:cs typeface="Arial" pitchFamily="34" charset="0"/>
              </a:rPr>
              <a:t/>
            </a:r>
            <a:br>
              <a:rPr lang="en-US" sz="2400" dirty="0" smtClean="0">
                <a:cs typeface="Arial" pitchFamily="34" charset="0"/>
              </a:rPr>
            </a:br>
            <a:r>
              <a:rPr lang="en-US" sz="2400" dirty="0" smtClean="0">
                <a:cs typeface="Arial" pitchFamily="34" charset="0"/>
              </a:rPr>
              <a:t>No CORS farther than 250 km </a:t>
            </a:r>
            <a:br>
              <a:rPr lang="en-US" sz="2400" dirty="0" smtClean="0">
                <a:cs typeface="Arial" pitchFamily="34" charset="0"/>
              </a:rPr>
            </a:br>
            <a:r>
              <a:rPr lang="en-US" sz="2400" dirty="0" smtClean="0">
                <a:cs typeface="Arial" pitchFamily="34" charset="0"/>
              </a:rPr>
              <a:t>from the user’s site will be </a:t>
            </a:r>
            <a:br>
              <a:rPr lang="en-US" sz="2400" dirty="0" smtClean="0">
                <a:cs typeface="Arial" pitchFamily="34" charset="0"/>
              </a:rPr>
            </a:br>
            <a:r>
              <a:rPr lang="en-US" sz="2400" dirty="0" smtClean="0">
                <a:cs typeface="Arial" pitchFamily="34" charset="0"/>
              </a:rPr>
              <a:t>included.</a:t>
            </a:r>
          </a:p>
          <a:p>
            <a:pPr marL="6350" indent="-6350"/>
            <a:endParaRPr lang="en-US" sz="2400" dirty="0" smtClean="0">
              <a:cs typeface="Arial" pitchFamily="34" charset="0"/>
            </a:endParaRPr>
          </a:p>
          <a:p>
            <a:pPr marL="6350" indent="-6350"/>
            <a:r>
              <a:rPr lang="en-US" sz="2400" dirty="0" smtClean="0">
                <a:cs typeface="Arial" pitchFamily="34" charset="0"/>
              </a:rPr>
              <a:t>The three CORS minimum is shown.</a:t>
            </a:r>
            <a:br>
              <a:rPr lang="en-US" sz="2400" dirty="0" smtClean="0">
                <a:cs typeface="Arial" pitchFamily="34" charset="0"/>
              </a:rPr>
            </a:br>
            <a:r>
              <a:rPr lang="en-US" sz="2400" dirty="0" smtClean="0">
                <a:cs typeface="Arial" pitchFamily="34" charset="0"/>
              </a:rPr>
              <a:t>No more than nine are used.</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64</a:t>
                </a:fld>
                <a:r>
                  <a:rPr lang="en-GB" sz="1800" b="1" dirty="0">
                    <a:solidFill>
                      <a:srgbClr val="282878"/>
                    </a:solidFill>
                  </a:rPr>
                  <a:t> </a:t>
                </a:r>
              </a:p>
            </p:txBody>
          </p:sp>
        </p:grpSp>
      </p:grpSp>
      <p:grpSp>
        <p:nvGrpSpPr>
          <p:cNvPr id="30" name="Group 40"/>
          <p:cNvGrpSpPr>
            <a:grpSpLocks/>
          </p:cNvGrpSpPr>
          <p:nvPr/>
        </p:nvGrpSpPr>
        <p:grpSpPr bwMode="auto">
          <a:xfrm>
            <a:off x="5120640" y="3108960"/>
            <a:ext cx="3352800" cy="3048000"/>
            <a:chOff x="5867400" y="3810000"/>
            <a:chExt cx="3352800" cy="3048000"/>
          </a:xfrm>
        </p:grpSpPr>
        <p:sp>
          <p:nvSpPr>
            <p:cNvPr id="31" name="AutoShape 6"/>
            <p:cNvSpPr>
              <a:spLocks noChangeArrowheads="1"/>
            </p:cNvSpPr>
            <p:nvPr/>
          </p:nvSpPr>
          <p:spPr bwMode="auto">
            <a:xfrm>
              <a:off x="5867400" y="4126211"/>
              <a:ext cx="262270" cy="240294"/>
            </a:xfrm>
            <a:prstGeom prst="triangle">
              <a:avLst>
                <a:gd name="adj" fmla="val 50000"/>
              </a:avLst>
            </a:prstGeom>
            <a:solidFill>
              <a:srgbClr val="FFFF00"/>
            </a:solidFill>
            <a:ln w="9525">
              <a:solidFill>
                <a:schemeClr val="tx1"/>
              </a:solidFill>
              <a:miter lim="800000"/>
              <a:headEnd/>
              <a:tailEnd/>
            </a:ln>
          </p:spPr>
          <p:txBody>
            <a:bodyPr wrap="none" anchor="ctr"/>
            <a:lstStyle/>
            <a:p>
              <a:endParaRPr lang="en-US">
                <a:latin typeface="Tw Cen MT" pitchFamily="34" charset="0"/>
              </a:endParaRPr>
            </a:p>
          </p:txBody>
        </p:sp>
        <p:sp>
          <p:nvSpPr>
            <p:cNvPr id="32" name="AutoShape 7"/>
            <p:cNvSpPr>
              <a:spLocks noChangeArrowheads="1"/>
            </p:cNvSpPr>
            <p:nvPr/>
          </p:nvSpPr>
          <p:spPr bwMode="auto">
            <a:xfrm>
              <a:off x="8424530" y="5351446"/>
              <a:ext cx="262270" cy="240294"/>
            </a:xfrm>
            <a:prstGeom prst="triangle">
              <a:avLst>
                <a:gd name="adj" fmla="val 50000"/>
              </a:avLst>
            </a:prstGeom>
            <a:solidFill>
              <a:schemeClr val="tx1"/>
            </a:solidFill>
            <a:ln w="19050">
              <a:solidFill>
                <a:schemeClr val="tx1"/>
              </a:solidFill>
              <a:miter lim="800000"/>
              <a:headEnd/>
              <a:tailEnd/>
            </a:ln>
          </p:spPr>
          <p:txBody>
            <a:bodyPr wrap="none" anchor="ctr"/>
            <a:lstStyle/>
            <a:p>
              <a:pPr algn="ctr"/>
              <a:endParaRPr lang="en-US">
                <a:solidFill>
                  <a:schemeClr val="hlink"/>
                </a:solidFill>
                <a:latin typeface="Tw Cen MT" pitchFamily="34" charset="0"/>
              </a:endParaRPr>
            </a:p>
          </p:txBody>
        </p:sp>
        <p:sp>
          <p:nvSpPr>
            <p:cNvPr id="33" name="AutoShape 8"/>
            <p:cNvSpPr>
              <a:spLocks noChangeArrowheads="1"/>
            </p:cNvSpPr>
            <p:nvPr/>
          </p:nvSpPr>
          <p:spPr bwMode="auto">
            <a:xfrm>
              <a:off x="7309884" y="3810000"/>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Tw Cen MT" pitchFamily="34" charset="0"/>
              </a:endParaRPr>
            </a:p>
          </p:txBody>
        </p:sp>
        <p:sp>
          <p:nvSpPr>
            <p:cNvPr id="34" name="AutoShape 9"/>
            <p:cNvSpPr>
              <a:spLocks noChangeArrowheads="1"/>
            </p:cNvSpPr>
            <p:nvPr/>
          </p:nvSpPr>
          <p:spPr bwMode="auto">
            <a:xfrm>
              <a:off x="6605934" y="6236706"/>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Tw Cen MT" pitchFamily="34" charset="0"/>
              </a:endParaRPr>
            </a:p>
          </p:txBody>
        </p:sp>
        <p:sp>
          <p:nvSpPr>
            <p:cNvPr id="35" name="Line 12"/>
            <p:cNvSpPr>
              <a:spLocks noChangeShapeType="1"/>
            </p:cNvSpPr>
            <p:nvPr/>
          </p:nvSpPr>
          <p:spPr bwMode="auto">
            <a:xfrm flipH="1">
              <a:off x="6719776" y="3962400"/>
              <a:ext cx="747823" cy="2446605"/>
            </a:xfrm>
            <a:prstGeom prst="line">
              <a:avLst/>
            </a:prstGeom>
            <a:noFill/>
            <a:ln w="38100">
              <a:solidFill>
                <a:schemeClr val="hlink"/>
              </a:solidFill>
              <a:round/>
              <a:headEnd/>
              <a:tailEnd/>
            </a:ln>
          </p:spPr>
          <p:txBody>
            <a:bodyPr/>
            <a:lstStyle/>
            <a:p>
              <a:endParaRPr lang="en-US"/>
            </a:p>
          </p:txBody>
        </p:sp>
        <p:sp>
          <p:nvSpPr>
            <p:cNvPr id="36" name="Line 15"/>
            <p:cNvSpPr>
              <a:spLocks noChangeShapeType="1"/>
            </p:cNvSpPr>
            <p:nvPr/>
          </p:nvSpPr>
          <p:spPr bwMode="auto">
            <a:xfrm>
              <a:off x="7441019" y="3953912"/>
              <a:ext cx="1114647" cy="1553990"/>
            </a:xfrm>
            <a:prstGeom prst="line">
              <a:avLst/>
            </a:prstGeom>
            <a:noFill/>
            <a:ln w="38100">
              <a:solidFill>
                <a:schemeClr val="hlink"/>
              </a:solidFill>
              <a:round/>
              <a:headEnd/>
              <a:tailEnd/>
            </a:ln>
          </p:spPr>
          <p:txBody>
            <a:bodyPr/>
            <a:lstStyle/>
            <a:p>
              <a:endParaRPr lang="en-US"/>
            </a:p>
          </p:txBody>
        </p:sp>
        <p:sp>
          <p:nvSpPr>
            <p:cNvPr id="37" name="Line 16"/>
            <p:cNvSpPr>
              <a:spLocks noChangeShapeType="1"/>
            </p:cNvSpPr>
            <p:nvPr/>
          </p:nvSpPr>
          <p:spPr bwMode="auto">
            <a:xfrm flipV="1">
              <a:off x="6719777" y="5507902"/>
              <a:ext cx="1835888" cy="901103"/>
            </a:xfrm>
            <a:prstGeom prst="line">
              <a:avLst/>
            </a:prstGeom>
            <a:noFill/>
            <a:ln w="38100">
              <a:solidFill>
                <a:schemeClr val="hlink"/>
              </a:solidFill>
              <a:round/>
              <a:headEnd/>
              <a:tailEnd/>
            </a:ln>
          </p:spPr>
          <p:txBody>
            <a:bodyPr/>
            <a:lstStyle/>
            <a:p>
              <a:endParaRPr lang="en-US"/>
            </a:p>
          </p:txBody>
        </p:sp>
        <p:sp>
          <p:nvSpPr>
            <p:cNvPr id="38" name="Oval 37"/>
            <p:cNvSpPr/>
            <p:nvPr/>
          </p:nvSpPr>
          <p:spPr>
            <a:xfrm>
              <a:off x="6019800" y="3810000"/>
              <a:ext cx="3200400" cy="3048000"/>
            </a:xfrm>
            <a:prstGeom prst="ellipse">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s</a:t>
              </a:r>
            </a:p>
          </p:txBody>
        </p:sp>
        <p:sp>
          <p:nvSpPr>
            <p:cNvPr id="39" name="AutoShape 21"/>
            <p:cNvSpPr>
              <a:spLocks noChangeArrowheads="1"/>
            </p:cNvSpPr>
            <p:nvPr/>
          </p:nvSpPr>
          <p:spPr bwMode="auto">
            <a:xfrm>
              <a:off x="7507288" y="5154613"/>
              <a:ext cx="392112" cy="301625"/>
            </a:xfrm>
            <a:prstGeom prst="star5">
              <a:avLst/>
            </a:prstGeom>
            <a:solidFill>
              <a:srgbClr val="FF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endParaRPr>
            </a:p>
          </p:txBody>
        </p:sp>
        <p:cxnSp>
          <p:nvCxnSpPr>
            <p:cNvPr id="40" name="Straight Connector 39"/>
            <p:cNvCxnSpPr>
              <a:stCxn id="38" idx="2"/>
            </p:cNvCxnSpPr>
            <p:nvPr/>
          </p:nvCxnSpPr>
          <p:spPr>
            <a:xfrm rot="10800000" flipH="1">
              <a:off x="6019800" y="5334000"/>
              <a:ext cx="1676400"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35"/>
            <p:cNvSpPr txBox="1">
              <a:spLocks noChangeArrowheads="1"/>
            </p:cNvSpPr>
            <p:nvPr/>
          </p:nvSpPr>
          <p:spPr bwMode="auto">
            <a:xfrm>
              <a:off x="6256668" y="5081694"/>
              <a:ext cx="753732" cy="338554"/>
            </a:xfrm>
            <a:prstGeom prst="rect">
              <a:avLst/>
            </a:prstGeom>
            <a:noFill/>
            <a:ln w="9525">
              <a:noFill/>
              <a:miter lim="800000"/>
              <a:headEnd/>
              <a:tailEnd/>
            </a:ln>
          </p:spPr>
          <p:txBody>
            <a:bodyPr wrap="none">
              <a:spAutoFit/>
            </a:bodyPr>
            <a:lstStyle/>
            <a:p>
              <a:r>
                <a:rPr lang="en-US" sz="1600">
                  <a:latin typeface="Tw Cen MT" pitchFamily="34" charset="0"/>
                </a:rPr>
                <a:t>250km</a:t>
              </a:r>
            </a:p>
          </p:txBody>
        </p:sp>
        <p:cxnSp>
          <p:nvCxnSpPr>
            <p:cNvPr id="42" name="Straight Connector 41"/>
            <p:cNvCxnSpPr>
              <a:stCxn id="31" idx="4"/>
            </p:cNvCxnSpPr>
            <p:nvPr/>
          </p:nvCxnSpPr>
          <p:spPr>
            <a:xfrm rot="16200000" flipH="1">
              <a:off x="6429375" y="4067176"/>
              <a:ext cx="966787" cy="1566862"/>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39"/>
            <p:cNvSpPr txBox="1">
              <a:spLocks noChangeArrowheads="1"/>
            </p:cNvSpPr>
            <p:nvPr/>
          </p:nvSpPr>
          <p:spPr bwMode="auto">
            <a:xfrm rot="1891440">
              <a:off x="6360608" y="4505848"/>
              <a:ext cx="856325" cy="338554"/>
            </a:xfrm>
            <a:prstGeom prst="rect">
              <a:avLst/>
            </a:prstGeom>
            <a:noFill/>
            <a:ln w="9525">
              <a:noFill/>
              <a:miter lim="800000"/>
              <a:headEnd/>
              <a:tailEnd/>
            </a:ln>
          </p:spPr>
          <p:txBody>
            <a:bodyPr wrap="none">
              <a:spAutoFit/>
            </a:bodyPr>
            <a:lstStyle/>
            <a:p>
              <a:r>
                <a:rPr lang="en-US" sz="1600">
                  <a:latin typeface="Tw Cen MT" pitchFamily="34" charset="0"/>
                </a:rPr>
                <a:t>&gt;250km</a:t>
              </a:r>
            </a:p>
          </p:txBody>
        </p:sp>
      </p:grpSp>
      <p:sp>
        <p:nvSpPr>
          <p:cNvPr id="44" name="Rectangle 43"/>
          <p:cNvSpPr/>
          <p:nvPr/>
        </p:nvSpPr>
        <p:spPr>
          <a:xfrm>
            <a:off x="5308605" y="6213303"/>
            <a:ext cx="2772888" cy="276999"/>
          </a:xfrm>
          <a:prstGeom prst="rect">
            <a:avLst/>
          </a:prstGeom>
        </p:spPr>
        <p:txBody>
          <a:bodyPr wrap="square">
            <a:spAutoFit/>
          </a:bodyPr>
          <a:lstStyle/>
          <a:p>
            <a:r>
              <a:rPr lang="en-US" sz="1200" dirty="0" err="1" smtClean="0"/>
              <a:t>Choi</a:t>
            </a:r>
            <a:r>
              <a:rPr lang="en-US" sz="1200" dirty="0" smtClean="0"/>
              <a:t>, 2010, personal communication.</a:t>
            </a:r>
            <a:endParaRPr lang="en-US" sz="1200" dirty="0" smtClean="0">
              <a:cs typeface="Arial"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OPUS-RS Work?</a:t>
            </a:r>
            <a:endParaRPr lang="en-US" sz="4000" dirty="0"/>
          </a:p>
        </p:txBody>
      </p:sp>
      <p:sp>
        <p:nvSpPr>
          <p:cNvPr id="7" name="TextBox 6"/>
          <p:cNvSpPr txBox="1"/>
          <p:nvPr/>
        </p:nvSpPr>
        <p:spPr>
          <a:xfrm>
            <a:off x="228599" y="1188720"/>
            <a:ext cx="8656094" cy="4893647"/>
          </a:xfrm>
          <a:prstGeom prst="rect">
            <a:avLst/>
          </a:prstGeom>
          <a:noFill/>
        </p:spPr>
        <p:txBody>
          <a:bodyPr wrap="square" rtlCol="0">
            <a:spAutoFit/>
          </a:bodyPr>
          <a:lstStyle/>
          <a:p>
            <a:pPr marL="6350" indent="-6350"/>
            <a:r>
              <a:rPr lang="en-US" sz="2400" dirty="0" smtClean="0">
                <a:cs typeface="Arial" pitchFamily="34" charset="0"/>
              </a:rPr>
              <a:t>In addition, user’s site must be no more than 50 km from the (convex) polygon created by the selected CORS.</a:t>
            </a:r>
          </a:p>
          <a:p>
            <a:pPr marL="6350" indent="-6350"/>
            <a:endParaRPr lang="en-US" sz="2400" dirty="0" smtClean="0">
              <a:cs typeface="Arial" pitchFamily="34" charset="0"/>
            </a:endParaRPr>
          </a:p>
          <a:p>
            <a:pPr marL="6350" indent="-6350"/>
            <a:r>
              <a:rPr lang="en-US" sz="2400" dirty="0" smtClean="0">
                <a:cs typeface="Arial" pitchFamily="34" charset="0"/>
              </a:rPr>
              <a:t>Again in this figure, the star represents the user’s site; the </a:t>
            </a:r>
          </a:p>
          <a:p>
            <a:pPr marL="6350" indent="-6350"/>
            <a:r>
              <a:rPr lang="en-US" sz="2400" dirty="0" smtClean="0">
                <a:cs typeface="Arial" pitchFamily="34" charset="0"/>
              </a:rPr>
              <a:t>triangles are CORS. Five CORS and their resulting polygon are shown in this example.</a:t>
            </a:r>
          </a:p>
          <a:p>
            <a:pPr marL="6350" indent="-6350"/>
            <a:endParaRPr lang="en-US" sz="2400" dirty="0" smtClean="0">
              <a:cs typeface="Arial" pitchFamily="34" charset="0"/>
            </a:endParaRPr>
          </a:p>
          <a:p>
            <a:pPr marL="6350" indent="-6350"/>
            <a:r>
              <a:rPr lang="en-US" sz="2400" dirty="0" smtClean="0">
                <a:cs typeface="Arial" pitchFamily="34" charset="0"/>
              </a:rPr>
              <a:t>If the user’s site, the star, is </a:t>
            </a:r>
            <a:br>
              <a:rPr lang="en-US" sz="2400" dirty="0" smtClean="0">
                <a:cs typeface="Arial" pitchFamily="34" charset="0"/>
              </a:rPr>
            </a:br>
            <a:r>
              <a:rPr lang="en-US" sz="2400" dirty="0" smtClean="0">
                <a:cs typeface="Arial" pitchFamily="34" charset="0"/>
              </a:rPr>
              <a:t>more than 50 km outside </a:t>
            </a:r>
            <a:br>
              <a:rPr lang="en-US" sz="2400" dirty="0" smtClean="0">
                <a:cs typeface="Arial" pitchFamily="34" charset="0"/>
              </a:rPr>
            </a:br>
            <a:r>
              <a:rPr lang="en-US" sz="2400" dirty="0" smtClean="0">
                <a:cs typeface="Arial" pitchFamily="34" charset="0"/>
              </a:rPr>
              <a:t>this polygon, alternate </a:t>
            </a:r>
            <a:br>
              <a:rPr lang="en-US" sz="2400" dirty="0" smtClean="0">
                <a:cs typeface="Arial" pitchFamily="34" charset="0"/>
              </a:rPr>
            </a:br>
            <a:r>
              <a:rPr lang="en-US" sz="2400" dirty="0" smtClean="0">
                <a:cs typeface="Arial" pitchFamily="34" charset="0"/>
              </a:rPr>
              <a:t>CORS will be considered.</a:t>
            </a:r>
          </a:p>
          <a:p>
            <a:pPr marL="6350" indent="-6350"/>
            <a:r>
              <a:rPr lang="en-US" sz="2400" dirty="0" smtClean="0">
                <a:cs typeface="Arial" pitchFamily="34" charset="0"/>
              </a:rPr>
              <a:t>If none can be found, </a:t>
            </a:r>
            <a:br>
              <a:rPr lang="en-US" sz="2400" dirty="0" smtClean="0">
                <a:cs typeface="Arial" pitchFamily="34" charset="0"/>
              </a:rPr>
            </a:br>
            <a:r>
              <a:rPr lang="en-US" sz="2400" dirty="0" smtClean="0">
                <a:cs typeface="Arial" pitchFamily="34" charset="0"/>
              </a:rPr>
              <a:t>the processing will abort.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65</a:t>
                </a:fld>
                <a:r>
                  <a:rPr lang="en-GB" sz="1800" b="1" dirty="0">
                    <a:solidFill>
                      <a:srgbClr val="282878"/>
                    </a:solidFill>
                  </a:rPr>
                  <a:t> </a:t>
                </a:r>
              </a:p>
            </p:txBody>
          </p:sp>
        </p:grpSp>
      </p:grpSp>
      <p:pic>
        <p:nvPicPr>
          <p:cNvPr id="62466" name="Picture 2"/>
          <p:cNvPicPr>
            <a:picLocks noChangeAspect="1" noChangeArrowheads="1"/>
          </p:cNvPicPr>
          <p:nvPr/>
        </p:nvPicPr>
        <p:blipFill>
          <a:blip r:embed="rId2" cstate="print"/>
          <a:srcRect l="-77" t="7166" r="3537" b="37589"/>
          <a:stretch>
            <a:fillRect/>
          </a:stretch>
        </p:blipFill>
        <p:spPr bwMode="auto">
          <a:xfrm>
            <a:off x="4182489" y="3833355"/>
            <a:ext cx="4441371" cy="1757549"/>
          </a:xfrm>
          <a:prstGeom prst="rect">
            <a:avLst/>
          </a:prstGeom>
          <a:noFill/>
          <a:ln w="12700">
            <a:noFill/>
            <a:miter lim="800000"/>
            <a:headEnd/>
            <a:tailEnd/>
          </a:ln>
        </p:spPr>
      </p:pic>
      <p:sp>
        <p:nvSpPr>
          <p:cNvPr id="16" name="Rectangle 15"/>
          <p:cNvSpPr/>
          <p:nvPr/>
        </p:nvSpPr>
        <p:spPr>
          <a:xfrm>
            <a:off x="3996047" y="5655163"/>
            <a:ext cx="4572000" cy="738664"/>
          </a:xfrm>
          <a:prstGeom prst="rect">
            <a:avLst/>
          </a:prstGeom>
        </p:spPr>
        <p:txBody>
          <a:bodyPr>
            <a:spAutoFit/>
          </a:bodyPr>
          <a:lstStyle/>
          <a:p>
            <a:r>
              <a:rPr lang="en-US" sz="1400" dirty="0" smtClean="0"/>
              <a:t>Schwarz et al., “Accuracy assessment of the National Geodetic Survey's OPUS-RS utility”, 2009, </a:t>
            </a:r>
            <a:r>
              <a:rPr lang="en-US" sz="1400" i="1" dirty="0" smtClean="0"/>
              <a:t>GPS Solutions</a:t>
            </a:r>
            <a:r>
              <a:rPr lang="en-US" sz="1400" dirty="0" smtClean="0"/>
              <a:t>, 13(2), 119-132.</a:t>
            </a:r>
            <a:endParaRPr lang="en-US" sz="1400" dirty="0" smtClean="0">
              <a:cs typeface="Arial"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OPUS-RS Work?</a:t>
            </a:r>
            <a:endParaRPr lang="en-US" sz="4000" dirty="0"/>
          </a:p>
        </p:txBody>
      </p:sp>
      <p:sp>
        <p:nvSpPr>
          <p:cNvPr id="7" name="TextBox 6"/>
          <p:cNvSpPr txBox="1"/>
          <p:nvPr/>
        </p:nvSpPr>
        <p:spPr>
          <a:xfrm>
            <a:off x="228599" y="1188720"/>
            <a:ext cx="8656094" cy="5139869"/>
          </a:xfrm>
          <a:prstGeom prst="rect">
            <a:avLst/>
          </a:prstGeom>
          <a:noFill/>
        </p:spPr>
        <p:txBody>
          <a:bodyPr wrap="square" rtlCol="0">
            <a:spAutoFit/>
          </a:bodyPr>
          <a:lstStyle/>
          <a:p>
            <a:r>
              <a:rPr lang="en-US" sz="2400" dirty="0" smtClean="0">
                <a:cs typeface="Arial" pitchFamily="34" charset="0"/>
              </a:rPr>
              <a:t>OPUS-RS uses no less than 1-hour of CORS data and no more than the submitted data’s span plus 15-minutes before and after.</a:t>
            </a:r>
          </a:p>
          <a:p>
            <a:endParaRPr lang="en-US" sz="2400" dirty="0" smtClean="0">
              <a:cs typeface="Arial" pitchFamily="34" charset="0"/>
            </a:endParaRPr>
          </a:p>
          <a:p>
            <a:r>
              <a:rPr lang="en-US" sz="2400" dirty="0" smtClean="0">
                <a:cs typeface="Arial" pitchFamily="34" charset="0"/>
              </a:rPr>
              <a:t>The CORS data are used to estimate the atmospheric delays at each CORS and predict them at the user’s site.</a:t>
            </a:r>
          </a:p>
          <a:p>
            <a:endParaRPr lang="en-US" sz="2400" dirty="0" smtClean="0">
              <a:cs typeface="Arial" pitchFamily="34" charset="0"/>
            </a:endParaRPr>
          </a:p>
          <a:p>
            <a:r>
              <a:rPr lang="en-US" sz="2400" dirty="0" smtClean="0">
                <a:cs typeface="Arial" pitchFamily="34" charset="0"/>
              </a:rPr>
              <a:t>OPUS-RS then processes each baseline to the user’s site individually to produce a improved a priori position.</a:t>
            </a:r>
          </a:p>
          <a:p>
            <a:endParaRPr lang="en-US" sz="2400" dirty="0" smtClean="0">
              <a:cs typeface="Arial" pitchFamily="34" charset="0"/>
            </a:endParaRPr>
          </a:p>
          <a:p>
            <a:r>
              <a:rPr lang="en-US" sz="2400" dirty="0" smtClean="0">
                <a:cs typeface="Arial" pitchFamily="34" charset="0"/>
              </a:rPr>
              <a:t>Switching modes, the previously determined values and all data are used in an “integer-fixed” solution for the user’s site.</a:t>
            </a:r>
            <a:endParaRPr lang="en-US" sz="1200" dirty="0" smtClean="0"/>
          </a:p>
          <a:p>
            <a:endParaRPr lang="en-US" sz="1200" dirty="0" smtClean="0"/>
          </a:p>
          <a:p>
            <a:r>
              <a:rPr lang="en-US" sz="1400" dirty="0" smtClean="0"/>
              <a:t>Schwarz et al., “Accuracy assessment of the National Geodetic Survey's OPUS-RS utility”, 2009, </a:t>
            </a:r>
            <a:r>
              <a:rPr lang="en-US" sz="1400" i="1" dirty="0" smtClean="0"/>
              <a:t>GPS Solutions</a:t>
            </a:r>
            <a:r>
              <a:rPr lang="en-US" sz="1400" dirty="0" smtClean="0"/>
              <a:t>, 13(2), 119-132.</a:t>
            </a:r>
            <a:endParaRPr lang="en-US" sz="1400" dirty="0" smtClean="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OPUS-S And OPUS-RS Uploads By Month.</a:t>
            </a:r>
            <a:endParaRPr lang="en-US" sz="4000" dirty="0"/>
          </a:p>
        </p:txBody>
      </p:sp>
      <p:sp>
        <p:nvSpPr>
          <p:cNvPr id="7" name="TextBox 6"/>
          <p:cNvSpPr txBox="1"/>
          <p:nvPr/>
        </p:nvSpPr>
        <p:spPr>
          <a:xfrm>
            <a:off x="274319" y="1188720"/>
            <a:ext cx="2318755" cy="3046988"/>
          </a:xfrm>
          <a:prstGeom prst="rect">
            <a:avLst/>
          </a:prstGeom>
          <a:noFill/>
        </p:spPr>
        <p:txBody>
          <a:bodyPr wrap="square" rtlCol="0">
            <a:spAutoFit/>
          </a:bodyPr>
          <a:lstStyle/>
          <a:p>
            <a:r>
              <a:rPr lang="en-US" sz="2400" dirty="0" smtClean="0"/>
              <a:t>Upload rates to OPUS-S and OPUS-RS appear to have leveled off at approximately 15,000 per month for each.</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67</a:t>
                </a:fld>
                <a:r>
                  <a:rPr lang="en-GB" sz="1800" b="1" dirty="0">
                    <a:solidFill>
                      <a:srgbClr val="282878"/>
                    </a:solidFill>
                  </a:rPr>
                  <a:t> </a:t>
                </a:r>
              </a:p>
            </p:txBody>
          </p:sp>
        </p:grpSp>
      </p:grpSp>
      <p:graphicFrame>
        <p:nvGraphicFramePr>
          <p:cNvPr id="16" name="Chart 15"/>
          <p:cNvGraphicFramePr/>
          <p:nvPr/>
        </p:nvGraphicFramePr>
        <p:xfrm>
          <a:off x="2560320" y="1188720"/>
          <a:ext cx="6217920" cy="4846320"/>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p:cNvSpPr txBox="1"/>
          <p:nvPr/>
        </p:nvSpPr>
        <p:spPr>
          <a:xfrm>
            <a:off x="2565780" y="6209733"/>
            <a:ext cx="1535998" cy="246221"/>
          </a:xfrm>
          <a:prstGeom prst="rect">
            <a:avLst/>
          </a:prstGeom>
          <a:noFill/>
        </p:spPr>
        <p:txBody>
          <a:bodyPr wrap="none" rtlCol="0">
            <a:spAutoFit/>
          </a:bodyPr>
          <a:lstStyle/>
          <a:p>
            <a:r>
              <a:rPr lang="en-US" sz="1000" dirty="0" smtClean="0"/>
              <a:t>Valid as of 2010-03-30. </a:t>
            </a:r>
            <a:endParaRPr lang="en-US" sz="10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 . . . . data base and publishing</a:t>
            </a:r>
            <a:endParaRPr lang="en-US" sz="4000" dirty="0"/>
          </a:p>
        </p:txBody>
      </p:sp>
      <p:sp>
        <p:nvSpPr>
          <p:cNvPr id="7" name="TextBox 6"/>
          <p:cNvSpPr txBox="1"/>
          <p:nvPr/>
        </p:nvSpPr>
        <p:spPr>
          <a:xfrm>
            <a:off x="228600" y="1188720"/>
            <a:ext cx="8686800" cy="3108543"/>
          </a:xfrm>
          <a:prstGeom prst="rect">
            <a:avLst/>
          </a:prstGeom>
          <a:noFill/>
        </p:spPr>
        <p:txBody>
          <a:bodyPr wrap="square" rtlCol="0">
            <a:spAutoFit/>
          </a:bodyPr>
          <a:lstStyle/>
          <a:p>
            <a:pPr marL="455613" indent="-227013">
              <a:buFont typeface="Arial" pitchFamily="34" charset="0"/>
              <a:buChar char="•"/>
            </a:pPr>
            <a:r>
              <a:rPr lang="en-US" sz="2800" dirty="0" smtClean="0"/>
              <a:t>A Little OPUS-DB History.</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The OPUS-DB Interface.</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How Does OPUS-DB Work?</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OPUS-DB Uploads By Month.</a:t>
            </a:r>
            <a:endParaRPr lang="en-US" sz="28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OPUS-DB History.</a:t>
            </a:r>
            <a:endParaRPr lang="en-US" sz="4000" dirty="0"/>
          </a:p>
        </p:txBody>
      </p:sp>
      <p:sp>
        <p:nvSpPr>
          <p:cNvPr id="7" name="TextBox 6"/>
          <p:cNvSpPr txBox="1"/>
          <p:nvPr/>
        </p:nvSpPr>
        <p:spPr>
          <a:xfrm>
            <a:off x="228600" y="1188720"/>
            <a:ext cx="8686800" cy="1200329"/>
          </a:xfrm>
          <a:prstGeom prst="rect">
            <a:avLst/>
          </a:prstGeom>
          <a:noFill/>
        </p:spPr>
        <p:txBody>
          <a:bodyPr wrap="square" rtlCol="0">
            <a:spAutoFit/>
          </a:bodyPr>
          <a:lstStyle/>
          <a:p>
            <a:r>
              <a:rPr lang="en-US" sz="2400" dirty="0" smtClean="0"/>
              <a:t>With the release of OPUS-RS, the comments about OPUS began to focus on a new issue. Users wanted an equally simple way to share their OPUS results with the community.</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OPUS-S . . . . . . . static processing</a:t>
            </a:r>
            <a:endParaRPr lang="en-US" sz="4000" dirty="0"/>
          </a:p>
        </p:txBody>
      </p:sp>
      <p:sp>
        <p:nvSpPr>
          <p:cNvPr id="7" name="TextBox 6"/>
          <p:cNvSpPr txBox="1"/>
          <p:nvPr/>
        </p:nvSpPr>
        <p:spPr>
          <a:xfrm>
            <a:off x="228600" y="1188720"/>
            <a:ext cx="8686800" cy="3539430"/>
          </a:xfrm>
          <a:prstGeom prst="rect">
            <a:avLst/>
          </a:prstGeom>
          <a:noFill/>
        </p:spPr>
        <p:txBody>
          <a:bodyPr wrap="square" rtlCol="0">
            <a:spAutoFit/>
          </a:bodyPr>
          <a:lstStyle/>
          <a:p>
            <a:pPr marL="455613" indent="-227013">
              <a:buFont typeface="Arial" pitchFamily="34" charset="0"/>
              <a:buChar char="•"/>
            </a:pPr>
            <a:r>
              <a:rPr lang="en-US" sz="2800" dirty="0" smtClean="0"/>
              <a:t>A Little OPUS-S History.</a:t>
            </a:r>
          </a:p>
          <a:p>
            <a:pPr marL="455613" indent="-227013">
              <a:buFont typeface="Arial" pitchFamily="34" charset="0"/>
              <a:buChar char="•"/>
            </a:pPr>
            <a:r>
              <a:rPr lang="en-US" sz="2800" dirty="0" smtClean="0"/>
              <a:t>The OPUS-S Interface.</a:t>
            </a:r>
          </a:p>
          <a:p>
            <a:pPr marL="455613" indent="-227013">
              <a:buFont typeface="Arial" pitchFamily="34" charset="0"/>
              <a:buChar char="•"/>
            </a:pPr>
            <a:r>
              <a:rPr lang="en-US" sz="2800" dirty="0" smtClean="0"/>
              <a:t>How Good Can I Do With OPUS-S?</a:t>
            </a:r>
          </a:p>
          <a:p>
            <a:pPr marL="455613" indent="-227013">
              <a:buFont typeface="Arial" pitchFamily="34" charset="0"/>
              <a:buChar char="•"/>
            </a:pPr>
            <a:r>
              <a:rPr lang="en-US" sz="2800" dirty="0" smtClean="0"/>
              <a:t>A Quick Example.</a:t>
            </a:r>
          </a:p>
          <a:p>
            <a:pPr marL="455613" indent="-227013">
              <a:buFont typeface="Arial" pitchFamily="34" charset="0"/>
              <a:buChar char="•"/>
            </a:pPr>
            <a:r>
              <a:rPr lang="en-US" sz="2800" dirty="0" smtClean="0"/>
              <a:t>The Extended Report.</a:t>
            </a:r>
          </a:p>
          <a:p>
            <a:pPr marL="455613" indent="-227013">
              <a:buFont typeface="Arial" pitchFamily="34" charset="0"/>
              <a:buChar char="•"/>
            </a:pPr>
            <a:r>
              <a:rPr lang="en-US" sz="2800" dirty="0" smtClean="0"/>
              <a:t>Back To Our Quick Example.</a:t>
            </a:r>
          </a:p>
          <a:p>
            <a:pPr marL="455613" indent="-227013">
              <a:buFont typeface="Arial" pitchFamily="34" charset="0"/>
              <a:buChar char="•"/>
            </a:pPr>
            <a:r>
              <a:rPr lang="en-US" sz="2800" dirty="0" smtClean="0"/>
              <a:t>How Does OPUS-S Work?</a:t>
            </a:r>
          </a:p>
          <a:p>
            <a:pPr marL="455613" indent="-227013">
              <a:buFont typeface="Arial" pitchFamily="34" charset="0"/>
              <a:buChar char="•"/>
            </a:pPr>
            <a:r>
              <a:rPr lang="en-US" sz="2800" dirty="0" smtClean="0"/>
              <a:t>OPUS-S Uploads By Month.</a:t>
            </a:r>
            <a:endParaRPr lang="en-US" sz="28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OPUS-DB History.</a:t>
            </a:r>
            <a:endParaRPr lang="en-US" sz="4000" dirty="0"/>
          </a:p>
        </p:txBody>
      </p:sp>
      <p:sp>
        <p:nvSpPr>
          <p:cNvPr id="7" name="TextBox 6"/>
          <p:cNvSpPr txBox="1"/>
          <p:nvPr/>
        </p:nvSpPr>
        <p:spPr>
          <a:xfrm>
            <a:off x="228600" y="1188720"/>
            <a:ext cx="8686800" cy="4154984"/>
          </a:xfrm>
          <a:prstGeom prst="rect">
            <a:avLst/>
          </a:prstGeom>
          <a:noFill/>
        </p:spPr>
        <p:txBody>
          <a:bodyPr wrap="square" rtlCol="0">
            <a:spAutoFit/>
          </a:bodyPr>
          <a:lstStyle/>
          <a:p>
            <a:r>
              <a:rPr lang="en-US" sz="2400" dirty="0" smtClean="0"/>
              <a:t>Historically, when in collaboration with or publishing through the NGS, one submitted results to the </a:t>
            </a:r>
            <a:r>
              <a:rPr lang="en-US" sz="2400" b="1" dirty="0" smtClean="0"/>
              <a:t>Integrated Data Base</a:t>
            </a:r>
            <a:r>
              <a:rPr lang="en-US" sz="2400" dirty="0" smtClean="0"/>
              <a:t> (IDB) and, in this manner, contributed to the NSRS.</a:t>
            </a:r>
          </a:p>
          <a:p>
            <a:endParaRPr lang="en-US" sz="2400" dirty="0" smtClean="0"/>
          </a:p>
          <a:p>
            <a:r>
              <a:rPr lang="en-US" sz="2400" dirty="0" smtClean="0"/>
              <a:t>Before submitted results could be entered into the IDB, the submissions had to meet a well-defined set of requirements and quality controls.</a:t>
            </a:r>
          </a:p>
          <a:p>
            <a:endParaRPr lang="en-US" sz="2400" dirty="0" smtClean="0"/>
          </a:p>
          <a:p>
            <a:r>
              <a:rPr lang="en-US" sz="2400" dirty="0" smtClean="0"/>
              <a:t>Reconciling the “open” input philosophy represented by OPUS with the “controlled” input philosophy represented by IDB is a tremendous challenge.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OPUS-DB History.</a:t>
            </a:r>
            <a:endParaRPr lang="en-US" sz="4000" dirty="0"/>
          </a:p>
        </p:txBody>
      </p:sp>
      <p:sp>
        <p:nvSpPr>
          <p:cNvPr id="7" name="TextBox 6"/>
          <p:cNvSpPr txBox="1"/>
          <p:nvPr/>
        </p:nvSpPr>
        <p:spPr>
          <a:xfrm>
            <a:off x="228600" y="1188720"/>
            <a:ext cx="8686800" cy="2677656"/>
          </a:xfrm>
          <a:prstGeom prst="rect">
            <a:avLst/>
          </a:prstGeom>
          <a:noFill/>
        </p:spPr>
        <p:txBody>
          <a:bodyPr wrap="square" rtlCol="0">
            <a:spAutoFit/>
          </a:bodyPr>
          <a:lstStyle/>
          <a:p>
            <a:r>
              <a:rPr lang="en-US" sz="2400" dirty="0" smtClean="0"/>
              <a:t>A significant step in reconciliation came in 2009 with the release of OPUS-DB.</a:t>
            </a:r>
          </a:p>
          <a:p>
            <a:endParaRPr lang="en-US" sz="2400" dirty="0" smtClean="0"/>
          </a:p>
          <a:p>
            <a:r>
              <a:rPr lang="en-US" sz="2400" dirty="0" smtClean="0"/>
              <a:t>OPUS-DB allows users to publish their OPUS result in an </a:t>
            </a:r>
            <a:br>
              <a:rPr lang="en-US" sz="2400" dirty="0" smtClean="0"/>
            </a:br>
            <a:r>
              <a:rPr lang="en-US" sz="2400" dirty="0" smtClean="0"/>
              <a:t>on-line data base if minimum requirements for quality are </a:t>
            </a:r>
            <a:br>
              <a:rPr lang="en-US" sz="2400" dirty="0" smtClean="0"/>
            </a:br>
            <a:r>
              <a:rPr lang="en-US" sz="2400" dirty="0" smtClean="0"/>
              <a:t>met and the associated meta-data, such as photos and descriptions, are provided.</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OPUS-DB History.</a:t>
            </a:r>
            <a:endParaRPr lang="en-US" sz="4000" dirty="0"/>
          </a:p>
        </p:txBody>
      </p:sp>
      <p:sp>
        <p:nvSpPr>
          <p:cNvPr id="7" name="TextBox 6"/>
          <p:cNvSpPr txBox="1"/>
          <p:nvPr/>
        </p:nvSpPr>
        <p:spPr>
          <a:xfrm>
            <a:off x="228600" y="1188720"/>
            <a:ext cx="8686800" cy="3046988"/>
          </a:xfrm>
          <a:prstGeom prst="rect">
            <a:avLst/>
          </a:prstGeom>
          <a:noFill/>
        </p:spPr>
        <p:txBody>
          <a:bodyPr wrap="square" rtlCol="0">
            <a:spAutoFit/>
          </a:bodyPr>
          <a:lstStyle/>
          <a:p>
            <a:r>
              <a:rPr lang="en-US" sz="2400" dirty="0" smtClean="0"/>
              <a:t>For now, OPUS-DB and the IDB exist as two separate tools.</a:t>
            </a:r>
          </a:p>
          <a:p>
            <a:endParaRPr lang="en-US" sz="2400" dirty="0" smtClean="0"/>
          </a:p>
          <a:p>
            <a:r>
              <a:rPr lang="en-US" sz="2400" dirty="0" smtClean="0"/>
              <a:t>As the NGS begins to more fully understand the characteristics of the OPUS-DB, the OPUS-DB and the IDB will be more fully reconciled.</a:t>
            </a:r>
          </a:p>
          <a:p>
            <a:endParaRPr lang="en-US" sz="2400" dirty="0" smtClean="0"/>
          </a:p>
          <a:p>
            <a:r>
              <a:rPr lang="en-US" sz="2400" dirty="0" smtClean="0"/>
              <a:t>In the meantime, a submission to the OPUS-DB may be eligible for, but not guaranteed to be included in the IDB.</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0" y="1188720"/>
            <a:ext cx="2134590" cy="4524315"/>
          </a:xfrm>
          <a:prstGeom prst="rect">
            <a:avLst/>
          </a:prstGeom>
          <a:noFill/>
        </p:spPr>
        <p:txBody>
          <a:bodyPr wrap="square" rtlCol="0">
            <a:spAutoFit/>
          </a:bodyPr>
          <a:lstStyle/>
          <a:p>
            <a:r>
              <a:rPr lang="en-US" sz="2400" dirty="0" smtClean="0"/>
              <a:t>Before publishing to OPUS-DB, one must first register.</a:t>
            </a:r>
          </a:p>
          <a:p>
            <a:endParaRPr lang="en-US" sz="2400" dirty="0" smtClean="0"/>
          </a:p>
          <a:p>
            <a:r>
              <a:rPr lang="en-US" sz="2400" dirty="0" smtClean="0"/>
              <a:t>That form is found at the bottom of the “view” tab on the OPUS home page.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73</a:t>
                </a:fld>
                <a:r>
                  <a:rPr lang="en-GB" sz="1800" b="1" dirty="0">
                    <a:solidFill>
                      <a:srgbClr val="282878"/>
                    </a:solidFill>
                  </a:rPr>
                  <a:t> </a:t>
                </a:r>
              </a:p>
            </p:txBody>
          </p:sp>
        </p:grpSp>
      </p:grpSp>
      <p:pic>
        <p:nvPicPr>
          <p:cNvPr id="66564" name="Picture 4"/>
          <p:cNvPicPr>
            <a:picLocks noChangeAspect="1" noChangeArrowheads="1"/>
          </p:cNvPicPr>
          <p:nvPr/>
        </p:nvPicPr>
        <p:blipFill>
          <a:blip r:embed="rId2" cstate="print"/>
          <a:srcRect l="9137" t="20351" r="9791" b="11736"/>
          <a:stretch>
            <a:fillRect/>
          </a:stretch>
        </p:blipFill>
        <p:spPr bwMode="auto">
          <a:xfrm>
            <a:off x="2286000" y="1187534"/>
            <a:ext cx="6637152" cy="5012606"/>
          </a:xfrm>
          <a:prstGeom prst="rect">
            <a:avLst/>
          </a:prstGeom>
          <a:noFill/>
          <a:ln w="12700">
            <a:solidFill>
              <a:schemeClr val="accent1"/>
            </a:solidFill>
            <a:miter lim="800000"/>
            <a:headEnd/>
            <a:tailEnd/>
          </a:ln>
        </p:spPr>
      </p:pic>
      <p:sp>
        <p:nvSpPr>
          <p:cNvPr id="16" name="TextBox 15"/>
          <p:cNvSpPr txBox="1"/>
          <p:nvPr/>
        </p:nvSpPr>
        <p:spPr>
          <a:xfrm>
            <a:off x="2286000" y="6248400"/>
            <a:ext cx="3372526" cy="307777"/>
          </a:xfrm>
          <a:prstGeom prst="rect">
            <a:avLst/>
          </a:prstGeom>
          <a:noFill/>
        </p:spPr>
        <p:txBody>
          <a:bodyPr wrap="none" rtlCol="0">
            <a:spAutoFit/>
          </a:bodyPr>
          <a:lstStyle/>
          <a:p>
            <a:r>
              <a:rPr lang="en-US" sz="1400" dirty="0" smtClean="0"/>
              <a:t>http://www.ngs.noaa.gov/OPUS/view.jsp</a:t>
            </a:r>
            <a:endParaRPr lang="en-US" sz="14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0" y="1188720"/>
            <a:ext cx="8686800" cy="3416320"/>
          </a:xfrm>
          <a:prstGeom prst="rect">
            <a:avLst/>
          </a:prstGeom>
          <a:noFill/>
        </p:spPr>
        <p:txBody>
          <a:bodyPr wrap="square" rtlCol="0">
            <a:spAutoFit/>
          </a:bodyPr>
          <a:lstStyle/>
          <a:p>
            <a:r>
              <a:rPr lang="en-US" sz="2400" dirty="0" smtClean="0"/>
              <a:t>The first step in publishing to OPUS-DB is to submit data to OPUS.</a:t>
            </a:r>
          </a:p>
          <a:p>
            <a:endParaRPr lang="en-US" sz="2400" dirty="0" smtClean="0"/>
          </a:p>
          <a:p>
            <a:r>
              <a:rPr lang="en-US" sz="2400" dirty="0" smtClean="0"/>
              <a:t>The user completes the OPUS form normally, but must explicitly designate that the results should be published.</a:t>
            </a:r>
            <a:br>
              <a:rPr lang="en-US" sz="2400" dirty="0" smtClean="0"/>
            </a:br>
            <a:r>
              <a:rPr lang="en-US" sz="2400" dirty="0" smtClean="0"/>
              <a:t>This is done through the Options. </a:t>
            </a:r>
          </a:p>
          <a:p>
            <a:endParaRPr lang="en-US" sz="2400" dirty="0" smtClean="0"/>
          </a:p>
          <a:p>
            <a:r>
              <a:rPr lang="en-US" sz="2400" dirty="0" smtClean="0"/>
              <a:t>The “Submit to Data Base”, i.e. publish, option is near the bottom of the Options list.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74</a:t>
                </a:fld>
                <a:r>
                  <a:rPr lang="en-GB" sz="1800" b="1" dirty="0">
                    <a:solidFill>
                      <a:srgbClr val="282878"/>
                    </a:solidFill>
                  </a:rPr>
                  <a:t> </a:t>
                </a:r>
              </a:p>
            </p:txBody>
          </p:sp>
        </p:grpSp>
      </p:grpSp>
      <p:pic>
        <p:nvPicPr>
          <p:cNvPr id="66562" name="Picture 2"/>
          <p:cNvPicPr>
            <a:picLocks noChangeAspect="1" noChangeArrowheads="1"/>
          </p:cNvPicPr>
          <p:nvPr/>
        </p:nvPicPr>
        <p:blipFill>
          <a:blip r:embed="rId2" cstate="print"/>
          <a:srcRect l="1043" t="63914" r="4308" b="22759"/>
          <a:stretch>
            <a:fillRect/>
          </a:stretch>
        </p:blipFill>
        <p:spPr bwMode="auto">
          <a:xfrm>
            <a:off x="274320" y="4754880"/>
            <a:ext cx="8609610" cy="1104405"/>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0" y="1188720"/>
            <a:ext cx="8686800" cy="830997"/>
          </a:xfrm>
          <a:prstGeom prst="rect">
            <a:avLst/>
          </a:prstGeom>
          <a:noFill/>
        </p:spPr>
        <p:txBody>
          <a:bodyPr wrap="square" rtlCol="0">
            <a:spAutoFit/>
          </a:bodyPr>
          <a:lstStyle/>
          <a:p>
            <a:r>
              <a:rPr lang="en-US" sz="2400" dirty="0" smtClean="0"/>
              <a:t>The user is taken to a new page where they designate the mark associated with their data as “new” or “recovered”.</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75</a:t>
                </a:fld>
                <a:r>
                  <a:rPr lang="en-GB" sz="1800" b="1" dirty="0">
                    <a:solidFill>
                      <a:srgbClr val="282878"/>
                    </a:solidFill>
                  </a:rPr>
                  <a:t> </a:t>
                </a:r>
              </a:p>
            </p:txBody>
          </p:sp>
        </p:grpSp>
      </p:grpSp>
      <p:pic>
        <p:nvPicPr>
          <p:cNvPr id="64514" name="Picture 2"/>
          <p:cNvPicPr>
            <a:picLocks noChangeAspect="1" noChangeArrowheads="1"/>
          </p:cNvPicPr>
          <p:nvPr/>
        </p:nvPicPr>
        <p:blipFill>
          <a:blip r:embed="rId2" cstate="print"/>
          <a:srcRect l="5613" t="25365" r="5744" b="32647"/>
          <a:stretch>
            <a:fillRect/>
          </a:stretch>
        </p:blipFill>
        <p:spPr bwMode="auto">
          <a:xfrm>
            <a:off x="546266" y="2468880"/>
            <a:ext cx="8063345" cy="3479471"/>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1" y="1188720"/>
            <a:ext cx="2573976" cy="4154984"/>
          </a:xfrm>
          <a:prstGeom prst="rect">
            <a:avLst/>
          </a:prstGeom>
          <a:noFill/>
        </p:spPr>
        <p:txBody>
          <a:bodyPr wrap="square" rtlCol="0">
            <a:spAutoFit/>
          </a:bodyPr>
          <a:lstStyle/>
          <a:p>
            <a:r>
              <a:rPr lang="en-US" sz="2400" dirty="0" smtClean="0"/>
              <a:t>After making that selection, the user is offered the appropriate form for entering the meta-data.</a:t>
            </a:r>
          </a:p>
          <a:p>
            <a:endParaRPr lang="en-US" sz="2400" dirty="0" smtClean="0"/>
          </a:p>
          <a:p>
            <a:r>
              <a:rPr lang="en-US" sz="2400" dirty="0" smtClean="0"/>
              <a:t>In this example, we’re following the “new” mark designation.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76</a:t>
                </a:fld>
                <a:r>
                  <a:rPr lang="en-GB" sz="1800" b="1" dirty="0">
                    <a:solidFill>
                      <a:srgbClr val="282878"/>
                    </a:solidFill>
                  </a:rPr>
                  <a:t> </a:t>
                </a:r>
              </a:p>
            </p:txBody>
          </p:sp>
        </p:grpSp>
      </p:grpSp>
      <p:pic>
        <p:nvPicPr>
          <p:cNvPr id="65538" name="Picture 2"/>
          <p:cNvPicPr>
            <a:picLocks noChangeAspect="1" noChangeArrowheads="1"/>
          </p:cNvPicPr>
          <p:nvPr/>
        </p:nvPicPr>
        <p:blipFill>
          <a:blip r:embed="rId2" cstate="print"/>
          <a:srcRect l="12865" t="18836" r="13968" b="8572"/>
          <a:stretch>
            <a:fillRect/>
          </a:stretch>
        </p:blipFill>
        <p:spPr bwMode="auto">
          <a:xfrm>
            <a:off x="2802577" y="1097280"/>
            <a:ext cx="5989967" cy="5413977"/>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1" y="1188720"/>
            <a:ext cx="2573976" cy="2308324"/>
          </a:xfrm>
          <a:prstGeom prst="rect">
            <a:avLst/>
          </a:prstGeom>
          <a:noFill/>
        </p:spPr>
        <p:txBody>
          <a:bodyPr wrap="square" rtlCol="0">
            <a:spAutoFit/>
          </a:bodyPr>
          <a:lstStyle/>
          <a:p>
            <a:r>
              <a:rPr lang="en-US" sz="2400" dirty="0" smtClean="0"/>
              <a:t>Many of you will recognize these fields as a subset of the information required to “blue book” a mark.</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77</a:t>
                </a:fld>
                <a:r>
                  <a:rPr lang="en-GB" sz="1800" b="1" dirty="0">
                    <a:solidFill>
                      <a:srgbClr val="282878"/>
                    </a:solidFill>
                  </a:rPr>
                  <a:t> </a:t>
                </a:r>
              </a:p>
            </p:txBody>
          </p:sp>
        </p:grpSp>
      </p:grpSp>
      <p:pic>
        <p:nvPicPr>
          <p:cNvPr id="65538" name="Picture 2"/>
          <p:cNvPicPr>
            <a:picLocks noChangeAspect="1" noChangeArrowheads="1"/>
          </p:cNvPicPr>
          <p:nvPr/>
        </p:nvPicPr>
        <p:blipFill>
          <a:blip r:embed="rId2" cstate="print"/>
          <a:srcRect l="12865" t="18836" r="13968" b="8572"/>
          <a:stretch>
            <a:fillRect/>
          </a:stretch>
        </p:blipFill>
        <p:spPr bwMode="auto">
          <a:xfrm>
            <a:off x="2802577" y="1097280"/>
            <a:ext cx="5989967" cy="5413977"/>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1" y="1188720"/>
            <a:ext cx="2573976" cy="4524315"/>
          </a:xfrm>
          <a:prstGeom prst="rect">
            <a:avLst/>
          </a:prstGeom>
          <a:noFill/>
        </p:spPr>
        <p:txBody>
          <a:bodyPr wrap="square" rtlCol="0">
            <a:spAutoFit/>
          </a:bodyPr>
          <a:lstStyle/>
          <a:p>
            <a:r>
              <a:rPr lang="en-US" sz="2400" dirty="0" smtClean="0"/>
              <a:t>This is not blue booking per se because the process is streamlined.</a:t>
            </a:r>
          </a:p>
          <a:p>
            <a:endParaRPr lang="en-US" sz="2400" dirty="0" smtClean="0"/>
          </a:p>
          <a:p>
            <a:r>
              <a:rPr lang="en-US" sz="2400" dirty="0" smtClean="0"/>
              <a:t>This is possible, in part, because some information is provided by the data processing itself.</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78</a:t>
                </a:fld>
                <a:r>
                  <a:rPr lang="en-GB" sz="1800" b="1" dirty="0">
                    <a:solidFill>
                      <a:srgbClr val="282878"/>
                    </a:solidFill>
                  </a:rPr>
                  <a:t> </a:t>
                </a:r>
              </a:p>
            </p:txBody>
          </p:sp>
        </p:grpSp>
      </p:grpSp>
      <p:pic>
        <p:nvPicPr>
          <p:cNvPr id="65538" name="Picture 2"/>
          <p:cNvPicPr>
            <a:picLocks noChangeAspect="1" noChangeArrowheads="1"/>
          </p:cNvPicPr>
          <p:nvPr/>
        </p:nvPicPr>
        <p:blipFill>
          <a:blip r:embed="rId2" cstate="print"/>
          <a:srcRect l="12865" t="18836" r="13968" b="8572"/>
          <a:stretch>
            <a:fillRect/>
          </a:stretch>
        </p:blipFill>
        <p:spPr bwMode="auto">
          <a:xfrm>
            <a:off x="2802577" y="1097280"/>
            <a:ext cx="5989967" cy="5413977"/>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457200" y="1188720"/>
            <a:ext cx="8229600" cy="2677656"/>
          </a:xfrm>
          <a:prstGeom prst="rect">
            <a:avLst/>
          </a:prstGeom>
          <a:noFill/>
        </p:spPr>
        <p:txBody>
          <a:bodyPr wrap="square" rtlCol="0">
            <a:spAutoFit/>
          </a:bodyPr>
          <a:lstStyle/>
          <a:p>
            <a:r>
              <a:rPr lang="en-US" sz="2400" dirty="0" smtClean="0"/>
              <a:t>As a last step, the user given a chance to review the submission in the form of a mock-up of the datasheet for their submission.</a:t>
            </a:r>
          </a:p>
          <a:p>
            <a:endParaRPr lang="en-US" sz="2400" dirty="0" smtClean="0"/>
          </a:p>
          <a:p>
            <a:r>
              <a:rPr lang="en-US" sz="2400" dirty="0" smtClean="0"/>
              <a:t>If the meta-data is complete, the quality control restrictions are met and the user gives the “OK”, the submission is entered into the data base.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OPUS-S History.</a:t>
            </a:r>
            <a:endParaRPr lang="en-US" sz="4000" dirty="0"/>
          </a:p>
        </p:txBody>
      </p:sp>
      <p:sp>
        <p:nvSpPr>
          <p:cNvPr id="7" name="TextBox 6"/>
          <p:cNvSpPr txBox="1"/>
          <p:nvPr/>
        </p:nvSpPr>
        <p:spPr>
          <a:xfrm>
            <a:off x="228600" y="1188720"/>
            <a:ext cx="8686800" cy="3785652"/>
          </a:xfrm>
          <a:prstGeom prst="rect">
            <a:avLst/>
          </a:prstGeom>
          <a:noFill/>
        </p:spPr>
        <p:txBody>
          <a:bodyPr wrap="square" rtlCol="0">
            <a:spAutoFit/>
          </a:bodyPr>
          <a:lstStyle/>
          <a:p>
            <a:endParaRPr lang="en-US" sz="2400" dirty="0" smtClean="0"/>
          </a:p>
          <a:p>
            <a:r>
              <a:rPr lang="en-US" sz="2400" dirty="0" smtClean="0"/>
              <a:t>In the late 1990’s, a growing number of organizations were making their </a:t>
            </a:r>
            <a:r>
              <a:rPr lang="en-US" sz="2400" b="1" dirty="0" smtClean="0"/>
              <a:t>Continuously Operating Reference Station </a:t>
            </a:r>
            <a:r>
              <a:rPr lang="en-US" sz="2400" dirty="0" smtClean="0"/>
              <a:t>(CORS) data publically available with a short latency.</a:t>
            </a:r>
          </a:p>
          <a:p>
            <a:endParaRPr lang="en-US" sz="2400" dirty="0" smtClean="0"/>
          </a:p>
          <a:p>
            <a:r>
              <a:rPr lang="en-US" sz="2400" dirty="0" smtClean="0"/>
              <a:t>Supporting products such as precise ephemerides were improving and also becoming available with a short latency.</a:t>
            </a:r>
          </a:p>
          <a:p>
            <a:endParaRPr lang="en-US" sz="2400" dirty="0" smtClean="0"/>
          </a:p>
          <a:p>
            <a:r>
              <a:rPr lang="en-US" sz="2400" dirty="0" smtClean="0"/>
              <a:t>Many organizations recognized that the time seemed ripe for some sort of on-line, processing service.</a:t>
            </a:r>
            <a:endParaRPr lang="en-US" sz="24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l="1565" t="25222" r="3655" b="11581"/>
          <a:stretch>
            <a:fillRect/>
          </a:stretch>
        </p:blipFill>
        <p:spPr bwMode="auto">
          <a:xfrm>
            <a:off x="274320" y="1188720"/>
            <a:ext cx="8621486" cy="5237019"/>
          </a:xfrm>
          <a:prstGeom prst="rect">
            <a:avLst/>
          </a:prstGeom>
          <a:noFill/>
          <a:ln w="12700">
            <a:solidFill>
              <a:schemeClr val="accent1"/>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4572000" y="2377440"/>
            <a:ext cx="4248397" cy="1569660"/>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“view” tab on the OPUS home page provides access to the results stored in the data base.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80</a:t>
                </a:fld>
                <a:r>
                  <a:rPr lang="en-GB" sz="1800" b="1" dirty="0">
                    <a:solidFill>
                      <a:srgbClr val="282878"/>
                    </a:solidFill>
                  </a:rPr>
                  <a:t> </a:t>
                </a:r>
              </a:p>
            </p:txBody>
          </p:sp>
        </p:grpSp>
      </p:grpSp>
      <p:sp>
        <p:nvSpPr>
          <p:cNvPr id="16" name="TextBox 15"/>
          <p:cNvSpPr txBox="1"/>
          <p:nvPr/>
        </p:nvSpPr>
        <p:spPr>
          <a:xfrm>
            <a:off x="2032000" y="6413500"/>
            <a:ext cx="2916889" cy="276999"/>
          </a:xfrm>
          <a:prstGeom prst="rect">
            <a:avLst/>
          </a:prstGeom>
          <a:noFill/>
        </p:spPr>
        <p:txBody>
          <a:bodyPr wrap="none" rtlCol="0">
            <a:spAutoFit/>
          </a:bodyPr>
          <a:lstStyle/>
          <a:p>
            <a:r>
              <a:rPr lang="en-US" sz="1200" dirty="0" smtClean="0"/>
              <a:t>http://www.ngs.noaa.gov/OPUS/view.jsp</a:t>
            </a:r>
            <a:endParaRPr lang="en-US" sz="12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l="1565" t="25222" r="3655" b="11581"/>
          <a:stretch>
            <a:fillRect/>
          </a:stretch>
        </p:blipFill>
        <p:spPr bwMode="auto">
          <a:xfrm>
            <a:off x="274320" y="1188720"/>
            <a:ext cx="8621486" cy="5237019"/>
          </a:xfrm>
          <a:prstGeom prst="rect">
            <a:avLst/>
          </a:prstGeom>
          <a:noFill/>
          <a:ln w="12700">
            <a:solidFill>
              <a:schemeClr val="accent1"/>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81</a:t>
                </a:fld>
                <a:r>
                  <a:rPr lang="en-GB" sz="1800" b="1" dirty="0">
                    <a:solidFill>
                      <a:srgbClr val="282878"/>
                    </a:solidFill>
                  </a:rPr>
                  <a:t> </a:t>
                </a:r>
              </a:p>
            </p:txBody>
          </p:sp>
        </p:grpSp>
      </p:grpSp>
      <p:sp>
        <p:nvSpPr>
          <p:cNvPr id="16" name="TextBox 15"/>
          <p:cNvSpPr txBox="1"/>
          <p:nvPr/>
        </p:nvSpPr>
        <p:spPr>
          <a:xfrm>
            <a:off x="365760" y="2377440"/>
            <a:ext cx="4248397" cy="1938992"/>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notes in the red box on the right side summarize the characteristics of the OPUS data base and its differences to the IDB.</a:t>
            </a:r>
          </a:p>
        </p:txBody>
      </p:sp>
      <p:sp>
        <p:nvSpPr>
          <p:cNvPr id="17" name="TextBox 16"/>
          <p:cNvSpPr txBox="1"/>
          <p:nvPr/>
        </p:nvSpPr>
        <p:spPr>
          <a:xfrm>
            <a:off x="2032000" y="6413500"/>
            <a:ext cx="2916889" cy="276999"/>
          </a:xfrm>
          <a:prstGeom prst="rect">
            <a:avLst/>
          </a:prstGeom>
          <a:noFill/>
        </p:spPr>
        <p:txBody>
          <a:bodyPr wrap="none" rtlCol="0">
            <a:spAutoFit/>
          </a:bodyPr>
          <a:lstStyle/>
          <a:p>
            <a:r>
              <a:rPr lang="en-US" sz="1200" dirty="0" smtClean="0"/>
              <a:t>http://www.ngs.noaa.gov/OPUS/view.jsp</a:t>
            </a:r>
            <a:endParaRPr lang="en-US" sz="12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82</a:t>
                </a:fld>
                <a:r>
                  <a:rPr lang="en-GB" sz="1800" b="1" dirty="0">
                    <a:solidFill>
                      <a:srgbClr val="282878"/>
                    </a:solidFill>
                  </a:rPr>
                  <a:t> </a:t>
                </a:r>
              </a:p>
            </p:txBody>
          </p:sp>
        </p:grpSp>
      </p:grpSp>
      <p:sp>
        <p:nvSpPr>
          <p:cNvPr id="16" name="TextBox 15"/>
          <p:cNvSpPr txBox="1"/>
          <p:nvPr/>
        </p:nvSpPr>
        <p:spPr>
          <a:xfrm>
            <a:off x="228601" y="1188720"/>
            <a:ext cx="2205842" cy="2308324"/>
          </a:xfrm>
          <a:prstGeom prst="rect">
            <a:avLst/>
          </a:prstGeom>
          <a:noFill/>
          <a:ln w="25400">
            <a:noFill/>
          </a:ln>
        </p:spPr>
        <p:txBody>
          <a:bodyPr wrap="square" rtlCol="0">
            <a:spAutoFit/>
          </a:bodyPr>
          <a:lstStyle/>
          <a:p>
            <a:r>
              <a:rPr lang="en-US" sz="2400" dirty="0" smtClean="0"/>
              <a:t>This is part of an OPUS-DB</a:t>
            </a:r>
          </a:p>
          <a:p>
            <a:r>
              <a:rPr lang="en-US" sz="2400" dirty="0" smtClean="0"/>
              <a:t>data sheet.</a:t>
            </a:r>
          </a:p>
          <a:p>
            <a:endParaRPr lang="en-US" sz="2400" dirty="0" smtClean="0"/>
          </a:p>
          <a:p>
            <a:r>
              <a:rPr lang="en-US" sz="2400" dirty="0" smtClean="0"/>
              <a:t>Note the “See Also” highlight.</a:t>
            </a:r>
          </a:p>
        </p:txBody>
      </p:sp>
      <p:pic>
        <p:nvPicPr>
          <p:cNvPr id="63490" name="Picture 2"/>
          <p:cNvPicPr>
            <a:picLocks noChangeAspect="1" noChangeArrowheads="1"/>
          </p:cNvPicPr>
          <p:nvPr/>
        </p:nvPicPr>
        <p:blipFill>
          <a:blip r:embed="rId2" cstate="print"/>
          <a:srcRect l="2087" t="22499" r="25588" b="23045"/>
          <a:stretch>
            <a:fillRect/>
          </a:stretch>
        </p:blipFill>
        <p:spPr bwMode="auto">
          <a:xfrm>
            <a:off x="2377440" y="1188720"/>
            <a:ext cx="6578930" cy="4512623"/>
          </a:xfrm>
          <a:prstGeom prst="rect">
            <a:avLst/>
          </a:prstGeom>
          <a:noFill/>
          <a:ln w="9525">
            <a:noFill/>
            <a:miter lim="800000"/>
            <a:headEnd/>
            <a:tailEnd/>
          </a:ln>
        </p:spPr>
      </p:pic>
      <p:cxnSp>
        <p:nvCxnSpPr>
          <p:cNvPr id="18" name="Straight Arrow Connector 17"/>
          <p:cNvCxnSpPr>
            <a:stCxn id="21" idx="3"/>
          </p:cNvCxnSpPr>
          <p:nvPr/>
        </p:nvCxnSpPr>
        <p:spPr>
          <a:xfrm flipV="1">
            <a:off x="2481943" y="3443845"/>
            <a:ext cx="2481943" cy="495678"/>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37507" y="2600695"/>
            <a:ext cx="2244436" cy="2677656"/>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smtClean="0"/>
              <a:t>Note the “See Also” highlight. This provides access to other data base and IDB entries for this mark.</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OPUS-DB Work?</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83</a:t>
                </a:fld>
                <a:r>
                  <a:rPr lang="en-GB" sz="1800" b="1" dirty="0">
                    <a:solidFill>
                      <a:srgbClr val="282878"/>
                    </a:solidFill>
                  </a:rPr>
                  <a:t> </a:t>
                </a:r>
              </a:p>
            </p:txBody>
          </p:sp>
        </p:grpSp>
      </p:grpSp>
      <p:sp>
        <p:nvSpPr>
          <p:cNvPr id="16" name="TextBox 15"/>
          <p:cNvSpPr txBox="1"/>
          <p:nvPr/>
        </p:nvSpPr>
        <p:spPr>
          <a:xfrm>
            <a:off x="228600" y="1188720"/>
            <a:ext cx="8642267" cy="3785652"/>
          </a:xfrm>
          <a:prstGeom prst="rect">
            <a:avLst/>
          </a:prstGeom>
          <a:noFill/>
          <a:ln w="25400">
            <a:noFill/>
          </a:ln>
        </p:spPr>
        <p:txBody>
          <a:bodyPr wrap="square" rtlCol="0">
            <a:spAutoFit/>
          </a:bodyPr>
          <a:lstStyle/>
          <a:p>
            <a:r>
              <a:rPr lang="en-US" sz="2400" dirty="0" smtClean="0"/>
              <a:t>OPUS-DB is a data base in the sense that we think of electronic, software-driven data bases today.</a:t>
            </a:r>
          </a:p>
          <a:p>
            <a:endParaRPr lang="en-US" sz="2400" dirty="0" smtClean="0"/>
          </a:p>
          <a:p>
            <a:r>
              <a:rPr lang="en-US" sz="2400" dirty="0" smtClean="0"/>
              <a:t>This implies that entries in the data base can be sorted and sampled by any of the individual data elements provided with each submission.</a:t>
            </a:r>
          </a:p>
          <a:p>
            <a:endParaRPr lang="en-US" sz="2400" dirty="0" smtClean="0"/>
          </a:p>
          <a:p>
            <a:r>
              <a:rPr lang="en-US" sz="2400" dirty="0" smtClean="0"/>
              <a:t>For example, users normally search the data base by PID, descriptor or location, but, of course, one could search for all the marks in by county or zip code.</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OPUS-DB Work?</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84</a:t>
                </a:fld>
                <a:r>
                  <a:rPr lang="en-GB" sz="1800" b="1" dirty="0">
                    <a:solidFill>
                      <a:srgbClr val="282878"/>
                    </a:solidFill>
                  </a:rPr>
                  <a:t> </a:t>
                </a:r>
              </a:p>
            </p:txBody>
          </p:sp>
        </p:grpSp>
      </p:grpSp>
      <p:sp>
        <p:nvSpPr>
          <p:cNvPr id="16" name="TextBox 15"/>
          <p:cNvSpPr txBox="1"/>
          <p:nvPr/>
        </p:nvSpPr>
        <p:spPr>
          <a:xfrm>
            <a:off x="228600" y="1188720"/>
            <a:ext cx="8689769" cy="2308324"/>
          </a:xfrm>
          <a:prstGeom prst="rect">
            <a:avLst/>
          </a:prstGeom>
          <a:noFill/>
          <a:ln w="25400">
            <a:noFill/>
          </a:ln>
        </p:spPr>
        <p:txBody>
          <a:bodyPr wrap="square" rtlCol="0">
            <a:spAutoFit/>
          </a:bodyPr>
          <a:lstStyle/>
          <a:p>
            <a:r>
              <a:rPr lang="en-US" sz="2400" dirty="0" smtClean="0"/>
              <a:t>The OPUS-DB interface has started as a small, logical extension of the IDB interface, but, in a sense, OPUS-DB is a “blank sheet”.</a:t>
            </a:r>
          </a:p>
          <a:p>
            <a:endParaRPr lang="en-US" sz="2400" dirty="0" smtClean="0"/>
          </a:p>
          <a:p>
            <a:r>
              <a:rPr lang="en-US" sz="2400" dirty="0" smtClean="0"/>
              <a:t>Given a fully functional data base with graphical user interface, it’s not clear how OPUS-DB will evolve in the future.</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l="1565" t="25222" r="3655" b="11581"/>
          <a:stretch>
            <a:fillRect/>
          </a:stretch>
        </p:blipFill>
        <p:spPr bwMode="auto">
          <a:xfrm>
            <a:off x="274320" y="1188720"/>
            <a:ext cx="8621486" cy="5237019"/>
          </a:xfrm>
          <a:prstGeom prst="rect">
            <a:avLst/>
          </a:prstGeom>
          <a:noFill/>
          <a:ln w="12700">
            <a:solidFill>
              <a:schemeClr val="accent1"/>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How Does OPUS-DB Work?</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85</a:t>
                </a:fld>
                <a:r>
                  <a:rPr lang="en-GB" sz="1800" b="1" dirty="0">
                    <a:solidFill>
                      <a:srgbClr val="282878"/>
                    </a:solidFill>
                  </a:rPr>
                  <a:t> </a:t>
                </a:r>
              </a:p>
            </p:txBody>
          </p:sp>
        </p:grpSp>
      </p:grpSp>
      <p:sp>
        <p:nvSpPr>
          <p:cNvPr id="16" name="TextBox 15"/>
          <p:cNvSpPr txBox="1"/>
          <p:nvPr/>
        </p:nvSpPr>
        <p:spPr>
          <a:xfrm>
            <a:off x="406731" y="2423756"/>
            <a:ext cx="4248397" cy="2308324"/>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smtClean="0"/>
              <a:t>For this reason, note the “comments” link on the “view” page. This and similar links on other pages are sincere requests for your help in guiding future development.</a:t>
            </a:r>
          </a:p>
        </p:txBody>
      </p:sp>
      <p:cxnSp>
        <p:nvCxnSpPr>
          <p:cNvPr id="18" name="Straight Arrow Connector 17"/>
          <p:cNvCxnSpPr>
            <a:stCxn id="16" idx="3"/>
            <a:endCxn id="21" idx="1"/>
          </p:cNvCxnSpPr>
          <p:nvPr/>
        </p:nvCxnSpPr>
        <p:spPr>
          <a:xfrm>
            <a:off x="4655128" y="3577918"/>
            <a:ext cx="2327563" cy="2591912"/>
          </a:xfrm>
          <a:prstGeom prst="straightConnector1">
            <a:avLst/>
          </a:prstGeom>
          <a:ln w="38100">
            <a:solidFill>
              <a:schemeClr val="accent6">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982691" y="5985164"/>
            <a:ext cx="1650670" cy="369332"/>
          </a:xfrm>
          <a:prstGeom prst="rect">
            <a:avLst/>
          </a:prstGeom>
          <a:noFill/>
          <a:ln w="38100">
            <a:solidFill>
              <a:schemeClr val="accent6">
                <a:lumMod val="75000"/>
              </a:schemeClr>
            </a:solidFill>
          </a:ln>
        </p:spPr>
        <p:txBody>
          <a:bodyPr wrap="square" rtlCol="0">
            <a:spAutoFit/>
          </a:bodyPr>
          <a:lstStyle/>
          <a:p>
            <a:endParaRPr lang="en-US" dirty="0"/>
          </a:p>
        </p:txBody>
      </p:sp>
      <p:sp>
        <p:nvSpPr>
          <p:cNvPr id="17" name="TextBox 16"/>
          <p:cNvSpPr txBox="1"/>
          <p:nvPr/>
        </p:nvSpPr>
        <p:spPr>
          <a:xfrm>
            <a:off x="2032000" y="6413500"/>
            <a:ext cx="2916889" cy="276999"/>
          </a:xfrm>
          <a:prstGeom prst="rect">
            <a:avLst/>
          </a:prstGeom>
          <a:noFill/>
        </p:spPr>
        <p:txBody>
          <a:bodyPr wrap="none" rtlCol="0">
            <a:spAutoFit/>
          </a:bodyPr>
          <a:lstStyle/>
          <a:p>
            <a:r>
              <a:rPr lang="en-US" sz="1200" dirty="0" smtClean="0"/>
              <a:t>http://www.ngs.noaa.gov/OPUS/view.jsp</a:t>
            </a:r>
            <a:endParaRPr lang="en-US" sz="12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a:graphicFrameLocks noGrp="1"/>
          </p:cNvGraphicFramePr>
          <p:nvPr/>
        </p:nvGraphicFramePr>
        <p:xfrm>
          <a:off x="2011680" y="1188719"/>
          <a:ext cx="6858000" cy="521208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p:cNvSpPr>
            <a:spLocks noGrp="1"/>
          </p:cNvSpPr>
          <p:nvPr>
            <p:ph type="title"/>
          </p:nvPr>
        </p:nvSpPr>
        <p:spPr>
          <a:xfrm>
            <a:off x="228600" y="457200"/>
            <a:ext cx="8686800" cy="594360"/>
          </a:xfrm>
        </p:spPr>
        <p:txBody>
          <a:bodyPr/>
          <a:lstStyle/>
          <a:p>
            <a:pPr algn="l"/>
            <a:r>
              <a:rPr lang="en-US" sz="4000" dirty="0" smtClean="0"/>
              <a:t>OPUS-DB Marks Published.</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86</a:t>
                </a:fld>
                <a:r>
                  <a:rPr lang="en-GB" sz="1800" b="1" dirty="0">
                    <a:solidFill>
                      <a:srgbClr val="282878"/>
                    </a:solidFill>
                  </a:rPr>
                  <a:t> </a:t>
                </a:r>
              </a:p>
            </p:txBody>
          </p:sp>
        </p:grpSp>
      </p:grpSp>
      <p:sp>
        <p:nvSpPr>
          <p:cNvPr id="20" name="TextBox 19"/>
          <p:cNvSpPr txBox="1"/>
          <p:nvPr/>
        </p:nvSpPr>
        <p:spPr>
          <a:xfrm>
            <a:off x="2007980" y="6430488"/>
            <a:ext cx="6481261" cy="307777"/>
          </a:xfrm>
          <a:prstGeom prst="rect">
            <a:avLst/>
          </a:prstGeom>
          <a:noFill/>
        </p:spPr>
        <p:txBody>
          <a:bodyPr wrap="none" rtlCol="0">
            <a:spAutoFit/>
          </a:bodyPr>
          <a:lstStyle/>
          <a:p>
            <a:pPr lvl="0"/>
            <a:r>
              <a:rPr lang="en-US" sz="1400" dirty="0" err="1" smtClean="0"/>
              <a:t>Evjen</a:t>
            </a:r>
            <a:r>
              <a:rPr lang="en-US" sz="1400" dirty="0" smtClean="0"/>
              <a:t>, “OPUS at 1000 published marks”, “Brown bag” presentation 2009-08-06.</a:t>
            </a:r>
            <a:endParaRPr lang="en-US" sz="1400" dirty="0"/>
          </a:p>
        </p:txBody>
      </p:sp>
      <p:sp>
        <p:nvSpPr>
          <p:cNvPr id="22" name="TextBox 21"/>
          <p:cNvSpPr txBox="1"/>
          <p:nvPr/>
        </p:nvSpPr>
        <p:spPr>
          <a:xfrm>
            <a:off x="228601" y="1188720"/>
            <a:ext cx="1813955" cy="3046988"/>
          </a:xfrm>
          <a:prstGeom prst="rect">
            <a:avLst/>
          </a:prstGeom>
          <a:noFill/>
          <a:ln w="25400">
            <a:noFill/>
          </a:ln>
        </p:spPr>
        <p:txBody>
          <a:bodyPr wrap="square" rtlCol="0">
            <a:spAutoFit/>
          </a:bodyPr>
          <a:lstStyle/>
          <a:p>
            <a:r>
              <a:rPr lang="en-US" sz="2400" dirty="0" smtClean="0"/>
              <a:t>OPUS-DB</a:t>
            </a:r>
          </a:p>
          <a:p>
            <a:r>
              <a:rPr lang="en-US" sz="2400" dirty="0" smtClean="0"/>
              <a:t>is showing steady growth in registered users and published marks.</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New Developments for OPUS.</a:t>
            </a:r>
            <a:endParaRPr lang="en-US" sz="4000" dirty="0"/>
          </a:p>
        </p:txBody>
      </p:sp>
      <p:sp>
        <p:nvSpPr>
          <p:cNvPr id="7" name="TextBox 6"/>
          <p:cNvSpPr txBox="1"/>
          <p:nvPr/>
        </p:nvSpPr>
        <p:spPr>
          <a:xfrm>
            <a:off x="228600" y="1051560"/>
            <a:ext cx="8686800" cy="4893647"/>
          </a:xfrm>
          <a:prstGeom prst="rect">
            <a:avLst/>
          </a:prstGeom>
          <a:noFill/>
        </p:spPr>
        <p:txBody>
          <a:bodyPr wrap="square" rtlCol="0">
            <a:spAutoFit/>
          </a:bodyPr>
          <a:lstStyle/>
          <a:p>
            <a:r>
              <a:rPr lang="en-US" sz="2400" dirty="0" smtClean="0"/>
              <a:t>Lots of things are in the works for OPUS. Here is a sample.</a:t>
            </a:r>
          </a:p>
          <a:p>
            <a:endParaRPr lang="en-US" sz="2400" dirty="0" smtClean="0"/>
          </a:p>
          <a:p>
            <a:pPr marL="450850" indent="-171450">
              <a:buFont typeface="Arial" pitchFamily="34" charset="0"/>
              <a:buChar char="•"/>
            </a:pPr>
            <a:r>
              <a:rPr lang="en-US" sz="2400" dirty="0" smtClean="0"/>
              <a:t>ITRF2008, IGS08, NGSTRF08 And NAD 83(CORS96A).</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New Look And Feel.</a:t>
            </a:r>
            <a:br>
              <a:rPr lang="en-US" sz="2400" dirty="0" smtClean="0"/>
            </a:br>
            <a:endParaRPr lang="en-US" sz="2400" dirty="0" smtClean="0"/>
          </a:p>
          <a:p>
            <a:pPr marL="450850" indent="-171450">
              <a:buFont typeface="Arial" pitchFamily="34" charset="0"/>
              <a:buChar char="•"/>
            </a:pPr>
            <a:r>
              <a:rPr lang="en-US" sz="2400" dirty="0" smtClean="0"/>
              <a:t>OPUS-Net.</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solidFill>
                  <a:schemeClr val="bg1">
                    <a:lumMod val="50000"/>
                  </a:schemeClr>
                </a:solidFill>
              </a:rPr>
              <a:t>OPUS-</a:t>
            </a:r>
            <a:r>
              <a:rPr lang="en-US" sz="2400" dirty="0" err="1" smtClean="0">
                <a:solidFill>
                  <a:schemeClr val="bg1">
                    <a:lumMod val="50000"/>
                  </a:schemeClr>
                </a:solidFill>
              </a:rPr>
              <a:t>Mapper</a:t>
            </a:r>
            <a:r>
              <a:rPr lang="en-US" sz="2400" dirty="0" smtClean="0">
                <a:solidFill>
                  <a:schemeClr val="bg1">
                    <a:lumMod val="50000"/>
                  </a:schemeClr>
                </a:solidFill>
              </a:rPr>
              <a:t>.</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Other GNSS.</a:t>
            </a:r>
          </a:p>
          <a:p>
            <a:pPr indent="6350" algn="ctr"/>
            <a:r>
              <a:rPr lang="en-US" sz="2400" dirty="0" smtClean="0">
                <a:solidFill>
                  <a:schemeClr val="accent1"/>
                </a:solidFill>
              </a:rPr>
              <a:t>BREAK</a:t>
            </a:r>
            <a:endParaRPr lang="en-US" sz="2400" dirty="0" smtClean="0"/>
          </a:p>
          <a:p>
            <a:pPr marL="450850" indent="-171450">
              <a:buFont typeface="Arial" pitchFamily="34" charset="0"/>
              <a:buChar char="•"/>
            </a:pPr>
            <a:r>
              <a:rPr lang="en-US" sz="2400" dirty="0" smtClean="0"/>
              <a:t>OPUS-Projects.</a:t>
            </a:r>
            <a:endParaRPr lang="en-US" sz="24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20"/>
            <a:ext cx="7772400" cy="685961"/>
          </a:xfrm>
        </p:spPr>
        <p:txBody>
          <a:bodyPr/>
          <a:lstStyle/>
          <a:p>
            <a:pPr algn="ctr"/>
            <a:r>
              <a:rPr lang="en-US" dirty="0" smtClean="0"/>
              <a:t>ITRF2008, </a:t>
            </a:r>
            <a:r>
              <a:rPr lang="en-US" dirty="0" smtClean="0"/>
              <a:t>IGS08 </a:t>
            </a:r>
            <a:r>
              <a:rPr lang="en-US" dirty="0" smtClean="0"/>
              <a:t/>
            </a:r>
            <a:br>
              <a:rPr lang="en-US" dirty="0" smtClean="0"/>
            </a:br>
            <a:r>
              <a:rPr lang="en-US" dirty="0" smtClean="0"/>
              <a:t>And NAD </a:t>
            </a:r>
            <a:r>
              <a:rPr lang="en-US" dirty="0" smtClean="0"/>
              <a:t>83(2011)</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8714"/>
          </a:xfrm>
        </p:spPr>
        <p:txBody>
          <a:bodyPr/>
          <a:lstStyle/>
          <a:p>
            <a:pPr algn="l"/>
            <a:r>
              <a:rPr lang="en-US" sz="4000" dirty="0" smtClean="0"/>
              <a:t>ITRF2008.</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89</a:t>
                </a:fld>
                <a:r>
                  <a:rPr lang="en-GB" sz="1800" b="1" dirty="0">
                    <a:solidFill>
                      <a:srgbClr val="282878"/>
                    </a:solidFill>
                  </a:rPr>
                  <a:t> </a:t>
                </a:r>
              </a:p>
            </p:txBody>
          </p:sp>
        </p:grpSp>
      </p:grpSp>
      <p:sp>
        <p:nvSpPr>
          <p:cNvPr id="17" name="TextBox 16"/>
          <p:cNvSpPr txBox="1"/>
          <p:nvPr/>
        </p:nvSpPr>
        <p:spPr>
          <a:xfrm>
            <a:off x="228600" y="1169707"/>
            <a:ext cx="8686800" cy="2308324"/>
          </a:xfrm>
          <a:prstGeom prst="rect">
            <a:avLst/>
          </a:prstGeom>
          <a:noFill/>
        </p:spPr>
        <p:txBody>
          <a:bodyPr wrap="square" rtlCol="0">
            <a:spAutoFit/>
          </a:bodyPr>
          <a:lstStyle/>
          <a:p>
            <a:r>
              <a:rPr lang="en-US" sz="2400" dirty="0" smtClean="0"/>
              <a:t>For </a:t>
            </a:r>
            <a:r>
              <a:rPr lang="en-US" sz="2400" dirty="0" smtClean="0"/>
              <a:t>the geodesy, geophysics and surveying communities, the best </a:t>
            </a:r>
            <a:r>
              <a:rPr lang="en-US" sz="2400" dirty="0" smtClean="0"/>
              <a:t>the </a:t>
            </a:r>
            <a:r>
              <a:rPr lang="en-US" sz="2400" dirty="0" smtClean="0"/>
              <a:t>International Terrestrial Reference </a:t>
            </a:r>
            <a:r>
              <a:rPr lang="en-US" sz="2400" dirty="0" smtClean="0"/>
              <a:t>Frame is the “gold standard.”</a:t>
            </a:r>
            <a:endParaRPr lang="en-US" sz="2400" dirty="0" smtClean="0"/>
          </a:p>
          <a:p>
            <a:endParaRPr lang="en-US" sz="2400" dirty="0" smtClean="0"/>
          </a:p>
          <a:p>
            <a:r>
              <a:rPr lang="en-US" sz="2400" dirty="0" smtClean="0"/>
              <a:t>The global community </a:t>
            </a:r>
            <a:r>
              <a:rPr lang="en-US" sz="2400" dirty="0" smtClean="0"/>
              <a:t>recently adopted </a:t>
            </a:r>
            <a:r>
              <a:rPr lang="en-US" sz="2400" dirty="0" smtClean="0"/>
              <a:t>an updated expression for the </a:t>
            </a:r>
            <a:r>
              <a:rPr lang="en-US" sz="2400" dirty="0" smtClean="0"/>
              <a:t>reference frame, the ITRF2008.</a:t>
            </a:r>
            <a:endParaRPr lang="en-US" sz="240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OPUS-S History.</a:t>
            </a:r>
            <a:endParaRPr lang="en-US" sz="4000" dirty="0"/>
          </a:p>
        </p:txBody>
      </p:sp>
      <p:sp>
        <p:nvSpPr>
          <p:cNvPr id="7" name="TextBox 6"/>
          <p:cNvSpPr txBox="1"/>
          <p:nvPr/>
        </p:nvSpPr>
        <p:spPr>
          <a:xfrm>
            <a:off x="228600" y="1188720"/>
            <a:ext cx="8686800" cy="4524315"/>
          </a:xfrm>
          <a:prstGeom prst="rect">
            <a:avLst/>
          </a:prstGeom>
          <a:noFill/>
        </p:spPr>
        <p:txBody>
          <a:bodyPr wrap="square" rtlCol="0">
            <a:spAutoFit/>
          </a:bodyPr>
          <a:lstStyle/>
          <a:p>
            <a:endParaRPr lang="en-US" sz="2400" dirty="0" smtClean="0"/>
          </a:p>
          <a:p>
            <a:r>
              <a:rPr lang="en-US" sz="2400" dirty="0" smtClean="0"/>
              <a:t>In the NGS, Gerry Mader started promoting the idea of a processing service.</a:t>
            </a:r>
          </a:p>
          <a:p>
            <a:endParaRPr lang="en-US" sz="2400" dirty="0" smtClean="0"/>
          </a:p>
          <a:p>
            <a:r>
              <a:rPr lang="en-US" sz="2400" dirty="0" smtClean="0"/>
              <a:t>Specifically he envisioned a web-based service that was as simple as possible without significantly sacrificing accuracy thereby creating a tool useful to the largest possible group of potential users.</a:t>
            </a:r>
          </a:p>
          <a:p>
            <a:endParaRPr lang="en-US" sz="2400" dirty="0" smtClean="0"/>
          </a:p>
          <a:p>
            <a:r>
              <a:rPr lang="en-US" sz="2400" dirty="0" smtClean="0"/>
              <a:t>The NGS recognized that such a service could also be an effective tool to disseminate the </a:t>
            </a:r>
            <a:r>
              <a:rPr lang="en-US" sz="2400" b="1" dirty="0" smtClean="0"/>
              <a:t>National Spatial Reference System</a:t>
            </a:r>
            <a:r>
              <a:rPr lang="en-US" sz="2400" dirty="0" smtClean="0"/>
              <a:t> (NSRS).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609600"/>
          </a:xfrm>
        </p:spPr>
        <p:txBody>
          <a:bodyPr/>
          <a:lstStyle/>
          <a:p>
            <a:pPr algn="l"/>
            <a:r>
              <a:rPr lang="en-US" sz="4000" dirty="0" smtClean="0"/>
              <a:t>Densification.</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90</a:t>
                </a:fld>
                <a:r>
                  <a:rPr lang="en-GB" sz="1800" b="1" dirty="0">
                    <a:solidFill>
                      <a:srgbClr val="282878"/>
                    </a:solidFill>
                  </a:rPr>
                  <a:t> </a:t>
                </a:r>
              </a:p>
            </p:txBody>
          </p:sp>
        </p:grpSp>
      </p:grpSp>
      <p:sp>
        <p:nvSpPr>
          <p:cNvPr id="17" name="TextBox 16"/>
          <p:cNvSpPr txBox="1"/>
          <p:nvPr/>
        </p:nvSpPr>
        <p:spPr>
          <a:xfrm>
            <a:off x="228600" y="1208301"/>
            <a:ext cx="8686800" cy="3785652"/>
          </a:xfrm>
          <a:prstGeom prst="rect">
            <a:avLst/>
          </a:prstGeom>
          <a:noFill/>
        </p:spPr>
        <p:txBody>
          <a:bodyPr wrap="square" rtlCol="0">
            <a:spAutoFit/>
          </a:bodyPr>
          <a:lstStyle/>
          <a:p>
            <a:r>
              <a:rPr lang="en-US" sz="2400" dirty="0" smtClean="0"/>
              <a:t>The </a:t>
            </a:r>
            <a:r>
              <a:rPr lang="en-US" sz="2400" dirty="0" smtClean="0"/>
              <a:t>ITRF2008 is expressed through the coordinates and velocities of marks on the ground plus ancillary </a:t>
            </a:r>
            <a:r>
              <a:rPr lang="en-US" sz="2400" dirty="0" smtClean="0"/>
              <a:t>data.</a:t>
            </a:r>
            <a:endParaRPr lang="en-US" sz="2400" dirty="0" smtClean="0"/>
          </a:p>
          <a:p>
            <a:endParaRPr lang="en-US" sz="2400" dirty="0" smtClean="0"/>
          </a:p>
          <a:p>
            <a:r>
              <a:rPr lang="en-US" sz="2400" dirty="0" smtClean="0"/>
              <a:t>Other organizations can take that information, add additional marks, perform their own adjustment and align their results to the ITRF2008 (A.K.A. </a:t>
            </a:r>
            <a:r>
              <a:rPr lang="en-US" sz="2400" dirty="0" err="1" smtClean="0"/>
              <a:t>densifying</a:t>
            </a:r>
            <a:r>
              <a:rPr lang="en-US" sz="2400" dirty="0" smtClean="0"/>
              <a:t>).</a:t>
            </a:r>
          </a:p>
          <a:p>
            <a:endParaRPr lang="en-US" sz="2400" dirty="0" smtClean="0"/>
          </a:p>
          <a:p>
            <a:r>
              <a:rPr lang="en-US" sz="2400" dirty="0" smtClean="0"/>
              <a:t>The variants try to be as consistent with the ITRF2008 as possible, but </a:t>
            </a:r>
            <a:r>
              <a:rPr lang="en-US" sz="2400" dirty="0" smtClean="0"/>
              <a:t>in the most formal sense, they are </a:t>
            </a:r>
            <a:r>
              <a:rPr lang="en-US" sz="2400" dirty="0" smtClean="0"/>
              <a:t>unique from the ITRF2008. Therefore, </a:t>
            </a:r>
            <a:r>
              <a:rPr lang="en-US" sz="2400" dirty="0" smtClean="0"/>
              <a:t>they are </a:t>
            </a:r>
            <a:r>
              <a:rPr lang="en-US" sz="2400" dirty="0" smtClean="0"/>
              <a:t>given unique </a:t>
            </a:r>
            <a:r>
              <a:rPr lang="en-US" sz="2400" dirty="0" smtClean="0"/>
              <a:t>names.</a:t>
            </a:r>
            <a:endParaRPr lang="en-US" sz="2400" dirty="0"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017" y="1091488"/>
            <a:ext cx="8291460" cy="2701317"/>
          </a:xfrm>
          <a:prstGeom prst="rect">
            <a:avLst/>
          </a:prstGeom>
          <a:noFill/>
          <a:ln>
            <a:noFill/>
          </a:ln>
        </p:spPr>
        <p:txBody>
          <a:bodyPr vert="horz" lIns="0" tIns="0" rIns="0" bIns="0" anchor="t" anchorCtr="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GB" sz="2200" dirty="0" smtClean="0">
                <a:latin typeface="Arial" pitchFamily="34"/>
                <a:ea typeface="Gothic" pitchFamily="2"/>
                <a:cs typeface="Gothic" pitchFamily="2"/>
              </a:rPr>
              <a:t>The IGS has </a:t>
            </a:r>
            <a:r>
              <a:rPr lang="en-GB" sz="2200" dirty="0" err="1" smtClean="0">
                <a:latin typeface="Arial" pitchFamily="34"/>
                <a:ea typeface="Gothic" pitchFamily="2"/>
                <a:cs typeface="Gothic" pitchFamily="2"/>
              </a:rPr>
              <a:t>densified</a:t>
            </a:r>
            <a:r>
              <a:rPr lang="en-GB" sz="2200" dirty="0" smtClean="0">
                <a:latin typeface="Arial" pitchFamily="34"/>
                <a:ea typeface="Gothic" pitchFamily="2"/>
                <a:cs typeface="Gothic" pitchFamily="2"/>
              </a:rPr>
              <a:t> reference frame with much larger, global subset of GNSS tracking sites thereby creating </a:t>
            </a:r>
            <a:r>
              <a:rPr lang="en-GB" sz="2200" dirty="0" smtClean="0">
                <a:latin typeface="Arial" pitchFamily="34"/>
                <a:ea typeface="Gothic" pitchFamily="2"/>
                <a:cs typeface="Gothic" pitchFamily="2"/>
              </a:rPr>
              <a:t>a GNSS-only expression of the </a:t>
            </a:r>
            <a:r>
              <a:rPr lang="en-GB" sz="2200" dirty="0" smtClean="0">
                <a:latin typeface="Arial" pitchFamily="34"/>
                <a:ea typeface="Gothic" pitchFamily="2"/>
                <a:cs typeface="Gothic" pitchFamily="2"/>
              </a:rPr>
              <a:t>ITRF2008 called the IGS08</a:t>
            </a:r>
            <a:r>
              <a:rPr lang="en-GB" sz="2200" dirty="0" smtClean="0">
                <a:latin typeface="Arial" pitchFamily="34"/>
                <a:ea typeface="Gothic" pitchFamily="2"/>
                <a:cs typeface="Gothic" pitchFamily="2"/>
              </a:rPr>
              <a:t>. </a:t>
            </a:r>
            <a:r>
              <a:rPr lang="en-GB" sz="2200" dirty="0" smtClean="0">
                <a:latin typeface="Arial" pitchFamily="34"/>
                <a:ea typeface="Gothic" pitchFamily="2"/>
                <a:cs typeface="Gothic" pitchFamily="2"/>
              </a:rPr>
              <a:t>All IGS products have been recreated so as to be consistent with the IGS08 including GNSS ephemerides and antenna models. Information about the IGS08 </a:t>
            </a:r>
            <a:r>
              <a:rPr lang="en-GB" sz="2200" dirty="0">
                <a:latin typeface="Arial" pitchFamily="34"/>
                <a:ea typeface="Gothic" pitchFamily="2"/>
                <a:cs typeface="Gothic" pitchFamily="2"/>
              </a:rPr>
              <a:t>can </a:t>
            </a:r>
            <a:r>
              <a:rPr lang="en-GB" sz="2200" dirty="0" smtClean="0">
                <a:latin typeface="Arial" pitchFamily="34"/>
                <a:ea typeface="Gothic" pitchFamily="2"/>
                <a:cs typeface="Gothic" pitchFamily="2"/>
              </a:rPr>
              <a:t>be </a:t>
            </a:r>
            <a:r>
              <a:rPr lang="en-GB" sz="2200" dirty="0">
                <a:latin typeface="Arial" pitchFamily="34"/>
                <a:ea typeface="Gothic" pitchFamily="2"/>
                <a:cs typeface="Gothic" pitchFamily="2"/>
              </a:rPr>
              <a:t>found at </a:t>
            </a:r>
            <a:r>
              <a:rPr lang="en-GB" sz="2200" dirty="0" smtClean="0">
                <a:latin typeface="Arial" pitchFamily="34"/>
                <a:ea typeface="Gothic" pitchFamily="2"/>
                <a:cs typeface="Gothic" pitchFamily="2"/>
              </a:rPr>
              <a:t>the </a:t>
            </a:r>
            <a:r>
              <a:rPr lang="en-GB" sz="2200" dirty="0" smtClean="0">
                <a:latin typeface="Arial" pitchFamily="34"/>
                <a:ea typeface="Gothic" pitchFamily="2"/>
                <a:cs typeface="Gothic" pitchFamily="2"/>
              </a:rPr>
              <a:t>IGS web sites: </a:t>
            </a:r>
            <a:r>
              <a:rPr lang="en-GB" sz="2200" dirty="0" smtClean="0">
                <a:latin typeface="Arial" pitchFamily="34"/>
                <a:ea typeface="Gothic" pitchFamily="2"/>
                <a:cs typeface="Gothic" pitchFamily="2"/>
              </a:rPr>
              <a:t>igscb.jpl.nasa.gov. </a:t>
            </a:r>
            <a:r>
              <a:rPr lang="en-GB" sz="2200" dirty="0">
                <a:latin typeface="Arial" pitchFamily="34"/>
                <a:ea typeface="Gothic" pitchFamily="2"/>
                <a:cs typeface="Gothic" pitchFamily="2"/>
              </a:rPr>
              <a:t>I would suggest starting with </a:t>
            </a:r>
            <a:r>
              <a:rPr lang="en-GB" sz="2200" dirty="0" smtClean="0">
                <a:latin typeface="Arial" pitchFamily="34"/>
                <a:ea typeface="Gothic" pitchFamily="2"/>
                <a:cs typeface="Gothic" pitchFamily="2"/>
              </a:rPr>
              <a:t>IGSMAIL</a:t>
            </a:r>
            <a:r>
              <a:rPr lang="en-GB" sz="2200" dirty="0" smtClean="0">
                <a:latin typeface="Calibri"/>
                <a:ea typeface="Gothic" pitchFamily="2"/>
                <a:cs typeface="Gothic" pitchFamily="2"/>
              </a:rPr>
              <a:t>‐</a:t>
            </a:r>
            <a:r>
              <a:rPr lang="en-GB" sz="2200" dirty="0" smtClean="0">
                <a:latin typeface="Arial" pitchFamily="34"/>
                <a:ea typeface="Gothic" pitchFamily="2"/>
                <a:cs typeface="Gothic" pitchFamily="2"/>
              </a:rPr>
              <a:t>6354, </a:t>
            </a:r>
            <a:r>
              <a:rPr lang="en-GB" sz="2200" dirty="0" smtClean="0">
                <a:latin typeface="Calibri"/>
                <a:ea typeface="Gothic" pitchFamily="2"/>
                <a:cs typeface="Gothic" pitchFamily="2"/>
              </a:rPr>
              <a:t>‐</a:t>
            </a:r>
            <a:r>
              <a:rPr lang="en-GB" sz="2200" dirty="0" smtClean="0">
                <a:latin typeface="Arial" pitchFamily="34"/>
                <a:ea typeface="Gothic" pitchFamily="2"/>
                <a:cs typeface="Gothic" pitchFamily="2"/>
              </a:rPr>
              <a:t>6355 and </a:t>
            </a:r>
            <a:r>
              <a:rPr lang="en-GB" sz="2200" dirty="0" smtClean="0">
                <a:latin typeface="Calibri"/>
                <a:ea typeface="Gothic" pitchFamily="2"/>
                <a:cs typeface="Gothic" pitchFamily="2"/>
              </a:rPr>
              <a:t>‐</a:t>
            </a:r>
            <a:r>
              <a:rPr lang="en-GB" sz="2200" dirty="0" smtClean="0">
                <a:latin typeface="Arial" pitchFamily="34"/>
                <a:ea typeface="Gothic" pitchFamily="2"/>
                <a:cs typeface="Gothic" pitchFamily="2"/>
              </a:rPr>
              <a:t>6356, all dated 2011</a:t>
            </a:r>
            <a:r>
              <a:rPr lang="en-GB" sz="2200" dirty="0" smtClean="0">
                <a:latin typeface="Calibri"/>
                <a:ea typeface="Gothic" pitchFamily="2"/>
                <a:cs typeface="Gothic" pitchFamily="2"/>
              </a:rPr>
              <a:t>‐</a:t>
            </a:r>
            <a:r>
              <a:rPr lang="en-GB" sz="2200" dirty="0" smtClean="0">
                <a:latin typeface="Arial" pitchFamily="34"/>
                <a:ea typeface="Gothic" pitchFamily="2"/>
                <a:cs typeface="Gothic" pitchFamily="2"/>
              </a:rPr>
              <a:t>03</a:t>
            </a:r>
            <a:r>
              <a:rPr lang="en-GB" sz="2200" dirty="0" smtClean="0">
                <a:latin typeface="Calibri"/>
                <a:ea typeface="Gothic" pitchFamily="2"/>
                <a:cs typeface="Gothic" pitchFamily="2"/>
              </a:rPr>
              <a:t>‐</a:t>
            </a:r>
            <a:r>
              <a:rPr lang="en-GB" sz="2200" dirty="0" smtClean="0">
                <a:latin typeface="Arial" pitchFamily="34"/>
                <a:ea typeface="Gothic" pitchFamily="2"/>
                <a:cs typeface="Gothic" pitchFamily="2"/>
              </a:rPr>
              <a:t>07</a:t>
            </a:r>
            <a:r>
              <a:rPr lang="en-GB" sz="2200" dirty="0" smtClean="0">
                <a:latin typeface="Arial" pitchFamily="34"/>
                <a:ea typeface="Gothic" pitchFamily="2"/>
                <a:cs typeface="Gothic" pitchFamily="2"/>
              </a:rPr>
              <a:t>.</a:t>
            </a:r>
            <a:endParaRPr lang="en-GB" sz="2200" dirty="0">
              <a:latin typeface="Arial" pitchFamily="34"/>
              <a:ea typeface="Gothic" pitchFamily="2"/>
              <a:cs typeface="Gothic" pitchFamily="2"/>
            </a:endParaRPr>
          </a:p>
        </p:txBody>
      </p:sp>
      <p:grpSp>
        <p:nvGrpSpPr>
          <p:cNvPr id="3"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4"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9" y="4559"/>
                <a:ext cx="62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91</a:t>
                </a:fld>
                <a:r>
                  <a:rPr lang="en-GB" sz="1800" b="1" dirty="0">
                    <a:solidFill>
                      <a:srgbClr val="282878"/>
                    </a:solidFill>
                  </a:rPr>
                  <a:t> </a:t>
                </a:r>
              </a:p>
            </p:txBody>
          </p:sp>
        </p:grpSp>
      </p:grpSp>
      <p:sp>
        <p:nvSpPr>
          <p:cNvPr id="22" name="Title 3"/>
          <p:cNvSpPr txBox="1">
            <a:spLocks/>
          </p:cNvSpPr>
          <p:nvPr/>
        </p:nvSpPr>
        <p:spPr>
          <a:xfrm>
            <a:off x="228600" y="457199"/>
            <a:ext cx="8686800" cy="594360"/>
          </a:xfrm>
          <a:prstGeom prst="rect">
            <a:avLst/>
          </a:prstGeom>
        </p:spPr>
        <p:txBody>
          <a:bodyPr/>
          <a:lstStyle/>
          <a:p>
            <a:pPr lvl="0" eaLnBrk="0" hangingPunct="0"/>
            <a:r>
              <a:rPr lang="en-US" sz="4000" dirty="0" smtClean="0">
                <a:latin typeface="+mj-lt"/>
                <a:ea typeface="+mj-ea"/>
                <a:cs typeface="+mj-cs"/>
              </a:rPr>
              <a:t>The </a:t>
            </a:r>
            <a:r>
              <a:rPr lang="en-US" sz="4000" dirty="0" smtClean="0">
                <a:latin typeface="+mj-lt"/>
                <a:ea typeface="+mj-ea"/>
                <a:cs typeface="+mj-cs"/>
              </a:rPr>
              <a:t>IGS08</a:t>
            </a:r>
            <a:endParaRPr lang="en-US" sz="4000" dirty="0" smtClean="0">
              <a:latin typeface="+mj-lt"/>
              <a:ea typeface="+mj-ea"/>
              <a:cs typeface="+mj-cs"/>
            </a:endParaRP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017" y="1091488"/>
            <a:ext cx="8291460" cy="4768998"/>
          </a:xfrm>
          <a:prstGeom prst="rect">
            <a:avLst/>
          </a:prstGeom>
          <a:noFill/>
          <a:ln>
            <a:noFill/>
          </a:ln>
        </p:spPr>
        <p:txBody>
          <a:bodyPr vert="horz" lIns="0" tIns="0" rIns="0" bIns="0" anchor="t" anchorCtr="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2200" dirty="0" smtClean="0">
                <a:ea typeface="Gothic" pitchFamily="2"/>
                <a:cs typeface="Arial" pitchFamily="34" charset="0"/>
              </a:rPr>
              <a:t>NGS used its contribution to the IGS08 plus </a:t>
            </a:r>
            <a:r>
              <a:rPr lang="en-US" sz="2200" dirty="0" smtClean="0">
                <a:ea typeface="Gothic" pitchFamily="2"/>
                <a:cs typeface="Arial" pitchFamily="34" charset="0"/>
              </a:rPr>
              <a:t>the additional CORS to </a:t>
            </a:r>
            <a:r>
              <a:rPr lang="en-US" sz="2200" dirty="0" smtClean="0">
                <a:ea typeface="Gothic" pitchFamily="2"/>
                <a:cs typeface="Arial" pitchFamily="34" charset="0"/>
              </a:rPr>
              <a:t>produce </a:t>
            </a:r>
            <a:r>
              <a:rPr lang="en-US" sz="2200" dirty="0" smtClean="0">
                <a:ea typeface="Gothic" pitchFamily="2"/>
                <a:cs typeface="Arial" pitchFamily="34" charset="0"/>
              </a:rPr>
              <a:t>improved IGS08 </a:t>
            </a:r>
            <a:r>
              <a:rPr lang="en-US" sz="2200" dirty="0" smtClean="0">
                <a:ea typeface="Gothic" pitchFamily="2"/>
                <a:cs typeface="Arial" pitchFamily="34" charset="0"/>
              </a:rPr>
              <a:t>coordinates and velocities for the </a:t>
            </a:r>
            <a:r>
              <a:rPr lang="en-US" sz="2200" dirty="0" smtClean="0">
                <a:ea typeface="Gothic" pitchFamily="2"/>
                <a:cs typeface="Arial" pitchFamily="34" charset="0"/>
              </a:rPr>
              <a:t>CORS </a:t>
            </a:r>
            <a:r>
              <a:rPr lang="en-US" sz="2200" dirty="0" smtClean="0">
                <a:ea typeface="Gothic" pitchFamily="2"/>
                <a:cs typeface="Arial" pitchFamily="34" charset="0"/>
              </a:rPr>
              <a:t>network</a:t>
            </a:r>
            <a:r>
              <a:rPr lang="en-US" sz="2200" dirty="0" smtClean="0">
                <a:ea typeface="Gothic" pitchFamily="2"/>
                <a:cs typeface="Arial" pitchFamily="34" charset="0"/>
              </a:rPr>
              <a:t>. From </a:t>
            </a:r>
            <a:r>
              <a:rPr lang="en-US" sz="2200" dirty="0" smtClean="0">
                <a:ea typeface="Gothic" pitchFamily="2"/>
                <a:cs typeface="Arial" pitchFamily="34" charset="0"/>
              </a:rPr>
              <a:t>this, improved CORS coordinates and velocities in the NAD 83 frame were defined.</a:t>
            </a: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endParaRPr lang="en-US" sz="2200" dirty="0" smtClean="0">
              <a:ea typeface="Gothic" pitchFamily="2"/>
              <a:cs typeface="Arial" pitchFamily="34" charset="0"/>
            </a:endParaRP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2200" dirty="0" smtClean="0">
                <a:ea typeface="Gothic" pitchFamily="2"/>
                <a:cs typeface="Arial" pitchFamily="34" charset="0"/>
              </a:rPr>
              <a:t>To distinguish this from earlier realizations, this reference frame is called the NAD 83 (2011). </a:t>
            </a:r>
            <a:r>
              <a:rPr lang="en-US" sz="2400" dirty="0" smtClean="0">
                <a:ea typeface="Gothic" pitchFamily="2"/>
                <a:cs typeface="Arial" pitchFamily="34" charset="0"/>
              </a:rPr>
              <a:t>This is </a:t>
            </a:r>
            <a:r>
              <a:rPr lang="en-US" sz="2400" i="1" dirty="0" smtClean="0">
                <a:ea typeface="Gothic" pitchFamily="2"/>
                <a:cs typeface="Arial" pitchFamily="34" charset="0"/>
              </a:rPr>
              <a:t>not</a:t>
            </a:r>
            <a:r>
              <a:rPr lang="en-US" sz="2400" dirty="0" smtClean="0">
                <a:ea typeface="Gothic" pitchFamily="2"/>
                <a:cs typeface="Arial" pitchFamily="34" charset="0"/>
              </a:rPr>
              <a:t> a new datum: the </a:t>
            </a:r>
            <a:r>
              <a:rPr lang="en-US" sz="2400" dirty="0" smtClean="0"/>
              <a:t>origin, scale and orientation are the same as in the previous realization.</a:t>
            </a:r>
            <a:endParaRPr lang="en-US" sz="2200" dirty="0" smtClean="0">
              <a:ea typeface="Gothic" pitchFamily="2"/>
              <a:cs typeface="Arial" pitchFamily="34" charset="0"/>
            </a:endParaRP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endParaRPr lang="en-US" sz="2200" dirty="0" smtClean="0">
              <a:ea typeface="Gothic" pitchFamily="2"/>
              <a:cs typeface="Arial" pitchFamily="34" charset="0"/>
            </a:endParaRP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2200" dirty="0" smtClean="0">
                <a:ea typeface="Gothic" pitchFamily="2"/>
                <a:cs typeface="Arial" pitchFamily="34" charset="0"/>
              </a:rPr>
              <a:t>In September 2011, NGS formally released IGS08 and NAD 83 (2011) coordinates and velocities for the CORS. </a:t>
            </a:r>
            <a:r>
              <a:rPr lang="en-GB" sz="2200" dirty="0" smtClean="0">
                <a:latin typeface="Arial" pitchFamily="34"/>
                <a:ea typeface="Gothic" pitchFamily="2"/>
                <a:cs typeface="Gothic" pitchFamily="2"/>
              </a:rPr>
              <a:t>Information about the IGS08 and NAD 83 (2011) can be found at geodesy.noaa.gov/CORS/coords.shtml.</a:t>
            </a:r>
          </a:p>
        </p:txBody>
      </p:sp>
      <p:grpSp>
        <p:nvGrpSpPr>
          <p:cNvPr id="3"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4"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9" y="4559"/>
                <a:ext cx="62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92</a:t>
                </a:fld>
                <a:r>
                  <a:rPr lang="en-GB" sz="1800" b="1" dirty="0">
                    <a:solidFill>
                      <a:srgbClr val="282878"/>
                    </a:solidFill>
                  </a:rPr>
                  <a:t> </a:t>
                </a:r>
              </a:p>
            </p:txBody>
          </p:sp>
        </p:grpSp>
      </p:grpSp>
      <p:sp>
        <p:nvSpPr>
          <p:cNvPr id="22" name="Title 3"/>
          <p:cNvSpPr txBox="1">
            <a:spLocks/>
          </p:cNvSpPr>
          <p:nvPr/>
        </p:nvSpPr>
        <p:spPr>
          <a:xfrm>
            <a:off x="228600" y="457199"/>
            <a:ext cx="8686800" cy="594360"/>
          </a:xfrm>
          <a:prstGeom prst="rect">
            <a:avLst/>
          </a:prstGeom>
        </p:spPr>
        <p:txBody>
          <a:bodyPr/>
          <a:lstStyle/>
          <a:p>
            <a:pPr lvl="0" eaLnBrk="0" hangingPunct="0"/>
            <a:r>
              <a:rPr lang="en-US" sz="4000" dirty="0" smtClean="0">
                <a:latin typeface="+mj-lt"/>
                <a:ea typeface="+mj-ea"/>
                <a:cs typeface="+mj-cs"/>
              </a:rPr>
              <a:t>NAD 83 (2011)</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9" y="4559"/>
                <a:ext cx="62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4"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93</a:t>
                </a:fld>
                <a:r>
                  <a:rPr lang="en-GB" sz="1800" b="1" dirty="0">
                    <a:solidFill>
                      <a:srgbClr val="282878"/>
                    </a:solidFill>
                  </a:rPr>
                  <a:t> </a:t>
                </a:r>
              </a:p>
            </p:txBody>
          </p:sp>
        </p:grpSp>
      </p:grpSp>
      <p:sp>
        <p:nvSpPr>
          <p:cNvPr id="22" name="Title 3"/>
          <p:cNvSpPr txBox="1">
            <a:spLocks/>
          </p:cNvSpPr>
          <p:nvPr/>
        </p:nvSpPr>
        <p:spPr>
          <a:xfrm>
            <a:off x="228600" y="457199"/>
            <a:ext cx="8686800" cy="594360"/>
          </a:xfrm>
          <a:prstGeom prst="rect">
            <a:avLst/>
          </a:prstGeom>
        </p:spPr>
        <p:txBody>
          <a:bodyPr/>
          <a:lstStyle/>
          <a:p>
            <a:pPr lvl="0" eaLnBrk="0" hangingPunct="0"/>
            <a:r>
              <a:rPr lang="en-US" sz="4000" dirty="0" smtClean="0">
                <a:latin typeface="+mj-lt"/>
                <a:ea typeface="Gothic" pitchFamily="2"/>
                <a:cs typeface="Arial" pitchFamily="34" charset="0"/>
              </a:rPr>
              <a:t>Horizontal Differences In CORS Positions</a:t>
            </a:r>
            <a:endParaRPr lang="en-US" sz="4000" dirty="0" smtClean="0">
              <a:latin typeface="+mj-lt"/>
              <a:ea typeface="+mj-ea"/>
              <a:cs typeface="+mj-cs"/>
            </a:endParaRPr>
          </a:p>
        </p:txBody>
      </p:sp>
      <p:pic>
        <p:nvPicPr>
          <p:cNvPr id="125954" name="Picture 2" descr="http://geodesy.noaa.gov/CORS/coord_info/diff_plots/nam-all-nad83-02-02.hori.vert.png"/>
          <p:cNvPicPr>
            <a:picLocks noChangeAspect="1" noChangeArrowheads="1"/>
          </p:cNvPicPr>
          <p:nvPr/>
        </p:nvPicPr>
        <p:blipFill>
          <a:blip r:embed="rId3" cstate="print"/>
          <a:srcRect l="1371" t="10416" r="51686" b="5421"/>
          <a:stretch>
            <a:fillRect/>
          </a:stretch>
        </p:blipFill>
        <p:spPr bwMode="auto">
          <a:xfrm>
            <a:off x="558141" y="1104427"/>
            <a:ext cx="8027719" cy="4797631"/>
          </a:xfrm>
          <a:prstGeom prst="rect">
            <a:avLst/>
          </a:prstGeom>
          <a:noFill/>
        </p:spPr>
      </p:pic>
      <p:sp>
        <p:nvSpPr>
          <p:cNvPr id="17" name="TextBox 16"/>
          <p:cNvSpPr txBox="1"/>
          <p:nvPr/>
        </p:nvSpPr>
        <p:spPr>
          <a:xfrm>
            <a:off x="411480" y="5905585"/>
            <a:ext cx="8291460" cy="486030"/>
          </a:xfrm>
          <a:prstGeom prst="rect">
            <a:avLst/>
          </a:prstGeom>
          <a:noFill/>
          <a:ln>
            <a:noFill/>
          </a:ln>
        </p:spPr>
        <p:txBody>
          <a:bodyPr vert="horz" lIns="0" tIns="0" rIns="0" bIns="0" anchor="t" anchorCtr="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1600" dirty="0" smtClean="0"/>
              <a:t>Horizontal difference in positions of NAD 83(2011) epoch 2002.00 minus NAD 83(CORS96) epoch 2002.00.</a:t>
            </a:r>
            <a:endParaRPr lang="en-GB" sz="1600" dirty="0" smtClean="0">
              <a:latin typeface="Arial" pitchFamily="34"/>
              <a:ea typeface="Gothic" pitchFamily="2"/>
              <a:cs typeface="Gothic" pitchFamily="2"/>
            </a:endParaRP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9" y="4559"/>
                <a:ext cx="62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4"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94</a:t>
                </a:fld>
                <a:r>
                  <a:rPr lang="en-GB" sz="1800" b="1" dirty="0">
                    <a:solidFill>
                      <a:srgbClr val="282878"/>
                    </a:solidFill>
                  </a:rPr>
                  <a:t> </a:t>
                </a:r>
              </a:p>
            </p:txBody>
          </p:sp>
        </p:grpSp>
      </p:grpSp>
      <p:sp>
        <p:nvSpPr>
          <p:cNvPr id="22" name="Title 3"/>
          <p:cNvSpPr txBox="1">
            <a:spLocks/>
          </p:cNvSpPr>
          <p:nvPr/>
        </p:nvSpPr>
        <p:spPr>
          <a:xfrm>
            <a:off x="228600" y="457199"/>
            <a:ext cx="8686800" cy="594360"/>
          </a:xfrm>
          <a:prstGeom prst="rect">
            <a:avLst/>
          </a:prstGeom>
        </p:spPr>
        <p:txBody>
          <a:bodyPr/>
          <a:lstStyle/>
          <a:p>
            <a:pPr lvl="0" eaLnBrk="0" hangingPunct="0"/>
            <a:r>
              <a:rPr lang="en-US" sz="4000" dirty="0" smtClean="0">
                <a:latin typeface="+mj-lt"/>
                <a:ea typeface="Gothic" pitchFamily="2"/>
                <a:cs typeface="Arial" pitchFamily="34" charset="0"/>
              </a:rPr>
              <a:t>Vertical Differences In CORS Positions</a:t>
            </a:r>
            <a:endParaRPr lang="en-US" sz="4000" dirty="0" smtClean="0">
              <a:latin typeface="+mj-lt"/>
              <a:ea typeface="+mj-ea"/>
              <a:cs typeface="+mj-cs"/>
            </a:endParaRPr>
          </a:p>
        </p:txBody>
      </p:sp>
      <p:pic>
        <p:nvPicPr>
          <p:cNvPr id="125954" name="Picture 2" descr="http://geodesy.noaa.gov/CORS/coord_info/diff_plots/nam-all-nad83-02-02.hori.vert.png"/>
          <p:cNvPicPr>
            <a:picLocks noChangeAspect="1" noChangeArrowheads="1"/>
          </p:cNvPicPr>
          <p:nvPr/>
        </p:nvPicPr>
        <p:blipFill>
          <a:blip r:embed="rId3" cstate="print"/>
          <a:srcRect l="51438" t="10416" r="1553" b="5421"/>
          <a:stretch>
            <a:fillRect/>
          </a:stretch>
        </p:blipFill>
        <p:spPr bwMode="auto">
          <a:xfrm>
            <a:off x="552203" y="1104427"/>
            <a:ext cx="8039595" cy="4797631"/>
          </a:xfrm>
          <a:prstGeom prst="rect">
            <a:avLst/>
          </a:prstGeom>
          <a:noFill/>
        </p:spPr>
      </p:pic>
      <p:sp>
        <p:nvSpPr>
          <p:cNvPr id="17" name="TextBox 16"/>
          <p:cNvSpPr txBox="1"/>
          <p:nvPr/>
        </p:nvSpPr>
        <p:spPr>
          <a:xfrm>
            <a:off x="411480" y="5905585"/>
            <a:ext cx="8291460" cy="486030"/>
          </a:xfrm>
          <a:prstGeom prst="rect">
            <a:avLst/>
          </a:prstGeom>
          <a:noFill/>
          <a:ln>
            <a:noFill/>
          </a:ln>
        </p:spPr>
        <p:txBody>
          <a:bodyPr vert="horz" lIns="0" tIns="0" rIns="0" bIns="0" anchor="t" anchorCtr="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1600" dirty="0" smtClean="0"/>
              <a:t>Vertical difference in positions of NAD 83(2011) epoch 2002.00 minus NAD 83(CORS96) epoch 2002.00.</a:t>
            </a:r>
            <a:endParaRPr lang="en-GB" sz="1600" dirty="0" smtClean="0">
              <a:latin typeface="Arial" pitchFamily="34"/>
              <a:ea typeface="Gothic" pitchFamily="2"/>
              <a:cs typeface="Gothic" pitchFamily="2"/>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017" y="1091488"/>
            <a:ext cx="8291460" cy="4981620"/>
          </a:xfrm>
          <a:prstGeom prst="rect">
            <a:avLst/>
          </a:prstGeom>
          <a:noFill/>
          <a:ln>
            <a:noFill/>
          </a:ln>
        </p:spPr>
        <p:txBody>
          <a:bodyPr vert="horz" lIns="0" tIns="0" rIns="0" bIns="0" anchor="t" anchorCtr="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2200" dirty="0" smtClean="0">
                <a:ea typeface="Gothic" pitchFamily="2"/>
                <a:cs typeface="Arial" pitchFamily="34" charset="0"/>
              </a:rPr>
              <a:t>The </a:t>
            </a:r>
            <a:r>
              <a:rPr lang="en-US" sz="2200" dirty="0" smtClean="0">
                <a:ea typeface="Gothic" pitchFamily="2"/>
                <a:cs typeface="Arial" pitchFamily="34" charset="0"/>
              </a:rPr>
              <a:t>OPUS </a:t>
            </a:r>
            <a:r>
              <a:rPr lang="en-US" sz="2200" dirty="0" smtClean="0">
                <a:ea typeface="Gothic" pitchFamily="2"/>
                <a:cs typeface="Arial" pitchFamily="34" charset="0"/>
              </a:rPr>
              <a:t>also began offering results in the IGS08 and NAD 83(2011) reference frames in September 2011.</a:t>
            </a: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endParaRPr lang="en-US" sz="2000" dirty="0" smtClean="0"/>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2200" dirty="0" smtClean="0"/>
              <a:t>Although the NAD 83 (2011) is not a new datum, the CORS coordinates used by OPUS in generating its results</a:t>
            </a:r>
            <a:r>
              <a:rPr lang="en-US" sz="2200" dirty="0" smtClean="0">
                <a:ea typeface="Gothic" pitchFamily="2"/>
                <a:cs typeface="Arial" pitchFamily="34" charset="0"/>
              </a:rPr>
              <a:t> are different. NGS recognizes that this change poses a challenge for some. To help those users confidently switch to the new references frames, OPUS users can choose to have their results reported in the IGS08 and NAD 83(2011) or in the previous ITRF2000 and NAD 83 (CORS96). But users are </a:t>
            </a:r>
            <a:r>
              <a:rPr lang="en-US" sz="2200" i="1" dirty="0" smtClean="0">
                <a:ea typeface="Gothic" pitchFamily="2"/>
                <a:cs typeface="Arial" pitchFamily="34" charset="0"/>
              </a:rPr>
              <a:t>strongly</a:t>
            </a:r>
            <a:r>
              <a:rPr lang="en-US" sz="2200" dirty="0" smtClean="0">
                <a:ea typeface="Gothic" pitchFamily="2"/>
                <a:cs typeface="Arial" pitchFamily="34" charset="0"/>
              </a:rPr>
              <a:t> encouraged to switch to the improved datum as soon as possible. This transition period will end after a few months.</a:t>
            </a:r>
            <a:endParaRPr lang="en-GB" sz="2200" dirty="0" smtClean="0">
              <a:latin typeface="Arial" pitchFamily="34"/>
              <a:ea typeface="Gothic" pitchFamily="2"/>
              <a:cs typeface="Arial" pitchFamily="34" charset="0"/>
            </a:endParaRP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endParaRPr lang="en-GB" sz="2200" dirty="0" smtClean="0">
              <a:latin typeface="Arial" pitchFamily="34"/>
              <a:ea typeface="Gothic" pitchFamily="2"/>
              <a:cs typeface="Arial" pitchFamily="34" charset="0"/>
            </a:endParaRP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2200" dirty="0" smtClean="0">
                <a:ea typeface="Gothic" pitchFamily="2"/>
                <a:cs typeface="Arial" pitchFamily="34" charset="0"/>
              </a:rPr>
              <a:t>A short FAQ about this change can be found on the OPUS page: </a:t>
            </a:r>
            <a:r>
              <a:rPr lang="en-GB" sz="2200" dirty="0" smtClean="0">
                <a:latin typeface="Arial" pitchFamily="34"/>
                <a:ea typeface="Gothic" pitchFamily="2"/>
                <a:cs typeface="Gothic" pitchFamily="2"/>
              </a:rPr>
              <a:t>geodesy.noaa.gov/OPUS/.</a:t>
            </a:r>
            <a:endParaRPr lang="en-US" sz="2200" dirty="0" smtClean="0">
              <a:ea typeface="Gothic" pitchFamily="2"/>
              <a:cs typeface="Arial" pitchFamily="34" charset="0"/>
            </a:endParaRPr>
          </a:p>
        </p:txBody>
      </p:sp>
      <p:grpSp>
        <p:nvGrpSpPr>
          <p:cNvPr id="3"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4"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9" y="4559"/>
                <a:ext cx="62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95</a:t>
                </a:fld>
                <a:r>
                  <a:rPr lang="en-GB" sz="1800" b="1" dirty="0">
                    <a:solidFill>
                      <a:srgbClr val="282878"/>
                    </a:solidFill>
                  </a:rPr>
                  <a:t> </a:t>
                </a:r>
              </a:p>
            </p:txBody>
          </p:sp>
        </p:grpSp>
      </p:grpSp>
      <p:sp>
        <p:nvSpPr>
          <p:cNvPr id="22" name="Title 3"/>
          <p:cNvSpPr txBox="1">
            <a:spLocks/>
          </p:cNvSpPr>
          <p:nvPr/>
        </p:nvSpPr>
        <p:spPr>
          <a:xfrm>
            <a:off x="228600" y="457199"/>
            <a:ext cx="8686800" cy="594360"/>
          </a:xfrm>
          <a:prstGeom prst="rect">
            <a:avLst/>
          </a:prstGeom>
        </p:spPr>
        <p:txBody>
          <a:bodyPr/>
          <a:lstStyle/>
          <a:p>
            <a:pPr lvl="0" eaLnBrk="0" hangingPunct="0"/>
            <a:r>
              <a:rPr lang="en-US" sz="4000" dirty="0" smtClean="0">
                <a:latin typeface="+mj-lt"/>
                <a:ea typeface="Gothic" pitchFamily="2"/>
                <a:cs typeface="Arial" pitchFamily="34" charset="0"/>
              </a:rPr>
              <a:t>NAD 83 (2011) And OPUS</a:t>
            </a:r>
            <a:endParaRPr lang="en-US" sz="4000" dirty="0" smtClean="0">
              <a:latin typeface="+mj-lt"/>
              <a:ea typeface="+mj-ea"/>
              <a:cs typeface="+mj-cs"/>
            </a:endParaRP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017" y="1091488"/>
            <a:ext cx="8291460" cy="4100738"/>
          </a:xfrm>
          <a:prstGeom prst="rect">
            <a:avLst/>
          </a:prstGeom>
          <a:noFill/>
          <a:ln>
            <a:noFill/>
          </a:ln>
        </p:spPr>
        <p:txBody>
          <a:bodyPr vert="horz" lIns="0" tIns="0" rIns="0" bIns="0" anchor="t" anchorCtr="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2200" dirty="0" smtClean="0">
                <a:latin typeface="Arial" pitchFamily="34"/>
                <a:ea typeface="Gothic" pitchFamily="2"/>
                <a:cs typeface="Arial" pitchFamily="34" charset="0"/>
              </a:rPr>
              <a:t>In addition, 80,000+ passive control marks are being readjusted to provide the best possible consistency with the improved CORS coordinates and velocities. Known as the </a:t>
            </a:r>
            <a:r>
              <a:rPr lang="en-US" sz="2200" dirty="0" smtClean="0"/>
              <a:t>National Adjustment of 2011 (NA2011), these results will be released by the end of 2011.</a:t>
            </a: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endParaRPr lang="en-US" sz="2200" dirty="0" smtClean="0"/>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2400" dirty="0" smtClean="0"/>
              <a:t>A new hybrid geoid model (likely named GEOID12) is being produced too and will be released shortly after or in conjunction with the NA2011 results.</a:t>
            </a:r>
            <a:endParaRPr lang="en-US" sz="2200" dirty="0" smtClean="0"/>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endParaRPr lang="en-US" sz="2200" dirty="0" smtClean="0"/>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US" sz="2200" dirty="0" smtClean="0"/>
              <a:t>For more information, visit geodesy.noaa.gov/web/news/NA2011_Project.shtml</a:t>
            </a: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pPr>
            <a:r>
              <a:rPr lang="en-GB" sz="2200" dirty="0" smtClean="0">
                <a:latin typeface="Arial" pitchFamily="34"/>
                <a:ea typeface="Gothic" pitchFamily="2"/>
                <a:cs typeface="Gothic" pitchFamily="2"/>
              </a:rPr>
              <a:t>geodesy.noaa.gov/web/surveys/NA2011/NA2011_FAQ.shtml</a:t>
            </a:r>
          </a:p>
        </p:txBody>
      </p:sp>
      <p:grpSp>
        <p:nvGrpSpPr>
          <p:cNvPr id="3"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4"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9" y="4559"/>
                <a:ext cx="62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96</a:t>
                </a:fld>
                <a:r>
                  <a:rPr lang="en-GB" sz="1800" b="1" dirty="0">
                    <a:solidFill>
                      <a:srgbClr val="282878"/>
                    </a:solidFill>
                  </a:rPr>
                  <a:t> </a:t>
                </a:r>
              </a:p>
            </p:txBody>
          </p:sp>
        </p:grpSp>
      </p:grpSp>
      <p:sp>
        <p:nvSpPr>
          <p:cNvPr id="22" name="Title 3"/>
          <p:cNvSpPr txBox="1">
            <a:spLocks/>
          </p:cNvSpPr>
          <p:nvPr/>
        </p:nvSpPr>
        <p:spPr>
          <a:xfrm>
            <a:off x="228600" y="457199"/>
            <a:ext cx="8915400" cy="594360"/>
          </a:xfrm>
          <a:prstGeom prst="rect">
            <a:avLst/>
          </a:prstGeom>
        </p:spPr>
        <p:txBody>
          <a:bodyPr/>
          <a:lstStyle/>
          <a:p>
            <a:pPr lvl="0" eaLnBrk="0" hangingPunct="0"/>
            <a:r>
              <a:rPr lang="en-US" sz="4000" dirty="0" smtClean="0">
                <a:latin typeface="+mj-lt"/>
                <a:ea typeface="+mj-ea"/>
                <a:cs typeface="+mj-cs"/>
              </a:rPr>
              <a:t>NAD 83 (2011) And Passive Control Marks</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20"/>
            <a:ext cx="7772400" cy="685961"/>
          </a:xfrm>
        </p:spPr>
        <p:txBody>
          <a:bodyPr/>
          <a:lstStyle/>
          <a:p>
            <a:pPr algn="ctr"/>
            <a:r>
              <a:rPr lang="en-US" dirty="0" smtClean="0"/>
              <a:t>OPUS-Net</a:t>
            </a:r>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4582088"/>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Weston and Ray (NGS) have found that by more fully implementing the available processing models in conjunction with changing the CORS selection criteria, at a minimum </a:t>
            </a:r>
            <a:r>
              <a:rPr lang="en-US" sz="2400" dirty="0" smtClean="0"/>
              <a:t>the scatter in the north and east components can be significantly reduced with no degradation in the scatter in the height produced by OPUS-S.</a:t>
            </a:r>
          </a:p>
          <a:p>
            <a:endParaRPr lang="en-US" sz="2400" dirty="0" smtClean="0"/>
          </a:p>
          <a:p>
            <a:r>
              <a:rPr lang="en-US" sz="2400" dirty="0" smtClean="0"/>
              <a:t>Moreover, the resulting coordinates agree better with other sources such as the IGS weekly combinations.</a:t>
            </a:r>
            <a:endParaRPr lang="en-US" sz="1200" dirty="0" smtClean="0"/>
          </a:p>
          <a:p>
            <a:endParaRPr lang="en-US" sz="1200" dirty="0" smtClean="0">
              <a:latin typeface="Arial" charset="0"/>
            </a:endParaRPr>
          </a:p>
          <a:p>
            <a:r>
              <a:rPr lang="en-US" sz="1400" dirty="0" smtClean="0">
                <a:latin typeface="Arial" charset="0"/>
              </a:rPr>
              <a:t>Weston and Ray, “</a:t>
            </a:r>
            <a:r>
              <a:rPr lang="en-US" sz="1400" dirty="0" smtClean="0"/>
              <a:t>Test of the Use of Regional Networks for OPUS Processing”, 2010, EGU General Assembly 2010, Geophysical Research Abstracts.</a:t>
            </a:r>
          </a:p>
          <a:p>
            <a:pPr>
              <a:lnSpc>
                <a:spcPct val="1070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3253711"/>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smtClean="0">
                <a:latin typeface="Arial" charset="0"/>
              </a:rPr>
              <a:t>This processing strategy was implemented in an OPUS-like application, called OPUS-Net during its testing phase. It </a:t>
            </a:r>
            <a:r>
              <a:rPr lang="en-GB" sz="2400" dirty="0" smtClean="0">
                <a:latin typeface="Arial" charset="0"/>
              </a:rPr>
              <a:t>includes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An </a:t>
            </a:r>
            <a:r>
              <a:rPr lang="en-GB" sz="2400" b="1" dirty="0" smtClean="0">
                <a:latin typeface="Arial" charset="0"/>
              </a:rPr>
              <a:t>ocean-tide loading </a:t>
            </a:r>
            <a:r>
              <a:rPr lang="en-GB" sz="2400" dirty="0" smtClean="0">
                <a:latin typeface="Arial" charset="0"/>
              </a:rPr>
              <a:t>(OTL) model.</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Absolute antenna phase correction models.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A combination of near-by and more-distant CORS.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tabLst>
                <a:tab pos="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Let’s look at these individually.</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2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12269</TotalTime>
  <Words>9832</Words>
  <Application>Microsoft Office PowerPoint</Application>
  <PresentationFormat>On-screen Show (4:3)</PresentationFormat>
  <Paragraphs>1618</Paragraphs>
  <Slides>208</Slides>
  <Notes>63</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208</vt:i4>
      </vt:variant>
    </vt:vector>
  </HeadingPairs>
  <TitlesOfParts>
    <vt:vector size="212" baseType="lpstr">
      <vt:lpstr>2_Default Design</vt:lpstr>
      <vt:lpstr>3_Default Design</vt:lpstr>
      <vt:lpstr>1_Office Theme</vt:lpstr>
      <vt:lpstr>Worksheet</vt:lpstr>
      <vt:lpstr>New Developments for OPUS</vt:lpstr>
      <vt:lpstr>Who is this guy?</vt:lpstr>
      <vt:lpstr>Workshop Outline</vt:lpstr>
      <vt:lpstr>Workshop Outline</vt:lpstr>
      <vt:lpstr>What is OPUS?</vt:lpstr>
      <vt:lpstr>What is OPUS?</vt:lpstr>
      <vt:lpstr>OPUS-S . . . . . . . static processing</vt:lpstr>
      <vt:lpstr>A Little OPUS-S History.</vt:lpstr>
      <vt:lpstr>A Little OPUS-S History.</vt:lpstr>
      <vt:lpstr>A Little OPUS-S History.</vt:lpstr>
      <vt:lpstr>The OPUS-S Interface.</vt:lpstr>
      <vt:lpstr>The OPUS-S Interface.</vt:lpstr>
      <vt:lpstr>How Good Can I Do With OPUS-S?</vt:lpstr>
      <vt:lpstr>How Good Can I Do With OPUS-S?</vt:lpstr>
      <vt:lpstr>How Good Can I Do With OPUS-S?</vt:lpstr>
      <vt:lpstr>How Good Can I Do With OPUS-S?</vt:lpstr>
      <vt:lpstr>A Quick Example.</vt:lpstr>
      <vt:lpstr>A Quick Example.</vt:lpstr>
      <vt:lpstr>A Quick Example.</vt:lpstr>
      <vt:lpstr>A Quick Example.</vt:lpstr>
      <vt:lpstr>A Quick Example.</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Back To Our Quick Example.</vt:lpstr>
      <vt:lpstr>Back To Our Quick Example.</vt:lpstr>
      <vt:lpstr>Back To Our Quick Example.</vt:lpstr>
      <vt:lpstr>Back To Our Quick Example.</vt:lpstr>
      <vt:lpstr>Back To Our Quick Example.</vt:lpstr>
      <vt:lpstr>Back To Our Quick Example.</vt:lpstr>
      <vt:lpstr>How Does OPUS-S Work?</vt:lpstr>
      <vt:lpstr>How Does OPUS-S Work?</vt:lpstr>
      <vt:lpstr>How Does OPUS-S Work?</vt:lpstr>
      <vt:lpstr>How Does OPUS-S Work?</vt:lpstr>
      <vt:lpstr>How Does OPUS-S Work?</vt:lpstr>
      <vt:lpstr>How Does OPUS-S Work?</vt:lpstr>
      <vt:lpstr>OPUS-S Uploads By Month. </vt:lpstr>
      <vt:lpstr>OPUS-RS. . . . . . . rapid-static processing</vt:lpstr>
      <vt:lpstr>A Little OPUS-RS History</vt:lpstr>
      <vt:lpstr>A Little OPUS-RS History</vt:lpstr>
      <vt:lpstr>The OPUS-RS Interface.</vt:lpstr>
      <vt:lpstr>The OPUS-RS Interface.</vt:lpstr>
      <vt:lpstr>A Quick Example. (cont.)</vt:lpstr>
      <vt:lpstr>A Quick Example. (cont.)</vt:lpstr>
      <vt:lpstr>A Quick Example. (cont.)</vt:lpstr>
      <vt:lpstr>The Extended Report . (cont.)</vt:lpstr>
      <vt:lpstr>How Good Can I Do With OPUS-RS?</vt:lpstr>
      <vt:lpstr>How Good Can I Do With OPUS-RS?</vt:lpstr>
      <vt:lpstr>How Good Can I Do With OPUS-RS?</vt:lpstr>
      <vt:lpstr>How Does OPUS-RS Work?</vt:lpstr>
      <vt:lpstr>How Does OPUS-RS Work?</vt:lpstr>
      <vt:lpstr>How Does OPUS-RS Work?</vt:lpstr>
      <vt:lpstr>How Does OPUS-RS Work?</vt:lpstr>
      <vt:lpstr>OPUS-S And OPUS-RS Uploads By Month.</vt:lpstr>
      <vt:lpstr>OPUS-DB. . . . . . data base and publishing</vt:lpstr>
      <vt:lpstr>A Little OPUS-DB History.</vt:lpstr>
      <vt:lpstr>A Little OPUS-DB History.</vt:lpstr>
      <vt:lpstr>A Little OPUS-DB History.</vt:lpstr>
      <vt:lpstr>A Little OPUS-DB History.</vt:lpstr>
      <vt:lpstr>OPUS-DB Interface.</vt:lpstr>
      <vt:lpstr>OPUS-DB Interface.</vt:lpstr>
      <vt:lpstr>OPUS-DB Interface.</vt:lpstr>
      <vt:lpstr>OPUS-DB Interface.</vt:lpstr>
      <vt:lpstr>OPUS-DB Interface.</vt:lpstr>
      <vt:lpstr>OPUS-DB Interface.</vt:lpstr>
      <vt:lpstr>OPUS-DB Interface.</vt:lpstr>
      <vt:lpstr>OPUS-DB Interface.</vt:lpstr>
      <vt:lpstr>OPUS-DB Interface.</vt:lpstr>
      <vt:lpstr>OPUS-DB Interface.</vt:lpstr>
      <vt:lpstr>How Does OPUS-DB Work?</vt:lpstr>
      <vt:lpstr>How Does OPUS-DB Work?</vt:lpstr>
      <vt:lpstr>How Does OPUS-DB Work?</vt:lpstr>
      <vt:lpstr>OPUS-DB Marks Published.</vt:lpstr>
      <vt:lpstr>New Developments for OPUS.</vt:lpstr>
      <vt:lpstr>ITRF2008, IGS08  And NAD 83(2011)</vt:lpstr>
      <vt:lpstr>ITRF2008.</vt:lpstr>
      <vt:lpstr>Densification.</vt:lpstr>
      <vt:lpstr>Slide 91</vt:lpstr>
      <vt:lpstr>Slide 92</vt:lpstr>
      <vt:lpstr>Slide 93</vt:lpstr>
      <vt:lpstr>Slide 94</vt:lpstr>
      <vt:lpstr>Slide 95</vt:lpstr>
      <vt:lpstr>Slide 96</vt:lpstr>
      <vt:lpstr>OPUS-Net</vt:lpstr>
      <vt:lpstr>OPUS-Net.</vt:lpstr>
      <vt:lpstr>OPUS-Net.</vt:lpstr>
      <vt:lpstr>OPUS-Net.</vt:lpstr>
      <vt:lpstr>OPUS-Net.</vt:lpstr>
      <vt:lpstr>OPUS-Net.</vt:lpstr>
      <vt:lpstr>OPUS-Net.</vt:lpstr>
      <vt:lpstr>OPUS-Net.</vt:lpstr>
      <vt:lpstr>OPUS-Net.</vt:lpstr>
      <vt:lpstr>OPUS-Net.</vt:lpstr>
      <vt:lpstr>OPUS-mapper</vt:lpstr>
      <vt:lpstr>OPUS-Mapper.</vt:lpstr>
      <vt:lpstr>OPUS-Mapper.</vt:lpstr>
      <vt:lpstr>OPUS-Mapper.</vt:lpstr>
      <vt:lpstr>OPUS-Mapper.</vt:lpstr>
      <vt:lpstr>OPUS-Mapper.</vt:lpstr>
      <vt:lpstr>OPUS-Mapper.</vt:lpstr>
      <vt:lpstr>OPUS-Mapper.</vt:lpstr>
      <vt:lpstr>Other gnss</vt:lpstr>
      <vt:lpstr>Other GNSS.</vt:lpstr>
      <vt:lpstr>Other GNSS.</vt:lpstr>
      <vt:lpstr>Other GNSS.</vt:lpstr>
      <vt:lpstr>Other GNSS.</vt:lpstr>
      <vt:lpstr>Other GNSS.</vt:lpstr>
      <vt:lpstr>Other GNSS.</vt:lpstr>
      <vt:lpstr>Other GNSS.</vt:lpstr>
      <vt:lpstr>Other GNSS.</vt:lpstr>
      <vt:lpstr>Other GNSS.</vt:lpstr>
      <vt:lpstr>OPUS-Projects</vt:lpstr>
      <vt:lpstr>OPUS-Projects</vt:lpstr>
      <vt:lpstr>A Little OPUS-Projects History.</vt:lpstr>
      <vt:lpstr>A Little OPUS-Projects History.</vt:lpstr>
      <vt:lpstr>A Little OPUS-Projects History.</vt:lpstr>
      <vt:lpstr>A Little OPUS-Projects History.</vt:lpstr>
      <vt:lpstr>A Little OPUS-Projects History.</vt:lpstr>
      <vt:lpstr>What Is OPUS-Projects?</vt:lpstr>
      <vt:lpstr>What Is OPUS-Projects?</vt:lpstr>
      <vt:lpstr>What Is OPUS-Projects?</vt:lpstr>
      <vt:lpstr>The OPUS-Projects Interface.</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Uploading Data to a project</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View and Process A Session</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Manage a project</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an Individual site page</vt:lpstr>
      <vt:lpstr>Slide 201</vt:lpstr>
      <vt:lpstr>Slide 202</vt:lpstr>
      <vt:lpstr>Slide 203</vt:lpstr>
      <vt:lpstr>Slide 204</vt:lpstr>
      <vt:lpstr>Slide 205</vt:lpstr>
      <vt:lpstr>Slide 206</vt:lpstr>
      <vt:lpstr>Slide 207</vt:lpstr>
      <vt:lpstr>New Developments for OPUS</vt:lpstr>
    </vt:vector>
  </TitlesOfParts>
  <Company>NOAA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Developments for OPUS</dc:title>
  <dc:creator>Mark Schenewerk</dc:creator>
  <cp:keywords>OPUS</cp:keywords>
  <dc:description>Maryland Surveyors Society workshop April 15, 2010.</dc:description>
  <cp:lastModifiedBy>mark.schenewerk</cp:lastModifiedBy>
  <cp:revision>583</cp:revision>
  <dcterms:created xsi:type="dcterms:W3CDTF">2008-05-15T03:25:25Z</dcterms:created>
  <dcterms:modified xsi:type="dcterms:W3CDTF">2011-10-12T21:23:53Z</dcterms:modified>
  <cp:category>workshop</cp:category>
</cp:coreProperties>
</file>