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9" r:id="rId2"/>
    <p:sldId id="262" r:id="rId3"/>
    <p:sldId id="263" r:id="rId4"/>
    <p:sldId id="264" r:id="rId5"/>
    <p:sldId id="265" r:id="rId6"/>
    <p:sldId id="260" r:id="rId7"/>
    <p:sldId id="267" r:id="rId8"/>
    <p:sldId id="274" r:id="rId9"/>
    <p:sldId id="266" r:id="rId10"/>
    <p:sldId id="277" r:id="rId11"/>
    <p:sldId id="268" r:id="rId12"/>
    <p:sldId id="275" r:id="rId13"/>
    <p:sldId id="297" r:id="rId14"/>
    <p:sldId id="281" r:id="rId15"/>
    <p:sldId id="298" r:id="rId16"/>
    <p:sldId id="282" r:id="rId17"/>
    <p:sldId id="283" r:id="rId18"/>
    <p:sldId id="349" r:id="rId19"/>
    <p:sldId id="278" r:id="rId20"/>
    <p:sldId id="345" r:id="rId21"/>
    <p:sldId id="346" r:id="rId22"/>
    <p:sldId id="347" r:id="rId23"/>
    <p:sldId id="348" r:id="rId24"/>
    <p:sldId id="351" r:id="rId25"/>
    <p:sldId id="352" r:id="rId26"/>
    <p:sldId id="353" r:id="rId27"/>
    <p:sldId id="354" r:id="rId28"/>
    <p:sldId id="355" r:id="rId29"/>
    <p:sldId id="299" r:id="rId30"/>
    <p:sldId id="269" r:id="rId31"/>
    <p:sldId id="280" r:id="rId32"/>
    <p:sldId id="300" r:id="rId33"/>
    <p:sldId id="279" r:id="rId34"/>
    <p:sldId id="270" r:id="rId35"/>
    <p:sldId id="284" r:id="rId36"/>
    <p:sldId id="271" r:id="rId37"/>
    <p:sldId id="285" r:id="rId38"/>
    <p:sldId id="273" r:id="rId39"/>
    <p:sldId id="272" r:id="rId40"/>
    <p:sldId id="286" r:id="rId41"/>
    <p:sldId id="287" r:id="rId42"/>
    <p:sldId id="291" r:id="rId43"/>
    <p:sldId id="288" r:id="rId44"/>
    <p:sldId id="289" r:id="rId45"/>
    <p:sldId id="290" r:id="rId46"/>
    <p:sldId id="296" r:id="rId47"/>
    <p:sldId id="301" r:id="rId48"/>
    <p:sldId id="292" r:id="rId49"/>
    <p:sldId id="293" r:id="rId50"/>
    <p:sldId id="294" r:id="rId51"/>
    <p:sldId id="305" r:id="rId52"/>
    <p:sldId id="350" r:id="rId53"/>
    <p:sldId id="303" r:id="rId54"/>
    <p:sldId id="302" r:id="rId55"/>
    <p:sldId id="304" r:id="rId56"/>
    <p:sldId id="295" r:id="rId5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3888" userDrawn="1">
          <p15:clr>
            <a:srgbClr val="A4A3A4"/>
          </p15:clr>
        </p15:guide>
        <p15:guide id="6" orient="horz" pos="4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9" autoAdjust="0"/>
    <p:restoredTop sz="77410" autoAdjust="0"/>
  </p:normalViewPr>
  <p:slideViewPr>
    <p:cSldViewPr snapToGrid="0" snapToObjects="1">
      <p:cViewPr varScale="1">
        <p:scale>
          <a:sx n="65" d="100"/>
          <a:sy n="65" d="100"/>
        </p:scale>
        <p:origin x="1698" y="66"/>
      </p:cViewPr>
      <p:guideLst>
        <p:guide orient="horz" pos="2160"/>
        <p:guide pos="2880"/>
        <p:guide pos="5328"/>
        <p:guide pos="432"/>
        <p:guide orient="horz" pos="3888"/>
        <p:guide orient="horz" pos="480"/>
      </p:guideLst>
    </p:cSldViewPr>
  </p:slideViewPr>
  <p:notesTextViewPr>
    <p:cViewPr>
      <p:scale>
        <a:sx n="125" d="100"/>
        <a:sy n="125" d="100"/>
      </p:scale>
      <p:origin x="0" y="0"/>
    </p:cViewPr>
  </p:notesTextViewPr>
  <p:sorterViewPr>
    <p:cViewPr>
      <p:scale>
        <a:sx n="120" d="100"/>
        <a:sy n="120" d="100"/>
      </p:scale>
      <p:origin x="0" y="-1632"/>
    </p:cViewPr>
  </p:sorterViewPr>
  <p:notesViewPr>
    <p:cSldViewPr snapToGrid="0" snapToObjects="1">
      <p:cViewPr varScale="1">
        <p:scale>
          <a:sx n="81" d="100"/>
          <a:sy n="81" d="100"/>
        </p:scale>
        <p:origin x="351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F17135-5F79-407F-BA5E-5D45A578F133}" type="datetimeFigureOut">
              <a:rPr lang="en-US" smtClean="0"/>
              <a:t>10/24/2023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27747-20B6-4DA9-A78B-3E70BE5FC41D}" type="slidenum">
              <a:rPr lang="en-US" smtClean="0"/>
              <a:t>‹#›</a:t>
            </a:fld>
            <a:endParaRPr lang="en-US"/>
          </a:p>
        </p:txBody>
      </p:sp>
    </p:spTree>
    <p:extLst>
      <p:ext uri="{BB962C8B-B14F-4D97-AF65-F5344CB8AC3E}">
        <p14:creationId xmlns:p14="http://schemas.microsoft.com/office/powerpoint/2010/main" val="246930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NSRS 2022 Update</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200" i="1" dirty="0">
                <a:effectLst>
                  <a:outerShdw blurRad="38100" dist="38100" dir="2700000" algn="tl">
                    <a:srgbClr val="000000">
                      <a:alpha val="43137"/>
                    </a:srgbClr>
                  </a:outerShdw>
                </a:effectLst>
                <a:cs typeface="Times New Roman" panose="02020603050405020304" pitchFamily="18" charset="0"/>
              </a:rPr>
              <a:t>Preparing for NSRS 2022 - What Should You Do Now?</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by</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Dave Zenk</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National Geodetic Survey</a:t>
            </a:r>
          </a:p>
          <a:p>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Northern Plains Regional Advisor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effectLst>
                  <a:outerShdw blurRad="38100" dist="38100" dir="2700000" algn="tl">
                    <a:srgbClr val="000000">
                      <a:alpha val="43137"/>
                    </a:srgbClr>
                  </a:outerShdw>
                </a:effectLst>
                <a:cs typeface="Times New Roman" panose="02020603050405020304" pitchFamily="18" charset="0"/>
              </a:rPr>
              <a:t>(MN, ND, SD, NE, IA)</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a:t>
            </a:fld>
            <a:endParaRPr lang="en-US"/>
          </a:p>
        </p:txBody>
      </p:sp>
    </p:spTree>
    <p:extLst>
      <p:ext uri="{BB962C8B-B14F-4D97-AF65-F5344CB8AC3E}">
        <p14:creationId xmlns:p14="http://schemas.microsoft.com/office/powerpoint/2010/main" val="155941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GSVS proved that we are able to compute an acceptably accurate geoid model if we have adequate gravity field measurements.</a:t>
            </a:r>
          </a:p>
          <a:p>
            <a:endParaRPr lang="en-US" dirty="0"/>
          </a:p>
          <a:p>
            <a:r>
              <a:rPr lang="en-US" dirty="0"/>
              <a:t>Completion of GRAV-D provided the needed gravity field measurements.</a:t>
            </a:r>
          </a:p>
          <a:p>
            <a:endParaRPr lang="en-US" dirty="0"/>
          </a:p>
          <a:p>
            <a:r>
              <a:rPr lang="en-US" b="0" dirty="0"/>
              <a:t>With the result that NGS can now compute the needed Geoid Model (N)</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10</a:t>
            </a:fld>
            <a:endParaRPr lang="en-US"/>
          </a:p>
        </p:txBody>
      </p:sp>
    </p:spTree>
    <p:extLst>
      <p:ext uri="{BB962C8B-B14F-4D97-AF65-F5344CB8AC3E}">
        <p14:creationId xmlns:p14="http://schemas.microsoft.com/office/powerpoint/2010/main" val="299161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NGVD29 and NAVD88 heights were defined by leveling, and NAPGD2022 heights will be defined by H=h-N.</a:t>
            </a:r>
          </a:p>
          <a:p>
            <a:r>
              <a:rPr lang="en-US" sz="1200" dirty="0"/>
              <a:t>So, there is a </a:t>
            </a:r>
            <a:r>
              <a:rPr lang="en-US" sz="1200" dirty="0">
                <a:solidFill>
                  <a:srgbClr val="FF0000"/>
                </a:solidFill>
              </a:rPr>
              <a:t>need to transform </a:t>
            </a:r>
            <a:r>
              <a:rPr lang="en-US" sz="1200" dirty="0"/>
              <a:t>heights in the former vertical datums to heights in the new datum.</a:t>
            </a:r>
          </a:p>
          <a:p>
            <a:r>
              <a:rPr lang="en-US" sz="1200" dirty="0"/>
              <a:t>A sample point for the </a:t>
            </a:r>
            <a:r>
              <a:rPr lang="en-US" sz="1200" dirty="0">
                <a:solidFill>
                  <a:srgbClr val="FF0000"/>
                </a:solidFill>
              </a:rPr>
              <a:t>transformation tool</a:t>
            </a:r>
            <a:r>
              <a:rPr lang="en-US" sz="1200" dirty="0"/>
              <a:t> must have a published height from leveling (NGVD29 or NAVD88) and an ellipsoid height from GPS.</a:t>
            </a:r>
          </a:p>
          <a:p>
            <a:r>
              <a:rPr lang="en-US" sz="1200" dirty="0"/>
              <a:t>Since the presence of such marks is variable across the USA, NGS launched a GPS on BM Campaign to densify the collection of sample points.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11</a:t>
            </a:fld>
            <a:endParaRPr lang="en-US"/>
          </a:p>
        </p:txBody>
      </p:sp>
    </p:spTree>
    <p:extLst>
      <p:ext uri="{BB962C8B-B14F-4D97-AF65-F5344CB8AC3E}">
        <p14:creationId xmlns:p14="http://schemas.microsoft.com/office/powerpoint/2010/main" val="1753728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variable spacing of marks across the USA that were used in creating the GEOID18 Model.</a:t>
            </a:r>
          </a:p>
          <a:p>
            <a:r>
              <a:rPr lang="en-US" dirty="0"/>
              <a:t>The GSVS in Texas and in Iowa are included.</a:t>
            </a:r>
          </a:p>
        </p:txBody>
      </p:sp>
      <p:sp>
        <p:nvSpPr>
          <p:cNvPr id="4" name="Slide Number Placeholder 3"/>
          <p:cNvSpPr>
            <a:spLocks noGrp="1"/>
          </p:cNvSpPr>
          <p:nvPr>
            <p:ph type="sldNum" sz="quarter" idx="5"/>
          </p:nvPr>
        </p:nvSpPr>
        <p:spPr/>
        <p:txBody>
          <a:bodyPr/>
          <a:lstStyle/>
          <a:p>
            <a:fld id="{09527747-20B6-4DA9-A78B-3E70BE5FC41D}" type="slidenum">
              <a:rPr lang="en-US" smtClean="0"/>
              <a:t>12</a:t>
            </a:fld>
            <a:endParaRPr lang="en-US"/>
          </a:p>
        </p:txBody>
      </p:sp>
    </p:spTree>
    <p:extLst>
      <p:ext uri="{BB962C8B-B14F-4D97-AF65-F5344CB8AC3E}">
        <p14:creationId xmlns:p14="http://schemas.microsoft.com/office/powerpoint/2010/main" val="483724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the density of GPS on BM points for future geoid models, the GPS on BM Campaign was initiated.</a:t>
            </a:r>
          </a:p>
          <a:p>
            <a:r>
              <a:rPr lang="en-US" dirty="0"/>
              <a:t>Comparing this slide to the previous slide shows increased density in many areas.</a:t>
            </a:r>
          </a:p>
          <a:p>
            <a:r>
              <a:rPr lang="en-US" dirty="0"/>
              <a:t>Notably, </a:t>
            </a:r>
          </a:p>
          <a:p>
            <a:r>
              <a:rPr lang="en-US" dirty="0"/>
              <a:t>Northeastern Iowa</a:t>
            </a:r>
          </a:p>
          <a:p>
            <a:r>
              <a:rPr lang="en-US" dirty="0"/>
              <a:t>Southern Nebraska</a:t>
            </a:r>
          </a:p>
          <a:p>
            <a:r>
              <a:rPr lang="en-US" dirty="0"/>
              <a:t>Western South Dakota</a:t>
            </a:r>
          </a:p>
          <a:p>
            <a:r>
              <a:rPr lang="en-US" dirty="0"/>
              <a:t>Central North Dakota</a:t>
            </a:r>
          </a:p>
          <a:p>
            <a:r>
              <a:rPr lang="en-US" dirty="0"/>
              <a:t>Most of Minnesota and Wisconsin</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13</a:t>
            </a:fld>
            <a:endParaRPr lang="en-US"/>
          </a:p>
        </p:txBody>
      </p:sp>
    </p:spTree>
    <p:extLst>
      <p:ext uri="{BB962C8B-B14F-4D97-AF65-F5344CB8AC3E}">
        <p14:creationId xmlns:p14="http://schemas.microsoft.com/office/powerpoint/2010/main" val="3129012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Is it “too late” to densify the collection of GPS on BM in the 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The simple answer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FF0000"/>
                </a:solidFill>
              </a:rPr>
              <a:t>No, it’s not “too late”.</a:t>
            </a:r>
          </a:p>
          <a:p>
            <a:endParaRPr lang="en-US" dirty="0"/>
          </a:p>
          <a:p>
            <a:r>
              <a:rPr lang="en-US" dirty="0"/>
              <a:t>A1) The “deadline” was September 30, 2023 to </a:t>
            </a:r>
            <a:r>
              <a:rPr lang="en-US" u="sng" dirty="0"/>
              <a:t>guarantee</a:t>
            </a:r>
            <a:r>
              <a:rPr lang="en-US" dirty="0"/>
              <a:t> that submitted data </a:t>
            </a:r>
            <a:r>
              <a:rPr lang="en-US" u="sng" dirty="0"/>
              <a:t>WOULD</a:t>
            </a:r>
            <a:r>
              <a:rPr lang="en-US" dirty="0"/>
              <a:t> be included in the transformation tool.</a:t>
            </a:r>
          </a:p>
          <a:p>
            <a:endParaRPr lang="en-US" dirty="0"/>
          </a:p>
          <a:p>
            <a:r>
              <a:rPr lang="en-US" dirty="0"/>
              <a:t>A2) Data submitted after the deadline </a:t>
            </a:r>
            <a:r>
              <a:rPr lang="en-US" u="sng" dirty="0"/>
              <a:t>MAY</a:t>
            </a:r>
            <a:r>
              <a:rPr lang="en-US" dirty="0"/>
              <a:t> be included up until a final data pull is made and the transformation tool is created</a:t>
            </a:r>
          </a:p>
        </p:txBody>
      </p:sp>
      <p:sp>
        <p:nvSpPr>
          <p:cNvPr id="4" name="Slide Number Placeholder 3"/>
          <p:cNvSpPr>
            <a:spLocks noGrp="1"/>
          </p:cNvSpPr>
          <p:nvPr>
            <p:ph type="sldNum" sz="quarter" idx="5"/>
          </p:nvPr>
        </p:nvSpPr>
        <p:spPr/>
        <p:txBody>
          <a:bodyPr/>
          <a:lstStyle/>
          <a:p>
            <a:fld id="{09527747-20B6-4DA9-A78B-3E70BE5FC41D}" type="slidenum">
              <a:rPr lang="en-US" smtClean="0"/>
              <a:t>14</a:t>
            </a:fld>
            <a:endParaRPr lang="en-US"/>
          </a:p>
        </p:txBody>
      </p:sp>
    </p:spTree>
    <p:extLst>
      <p:ext uri="{BB962C8B-B14F-4D97-AF65-F5344CB8AC3E}">
        <p14:creationId xmlns:p14="http://schemas.microsoft.com/office/powerpoint/2010/main" val="79504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you miss the GPS on BM “cutoff” date, it is still valuable to submit observations.</a:t>
            </a:r>
          </a:p>
          <a:p>
            <a:endParaRPr lang="en-US" dirty="0"/>
          </a:p>
          <a:p>
            <a:r>
              <a:rPr lang="en-US" dirty="0"/>
              <a:t>Quoting the GPS on BM One Pager in part:</a:t>
            </a:r>
          </a:p>
          <a:p>
            <a:r>
              <a:rPr lang="en-US" sz="900" i="1" dirty="0">
                <a:solidFill>
                  <a:srgbClr val="FF0000"/>
                </a:solidFill>
              </a:rPr>
              <a:t>…Adding GPS data on these marks allows them to be used in the modernized NSRS…</a:t>
            </a:r>
          </a:p>
          <a:p>
            <a:endParaRPr lang="en-US" sz="900" i="1" dirty="0">
              <a:solidFill>
                <a:srgbClr val="FF0000"/>
              </a:solidFill>
            </a:endParaRPr>
          </a:p>
          <a:p>
            <a:r>
              <a:rPr lang="en-US" dirty="0"/>
              <a:t>Means that observations on existing marks and new marks will </a:t>
            </a:r>
            <a:r>
              <a:rPr lang="en-US" i="1" dirty="0">
                <a:solidFill>
                  <a:srgbClr val="FF0000"/>
                </a:solidFill>
              </a:rPr>
              <a:t>pre-populate</a:t>
            </a:r>
            <a:r>
              <a:rPr lang="en-US" dirty="0"/>
              <a:t> the NSRS2022 in your community!</a:t>
            </a:r>
          </a:p>
          <a:p>
            <a:endParaRPr lang="en-US" dirty="0"/>
          </a:p>
          <a:p>
            <a:r>
              <a:rPr lang="en-US" dirty="0"/>
              <a:t>And the recoveries you submit will help perpetuate the existing passive marks network.</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15</a:t>
            </a:fld>
            <a:endParaRPr lang="en-US"/>
          </a:p>
        </p:txBody>
      </p:sp>
    </p:spTree>
    <p:extLst>
      <p:ext uri="{BB962C8B-B14F-4D97-AF65-F5344CB8AC3E}">
        <p14:creationId xmlns:p14="http://schemas.microsoft.com/office/powerpoint/2010/main" val="139059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 access to dual-frequency GPS equipment, you can submit data to the GPS on BM Campaign and to OPUS Share.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16</a:t>
            </a:fld>
            <a:endParaRPr lang="en-US"/>
          </a:p>
        </p:txBody>
      </p:sp>
    </p:spTree>
    <p:extLst>
      <p:ext uri="{BB962C8B-B14F-4D97-AF65-F5344CB8AC3E}">
        <p14:creationId xmlns:p14="http://schemas.microsoft.com/office/powerpoint/2010/main" val="1588386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GPS on BM requires </a:t>
            </a:r>
          </a:p>
          <a:p>
            <a:pPr lvl="1"/>
            <a:r>
              <a:rPr lang="en-US" sz="2000" dirty="0"/>
              <a:t>a mark recovery and</a:t>
            </a:r>
          </a:p>
          <a:p>
            <a:pPr lvl="1"/>
            <a:r>
              <a:rPr lang="en-US" sz="2000" dirty="0"/>
              <a:t>2 OPUS Share Observations</a:t>
            </a:r>
          </a:p>
          <a:p>
            <a:endParaRPr lang="en-US" sz="2400" dirty="0"/>
          </a:p>
          <a:p>
            <a:pPr marL="0" indent="0">
              <a:buNone/>
            </a:pPr>
            <a:r>
              <a:rPr lang="en-US" sz="2400" dirty="0"/>
              <a:t>Helpful 10 minute video is available:</a:t>
            </a:r>
          </a:p>
          <a:p>
            <a:r>
              <a:rPr lang="en-US" dirty="0"/>
              <a:t>How to Submit an OPUS Share Observation</a:t>
            </a:r>
          </a:p>
        </p:txBody>
      </p:sp>
      <p:sp>
        <p:nvSpPr>
          <p:cNvPr id="4" name="Slide Number Placeholder 3"/>
          <p:cNvSpPr>
            <a:spLocks noGrp="1"/>
          </p:cNvSpPr>
          <p:nvPr>
            <p:ph type="sldNum" sz="quarter" idx="5"/>
          </p:nvPr>
        </p:nvSpPr>
        <p:spPr/>
        <p:txBody>
          <a:bodyPr/>
          <a:lstStyle/>
          <a:p>
            <a:fld id="{09527747-20B6-4DA9-A78B-3E70BE5FC41D}" type="slidenum">
              <a:rPr lang="en-US" smtClean="0"/>
              <a:t>17</a:t>
            </a:fld>
            <a:endParaRPr lang="en-US"/>
          </a:p>
        </p:txBody>
      </p:sp>
    </p:spTree>
    <p:extLst>
      <p:ext uri="{BB962C8B-B14F-4D97-AF65-F5344CB8AC3E}">
        <p14:creationId xmlns:p14="http://schemas.microsoft.com/office/powerpoint/2010/main" val="260917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GPS on BM and OPUS Share to add new passive marks and thereby </a:t>
            </a:r>
            <a:r>
              <a:rPr lang="en-US" dirty="0">
                <a:solidFill>
                  <a:srgbClr val="FF0000"/>
                </a:solidFill>
              </a:rPr>
              <a:t>pre-populate the future NSRS2022 in your local area.</a:t>
            </a:r>
          </a:p>
          <a:p>
            <a:endParaRPr lang="en-US" dirty="0"/>
          </a:p>
          <a:p>
            <a:r>
              <a:rPr lang="en-US" dirty="0"/>
              <a:t>You are in control of where, when, and how many geodetic control marks are in your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where are the NGS Passive Marks in Your State?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18</a:t>
            </a:fld>
            <a:endParaRPr lang="en-US"/>
          </a:p>
        </p:txBody>
      </p:sp>
    </p:spTree>
    <p:extLst>
      <p:ext uri="{BB962C8B-B14F-4D97-AF65-F5344CB8AC3E}">
        <p14:creationId xmlns:p14="http://schemas.microsoft.com/office/powerpoint/2010/main" val="3978273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the Iowa Passive Mark Network.</a:t>
            </a:r>
          </a:p>
          <a:p>
            <a:r>
              <a:rPr lang="en-US" dirty="0">
                <a:latin typeface="+mj-lt"/>
              </a:rPr>
              <a:t>The closely-spaced symbols = benchmarks along lines of leveling.</a:t>
            </a:r>
          </a:p>
        </p:txBody>
      </p:sp>
      <p:sp>
        <p:nvSpPr>
          <p:cNvPr id="4" name="Slide Number Placeholder 3"/>
          <p:cNvSpPr>
            <a:spLocks noGrp="1"/>
          </p:cNvSpPr>
          <p:nvPr>
            <p:ph type="sldNum" sz="quarter" idx="5"/>
          </p:nvPr>
        </p:nvSpPr>
        <p:spPr/>
        <p:txBody>
          <a:bodyPr/>
          <a:lstStyle/>
          <a:p>
            <a:fld id="{09527747-20B6-4DA9-A78B-3E70BE5FC41D}" type="slidenum">
              <a:rPr lang="en-US" smtClean="0"/>
              <a:t>19</a:t>
            </a:fld>
            <a:endParaRPr lang="en-US"/>
          </a:p>
        </p:txBody>
      </p:sp>
    </p:spTree>
    <p:extLst>
      <p:ext uri="{BB962C8B-B14F-4D97-AF65-F5344CB8AC3E}">
        <p14:creationId xmlns:p14="http://schemas.microsoft.com/office/powerpoint/2010/main" val="2831641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National Spatial Reference System (NSRS) consists of the nation’s latitude, longitude, height, scale, gravity, orientation, and how these values change over time.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a:t>
            </a:fld>
            <a:endParaRPr lang="en-US"/>
          </a:p>
        </p:txBody>
      </p:sp>
    </p:spTree>
    <p:extLst>
      <p:ext uri="{BB962C8B-B14F-4D97-AF65-F5344CB8AC3E}">
        <p14:creationId xmlns:p14="http://schemas.microsoft.com/office/powerpoint/2010/main" val="4046646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Nebraska Passive Mark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like the others, shows that there are many areas where NAD83 and NAVD88 marks are not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participating in the GPS on BM and OPUS Share Campaigns, you can </a:t>
            </a:r>
            <a:r>
              <a:rPr lang="en-US" dirty="0">
                <a:solidFill>
                  <a:srgbClr val="FF0000"/>
                </a:solidFill>
              </a:rPr>
              <a:t>pre-populate the future NSRS2022 in your local area and provide more readily-available passive marks in your community.</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20</a:t>
            </a:fld>
            <a:endParaRPr lang="en-US"/>
          </a:p>
        </p:txBody>
      </p:sp>
    </p:spTree>
    <p:extLst>
      <p:ext uri="{BB962C8B-B14F-4D97-AF65-F5344CB8AC3E}">
        <p14:creationId xmlns:p14="http://schemas.microsoft.com/office/powerpoint/2010/main" val="4127245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South Dakota Passive Mark Network.</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21</a:t>
            </a:fld>
            <a:endParaRPr lang="en-US"/>
          </a:p>
        </p:txBody>
      </p:sp>
    </p:spTree>
    <p:extLst>
      <p:ext uri="{BB962C8B-B14F-4D97-AF65-F5344CB8AC3E}">
        <p14:creationId xmlns:p14="http://schemas.microsoft.com/office/powerpoint/2010/main" val="379816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North Dakota Passive Mark Network.</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22</a:t>
            </a:fld>
            <a:endParaRPr lang="en-US"/>
          </a:p>
        </p:txBody>
      </p:sp>
    </p:spTree>
    <p:extLst>
      <p:ext uri="{BB962C8B-B14F-4D97-AF65-F5344CB8AC3E}">
        <p14:creationId xmlns:p14="http://schemas.microsoft.com/office/powerpoint/2010/main" val="1127963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Minnesota Passive Mark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the NGS Passive Mark Map tool allows you to zoom in on any local area.</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23</a:t>
            </a:fld>
            <a:endParaRPr lang="en-US"/>
          </a:p>
        </p:txBody>
      </p:sp>
    </p:spTree>
    <p:extLst>
      <p:ext uri="{BB962C8B-B14F-4D97-AF65-F5344CB8AC3E}">
        <p14:creationId xmlns:p14="http://schemas.microsoft.com/office/powerpoint/2010/main" val="795766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expected that all 3 components of position (Lat/Lon/</a:t>
            </a:r>
            <a:r>
              <a:rPr lang="en-US" dirty="0" err="1"/>
              <a:t>Ellht</a:t>
            </a:r>
            <a:r>
              <a:rPr lang="en-US" dirty="0"/>
              <a:t>) will be different in the NATRF2022 datum.</a:t>
            </a:r>
          </a:p>
          <a:p>
            <a:r>
              <a:rPr lang="en-US" dirty="0"/>
              <a:t>The Orthometric height will also be different in the NAPGD2022 datum.</a:t>
            </a:r>
          </a:p>
          <a:p>
            <a:r>
              <a:rPr lang="en-US" dirty="0"/>
              <a:t>The NGS “New Datums” page has some diagrams for the expected differences (next 3 slides).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24</a:t>
            </a:fld>
            <a:endParaRPr lang="en-US"/>
          </a:p>
        </p:txBody>
      </p:sp>
    </p:spTree>
    <p:extLst>
      <p:ext uri="{BB962C8B-B14F-4D97-AF65-F5344CB8AC3E}">
        <p14:creationId xmlns:p14="http://schemas.microsoft.com/office/powerpoint/2010/main" val="2852029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approximate Horizontal Change varies, in Ames IA it will be </a:t>
            </a:r>
            <a:r>
              <a:rPr lang="en-US" sz="1200" dirty="0"/>
              <a:t>about 1.25 meters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25</a:t>
            </a:fld>
            <a:endParaRPr lang="en-US"/>
          </a:p>
        </p:txBody>
      </p:sp>
    </p:spTree>
    <p:extLst>
      <p:ext uri="{BB962C8B-B14F-4D97-AF65-F5344CB8AC3E}">
        <p14:creationId xmlns:p14="http://schemas.microsoft.com/office/powerpoint/2010/main" val="1196678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approximate Ellipsoid Height Change varies, in Ames IA it will be </a:t>
            </a:r>
            <a:r>
              <a:rPr lang="en-US" sz="1200" dirty="0"/>
              <a:t>about -1.0 meters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26</a:t>
            </a:fld>
            <a:endParaRPr lang="en-US"/>
          </a:p>
        </p:txBody>
      </p:sp>
    </p:spTree>
    <p:extLst>
      <p:ext uri="{BB962C8B-B14F-4D97-AF65-F5344CB8AC3E}">
        <p14:creationId xmlns:p14="http://schemas.microsoft.com/office/powerpoint/2010/main" val="711406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approximate Orthometric Height change varies, in Ames IA it will be </a:t>
            </a:r>
            <a:r>
              <a:rPr lang="en-US" sz="1200" dirty="0"/>
              <a:t>about -0.75 meters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27</a:t>
            </a:fld>
            <a:endParaRPr lang="en-US"/>
          </a:p>
        </p:txBody>
      </p:sp>
    </p:spTree>
    <p:extLst>
      <p:ext uri="{BB962C8B-B14F-4D97-AF65-F5344CB8AC3E}">
        <p14:creationId xmlns:p14="http://schemas.microsoft.com/office/powerpoint/2010/main" val="3958843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OPUS Static solution contains a </a:t>
            </a:r>
            <a:r>
              <a:rPr lang="en-US" i="1" dirty="0"/>
              <a:t>preview</a:t>
            </a:r>
            <a:r>
              <a:rPr lang="en-US" dirty="0"/>
              <a:t> of the future coordinates. </a:t>
            </a:r>
            <a:r>
              <a:rPr lang="en-US" i="1" dirty="0"/>
              <a:t>Example: Ames IA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28</a:t>
            </a:fld>
            <a:endParaRPr lang="en-US"/>
          </a:p>
        </p:txBody>
      </p:sp>
    </p:spTree>
    <p:extLst>
      <p:ext uri="{BB962C8B-B14F-4D97-AF65-F5344CB8AC3E}">
        <p14:creationId xmlns:p14="http://schemas.microsoft.com/office/powerpoint/2010/main" val="61742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NGS Coordinate Conversion and Transformation Tool (NCAT) </a:t>
            </a:r>
          </a:p>
          <a:p>
            <a:r>
              <a:rPr lang="en-US" dirty="0"/>
              <a:t>transforms between several existing HORIZ and VERT datums.</a:t>
            </a:r>
          </a:p>
          <a:p>
            <a:r>
              <a:rPr lang="en-US" dirty="0"/>
              <a:t>The NCAT Tool is available for you to use now.</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29</a:t>
            </a:fld>
            <a:endParaRPr lang="en-US"/>
          </a:p>
        </p:txBody>
      </p:sp>
    </p:spTree>
    <p:extLst>
      <p:ext uri="{BB962C8B-B14F-4D97-AF65-F5344CB8AC3E}">
        <p14:creationId xmlns:p14="http://schemas.microsoft.com/office/powerpoint/2010/main" val="1701653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j-lt"/>
              </a:rPr>
              <a:t>The NGS is replacing NAD 83 and NAVD 88 </a:t>
            </a:r>
          </a:p>
          <a:p>
            <a:r>
              <a:rPr lang="en-US" b="0" dirty="0">
                <a:latin typeface="+mj-lt"/>
              </a:rPr>
              <a:t>because they have shortcomings that are best addressed through defining new horizontal and vertical datums. </a:t>
            </a:r>
          </a:p>
          <a:p>
            <a:r>
              <a:rPr lang="en-US" b="0" dirty="0">
                <a:latin typeface="+mj-lt"/>
              </a:rPr>
              <a:t>See the white paper: </a:t>
            </a:r>
          </a:p>
          <a:p>
            <a:pPr lvl="1"/>
            <a:r>
              <a:rPr lang="en-US" b="1" i="1" dirty="0">
                <a:latin typeface="+mj-lt"/>
              </a:rPr>
              <a:t>Improving the National Spatial Reference System </a:t>
            </a:r>
            <a:r>
              <a:rPr lang="en-US" b="0" i="1" dirty="0">
                <a:latin typeface="+mj-lt"/>
              </a:rPr>
              <a:t>(12 pages)</a:t>
            </a:r>
          </a:p>
          <a:p>
            <a:pPr lvl="1"/>
            <a:r>
              <a:rPr lang="en-US" sz="1600" b="0" i="1" dirty="0">
                <a:solidFill>
                  <a:srgbClr val="FF0000"/>
                </a:solidFill>
                <a:latin typeface="+mj-lt"/>
              </a:rPr>
              <a:t>https://geodesy.noaa.gov/2010Summit/Improving_the_NSRS.pdf</a:t>
            </a:r>
          </a:p>
          <a:p>
            <a:endParaRPr lang="en-US" b="0" dirty="0">
              <a:latin typeface="+mj-lt"/>
            </a:endParaRPr>
          </a:p>
          <a:p>
            <a:r>
              <a:rPr lang="en-US" b="0" dirty="0">
                <a:latin typeface="+mj-lt"/>
              </a:rPr>
              <a:t>Specifically:</a:t>
            </a:r>
          </a:p>
          <a:p>
            <a:pPr marL="285750" indent="-285750">
              <a:buFont typeface="Arial" panose="020B0604020202020204" pitchFamily="34" charset="0"/>
              <a:buChar char="•"/>
            </a:pPr>
            <a:r>
              <a:rPr lang="en-US" b="0" dirty="0">
                <a:latin typeface="+mj-lt"/>
              </a:rPr>
              <a:t>NAD 83 is non-geocentric by about 2.2 meters.</a:t>
            </a:r>
          </a:p>
          <a:p>
            <a:pPr marL="285750" indent="-285750">
              <a:buFont typeface="Arial" panose="020B0604020202020204" pitchFamily="34" charset="0"/>
              <a:buChar char="•"/>
            </a:pPr>
            <a:r>
              <a:rPr lang="en-US" b="0" dirty="0">
                <a:latin typeface="+mj-lt"/>
              </a:rPr>
              <a:t>NAVD 88 is both biased (by about one-half meter) and tilted (by about 1 meter coast to coast) relative to the best global geoid models available today.</a:t>
            </a:r>
          </a:p>
          <a:p>
            <a:pPr marL="285750" indent="-285750">
              <a:buFont typeface="Arial" panose="020B0604020202020204" pitchFamily="34" charset="0"/>
              <a:buChar char="•"/>
            </a:pPr>
            <a:r>
              <a:rPr lang="en-US" b="0" dirty="0">
                <a:latin typeface="+mj-lt"/>
              </a:rPr>
              <a:t>These issues derive from the fact that both datums were defined primarily using terrestrial surveying techniques at passive geodetic survey marks. </a:t>
            </a:r>
          </a:p>
          <a:p>
            <a:pPr marL="285750" indent="-285750">
              <a:buFont typeface="Arial" panose="020B0604020202020204" pitchFamily="34" charset="0"/>
              <a:buChar char="•"/>
            </a:pPr>
            <a:r>
              <a:rPr lang="en-US" b="0" dirty="0">
                <a:latin typeface="+mj-lt"/>
              </a:rPr>
              <a:t>This network of survey marks deteriorates over time (both through unchecked physical movement and destruction), and resources are not available to maintain them</a:t>
            </a:r>
            <a:r>
              <a:rPr lang="en-US" sz="1400" b="0" dirty="0">
                <a:latin typeface="+mj-lt"/>
              </a:rPr>
              <a: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a:t>
            </a:fld>
            <a:endParaRPr lang="en-US"/>
          </a:p>
        </p:txBody>
      </p:sp>
    </p:spTree>
    <p:extLst>
      <p:ext uri="{BB962C8B-B14F-4D97-AF65-F5344CB8AC3E}">
        <p14:creationId xmlns:p14="http://schemas.microsoft.com/office/powerpoint/2010/main" val="931389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NCAT Tool </a:t>
            </a:r>
          </a:p>
          <a:p>
            <a:endParaRPr lang="en-US" dirty="0"/>
          </a:p>
          <a:p>
            <a:r>
              <a:rPr lang="en-US" dirty="0"/>
              <a:t>Will provide the needed transformation tool to transform </a:t>
            </a:r>
            <a:r>
              <a:rPr lang="en-US" dirty="0">
                <a:solidFill>
                  <a:srgbClr val="FF0000"/>
                </a:solidFill>
              </a:rPr>
              <a:t>heights</a:t>
            </a:r>
            <a:r>
              <a:rPr lang="en-US" dirty="0"/>
              <a:t> in former datums to heights in the new datum.</a:t>
            </a:r>
          </a:p>
          <a:p>
            <a:endParaRPr lang="en-US" dirty="0"/>
          </a:p>
          <a:p>
            <a:r>
              <a:rPr lang="en-US" dirty="0"/>
              <a:t>Also provides the transformation tool to transform </a:t>
            </a:r>
            <a:r>
              <a:rPr lang="en-US" dirty="0" err="1">
                <a:solidFill>
                  <a:srgbClr val="FF0000"/>
                </a:solidFill>
              </a:rPr>
              <a:t>lat</a:t>
            </a:r>
            <a:r>
              <a:rPr lang="en-US" dirty="0">
                <a:solidFill>
                  <a:srgbClr val="FF0000"/>
                </a:solidFill>
              </a:rPr>
              <a:t>/</a:t>
            </a:r>
            <a:r>
              <a:rPr lang="en-US" dirty="0" err="1">
                <a:solidFill>
                  <a:srgbClr val="FF0000"/>
                </a:solidFill>
              </a:rPr>
              <a:t>lon</a:t>
            </a:r>
            <a:r>
              <a:rPr lang="en-US" dirty="0">
                <a:solidFill>
                  <a:srgbClr val="FF0000"/>
                </a:solidFill>
              </a:rPr>
              <a:t>/</a:t>
            </a:r>
            <a:r>
              <a:rPr lang="en-US" dirty="0" err="1">
                <a:solidFill>
                  <a:srgbClr val="FF0000"/>
                </a:solidFill>
              </a:rPr>
              <a:t>ellht</a:t>
            </a:r>
            <a:r>
              <a:rPr lang="en-US" dirty="0">
                <a:solidFill>
                  <a:srgbClr val="FF0000"/>
                </a:solidFill>
              </a:rPr>
              <a:t> </a:t>
            </a:r>
            <a:r>
              <a:rPr lang="en-US" dirty="0"/>
              <a:t>in former datums to </a:t>
            </a:r>
            <a:r>
              <a:rPr lang="en-US" dirty="0" err="1"/>
              <a:t>lat</a:t>
            </a:r>
            <a:r>
              <a:rPr lang="en-US" dirty="0"/>
              <a:t>/</a:t>
            </a:r>
            <a:r>
              <a:rPr lang="en-US" dirty="0" err="1"/>
              <a:t>lon</a:t>
            </a:r>
            <a:r>
              <a:rPr lang="en-US" dirty="0"/>
              <a:t>/</a:t>
            </a:r>
            <a:r>
              <a:rPr lang="en-US" dirty="0" err="1"/>
              <a:t>ellht</a:t>
            </a:r>
            <a:r>
              <a:rPr lang="en-US" dirty="0"/>
              <a:t> in the new datum.</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30</a:t>
            </a:fld>
            <a:endParaRPr lang="en-US"/>
          </a:p>
        </p:txBody>
      </p:sp>
    </p:spTree>
    <p:extLst>
      <p:ext uri="{BB962C8B-B14F-4D97-AF65-F5344CB8AC3E}">
        <p14:creationId xmlns:p14="http://schemas.microsoft.com/office/powerpoint/2010/main" val="307250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NCAT tool allows </a:t>
            </a:r>
            <a:r>
              <a:rPr lang="en-US" sz="1200" dirty="0">
                <a:solidFill>
                  <a:srgbClr val="FF0000"/>
                </a:solidFill>
                <a:latin typeface="+mj-lt"/>
              </a:rPr>
              <a:t> </a:t>
            </a:r>
          </a:p>
          <a:p>
            <a:pPr marL="285750" indent="-285750">
              <a:buFont typeface="Arial" panose="020B0604020202020204" pitchFamily="34" charset="0"/>
              <a:buChar char="•"/>
            </a:pPr>
            <a:r>
              <a:rPr lang="en-US" sz="1200" dirty="0">
                <a:solidFill>
                  <a:srgbClr val="FF0000"/>
                </a:solidFill>
                <a:latin typeface="+mj-lt"/>
              </a:rPr>
              <a:t>Single point conversion</a:t>
            </a:r>
          </a:p>
          <a:p>
            <a:pPr marL="285750" indent="-285750">
              <a:buFont typeface="Arial" panose="020B0604020202020204" pitchFamily="34" charset="0"/>
              <a:buChar char="•"/>
            </a:pPr>
            <a:r>
              <a:rPr lang="en-US" sz="1200" dirty="0">
                <a:solidFill>
                  <a:srgbClr val="FF0000"/>
                </a:solidFill>
                <a:latin typeface="+mj-lt"/>
              </a:rPr>
              <a:t>Multipoint conversion</a:t>
            </a:r>
          </a:p>
          <a:p>
            <a:pPr marL="285750" indent="-285750">
              <a:buFont typeface="Arial" panose="020B0604020202020204" pitchFamily="34" charset="0"/>
              <a:buChar char="•"/>
            </a:pPr>
            <a:r>
              <a:rPr lang="en-US" sz="1200" dirty="0">
                <a:solidFill>
                  <a:srgbClr val="FF0000"/>
                </a:solidFill>
                <a:latin typeface="+mj-lt"/>
              </a:rPr>
              <a:t>API-web services, and a</a:t>
            </a:r>
          </a:p>
          <a:p>
            <a:pPr marL="285750" indent="-285750">
              <a:buFont typeface="Arial" panose="020B0604020202020204" pitchFamily="34" charset="0"/>
              <a:buChar char="•"/>
            </a:pPr>
            <a:r>
              <a:rPr lang="en-US" sz="1200" dirty="0">
                <a:solidFill>
                  <a:srgbClr val="FF0000"/>
                </a:solidFill>
                <a:latin typeface="+mj-lt"/>
              </a:rPr>
              <a:t>Downloadable version for large datasets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31</a:t>
            </a:fld>
            <a:endParaRPr lang="en-US"/>
          </a:p>
        </p:txBody>
      </p:sp>
    </p:spTree>
    <p:extLst>
      <p:ext uri="{BB962C8B-B14F-4D97-AF65-F5344CB8AC3E}">
        <p14:creationId xmlns:p14="http://schemas.microsoft.com/office/powerpoint/2010/main" val="1106907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datum selections are available now for your use</a:t>
            </a:r>
          </a:p>
        </p:txBody>
      </p:sp>
      <p:sp>
        <p:nvSpPr>
          <p:cNvPr id="4" name="Slide Number Placeholder 3"/>
          <p:cNvSpPr>
            <a:spLocks noGrp="1"/>
          </p:cNvSpPr>
          <p:nvPr>
            <p:ph type="sldNum" sz="quarter" idx="5"/>
          </p:nvPr>
        </p:nvSpPr>
        <p:spPr/>
        <p:txBody>
          <a:bodyPr/>
          <a:lstStyle/>
          <a:p>
            <a:fld id="{09527747-20B6-4DA9-A78B-3E70BE5FC41D}" type="slidenum">
              <a:rPr lang="en-US" smtClean="0"/>
              <a:t>32</a:t>
            </a:fld>
            <a:endParaRPr lang="en-US"/>
          </a:p>
        </p:txBody>
      </p:sp>
    </p:spTree>
    <p:extLst>
      <p:ext uri="{BB962C8B-B14F-4D97-AF65-F5344CB8AC3E}">
        <p14:creationId xmlns:p14="http://schemas.microsoft.com/office/powerpoint/2010/main" val="6131323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datums selections for NSRS2022 and NAPGD2022 will be added.</a:t>
            </a:r>
          </a:p>
        </p:txBody>
      </p:sp>
      <p:sp>
        <p:nvSpPr>
          <p:cNvPr id="4" name="Slide Number Placeholder 3"/>
          <p:cNvSpPr>
            <a:spLocks noGrp="1"/>
          </p:cNvSpPr>
          <p:nvPr>
            <p:ph type="sldNum" sz="quarter" idx="5"/>
          </p:nvPr>
        </p:nvSpPr>
        <p:spPr/>
        <p:txBody>
          <a:bodyPr/>
          <a:lstStyle/>
          <a:p>
            <a:fld id="{09527747-20B6-4DA9-A78B-3E70BE5FC41D}" type="slidenum">
              <a:rPr lang="en-US" smtClean="0"/>
              <a:t>33</a:t>
            </a:fld>
            <a:endParaRPr lang="en-US"/>
          </a:p>
        </p:txBody>
      </p:sp>
    </p:spTree>
    <p:extLst>
      <p:ext uri="{BB962C8B-B14F-4D97-AF65-F5344CB8AC3E}">
        <p14:creationId xmlns:p14="http://schemas.microsoft.com/office/powerpoint/2010/main" val="16599352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is developing a multi-constellation processor to replace its GPS-only software known as PAGES.</a:t>
            </a:r>
          </a:p>
          <a:p>
            <a:r>
              <a:rPr lang="en-US" dirty="0"/>
              <a:t>PAGES is the software behind OPUS and other NGS applications.</a:t>
            </a:r>
          </a:p>
          <a:p>
            <a:r>
              <a:rPr lang="en-US" dirty="0"/>
              <a:t>The replacement software, called M-PAGES, will facilitate shorter observation times in more difficult conditions and provide more robust solutions</a:t>
            </a:r>
          </a:p>
        </p:txBody>
      </p:sp>
      <p:sp>
        <p:nvSpPr>
          <p:cNvPr id="4" name="Slide Number Placeholder 3"/>
          <p:cNvSpPr>
            <a:spLocks noGrp="1"/>
          </p:cNvSpPr>
          <p:nvPr>
            <p:ph type="sldNum" sz="quarter" idx="5"/>
          </p:nvPr>
        </p:nvSpPr>
        <p:spPr/>
        <p:txBody>
          <a:bodyPr/>
          <a:lstStyle/>
          <a:p>
            <a:fld id="{09527747-20B6-4DA9-A78B-3E70BE5FC41D}" type="slidenum">
              <a:rPr lang="en-US" smtClean="0"/>
              <a:t>34</a:t>
            </a:fld>
            <a:endParaRPr lang="en-US"/>
          </a:p>
        </p:txBody>
      </p:sp>
    </p:spTree>
    <p:extLst>
      <p:ext uri="{BB962C8B-B14F-4D97-AF65-F5344CB8AC3E}">
        <p14:creationId xmlns:p14="http://schemas.microsoft.com/office/powerpoint/2010/main" val="1769828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j-lt"/>
              </a:rPr>
              <a:t>You can view a recorded webinar on M-PAGES.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mj-lt"/>
              </a:rPr>
              <a:t>Note that M-PAGES is not yet implemented.</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35</a:t>
            </a:fld>
            <a:endParaRPr lang="en-US"/>
          </a:p>
        </p:txBody>
      </p:sp>
    </p:spTree>
    <p:extLst>
      <p:ext uri="{BB962C8B-B14F-4D97-AF65-F5344CB8AC3E}">
        <p14:creationId xmlns:p14="http://schemas.microsoft.com/office/powerpoint/2010/main" val="3464432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NOAA Technical Memorandum NOS NGS 92</a:t>
            </a:r>
          </a:p>
          <a:p>
            <a:pPr lvl="1"/>
            <a:r>
              <a:rPr lang="pt-BR" dirty="0"/>
              <a:t>Sets Standards and Specifications for surveys that will be submitted to NGS for inclusion in the NGS Integrated Database (NGSIDB).</a:t>
            </a:r>
          </a:p>
          <a:p>
            <a:endParaRPr lang="pt-BR" dirty="0"/>
          </a:p>
          <a:p>
            <a:r>
              <a:rPr lang="pt-BR" dirty="0"/>
              <a:t>This is important to the success of NSRS2022 because it facilitates establishment and publication of local geodetic control (Lat/Lon/EllHt/OrthoHt) by engineers and surveyors.</a:t>
            </a:r>
          </a:p>
          <a:p>
            <a:pPr lvl="1"/>
            <a:r>
              <a:rPr lang="pt-BR" dirty="0"/>
              <a:t>Puts you in control of where, when, and how many geodetic control marks are in your community.</a:t>
            </a:r>
            <a:endParaRPr lang="en-US" dirty="0"/>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36</a:t>
            </a:fld>
            <a:endParaRPr lang="en-US"/>
          </a:p>
        </p:txBody>
      </p:sp>
    </p:spTree>
    <p:extLst>
      <p:ext uri="{BB962C8B-B14F-4D97-AF65-F5344CB8AC3E}">
        <p14:creationId xmlns:p14="http://schemas.microsoft.com/office/powerpoint/2010/main" val="1419804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NOS NGS 92 is to be released in draft form for public review and comment.</a:t>
            </a:r>
          </a:p>
          <a:p>
            <a:r>
              <a:rPr lang="en-US" dirty="0"/>
              <a:t>The important tables are already available (subject to change).</a:t>
            </a:r>
          </a:p>
          <a:p>
            <a:r>
              <a:rPr lang="en-US" dirty="0"/>
              <a:t>You can view the recorded April 13, 2023 NGS 92 webinar and download the slides.</a:t>
            </a:r>
          </a:p>
        </p:txBody>
      </p:sp>
      <p:sp>
        <p:nvSpPr>
          <p:cNvPr id="4" name="Slide Number Placeholder 3"/>
          <p:cNvSpPr>
            <a:spLocks noGrp="1"/>
          </p:cNvSpPr>
          <p:nvPr>
            <p:ph type="sldNum" sz="quarter" idx="5"/>
          </p:nvPr>
        </p:nvSpPr>
        <p:spPr/>
        <p:txBody>
          <a:bodyPr/>
          <a:lstStyle/>
          <a:p>
            <a:fld id="{09527747-20B6-4DA9-A78B-3E70BE5FC41D}" type="slidenum">
              <a:rPr lang="en-US" smtClean="0"/>
              <a:t>37</a:t>
            </a:fld>
            <a:endParaRPr lang="en-US"/>
          </a:p>
        </p:txBody>
      </p:sp>
    </p:spTree>
    <p:extLst>
      <p:ext uri="{BB962C8B-B14F-4D97-AF65-F5344CB8AC3E}">
        <p14:creationId xmlns:p14="http://schemas.microsoft.com/office/powerpoint/2010/main" val="910648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Everyone’s situation is different, so no set of steps is universal. </a:t>
            </a:r>
          </a:p>
          <a:p>
            <a:endParaRPr lang="en-US" dirty="0"/>
          </a:p>
          <a:p>
            <a:r>
              <a:rPr lang="en-US" dirty="0"/>
              <a:t>However, a listing of positive, pro-active plans and actions can be suggested for consideration.</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38</a:t>
            </a:fld>
            <a:endParaRPr lang="en-US"/>
          </a:p>
        </p:txBody>
      </p:sp>
    </p:spTree>
    <p:extLst>
      <p:ext uri="{BB962C8B-B14F-4D97-AF65-F5344CB8AC3E}">
        <p14:creationId xmlns:p14="http://schemas.microsoft.com/office/powerpoint/2010/main" val="2895470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NGS has listed 5 such steps on its New Datums page.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39</a:t>
            </a:fld>
            <a:endParaRPr lang="en-US"/>
          </a:p>
        </p:txBody>
      </p:sp>
    </p:spTree>
    <p:extLst>
      <p:ext uri="{BB962C8B-B14F-4D97-AF65-F5344CB8AC3E}">
        <p14:creationId xmlns:p14="http://schemas.microsoft.com/office/powerpoint/2010/main" val="373481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NGS Strategic Plan - Goal 2 specifically addresses the NSRS Modernization Plan.</a:t>
            </a:r>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a:t>
            </a:fld>
            <a:endParaRPr lang="en-US"/>
          </a:p>
        </p:txBody>
      </p:sp>
    </p:spTree>
    <p:extLst>
      <p:ext uri="{BB962C8B-B14F-4D97-AF65-F5344CB8AC3E}">
        <p14:creationId xmlns:p14="http://schemas.microsoft.com/office/powerpoint/2010/main" val="865629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Transform Data</a:t>
            </a:r>
          </a:p>
          <a:p>
            <a:pPr lvl="1"/>
            <a:r>
              <a:rPr lang="en-US" sz="2000" i="1" dirty="0"/>
              <a:t>Tools will be available to transform your coordinates from historic datums (NAVD 88, NAD 83, etc.) to coordinates in the modernized NSRS at the first reference epoch of the modernized NSRS (2020.00) using NGS Coordinate Conversion and Transformation Tool (NCAT).</a:t>
            </a:r>
          </a:p>
          <a:p>
            <a:pPr lvl="1"/>
            <a:endParaRPr lang="en-US" dirty="0"/>
          </a:p>
          <a:p>
            <a:pPr lvl="1"/>
            <a:r>
              <a:rPr lang="en-US" dirty="0"/>
              <a:t>Now would be a good opportunity to transform data collections from their legacy datums to the current datums (NAVD88 and NAD83) using NCAT.</a:t>
            </a:r>
          </a:p>
          <a:p>
            <a:pPr marL="457200" lvl="1" indent="0">
              <a:buNone/>
            </a:pPr>
            <a:endParaRPr lang="en-US" sz="1800" i="1" dirty="0"/>
          </a:p>
          <a:p>
            <a:pPr marL="457200" lvl="1" indent="0">
              <a:buNone/>
            </a:pPr>
            <a:r>
              <a:rPr lang="en-US" sz="1800" i="1" dirty="0"/>
              <a:t>NOTE: Depending on your accuracy requirements, consider saving original observation files and/or plan for re-observations.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40</a:t>
            </a:fld>
            <a:endParaRPr lang="en-US"/>
          </a:p>
        </p:txBody>
      </p:sp>
    </p:spTree>
    <p:extLst>
      <p:ext uri="{BB962C8B-B14F-4D97-AF65-F5344CB8AC3E}">
        <p14:creationId xmlns:p14="http://schemas.microsoft.com/office/powerpoint/2010/main" val="2046729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Record Metadata</a:t>
            </a:r>
          </a:p>
          <a:p>
            <a:pPr lvl="1"/>
            <a:r>
              <a:rPr lang="en-US" dirty="0"/>
              <a:t>Inventory the metadata of your existing geospatial files to enable prioritizing their transformations</a:t>
            </a:r>
          </a:p>
          <a:p>
            <a:pPr lvl="1"/>
            <a:r>
              <a:rPr lang="en-US" dirty="0"/>
              <a:t>Knowing the datums and epochs for your geospatial files will simplify their datum transformations</a:t>
            </a:r>
          </a:p>
          <a:p>
            <a:pPr lvl="1"/>
            <a:r>
              <a:rPr lang="en-US" dirty="0"/>
              <a:t>Require complete metadata in all surveying and mapping contracts.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41</a:t>
            </a:fld>
            <a:endParaRPr lang="en-US"/>
          </a:p>
        </p:txBody>
      </p:sp>
    </p:spTree>
    <p:extLst>
      <p:ext uri="{BB962C8B-B14F-4D97-AF65-F5344CB8AC3E}">
        <p14:creationId xmlns:p14="http://schemas.microsoft.com/office/powerpoint/2010/main" val="18748320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Perform GPS on Bench Mark Observations </a:t>
            </a:r>
          </a:p>
          <a:p>
            <a:pPr lvl="1"/>
            <a:r>
              <a:rPr lang="en-US" dirty="0"/>
              <a:t>You will obtain accurate NAD 83 (</a:t>
            </a:r>
            <a:r>
              <a:rPr lang="pt-BR" dirty="0"/>
              <a:t>Lat/Lon/EllHt) on benchmarks, thus </a:t>
            </a:r>
            <a:r>
              <a:rPr lang="pt-BR" dirty="0">
                <a:solidFill>
                  <a:srgbClr val="FF0000"/>
                </a:solidFill>
              </a:rPr>
              <a:t>densifying</a:t>
            </a:r>
            <a:r>
              <a:rPr lang="pt-BR" dirty="0"/>
              <a:t> the local geodetic network for use today.</a:t>
            </a:r>
            <a:endParaRPr lang="en-US" dirty="0"/>
          </a:p>
          <a:p>
            <a:pPr lvl="1"/>
            <a:r>
              <a:rPr lang="en-US" dirty="0"/>
              <a:t>The NAD 83 ellipsoid heights on NAVD 88 bench marks will improve the </a:t>
            </a:r>
            <a:r>
              <a:rPr lang="en-US" dirty="0">
                <a:solidFill>
                  <a:srgbClr val="FF0000"/>
                </a:solidFill>
              </a:rPr>
              <a:t>transformation tool </a:t>
            </a:r>
            <a:r>
              <a:rPr lang="en-US" dirty="0"/>
              <a:t>for the new geopotential “vertical” datum (NAPGD2022).</a:t>
            </a:r>
          </a:p>
          <a:p>
            <a:pPr lvl="1"/>
            <a:r>
              <a:rPr lang="en-US" dirty="0"/>
              <a:t>And, these observations will also </a:t>
            </a:r>
            <a:r>
              <a:rPr lang="en-US" dirty="0">
                <a:solidFill>
                  <a:srgbClr val="FF0000"/>
                </a:solidFill>
              </a:rPr>
              <a:t>pre-populate </a:t>
            </a:r>
            <a:r>
              <a:rPr lang="en-US" dirty="0"/>
              <a:t>your location with NSRS2022 positions </a:t>
            </a:r>
            <a:r>
              <a:rPr lang="pt-BR" dirty="0"/>
              <a:t>(Lat/Lon/EllHt/OrthoHt) without further action on your part.</a:t>
            </a:r>
            <a:endParaRPr lang="en-US" dirty="0"/>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42</a:t>
            </a:fld>
            <a:endParaRPr lang="en-US"/>
          </a:p>
        </p:txBody>
      </p:sp>
    </p:spTree>
    <p:extLst>
      <p:ext uri="{BB962C8B-B14F-4D97-AF65-F5344CB8AC3E}">
        <p14:creationId xmlns:p14="http://schemas.microsoft.com/office/powerpoint/2010/main" val="1513716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Review State Plane Coordinate System of 2022 (SPCS2022) requirements</a:t>
            </a:r>
          </a:p>
          <a:p>
            <a:pPr lvl="1"/>
            <a:r>
              <a:rPr lang="en-US" dirty="0"/>
              <a:t>SPCS2022 policy and procedures documents and forms give the requirements for developing SPCS2022. The procedures and forms include contact information and instructions for requesting and proposing SPCS2022 zones.</a:t>
            </a:r>
          </a:p>
          <a:p>
            <a:pPr lvl="1"/>
            <a:r>
              <a:rPr lang="en-US" dirty="0"/>
              <a:t>Low-Distortion Projections (LDPs) have been designed and adopted for all states.</a:t>
            </a:r>
          </a:p>
          <a:p>
            <a:pPr lvl="1"/>
            <a:r>
              <a:rPr lang="en-US" dirty="0"/>
              <a:t>Many NGS webinars are available for viewing – see:</a:t>
            </a:r>
          </a:p>
          <a:p>
            <a:pPr lvl="2"/>
            <a:r>
              <a:rPr lang="en-US" dirty="0"/>
              <a:t>NGS Presentations Library</a:t>
            </a:r>
          </a:p>
          <a:p>
            <a:pPr lvl="2"/>
            <a:r>
              <a:rPr lang="en-US" dirty="0"/>
              <a:t>NGS Recorded Webinar</a:t>
            </a:r>
          </a:p>
        </p:txBody>
      </p:sp>
      <p:sp>
        <p:nvSpPr>
          <p:cNvPr id="4" name="Slide Number Placeholder 3"/>
          <p:cNvSpPr>
            <a:spLocks noGrp="1"/>
          </p:cNvSpPr>
          <p:nvPr>
            <p:ph type="sldNum" sz="quarter" idx="5"/>
          </p:nvPr>
        </p:nvSpPr>
        <p:spPr/>
        <p:txBody>
          <a:bodyPr/>
          <a:lstStyle/>
          <a:p>
            <a:fld id="{09527747-20B6-4DA9-A78B-3E70BE5FC41D}" type="slidenum">
              <a:rPr lang="en-US" smtClean="0"/>
              <a:t>43</a:t>
            </a:fld>
            <a:endParaRPr lang="en-US"/>
          </a:p>
        </p:txBody>
      </p:sp>
    </p:spTree>
    <p:extLst>
      <p:ext uri="{BB962C8B-B14F-4D97-AF65-F5344CB8AC3E}">
        <p14:creationId xmlns:p14="http://schemas.microsoft.com/office/powerpoint/2010/main" val="2360776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Prepare to update legislation, as needed</a:t>
            </a:r>
          </a:p>
          <a:p>
            <a:pPr lvl="1"/>
            <a:r>
              <a:rPr lang="en-US" dirty="0"/>
              <a:t>The National Society of Professional Surveyors (NSPS), the American Association of Geodetic Surveying (AAGS), and NGS created template legislation to aid states in transitioning their legislation to new wording. </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44</a:t>
            </a:fld>
            <a:endParaRPr lang="en-US"/>
          </a:p>
        </p:txBody>
      </p:sp>
    </p:spTree>
    <p:extLst>
      <p:ext uri="{BB962C8B-B14F-4D97-AF65-F5344CB8AC3E}">
        <p14:creationId xmlns:p14="http://schemas.microsoft.com/office/powerpoint/2010/main" val="2503306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Review the excellent “Fate of the US Survey Foot” webinar by Dr. Michael Dennis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45</a:t>
            </a:fld>
            <a:endParaRPr lang="en-US"/>
          </a:p>
        </p:txBody>
      </p:sp>
    </p:spTree>
    <p:extLst>
      <p:ext uri="{BB962C8B-B14F-4D97-AF65-F5344CB8AC3E}">
        <p14:creationId xmlns:p14="http://schemas.microsoft.com/office/powerpoint/2010/main" val="235209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NGS will support legacy US Ft units for SPCS 83</a:t>
            </a:r>
          </a:p>
          <a:p>
            <a:pPr lvl="1"/>
            <a:r>
              <a:rPr lang="en-US" dirty="0"/>
              <a:t>NGS will use only Intl Ft in NSRS2022, SPCS2022, and LDPs </a:t>
            </a:r>
          </a:p>
          <a:p>
            <a:pPr lvl="1"/>
            <a:r>
              <a:rPr lang="en-US" dirty="0"/>
              <a:t>The Meter can be correctly used in older and newer SPCS.</a:t>
            </a:r>
          </a:p>
          <a:p>
            <a:pPr lvl="1"/>
            <a:endParaRPr lang="en-US" dirty="0"/>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46</a:t>
            </a:fld>
            <a:endParaRPr lang="en-US"/>
          </a:p>
        </p:txBody>
      </p:sp>
    </p:spTree>
    <p:extLst>
      <p:ext uri="{BB962C8B-B14F-4D97-AF65-F5344CB8AC3E}">
        <p14:creationId xmlns:p14="http://schemas.microsoft.com/office/powerpoint/2010/main" val="28803566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Unit Conversions can be easily confused.</a:t>
            </a:r>
          </a:p>
          <a:p>
            <a:pPr lvl="1"/>
            <a:r>
              <a:rPr lang="en-US" dirty="0"/>
              <a:t>If the conversion ratio between US Survey Feet and International Feet is near unity, then it is easy to multiply or divide by mistake, since the end result is so close to the starting values.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47</a:t>
            </a:fld>
            <a:endParaRPr lang="en-US"/>
          </a:p>
        </p:txBody>
      </p:sp>
    </p:spTree>
    <p:extLst>
      <p:ext uri="{BB962C8B-B14F-4D97-AF65-F5344CB8AC3E}">
        <p14:creationId xmlns:p14="http://schemas.microsoft.com/office/powerpoint/2010/main" val="1559720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For small distances, such as  building dimensions, lot dimensions on plats, and heights, there is very little impact.</a:t>
            </a:r>
          </a:p>
          <a:p>
            <a:pPr lvl="2"/>
            <a:r>
              <a:rPr lang="en-US" dirty="0"/>
              <a:t>That’s because </a:t>
            </a:r>
          </a:p>
          <a:p>
            <a:pPr lvl="3"/>
            <a:r>
              <a:rPr lang="en-US" sz="1600" dirty="0"/>
              <a:t>1.00000 meter = 3.280833333 US Survey Feet</a:t>
            </a:r>
          </a:p>
          <a:p>
            <a:pPr lvl="3"/>
            <a:r>
              <a:rPr lang="en-US" sz="1600" dirty="0"/>
              <a:t>1.00000 meter = 3.280839895 International Feet</a:t>
            </a:r>
          </a:p>
          <a:p>
            <a:pPr marL="1371600" lvl="3" indent="0">
              <a:buNone/>
            </a:pPr>
            <a:r>
              <a:rPr lang="en-US" sz="1600" dirty="0"/>
              <a:t>Or put another way:</a:t>
            </a:r>
          </a:p>
          <a:p>
            <a:pPr lvl="3"/>
            <a:r>
              <a:rPr lang="en-US" sz="1600" dirty="0"/>
              <a:t>100.000 US Survey Feet = 100.0002 International Feet</a:t>
            </a:r>
          </a:p>
          <a:p>
            <a:pPr lvl="3"/>
            <a:r>
              <a:rPr lang="en-US" sz="1600" dirty="0"/>
              <a:t>5280.00000 US Survey Feet = 5280.01056 International Feet </a:t>
            </a:r>
          </a:p>
          <a:p>
            <a:endParaRPr lang="en-US" dirty="0"/>
          </a:p>
          <a:p>
            <a:r>
              <a:rPr lang="en-US" dirty="0"/>
              <a:t>Ratio = 1.000002 or 0.999998</a:t>
            </a:r>
          </a:p>
          <a:p>
            <a:r>
              <a:rPr lang="en-US" dirty="0"/>
              <a:t>Should I multiply or divide by which ratio to convert one foot unit to the other? </a:t>
            </a:r>
          </a:p>
          <a:p>
            <a:r>
              <a:rPr lang="en-US" dirty="0"/>
              <a:t>Easy to confuse.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48</a:t>
            </a:fld>
            <a:endParaRPr lang="en-US"/>
          </a:p>
        </p:txBody>
      </p:sp>
    </p:spTree>
    <p:extLst>
      <p:ext uri="{BB962C8B-B14F-4D97-AF65-F5344CB8AC3E}">
        <p14:creationId xmlns:p14="http://schemas.microsoft.com/office/powerpoint/2010/main" val="3361139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However, when using State Plane Coordinates or Low Distortion Projection Coordinates, the coordinate values are large numbers, so it is imperative to keep your UNITS correct in the metadata.</a:t>
            </a:r>
          </a:p>
          <a:p>
            <a:pPr marL="914400" lvl="2" indent="0">
              <a:buNone/>
            </a:pPr>
            <a:r>
              <a:rPr lang="en-US" dirty="0"/>
              <a:t>Example:</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dirty="0"/>
              <a:t>350,000.000 US Ft = 350,000.700 Intl Ft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49</a:t>
            </a:fld>
            <a:endParaRPr lang="en-US"/>
          </a:p>
        </p:txBody>
      </p:sp>
    </p:spTree>
    <p:extLst>
      <p:ext uri="{BB962C8B-B14F-4D97-AF65-F5344CB8AC3E}">
        <p14:creationId xmlns:p14="http://schemas.microsoft.com/office/powerpoint/2010/main" val="2062377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 decisions needed to be made regarding how to define and maintain the modernized NSRS.</a:t>
            </a:r>
          </a:p>
          <a:p>
            <a:r>
              <a:rPr lang="en-US" dirty="0"/>
              <a:t>These are documented. See the following reports:</a:t>
            </a:r>
          </a:p>
          <a:p>
            <a:pPr lvl="1"/>
            <a:r>
              <a:rPr lang="en-US" dirty="0"/>
              <a:t>NOAA Technical Report NOS NGS 62</a:t>
            </a:r>
          </a:p>
          <a:p>
            <a:pPr lvl="2"/>
            <a:r>
              <a:rPr lang="en-US" sz="1800" dirty="0"/>
              <a:t>Blueprint for 2022, Part 1: Geometric Coordinates (61 pages) </a:t>
            </a:r>
          </a:p>
          <a:p>
            <a:pPr lvl="1"/>
            <a:r>
              <a:rPr lang="en-US" dirty="0"/>
              <a:t>NOAA Technical Report NOS NGS 64	</a:t>
            </a:r>
          </a:p>
          <a:p>
            <a:pPr lvl="2"/>
            <a:r>
              <a:rPr lang="en-US" sz="1800" dirty="0"/>
              <a:t>Blueprint for 2022, Part 2: Geopotential Coordinates (53 pages) </a:t>
            </a:r>
          </a:p>
          <a:p>
            <a:pPr lvl="1"/>
            <a:r>
              <a:rPr lang="en-US" dirty="0"/>
              <a:t>NOAA Technical Report NOS NGS 67	</a:t>
            </a:r>
          </a:p>
          <a:p>
            <a:pPr lvl="2"/>
            <a:r>
              <a:rPr lang="en-US" sz="1800" dirty="0"/>
              <a:t>Blueprint for 2022, Part 3: Working in the Modernized NSRS (133 pages)</a:t>
            </a:r>
          </a:p>
        </p:txBody>
      </p:sp>
      <p:sp>
        <p:nvSpPr>
          <p:cNvPr id="4" name="Slide Number Placeholder 3"/>
          <p:cNvSpPr>
            <a:spLocks noGrp="1"/>
          </p:cNvSpPr>
          <p:nvPr>
            <p:ph type="sldNum" sz="quarter" idx="5"/>
          </p:nvPr>
        </p:nvSpPr>
        <p:spPr/>
        <p:txBody>
          <a:bodyPr/>
          <a:lstStyle/>
          <a:p>
            <a:fld id="{09527747-20B6-4DA9-A78B-3E70BE5FC41D}" type="slidenum">
              <a:rPr lang="en-US" smtClean="0"/>
              <a:t>5</a:t>
            </a:fld>
            <a:endParaRPr lang="en-US"/>
          </a:p>
        </p:txBody>
      </p:sp>
    </p:spTree>
    <p:extLst>
      <p:ext uri="{BB962C8B-B14F-4D97-AF65-F5344CB8AC3E}">
        <p14:creationId xmlns:p14="http://schemas.microsoft.com/office/powerpoint/2010/main" val="512475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Deprecation of US Survey Foot</a:t>
            </a:r>
          </a:p>
          <a:p>
            <a:pPr lvl="1"/>
            <a:r>
              <a:rPr lang="en-US" dirty="0"/>
              <a:t>For maximal clarity and least confusion, consider switching all future measurements and future stored data to METRIC Units.</a:t>
            </a:r>
          </a:p>
          <a:p>
            <a:pPr lvl="2"/>
            <a:r>
              <a:rPr lang="en-US" dirty="0"/>
              <a:t>Since the Meter is easily and correctly convertible to US Ft or Intl Ft, it will be less likely to be wrongly done.</a:t>
            </a:r>
          </a:p>
          <a:p>
            <a:pPr lvl="2"/>
            <a:r>
              <a:rPr lang="en-US" dirty="0"/>
              <a:t>People are not machines, they often duck the metadata and fail to label the dimensions as US Ft or Intl Ft, instead labeling as simply Ft, leading to mistakes.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50</a:t>
            </a:fld>
            <a:endParaRPr lang="en-US"/>
          </a:p>
        </p:txBody>
      </p:sp>
    </p:spTree>
    <p:extLst>
      <p:ext uri="{BB962C8B-B14F-4D97-AF65-F5344CB8AC3E}">
        <p14:creationId xmlns:p14="http://schemas.microsoft.com/office/powerpoint/2010/main" val="17271891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rgbClr val="00B050"/>
                </a:solidFill>
              </a:rPr>
              <a:t>Seems like the simplest things cause the most trouble.</a:t>
            </a:r>
            <a:endParaRPr lang="en-US" dirty="0"/>
          </a:p>
          <a:p>
            <a:r>
              <a:rPr lang="en-US" dirty="0"/>
              <a:t>My college professor did not like Unit Conversion Factor Tables.</a:t>
            </a:r>
          </a:p>
          <a:p>
            <a:r>
              <a:rPr lang="en-US" dirty="0"/>
              <a:t>Professor showed us that if we only memorized a FEW known conversion ratios, that they could be multiplied together in strings, like fractions, and cancellation of units would help prevent errors.</a:t>
            </a:r>
          </a:p>
          <a:p>
            <a:r>
              <a:rPr lang="en-US" dirty="0"/>
              <a:t>Cancel units in numerator and denominator like fractions.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 don’t know if this will help you, but it was a real help to me at the time.</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51</a:t>
            </a:fld>
            <a:endParaRPr lang="en-US"/>
          </a:p>
        </p:txBody>
      </p:sp>
    </p:spTree>
    <p:extLst>
      <p:ext uri="{BB962C8B-B14F-4D97-AF65-F5344CB8AC3E}">
        <p14:creationId xmlns:p14="http://schemas.microsoft.com/office/powerpoint/2010/main" val="1065302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 b, then a/b = 1 and b/a =1</a:t>
            </a:r>
          </a:p>
          <a:p>
            <a:endParaRPr lang="en-US" dirty="0"/>
          </a:p>
          <a:p>
            <a:r>
              <a:rPr lang="en-US" dirty="0"/>
              <a:t>1 US Ft = 12 US Inches, can be expressed as inverse ratios, each equal to 1.</a:t>
            </a:r>
          </a:p>
          <a:p>
            <a:endParaRPr lang="en-US" dirty="0"/>
          </a:p>
          <a:p>
            <a:r>
              <a:rPr lang="en-US" dirty="0"/>
              <a:t>Since all correct conversion ratios = 1, they can be used as multipliers without changing the equivalency.</a:t>
            </a:r>
          </a:p>
          <a:p>
            <a:endParaRPr lang="en-US" dirty="0"/>
          </a:p>
          <a:p>
            <a:r>
              <a:rPr lang="en-US" dirty="0"/>
              <a:t>But caution, the conversion ratios must in fact be correct.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52</a:t>
            </a:fld>
            <a:endParaRPr lang="en-US"/>
          </a:p>
        </p:txBody>
      </p:sp>
    </p:spTree>
    <p:extLst>
      <p:ext uri="{BB962C8B-B14F-4D97-AF65-F5344CB8AC3E}">
        <p14:creationId xmlns:p14="http://schemas.microsoft.com/office/powerpoint/2010/main" val="1048408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Conversion Factors – how do avoid errors?</a:t>
            </a:r>
          </a:p>
          <a:p>
            <a:r>
              <a:rPr lang="en-US" dirty="0"/>
              <a:t>You only need to KNOW a few, but then combine them as needed. Use UNIT CANCELLATION.</a:t>
            </a:r>
          </a:p>
          <a:p>
            <a:pPr lvl="1"/>
            <a:r>
              <a:rPr lang="en-US" dirty="0"/>
              <a:t>Memorize a few Known Unit Conversions, then express them as RATIOs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53</a:t>
            </a:fld>
            <a:endParaRPr lang="en-US"/>
          </a:p>
        </p:txBody>
      </p:sp>
    </p:spTree>
    <p:extLst>
      <p:ext uri="{BB962C8B-B14F-4D97-AF65-F5344CB8AC3E}">
        <p14:creationId xmlns:p14="http://schemas.microsoft.com/office/powerpoint/2010/main" val="1651155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 of Unit “cancellation” (numerator and denominator) - convert </a:t>
            </a:r>
            <a:r>
              <a:rPr lang="en-US" sz="1200" b="1" dirty="0"/>
              <a:t>US Ft to Meters</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54</a:t>
            </a:fld>
            <a:endParaRPr lang="en-US"/>
          </a:p>
        </p:txBody>
      </p:sp>
    </p:spTree>
    <p:extLst>
      <p:ext uri="{BB962C8B-B14F-4D97-AF65-F5344CB8AC3E}">
        <p14:creationId xmlns:p14="http://schemas.microsoft.com/office/powerpoint/2010/main" val="3907124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Example of Unit “cancellation” (numerator and denominator) - convert </a:t>
            </a:r>
            <a:r>
              <a:rPr lang="en-US" sz="1200" b="1" dirty="0"/>
              <a:t>US Ft to Intl Ft</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55</a:t>
            </a:fld>
            <a:endParaRPr lang="en-US"/>
          </a:p>
        </p:txBody>
      </p:sp>
    </p:spTree>
    <p:extLst>
      <p:ext uri="{BB962C8B-B14F-4D97-AF65-F5344CB8AC3E}">
        <p14:creationId xmlns:p14="http://schemas.microsoft.com/office/powerpoint/2010/main" val="3066529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latin typeface="Times New Roman" panose="02020603050405020304" pitchFamily="18" charset="0"/>
                <a:cs typeface="Times New Roman" panose="02020603050405020304" pitchFamily="18" charset="0"/>
              </a:rPr>
              <a:t>Several enabling projects are needed for successful Modernization.</a:t>
            </a:r>
          </a:p>
          <a:p>
            <a:r>
              <a:rPr lang="en-US" sz="2400" dirty="0">
                <a:latin typeface="Times New Roman" panose="02020603050405020304" pitchFamily="18" charset="0"/>
                <a:cs typeface="Times New Roman" panose="02020603050405020304" pitchFamily="18" charset="0"/>
              </a:rPr>
              <a:t>These include:</a:t>
            </a:r>
          </a:p>
          <a:p>
            <a:r>
              <a:rPr lang="en-US" sz="2400" dirty="0">
                <a:latin typeface="Times New Roman" panose="02020603050405020304" pitchFamily="18" charset="0"/>
                <a:cs typeface="Times New Roman" panose="02020603050405020304" pitchFamily="18" charset="0"/>
              </a:rPr>
              <a:t>3 Geoid Slop</a:t>
            </a:r>
            <a:r>
              <a:rPr lang="en-US" sz="2400" dirty="0">
                <a:cs typeface="Times New Roman" panose="02020603050405020304" pitchFamily="18" charset="0"/>
              </a:rPr>
              <a:t>e Validation Surveys</a:t>
            </a:r>
          </a:p>
          <a:p>
            <a:pPr lvl="1"/>
            <a:r>
              <a:rPr lang="en-US" sz="2000" dirty="0">
                <a:cs typeface="Times New Roman" panose="02020603050405020304" pitchFamily="18" charset="0"/>
              </a:rPr>
              <a:t>GSVS11 (Texas), GSVS14 (Iowa), GSVS17 (Colorado) </a:t>
            </a:r>
          </a:p>
          <a:p>
            <a:pPr lvl="1"/>
            <a:r>
              <a:rPr lang="en-US" sz="2000" dirty="0">
                <a:latin typeface="Times New Roman" panose="02020603050405020304" pitchFamily="18" charset="0"/>
                <a:cs typeface="Times New Roman" panose="02020603050405020304" pitchFamily="18" charset="0"/>
              </a:rPr>
              <a:t>to validate H = h-N</a:t>
            </a:r>
          </a:p>
          <a:p>
            <a:r>
              <a:rPr lang="en-US" sz="2400" dirty="0">
                <a:latin typeface="Times New Roman" panose="02020603050405020304" pitchFamily="18" charset="0"/>
                <a:cs typeface="Times New Roman" panose="02020603050405020304" pitchFamily="18" charset="0"/>
              </a:rPr>
              <a:t>GRAV-D completion</a:t>
            </a:r>
          </a:p>
          <a:p>
            <a:r>
              <a:rPr lang="en-US" sz="2400" dirty="0">
                <a:latin typeface="Times New Roman" panose="02020603050405020304" pitchFamily="18" charset="0"/>
                <a:cs typeface="Times New Roman" panose="02020603050405020304" pitchFamily="18" charset="0"/>
              </a:rPr>
              <a:t>Vertical Datum Transformation Tool (GPS on BM Campaign)</a:t>
            </a:r>
          </a:p>
          <a:p>
            <a:r>
              <a:rPr lang="en-US" sz="2400" dirty="0">
                <a:latin typeface="Times New Roman" panose="02020603050405020304" pitchFamily="18" charset="0"/>
                <a:cs typeface="Times New Roman" panose="02020603050405020304" pitchFamily="18" charset="0"/>
              </a:rPr>
              <a:t>NCAT Improvements</a:t>
            </a:r>
          </a:p>
          <a:p>
            <a:r>
              <a:rPr lang="en-US" sz="2400" dirty="0">
                <a:latin typeface="Times New Roman" panose="02020603050405020304" pitchFamily="18" charset="0"/>
                <a:cs typeface="Times New Roman" panose="02020603050405020304" pitchFamily="18" charset="0"/>
              </a:rPr>
              <a:t>M-Pages</a:t>
            </a:r>
          </a:p>
          <a:p>
            <a:r>
              <a:rPr lang="en-US" sz="2400" dirty="0">
                <a:latin typeface="Times New Roman" panose="02020603050405020304" pitchFamily="18" charset="0"/>
                <a:cs typeface="Times New Roman" panose="02020603050405020304" pitchFamily="18" charset="0"/>
              </a:rPr>
              <a:t>NOS NGS 92</a:t>
            </a:r>
          </a:p>
          <a:p>
            <a:r>
              <a:rPr lang="en-US" dirty="0">
                <a:solidFill>
                  <a:srgbClr val="FF0000"/>
                </a:solidFill>
                <a:latin typeface="+mj-lt"/>
              </a:rPr>
              <a:t>Let’s take a brief look at these projects</a:t>
            </a:r>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6</a:t>
            </a:fld>
            <a:endParaRPr lang="en-US"/>
          </a:p>
        </p:txBody>
      </p:sp>
    </p:spTree>
    <p:extLst>
      <p:ext uri="{BB962C8B-B14F-4D97-AF65-F5344CB8AC3E}">
        <p14:creationId xmlns:p14="http://schemas.microsoft.com/office/powerpoint/2010/main" val="41034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NGS needed to prove that defining heights using gravity and a high-precision </a:t>
            </a:r>
            <a:r>
              <a:rPr lang="en-US" sz="2000" dirty="0">
                <a:solidFill>
                  <a:srgbClr val="FF0000"/>
                </a:solidFill>
              </a:rPr>
              <a:t>geoid model </a:t>
            </a:r>
            <a:r>
              <a:rPr lang="en-US" sz="2000" dirty="0"/>
              <a:t>would be able to acceptably duplicate the results of traditional leveling.</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Quoting </a:t>
            </a:r>
            <a:r>
              <a:rPr lang="en-US" sz="2000" dirty="0">
                <a:solidFill>
                  <a:srgbClr val="FF0000"/>
                </a:solidFill>
                <a:latin typeface="+mj-lt"/>
              </a:rPr>
              <a:t>the </a:t>
            </a:r>
            <a:r>
              <a:rPr lang="en-US" sz="2000" dirty="0">
                <a:solidFill>
                  <a:srgbClr val="FF0000"/>
                </a:solidFill>
                <a:effectLst/>
                <a:latin typeface="+mj-lt"/>
              </a:rPr>
              <a:t>NGS 10 Year Plan </a:t>
            </a:r>
            <a:r>
              <a:rPr lang="en-US" sz="2000" dirty="0"/>
              <a:t>in part:</a:t>
            </a:r>
          </a:p>
          <a:p>
            <a:r>
              <a:rPr lang="en-US" sz="2000" i="1" dirty="0">
                <a:solidFill>
                  <a:srgbClr val="FF0000"/>
                </a:solidFill>
                <a:effectLst/>
                <a:latin typeface="+mj-lt"/>
              </a:rPr>
              <a:t>…the gravimetric geoid used in defining the NSRS should have an absolute accuracy of 1 centimeter at any place and at any time.” </a:t>
            </a:r>
          </a:p>
          <a:p>
            <a:endParaRPr lang="en-US" sz="2000" dirty="0"/>
          </a:p>
          <a:p>
            <a:r>
              <a:rPr lang="en-US" sz="2000" dirty="0"/>
              <a:t>Put in algebraic terms:</a:t>
            </a:r>
          </a:p>
          <a:p>
            <a:pPr marL="0" indent="0">
              <a:buNone/>
            </a:pPr>
            <a:r>
              <a:rPr lang="en-US" sz="2000" i="1" dirty="0"/>
              <a:t>	Orthometric height (H) = Ellipsoid Height (h) – Geoid Model (N)</a:t>
            </a:r>
          </a:p>
          <a:p>
            <a:pPr lvl="1"/>
            <a:r>
              <a:rPr lang="en-US" sz="1600" i="1" dirty="0"/>
              <a:t>Ellipsoid Height (h) will be measured using GPS</a:t>
            </a:r>
          </a:p>
          <a:p>
            <a:pPr lvl="1"/>
            <a:r>
              <a:rPr lang="en-US" sz="1600" i="1" dirty="0"/>
              <a:t>Geoid Model (N) will be computed from the global gravity field</a:t>
            </a:r>
          </a:p>
          <a:p>
            <a:pPr lvl="1"/>
            <a:r>
              <a:rPr lang="en-US" sz="1600" i="1" dirty="0"/>
              <a:t>Orthometric Height (H) will be computed.</a:t>
            </a:r>
          </a:p>
          <a:p>
            <a:endParaRPr lang="en-US" dirty="0"/>
          </a:p>
        </p:txBody>
      </p:sp>
      <p:sp>
        <p:nvSpPr>
          <p:cNvPr id="4" name="Slide Number Placeholder 3"/>
          <p:cNvSpPr>
            <a:spLocks noGrp="1"/>
          </p:cNvSpPr>
          <p:nvPr>
            <p:ph type="sldNum" sz="quarter" idx="5"/>
          </p:nvPr>
        </p:nvSpPr>
        <p:spPr/>
        <p:txBody>
          <a:bodyPr/>
          <a:lstStyle/>
          <a:p>
            <a:fld id="{09527747-20B6-4DA9-A78B-3E70BE5FC41D}" type="slidenum">
              <a:rPr lang="en-US" smtClean="0"/>
              <a:t>7</a:t>
            </a:fld>
            <a:endParaRPr lang="en-US"/>
          </a:p>
        </p:txBody>
      </p:sp>
    </p:spTree>
    <p:extLst>
      <p:ext uri="{BB962C8B-B14F-4D97-AF65-F5344CB8AC3E}">
        <p14:creationId xmlns:p14="http://schemas.microsoft.com/office/powerpoint/2010/main" val="857605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has produced a summary slide set on the success of the GEOID Slope Validation Surveys.</a:t>
            </a:r>
          </a:p>
          <a:p>
            <a:r>
              <a:rPr lang="en-US" dirty="0"/>
              <a:t>You can view the slides at the NGS Presentation Library.</a:t>
            </a:r>
          </a:p>
        </p:txBody>
      </p:sp>
      <p:sp>
        <p:nvSpPr>
          <p:cNvPr id="4" name="Slide Number Placeholder 3"/>
          <p:cNvSpPr>
            <a:spLocks noGrp="1"/>
          </p:cNvSpPr>
          <p:nvPr>
            <p:ph type="sldNum" sz="quarter" idx="5"/>
          </p:nvPr>
        </p:nvSpPr>
        <p:spPr/>
        <p:txBody>
          <a:bodyPr/>
          <a:lstStyle/>
          <a:p>
            <a:fld id="{09527747-20B6-4DA9-A78B-3E70BE5FC41D}" type="slidenum">
              <a:rPr lang="en-US" smtClean="0"/>
              <a:t>8</a:t>
            </a:fld>
            <a:endParaRPr lang="en-US"/>
          </a:p>
        </p:txBody>
      </p:sp>
    </p:spTree>
    <p:extLst>
      <p:ext uri="{BB962C8B-B14F-4D97-AF65-F5344CB8AC3E}">
        <p14:creationId xmlns:p14="http://schemas.microsoft.com/office/powerpoint/2010/main" val="4221846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GRAV-D Mission required </a:t>
            </a:r>
          </a:p>
          <a:p>
            <a:r>
              <a:rPr lang="en-US" dirty="0"/>
              <a:t>Flying an airborne gravity meter at 20,000 feet to measure the Earth’s gravity field with sufficient density and accuracy to create a </a:t>
            </a:r>
            <a:r>
              <a:rPr lang="en-US" dirty="0">
                <a:solidFill>
                  <a:srgbClr val="FF0000"/>
                </a:solidFill>
              </a:rPr>
              <a:t>“geoid model” </a:t>
            </a:r>
            <a:r>
              <a:rPr lang="en-US" dirty="0"/>
              <a:t>over ¼ of the Earth – to cover the USA. </a:t>
            </a:r>
          </a:p>
          <a:p>
            <a:r>
              <a:rPr lang="en-US" dirty="0"/>
              <a:t>The GRAV-D Mission passed the 99% complete status in October 2023.</a:t>
            </a:r>
          </a:p>
        </p:txBody>
      </p:sp>
      <p:sp>
        <p:nvSpPr>
          <p:cNvPr id="4" name="Slide Number Placeholder 3"/>
          <p:cNvSpPr>
            <a:spLocks noGrp="1"/>
          </p:cNvSpPr>
          <p:nvPr>
            <p:ph type="sldNum" sz="quarter" idx="5"/>
          </p:nvPr>
        </p:nvSpPr>
        <p:spPr/>
        <p:txBody>
          <a:bodyPr/>
          <a:lstStyle/>
          <a:p>
            <a:fld id="{09527747-20B6-4DA9-A78B-3E70BE5FC41D}" type="slidenum">
              <a:rPr lang="en-US" smtClean="0"/>
              <a:t>9</a:t>
            </a:fld>
            <a:endParaRPr lang="en-US"/>
          </a:p>
        </p:txBody>
      </p:sp>
    </p:spTree>
    <p:extLst>
      <p:ext uri="{BB962C8B-B14F-4D97-AF65-F5344CB8AC3E}">
        <p14:creationId xmlns:p14="http://schemas.microsoft.com/office/powerpoint/2010/main" val="3535579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tint val="75000"/>
                  </a:schemeClr>
                </a:solidFill>
                <a:latin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r>
              <a:rPr lang="en-US" altLang="en-US"/>
              <a:t>November 30, 2023</a:t>
            </a:r>
            <a:endParaRPr lang="en-US" altLang="en-US"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cs typeface="Times New Roman" panose="02020603050405020304" pitchFamily="18" charset="0"/>
              </a:defRPr>
            </a:lvl1pPr>
          </a:lstStyle>
          <a:p>
            <a:pPr>
              <a:defRPr/>
            </a:pPr>
            <a:r>
              <a:rPr lang="en-US"/>
              <a:t>NSRS2022 Update</a:t>
            </a:r>
            <a:endParaRPr lang="en-US" dirty="0"/>
          </a:p>
        </p:txBody>
      </p:sp>
      <p:sp>
        <p:nvSpPr>
          <p:cNvPr id="6" name="Slide Number Placeholder 5"/>
          <p:cNvSpPr>
            <a:spLocks noGrp="1"/>
          </p:cNvSpPr>
          <p:nvPr>
            <p:ph type="sldNum" sz="quarter" idx="12"/>
          </p:nvPr>
        </p:nvSpPr>
        <p:spPr/>
        <p:txBody>
          <a:bodyPr/>
          <a:lstStyle>
            <a:lvl1pPr>
              <a:defRPr>
                <a:latin typeface="+mj-lt"/>
              </a:defRPr>
            </a:lvl1pPr>
          </a:lstStyle>
          <a:p>
            <a:fld id="{7AD4DCD3-172B-4990-80A6-45F69410C25B}" type="slidenum">
              <a:rPr lang="en-US" altLang="en-US" smtClean="0"/>
              <a:pPr/>
              <a:t>‹#›</a:t>
            </a:fld>
            <a:endParaRPr lang="en-US" altLang="en-US" dirty="0"/>
          </a:p>
        </p:txBody>
      </p:sp>
    </p:spTree>
    <p:extLst>
      <p:ext uri="{BB962C8B-B14F-4D97-AF65-F5344CB8AC3E}">
        <p14:creationId xmlns:p14="http://schemas.microsoft.com/office/powerpoint/2010/main" val="2049324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Times New Roman" panose="02020603050405020304" pitchFamily="18" charset="0"/>
              </a:defRPr>
            </a:lvl1pPr>
            <a:lvl2pPr>
              <a:defRPr>
                <a:latin typeface="+mj-lt"/>
              </a:defRPr>
            </a:lvl2pPr>
            <a:lvl3pPr>
              <a:defRPr baseline="0">
                <a:latin typeface="Times New Roman" panose="02020603050405020304" pitchFamily="18" charset="0"/>
              </a:defRPr>
            </a:lvl3pPr>
            <a:lvl4pPr>
              <a:defRPr baseline="0">
                <a:latin typeface="Times New Roman" panose="02020603050405020304" pitchFamily="18" charset="0"/>
              </a:defRPr>
            </a:lvl4pPr>
            <a:lvl5pPr>
              <a:defRPr baseline="0">
                <a:latin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j-lt"/>
              </a:defRPr>
            </a:lvl1pPr>
          </a:lstStyle>
          <a:p>
            <a:r>
              <a:rPr lang="en-US" altLang="en-US"/>
              <a:t>November 30, 2023</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NSRS2022 Update</a:t>
            </a:r>
            <a:endParaRPr lang="en-US" dirty="0"/>
          </a:p>
        </p:txBody>
      </p:sp>
      <p:sp>
        <p:nvSpPr>
          <p:cNvPr id="6" name="Slide Number Placeholder 5"/>
          <p:cNvSpPr>
            <a:spLocks noGrp="1"/>
          </p:cNvSpPr>
          <p:nvPr>
            <p:ph type="sldNum" sz="quarter" idx="12"/>
          </p:nvPr>
        </p:nvSpPr>
        <p:spPr/>
        <p:txBody>
          <a:bodyPr/>
          <a:lstStyle>
            <a:lvl1pPr>
              <a:defRPr/>
            </a:lvl1pPr>
          </a:lstStyle>
          <a:p>
            <a:fld id="{84C1C367-1155-47A8-B187-ABB1E4FCD3DE}" type="slidenum">
              <a:rPr lang="en-US" altLang="en-US"/>
              <a:pPr/>
              <a:t>‹#›</a:t>
            </a:fld>
            <a:endParaRPr lang="en-US" altLang="en-US" dirty="0"/>
          </a:p>
        </p:txBody>
      </p:sp>
    </p:spTree>
    <p:extLst>
      <p:ext uri="{BB962C8B-B14F-4D97-AF65-F5344CB8AC3E}">
        <p14:creationId xmlns:p14="http://schemas.microsoft.com/office/powerpoint/2010/main" val="982555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r>
              <a:rPr lang="en-US" altLang="en-US"/>
              <a:t>November 30, 2023</a:t>
            </a:r>
          </a:p>
        </p:txBody>
      </p:sp>
      <p:sp>
        <p:nvSpPr>
          <p:cNvPr id="6" name="Footer Placeholder 4"/>
          <p:cNvSpPr>
            <a:spLocks noGrp="1"/>
          </p:cNvSpPr>
          <p:nvPr>
            <p:ph type="ftr" sz="quarter" idx="11"/>
          </p:nvPr>
        </p:nvSpPr>
        <p:spPr/>
        <p:txBody>
          <a:bodyPr/>
          <a:lstStyle>
            <a:lvl1pPr>
              <a:defRPr/>
            </a:lvl1pPr>
          </a:lstStyle>
          <a:p>
            <a:pPr>
              <a:defRPr/>
            </a:pPr>
            <a:r>
              <a:rPr lang="en-US"/>
              <a:t>NSRS2022 Update</a:t>
            </a:r>
          </a:p>
        </p:txBody>
      </p:sp>
      <p:sp>
        <p:nvSpPr>
          <p:cNvPr id="7" name="Slide Number Placeholder 5"/>
          <p:cNvSpPr>
            <a:spLocks noGrp="1"/>
          </p:cNvSpPr>
          <p:nvPr>
            <p:ph type="sldNum" sz="quarter" idx="12"/>
          </p:nvPr>
        </p:nvSpPr>
        <p:spPr/>
        <p:txBody>
          <a:bodyPr/>
          <a:lstStyle>
            <a:lvl1pPr>
              <a:defRPr/>
            </a:lvl1pPr>
          </a:lstStyle>
          <a:p>
            <a:fld id="{F816B496-F0A6-46B4-B7DE-38DD1EF75C42}" type="slidenum">
              <a:rPr lang="en-US" altLang="en-US"/>
              <a:pPr/>
              <a:t>‹#›</a:t>
            </a:fld>
            <a:endParaRPr lang="en-US" altLang="en-US"/>
          </a:p>
        </p:txBody>
      </p:sp>
    </p:spTree>
    <p:extLst>
      <p:ext uri="{BB962C8B-B14F-4D97-AF65-F5344CB8AC3E}">
        <p14:creationId xmlns:p14="http://schemas.microsoft.com/office/powerpoint/2010/main" val="1695091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r>
              <a:rPr lang="en-US" altLang="en-US"/>
              <a:t>November 30, 2023</a:t>
            </a:r>
          </a:p>
        </p:txBody>
      </p:sp>
      <p:sp>
        <p:nvSpPr>
          <p:cNvPr id="4" name="Footer Placeholder 4"/>
          <p:cNvSpPr>
            <a:spLocks noGrp="1"/>
          </p:cNvSpPr>
          <p:nvPr>
            <p:ph type="ftr" sz="quarter" idx="11"/>
          </p:nvPr>
        </p:nvSpPr>
        <p:spPr/>
        <p:txBody>
          <a:bodyPr/>
          <a:lstStyle>
            <a:lvl1pPr>
              <a:defRPr/>
            </a:lvl1pPr>
          </a:lstStyle>
          <a:p>
            <a:pPr>
              <a:defRPr/>
            </a:pPr>
            <a:r>
              <a:rPr lang="en-US"/>
              <a:t>NSRS2022 Update</a:t>
            </a:r>
          </a:p>
        </p:txBody>
      </p:sp>
      <p:sp>
        <p:nvSpPr>
          <p:cNvPr id="5" name="Slide Number Placeholder 5"/>
          <p:cNvSpPr>
            <a:spLocks noGrp="1"/>
          </p:cNvSpPr>
          <p:nvPr>
            <p:ph type="sldNum" sz="quarter" idx="12"/>
          </p:nvPr>
        </p:nvSpPr>
        <p:spPr/>
        <p:txBody>
          <a:bodyPr/>
          <a:lstStyle>
            <a:lvl1pPr>
              <a:defRPr/>
            </a:lvl1pPr>
          </a:lstStyle>
          <a:p>
            <a:fld id="{016970B9-A162-4590-850A-FA6524EA096B}" type="slidenum">
              <a:rPr lang="en-US" altLang="en-US"/>
              <a:pPr/>
              <a:t>‹#›</a:t>
            </a:fld>
            <a:endParaRPr lang="en-US" altLang="en-US"/>
          </a:p>
        </p:txBody>
      </p:sp>
    </p:spTree>
    <p:extLst>
      <p:ext uri="{BB962C8B-B14F-4D97-AF65-F5344CB8AC3E}">
        <p14:creationId xmlns:p14="http://schemas.microsoft.com/office/powerpoint/2010/main" val="389235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en-US"/>
              <a:t>November 30, 2023</a:t>
            </a:r>
          </a:p>
        </p:txBody>
      </p:sp>
      <p:sp>
        <p:nvSpPr>
          <p:cNvPr id="3" name="Footer Placeholder 4"/>
          <p:cNvSpPr>
            <a:spLocks noGrp="1"/>
          </p:cNvSpPr>
          <p:nvPr>
            <p:ph type="ftr" sz="quarter" idx="11"/>
          </p:nvPr>
        </p:nvSpPr>
        <p:spPr/>
        <p:txBody>
          <a:bodyPr/>
          <a:lstStyle>
            <a:lvl1pPr>
              <a:defRPr/>
            </a:lvl1pPr>
          </a:lstStyle>
          <a:p>
            <a:pPr>
              <a:defRPr/>
            </a:pPr>
            <a:r>
              <a:rPr lang="en-US"/>
              <a:t>NSRS2022 Update</a:t>
            </a:r>
          </a:p>
        </p:txBody>
      </p:sp>
      <p:sp>
        <p:nvSpPr>
          <p:cNvPr id="4" name="Slide Number Placeholder 5"/>
          <p:cNvSpPr>
            <a:spLocks noGrp="1"/>
          </p:cNvSpPr>
          <p:nvPr>
            <p:ph type="sldNum" sz="quarter" idx="12"/>
          </p:nvPr>
        </p:nvSpPr>
        <p:spPr/>
        <p:txBody>
          <a:bodyPr/>
          <a:lstStyle>
            <a:lvl1pPr>
              <a:defRPr/>
            </a:lvl1pPr>
          </a:lstStyle>
          <a:p>
            <a:fld id="{21522A12-69FB-4CEA-B41C-E21C20ABD61E}" type="slidenum">
              <a:rPr lang="en-US" altLang="en-US"/>
              <a:pPr/>
              <a:t>‹#›</a:t>
            </a:fld>
            <a:endParaRPr lang="en-US" altLang="en-US"/>
          </a:p>
        </p:txBody>
      </p:sp>
    </p:spTree>
    <p:extLst>
      <p:ext uri="{BB962C8B-B14F-4D97-AF65-F5344CB8AC3E}">
        <p14:creationId xmlns:p14="http://schemas.microsoft.com/office/powerpoint/2010/main" val="520652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mj-lt"/>
              </a:defRPr>
            </a:lvl1pPr>
          </a:lstStyle>
          <a:p>
            <a:r>
              <a:rPr lang="en-US" altLang="en-US"/>
              <a:t>November 30, 2023</a:t>
            </a:r>
            <a:endParaRPr lang="en-US"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j-lt"/>
                <a:ea typeface="+mn-ea"/>
                <a:cs typeface="+mn-cs"/>
              </a:defRPr>
            </a:lvl1pPr>
          </a:lstStyle>
          <a:p>
            <a:pPr>
              <a:defRPr/>
            </a:pPr>
            <a:r>
              <a:rPr lang="en-US"/>
              <a:t>NSRS2022 Update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Times New Roman" panose="02020603050405020304" pitchFamily="18" charset="0"/>
                <a:cs typeface="Times New Roman" panose="02020603050405020304" pitchFamily="18" charset="0"/>
              </a:defRPr>
            </a:lvl1pPr>
          </a:lstStyle>
          <a:p>
            <a:fld id="{23D9E77E-4402-46A0-A789-8BD17084C5A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fontAlgn="base" hangingPunct="1">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j-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j-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S PGothic" panose="020B0600070205080204" pitchFamily="34" charset="-128"/>
          <a:cs typeface="Times New Roman" panose="02020603050405020304" pitchFamily="18"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j-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chemeClr val="tx1"/>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05A8-EA5B-4638-8461-A022069F1F2D}"/>
              </a:ext>
            </a:extLst>
          </p:cNvPr>
          <p:cNvSpPr>
            <a:spLocks noGrp="1"/>
          </p:cNvSpPr>
          <p:nvPr>
            <p:ph type="ctrTitle"/>
          </p:nvPr>
        </p:nvSpPr>
        <p:spPr>
          <a:xfrm>
            <a:off x="0" y="2130425"/>
            <a:ext cx="9144000" cy="1470025"/>
          </a:xfrm>
        </p:spPr>
        <p:txBody>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NSRS 2022 Update</a:t>
            </a:r>
            <a:b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200" i="1" dirty="0">
                <a:effectLst>
                  <a:outerShdw blurRad="38100" dist="38100" dir="2700000" algn="tl">
                    <a:srgbClr val="000000">
                      <a:alpha val="43137"/>
                    </a:srgbClr>
                  </a:outerShdw>
                </a:effectLst>
                <a:cs typeface="Times New Roman" panose="02020603050405020304" pitchFamily="18" charset="0"/>
              </a:rPr>
              <a:t>Preparing for NSRS 2022 - What Should You Do Now?</a:t>
            </a:r>
            <a:endParaRPr lang="en-US" sz="5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9BD0FD7A-9590-4849-8DB2-8A69A4863C82}"/>
              </a:ext>
            </a:extLst>
          </p:cNvPr>
          <p:cNvSpPr>
            <a:spLocks noGrp="1"/>
          </p:cNvSpPr>
          <p:nvPr>
            <p:ph type="subTitle" idx="1"/>
          </p:nvPr>
        </p:nvSpPr>
        <p:spPr>
          <a:xfrm>
            <a:off x="1371600" y="3886199"/>
            <a:ext cx="6400800" cy="2314575"/>
          </a:xfrm>
        </p:spPr>
        <p:txBody>
          <a:bodyPr/>
          <a:lstStyle/>
          <a:p>
            <a:r>
              <a:rPr lang="en-US" sz="1800" dirty="0">
                <a:solidFill>
                  <a:schemeClr val="tx1"/>
                </a:solidFill>
                <a:effectLst>
                  <a:outerShdw blurRad="38100" dist="38100" dir="2700000" algn="tl">
                    <a:srgbClr val="000000">
                      <a:alpha val="43137"/>
                    </a:srgbClr>
                  </a:outerShdw>
                </a:effectLst>
                <a:cs typeface="Times New Roman" panose="02020603050405020304" pitchFamily="18" charset="0"/>
              </a:rPr>
              <a:t>by</a:t>
            </a:r>
          </a:p>
          <a:p>
            <a:r>
              <a:rPr lang="en-US" sz="1800" dirty="0">
                <a:solidFill>
                  <a:schemeClr val="tx1"/>
                </a:solidFill>
                <a:effectLst>
                  <a:outerShdw blurRad="38100" dist="38100" dir="2700000" algn="tl">
                    <a:srgbClr val="000000">
                      <a:alpha val="43137"/>
                    </a:srgbClr>
                  </a:outerShdw>
                </a:effectLst>
                <a:cs typeface="Times New Roman" panose="02020603050405020304" pitchFamily="18" charset="0"/>
              </a:rPr>
              <a:t>Dave Zenk</a:t>
            </a:r>
          </a:p>
          <a:p>
            <a:r>
              <a:rPr lang="en-US" sz="1800" dirty="0">
                <a:solidFill>
                  <a:schemeClr val="tx1"/>
                </a:solidFill>
                <a:effectLst>
                  <a:outerShdw blurRad="38100" dist="38100" dir="2700000" algn="tl">
                    <a:srgbClr val="000000">
                      <a:alpha val="43137"/>
                    </a:srgbClr>
                  </a:outerShdw>
                </a:effectLst>
                <a:cs typeface="Times New Roman" panose="02020603050405020304" pitchFamily="18" charset="0"/>
              </a:rPr>
              <a:t>National Geodetic Survey</a:t>
            </a:r>
          </a:p>
          <a:p>
            <a:r>
              <a:rPr lang="en-US" sz="1800" dirty="0">
                <a:solidFill>
                  <a:schemeClr val="tx1"/>
                </a:solidFill>
                <a:effectLst>
                  <a:outerShdw blurRad="38100" dist="38100" dir="2700000" algn="tl">
                    <a:srgbClr val="000000">
                      <a:alpha val="43137"/>
                    </a:srgbClr>
                  </a:outerShdw>
                </a:effectLst>
                <a:cs typeface="Times New Roman" panose="02020603050405020304" pitchFamily="18" charset="0"/>
              </a:rPr>
              <a:t>Northern Plains Regional Advisor</a:t>
            </a:r>
          </a:p>
          <a:p>
            <a:r>
              <a:rPr lang="en-US" sz="1600" dirty="0">
                <a:solidFill>
                  <a:schemeClr val="tx1"/>
                </a:solidFill>
                <a:effectLst>
                  <a:outerShdw blurRad="38100" dist="38100" dir="2700000" algn="tl">
                    <a:srgbClr val="000000">
                      <a:alpha val="43137"/>
                    </a:srgbClr>
                  </a:outerShdw>
                </a:effectLst>
                <a:cs typeface="Times New Roman" panose="02020603050405020304" pitchFamily="18" charset="0"/>
              </a:rPr>
              <a:t>(MN, ND, SD, NE, IA)</a:t>
            </a:r>
          </a:p>
        </p:txBody>
      </p:sp>
      <p:sp>
        <p:nvSpPr>
          <p:cNvPr id="4" name="Date Placeholder 3">
            <a:extLst>
              <a:ext uri="{FF2B5EF4-FFF2-40B4-BE49-F238E27FC236}">
                <a16:creationId xmlns:a16="http://schemas.microsoft.com/office/drawing/2014/main" id="{921BF0FD-6CA9-A244-3245-81E9E947A160}"/>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890F53ED-D81F-6B98-5422-FFEFF610A11F}"/>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845636AF-7709-4547-01D9-25A16BBC7159}"/>
              </a:ext>
            </a:extLst>
          </p:cNvPr>
          <p:cNvSpPr>
            <a:spLocks noGrp="1"/>
          </p:cNvSpPr>
          <p:nvPr>
            <p:ph type="sldNum" sz="quarter" idx="12"/>
          </p:nvPr>
        </p:nvSpPr>
        <p:spPr/>
        <p:txBody>
          <a:bodyPr/>
          <a:lstStyle/>
          <a:p>
            <a:fld id="{7AD4DCD3-172B-4990-80A6-45F69410C25B}" type="slidenum">
              <a:rPr lang="en-US" altLang="en-US" smtClean="0"/>
              <a:pPr/>
              <a:t>1</a:t>
            </a:fld>
            <a:endParaRPr lang="en-US" altLang="en-US"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5D34-A9C9-BA6E-8207-50C062962CE7}"/>
              </a:ext>
            </a:extLst>
          </p:cNvPr>
          <p:cNvSpPr>
            <a:spLocks noGrp="1"/>
          </p:cNvSpPr>
          <p:nvPr>
            <p:ph type="title"/>
          </p:nvPr>
        </p:nvSpPr>
        <p:spPr/>
        <p:txBody>
          <a:bodyPr/>
          <a:lstStyle/>
          <a:p>
            <a:r>
              <a:rPr lang="en-US" dirty="0"/>
              <a:t>Geoid Model (N)</a:t>
            </a:r>
          </a:p>
        </p:txBody>
      </p:sp>
      <p:sp>
        <p:nvSpPr>
          <p:cNvPr id="3" name="Content Placeholder 2">
            <a:extLst>
              <a:ext uri="{FF2B5EF4-FFF2-40B4-BE49-F238E27FC236}">
                <a16:creationId xmlns:a16="http://schemas.microsoft.com/office/drawing/2014/main" id="{07520A44-AE0C-20EF-76B8-9D6D95089DB0}"/>
              </a:ext>
            </a:extLst>
          </p:cNvPr>
          <p:cNvSpPr>
            <a:spLocks noGrp="1"/>
          </p:cNvSpPr>
          <p:nvPr>
            <p:ph idx="1"/>
          </p:nvPr>
        </p:nvSpPr>
        <p:spPr>
          <a:xfrm>
            <a:off x="457200" y="1600200"/>
            <a:ext cx="8369300" cy="4525963"/>
          </a:xfrm>
        </p:spPr>
        <p:txBody>
          <a:bodyPr/>
          <a:lstStyle/>
          <a:p>
            <a:r>
              <a:rPr lang="en-US" dirty="0"/>
              <a:t>GSVS proved that we are able to compute an acceptably accurate geoid model if we have adequate gravity field measurements.</a:t>
            </a:r>
          </a:p>
          <a:p>
            <a:endParaRPr lang="en-US" dirty="0"/>
          </a:p>
          <a:p>
            <a:r>
              <a:rPr lang="en-US" dirty="0"/>
              <a:t>Completion of GRAV-D provided the needed gravity field measurements.</a:t>
            </a:r>
          </a:p>
          <a:p>
            <a:endParaRPr lang="en-US" dirty="0"/>
          </a:p>
          <a:p>
            <a:r>
              <a:rPr lang="en-US" b="1" dirty="0"/>
              <a:t>Result: </a:t>
            </a:r>
            <a:r>
              <a:rPr lang="en-US" dirty="0"/>
              <a:t>NGS can now compute the needed Geoid Model (N)</a:t>
            </a:r>
          </a:p>
        </p:txBody>
      </p:sp>
      <p:sp>
        <p:nvSpPr>
          <p:cNvPr id="4" name="Date Placeholder 3">
            <a:extLst>
              <a:ext uri="{FF2B5EF4-FFF2-40B4-BE49-F238E27FC236}">
                <a16:creationId xmlns:a16="http://schemas.microsoft.com/office/drawing/2014/main" id="{E5EDF25E-93FC-CB0C-505A-B9823A7CCDDF}"/>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1B615C63-1119-E11D-DD63-38B3C4297315}"/>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AC27D8F8-32F3-B64F-A8C6-9AC012866117}"/>
              </a:ext>
            </a:extLst>
          </p:cNvPr>
          <p:cNvSpPr>
            <a:spLocks noGrp="1"/>
          </p:cNvSpPr>
          <p:nvPr>
            <p:ph type="sldNum" sz="quarter" idx="12"/>
          </p:nvPr>
        </p:nvSpPr>
        <p:spPr/>
        <p:txBody>
          <a:bodyPr/>
          <a:lstStyle/>
          <a:p>
            <a:fld id="{84C1C367-1155-47A8-B187-ABB1E4FCD3DE}" type="slidenum">
              <a:rPr lang="en-US" altLang="en-US" smtClean="0"/>
              <a:pPr/>
              <a:t>10</a:t>
            </a:fld>
            <a:endParaRPr lang="en-US" altLang="en-US" dirty="0"/>
          </a:p>
        </p:txBody>
      </p:sp>
      <p:sp>
        <p:nvSpPr>
          <p:cNvPr id="22" name="TextBox 21">
            <a:extLst>
              <a:ext uri="{FF2B5EF4-FFF2-40B4-BE49-F238E27FC236}">
                <a16:creationId xmlns:a16="http://schemas.microsoft.com/office/drawing/2014/main" id="{6A61D8F4-E895-D6EC-4262-E4A3406BB268}"/>
              </a:ext>
            </a:extLst>
          </p:cNvPr>
          <p:cNvSpPr txBox="1"/>
          <p:nvPr/>
        </p:nvSpPr>
        <p:spPr>
          <a:xfrm rot="20416354">
            <a:off x="6776609" y="2425881"/>
            <a:ext cx="1686783" cy="923330"/>
          </a:xfrm>
          <a:prstGeom prst="rect">
            <a:avLst/>
          </a:prstGeom>
          <a:noFill/>
        </p:spPr>
        <p:txBody>
          <a:bodyPr wrap="square" rtlCol="0">
            <a:spAutoFit/>
          </a:bodyPr>
          <a:lstStyle/>
          <a:p>
            <a:r>
              <a:rPr lang="en-US" dirty="0"/>
              <a:t>Success, essentially complete!</a:t>
            </a:r>
          </a:p>
        </p:txBody>
      </p:sp>
      <p:sp>
        <p:nvSpPr>
          <p:cNvPr id="23" name="TextBox 22">
            <a:extLst>
              <a:ext uri="{FF2B5EF4-FFF2-40B4-BE49-F238E27FC236}">
                <a16:creationId xmlns:a16="http://schemas.microsoft.com/office/drawing/2014/main" id="{9D6C3F6A-E8EE-9C36-13A8-053B5AC2CAD4}"/>
              </a:ext>
            </a:extLst>
          </p:cNvPr>
          <p:cNvSpPr txBox="1"/>
          <p:nvPr/>
        </p:nvSpPr>
        <p:spPr>
          <a:xfrm rot="20416354">
            <a:off x="6776610" y="3864387"/>
            <a:ext cx="1686783" cy="923330"/>
          </a:xfrm>
          <a:prstGeom prst="rect">
            <a:avLst/>
          </a:prstGeom>
          <a:noFill/>
        </p:spPr>
        <p:txBody>
          <a:bodyPr wrap="square" rtlCol="0">
            <a:spAutoFit/>
          </a:bodyPr>
          <a:lstStyle/>
          <a:p>
            <a:r>
              <a:rPr lang="en-US" dirty="0"/>
              <a:t>Success, essentially complete!</a:t>
            </a:r>
          </a:p>
        </p:txBody>
      </p:sp>
      <p:sp>
        <p:nvSpPr>
          <p:cNvPr id="24" name="TextBox 23">
            <a:extLst>
              <a:ext uri="{FF2B5EF4-FFF2-40B4-BE49-F238E27FC236}">
                <a16:creationId xmlns:a16="http://schemas.microsoft.com/office/drawing/2014/main" id="{B353EB86-A603-6A5A-72B3-46FD6478DCF9}"/>
              </a:ext>
            </a:extLst>
          </p:cNvPr>
          <p:cNvSpPr txBox="1"/>
          <p:nvPr/>
        </p:nvSpPr>
        <p:spPr>
          <a:xfrm rot="20416354">
            <a:off x="6776611" y="5302893"/>
            <a:ext cx="1686783" cy="923330"/>
          </a:xfrm>
          <a:prstGeom prst="rect">
            <a:avLst/>
          </a:prstGeom>
          <a:noFill/>
        </p:spPr>
        <p:txBody>
          <a:bodyPr wrap="square" rtlCol="0">
            <a:spAutoFit/>
          </a:bodyPr>
          <a:lstStyle/>
          <a:p>
            <a:r>
              <a:rPr lang="en-US" dirty="0"/>
              <a:t>Success, essentially complete!</a:t>
            </a:r>
          </a:p>
        </p:txBody>
      </p:sp>
    </p:spTree>
    <p:extLst>
      <p:ext uri="{BB962C8B-B14F-4D97-AF65-F5344CB8AC3E}">
        <p14:creationId xmlns:p14="http://schemas.microsoft.com/office/powerpoint/2010/main" val="3546925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500"/>
                            </p:stCondLst>
                            <p:childTnLst>
                              <p:par>
                                <p:cTn id="13" presetID="22" presetClass="entr" presetSubtype="8" fill="hold" grpId="0" nodeType="afterEffect">
                                  <p:stCondLst>
                                    <p:cond delay="25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left)">
                                      <p:cBhvr>
                                        <p:cTn id="15" dur="500"/>
                                        <p:tgtEl>
                                          <p:spTgt spid="3">
                                            <p:txEl>
                                              <p:pRg st="4" end="4"/>
                                            </p:txEl>
                                          </p:spTgt>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3000"/>
                            </p:stCondLst>
                            <p:childTnLst>
                              <p:par>
                                <p:cTn id="21" presetID="22" presetClass="entr" presetSubtype="8" fill="hold" grpId="0" nodeType="afterEffect">
                                  <p:stCondLst>
                                    <p:cond delay="25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3750"/>
                            </p:stCondLst>
                            <p:childTnLst>
                              <p:par>
                                <p:cTn id="25" presetID="22" presetClass="entr" presetSubtype="8" fill="hold" grpId="0" nodeType="afterEffect">
                                  <p:stCondLst>
                                    <p:cond delay="25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sz="2400" dirty="0"/>
              <a:t>The NGVD29 and NAVD88 heights were defined by leveling, and NAPGD2022 heights will be defined by H=h-N.</a:t>
            </a:r>
          </a:p>
          <a:p>
            <a:r>
              <a:rPr lang="en-US" sz="2400" dirty="0"/>
              <a:t>So, there is a </a:t>
            </a:r>
            <a:r>
              <a:rPr lang="en-US" sz="2400" dirty="0">
                <a:solidFill>
                  <a:srgbClr val="FF0000"/>
                </a:solidFill>
              </a:rPr>
              <a:t>need to transform </a:t>
            </a:r>
            <a:r>
              <a:rPr lang="en-US" sz="2400" dirty="0"/>
              <a:t>heights in the former vertical datums to heights in the new datum.</a:t>
            </a:r>
          </a:p>
          <a:p>
            <a:r>
              <a:rPr lang="en-US" sz="2400" dirty="0"/>
              <a:t>A sample point for the </a:t>
            </a:r>
            <a:r>
              <a:rPr lang="en-US" sz="2400" dirty="0">
                <a:solidFill>
                  <a:srgbClr val="FF0000"/>
                </a:solidFill>
              </a:rPr>
              <a:t>transformation tool</a:t>
            </a:r>
            <a:r>
              <a:rPr lang="en-US" sz="2400" dirty="0"/>
              <a:t> must have a published height from leveling (NGVD29 or NAVD88) and an ellipsoid height from GPS.</a:t>
            </a:r>
          </a:p>
          <a:p>
            <a:r>
              <a:rPr lang="en-US" sz="2400" dirty="0"/>
              <a:t>Since the presence of such marks is variable across the USA, NGS launched a GPS on BM Campaign to densify the collection of sample points.</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11</a:t>
            </a:fld>
            <a:endParaRPr lang="en-US" altLang="en-US" dirty="0"/>
          </a:p>
        </p:txBody>
      </p:sp>
    </p:spTree>
    <p:extLst>
      <p:ext uri="{BB962C8B-B14F-4D97-AF65-F5344CB8AC3E}">
        <p14:creationId xmlns:p14="http://schemas.microsoft.com/office/powerpoint/2010/main" val="36067217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4747-DCFE-B33C-4057-FC40EED015F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4" name="Date Placeholder 3">
            <a:extLst>
              <a:ext uri="{FF2B5EF4-FFF2-40B4-BE49-F238E27FC236}">
                <a16:creationId xmlns:a16="http://schemas.microsoft.com/office/drawing/2014/main" id="{F5465AF8-17FD-B078-EEED-ED864211C323}"/>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65A17BAE-2030-45F4-9874-54A18A07E9C7}"/>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282B48D5-E85D-D083-BF87-1739B376800D}"/>
              </a:ext>
            </a:extLst>
          </p:cNvPr>
          <p:cNvSpPr>
            <a:spLocks noGrp="1"/>
          </p:cNvSpPr>
          <p:nvPr>
            <p:ph type="sldNum" sz="quarter" idx="12"/>
          </p:nvPr>
        </p:nvSpPr>
        <p:spPr/>
        <p:txBody>
          <a:bodyPr/>
          <a:lstStyle/>
          <a:p>
            <a:fld id="{84C1C367-1155-47A8-B187-ABB1E4FCD3DE}" type="slidenum">
              <a:rPr lang="en-US" altLang="en-US" smtClean="0"/>
              <a:pPr/>
              <a:t>12</a:t>
            </a:fld>
            <a:endParaRPr lang="en-US" altLang="en-US" dirty="0"/>
          </a:p>
        </p:txBody>
      </p:sp>
      <p:pic>
        <p:nvPicPr>
          <p:cNvPr id="7" name="Picture 6" descr="Distribution Map of GEOID18 benchmarks">
            <a:extLst>
              <a:ext uri="{FF2B5EF4-FFF2-40B4-BE49-F238E27FC236}">
                <a16:creationId xmlns:a16="http://schemas.microsoft.com/office/drawing/2014/main" id="{95F7ED47-23A1-2902-81D7-723AB6998653}"/>
              </a:ext>
            </a:extLst>
          </p:cNvPr>
          <p:cNvPicPr>
            <a:picLocks noChangeAspect="1"/>
          </p:cNvPicPr>
          <p:nvPr/>
        </p:nvPicPr>
        <p:blipFill>
          <a:blip r:embed="rId3"/>
          <a:stretch>
            <a:fillRect/>
          </a:stretch>
        </p:blipFill>
        <p:spPr>
          <a:xfrm>
            <a:off x="1173818" y="1231106"/>
            <a:ext cx="6812430" cy="5264150"/>
          </a:xfrm>
          <a:prstGeom prst="rect">
            <a:avLst/>
          </a:prstGeom>
        </p:spPr>
      </p:pic>
      <p:sp>
        <p:nvSpPr>
          <p:cNvPr id="8" name="TextBox 7">
            <a:extLst>
              <a:ext uri="{FF2B5EF4-FFF2-40B4-BE49-F238E27FC236}">
                <a16:creationId xmlns:a16="http://schemas.microsoft.com/office/drawing/2014/main" id="{6E5D4516-E48F-957D-1740-B2746F181F05}"/>
              </a:ext>
            </a:extLst>
          </p:cNvPr>
          <p:cNvSpPr txBox="1"/>
          <p:nvPr/>
        </p:nvSpPr>
        <p:spPr>
          <a:xfrm>
            <a:off x="7138523" y="4259478"/>
            <a:ext cx="2005477" cy="923330"/>
          </a:xfrm>
          <a:prstGeom prst="rect">
            <a:avLst/>
          </a:prstGeom>
          <a:solidFill>
            <a:schemeClr val="accent1">
              <a:lumMod val="20000"/>
              <a:lumOff val="80000"/>
            </a:schemeClr>
          </a:solidFill>
          <a:ln w="15875">
            <a:solidFill>
              <a:schemeClr val="accent1"/>
            </a:solidFill>
          </a:ln>
        </p:spPr>
        <p:txBody>
          <a:bodyPr wrap="square" rtlCol="0">
            <a:spAutoFit/>
          </a:bodyPr>
          <a:lstStyle/>
          <a:p>
            <a:r>
              <a:rPr lang="en-US" dirty="0"/>
              <a:t>Variable spacing of GPS on BM in USA for GEOID18 </a:t>
            </a:r>
          </a:p>
        </p:txBody>
      </p:sp>
      <p:sp>
        <p:nvSpPr>
          <p:cNvPr id="3" name="Oval 2">
            <a:extLst>
              <a:ext uri="{FF2B5EF4-FFF2-40B4-BE49-F238E27FC236}">
                <a16:creationId xmlns:a16="http://schemas.microsoft.com/office/drawing/2014/main" id="{B841C49E-5794-2CC0-89CA-8437A6D41ABB}"/>
              </a:ext>
            </a:extLst>
          </p:cNvPr>
          <p:cNvSpPr/>
          <p:nvPr/>
        </p:nvSpPr>
        <p:spPr>
          <a:xfrm>
            <a:off x="4691063" y="3228975"/>
            <a:ext cx="509588" cy="128588"/>
          </a:xfrm>
          <a:prstGeom prst="ellipse">
            <a:avLst/>
          </a:prstGeom>
          <a:solidFill>
            <a:srgbClr val="FF0000">
              <a:alpha val="10000"/>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67F3599-9661-8C62-2EAF-8B51274F9D36}"/>
              </a:ext>
            </a:extLst>
          </p:cNvPr>
          <p:cNvSpPr/>
          <p:nvPr/>
        </p:nvSpPr>
        <p:spPr>
          <a:xfrm>
            <a:off x="4359275" y="4991099"/>
            <a:ext cx="212725" cy="454025"/>
          </a:xfrm>
          <a:prstGeom prst="ellipse">
            <a:avLst/>
          </a:prstGeom>
          <a:solidFill>
            <a:srgbClr val="FF0000">
              <a:alpha val="10000"/>
            </a:srgbClr>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4693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1360B-5560-5825-65C7-AA0EAD28C1B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4" name="Date Placeholder 3">
            <a:extLst>
              <a:ext uri="{FF2B5EF4-FFF2-40B4-BE49-F238E27FC236}">
                <a16:creationId xmlns:a16="http://schemas.microsoft.com/office/drawing/2014/main" id="{3AA7F4C0-652F-B7E8-BDC4-35D6D11E20B7}"/>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DBE343B2-FD36-D824-B923-7170E53EE9BA}"/>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303EAFA5-5660-5C28-7BA1-3720F03E6E03}"/>
              </a:ext>
            </a:extLst>
          </p:cNvPr>
          <p:cNvSpPr>
            <a:spLocks noGrp="1"/>
          </p:cNvSpPr>
          <p:nvPr>
            <p:ph type="sldNum" sz="quarter" idx="12"/>
          </p:nvPr>
        </p:nvSpPr>
        <p:spPr/>
        <p:txBody>
          <a:bodyPr/>
          <a:lstStyle/>
          <a:p>
            <a:fld id="{84C1C367-1155-47A8-B187-ABB1E4FCD3DE}" type="slidenum">
              <a:rPr lang="en-US" altLang="en-US" smtClean="0"/>
              <a:pPr/>
              <a:t>13</a:t>
            </a:fld>
            <a:endParaRPr lang="en-US" altLang="en-US" dirty="0"/>
          </a:p>
        </p:txBody>
      </p:sp>
      <p:sp>
        <p:nvSpPr>
          <p:cNvPr id="9" name="TextBox 8">
            <a:extLst>
              <a:ext uri="{FF2B5EF4-FFF2-40B4-BE49-F238E27FC236}">
                <a16:creationId xmlns:a16="http://schemas.microsoft.com/office/drawing/2014/main" id="{5CAC6D09-553F-33A2-6603-B84FEB2D1A1A}"/>
              </a:ext>
            </a:extLst>
          </p:cNvPr>
          <p:cNvSpPr txBox="1"/>
          <p:nvPr/>
        </p:nvSpPr>
        <p:spPr>
          <a:xfrm>
            <a:off x="6019800" y="5907603"/>
            <a:ext cx="2009775" cy="369332"/>
          </a:xfrm>
          <a:prstGeom prst="rect">
            <a:avLst/>
          </a:prstGeom>
          <a:noFill/>
        </p:spPr>
        <p:txBody>
          <a:bodyPr wrap="square" rtlCol="0">
            <a:spAutoFit/>
          </a:bodyPr>
          <a:lstStyle/>
          <a:p>
            <a:r>
              <a:rPr lang="en-US" dirty="0"/>
              <a:t>October 11, 2023</a:t>
            </a:r>
          </a:p>
        </p:txBody>
      </p:sp>
      <p:pic>
        <p:nvPicPr>
          <p:cNvPr id="13" name="Picture 12" descr="Distribution Map of GPS on BM status on October 11, 2023">
            <a:extLst>
              <a:ext uri="{FF2B5EF4-FFF2-40B4-BE49-F238E27FC236}">
                <a16:creationId xmlns:a16="http://schemas.microsoft.com/office/drawing/2014/main" id="{233F0144-A0F4-73AE-EBCF-EF45E65F3428}"/>
              </a:ext>
            </a:extLst>
          </p:cNvPr>
          <p:cNvPicPr>
            <a:picLocks noChangeAspect="1"/>
          </p:cNvPicPr>
          <p:nvPr/>
        </p:nvPicPr>
        <p:blipFill rotWithShape="1">
          <a:blip r:embed="rId3"/>
          <a:srcRect l="16936" r="17793"/>
          <a:stretch/>
        </p:blipFill>
        <p:spPr>
          <a:xfrm>
            <a:off x="1304925" y="1417638"/>
            <a:ext cx="6534150" cy="4430712"/>
          </a:xfrm>
          <a:prstGeom prst="rect">
            <a:avLst/>
          </a:prstGeom>
        </p:spPr>
      </p:pic>
      <p:sp>
        <p:nvSpPr>
          <p:cNvPr id="14" name="TextBox 13">
            <a:extLst>
              <a:ext uri="{FF2B5EF4-FFF2-40B4-BE49-F238E27FC236}">
                <a16:creationId xmlns:a16="http://schemas.microsoft.com/office/drawing/2014/main" id="{C7D090B7-5F34-CEAE-EAAF-2CF4AC07828C}"/>
              </a:ext>
            </a:extLst>
          </p:cNvPr>
          <p:cNvSpPr txBox="1"/>
          <p:nvPr/>
        </p:nvSpPr>
        <p:spPr>
          <a:xfrm>
            <a:off x="7138523" y="4259478"/>
            <a:ext cx="2005477" cy="923330"/>
          </a:xfrm>
          <a:prstGeom prst="rect">
            <a:avLst/>
          </a:prstGeom>
          <a:solidFill>
            <a:schemeClr val="accent1">
              <a:lumMod val="20000"/>
              <a:lumOff val="80000"/>
            </a:schemeClr>
          </a:solidFill>
          <a:ln w="15875">
            <a:solidFill>
              <a:schemeClr val="accent1"/>
            </a:solidFill>
          </a:ln>
        </p:spPr>
        <p:txBody>
          <a:bodyPr wrap="square" rtlCol="0">
            <a:spAutoFit/>
          </a:bodyPr>
          <a:lstStyle/>
          <a:p>
            <a:r>
              <a:rPr lang="en-US" dirty="0"/>
              <a:t>Variable spacing of GPS on BM in USA persists.</a:t>
            </a:r>
          </a:p>
        </p:txBody>
      </p:sp>
    </p:spTree>
    <p:extLst>
      <p:ext uri="{BB962C8B-B14F-4D97-AF65-F5344CB8AC3E}">
        <p14:creationId xmlns:p14="http://schemas.microsoft.com/office/powerpoint/2010/main" val="952961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75765-8D14-43A9-6FDD-F6C5B07CD5B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B49E4086-BD5D-2F6B-2631-4B97F4055FD7}"/>
              </a:ext>
            </a:extLst>
          </p:cNvPr>
          <p:cNvSpPr>
            <a:spLocks noGrp="1"/>
          </p:cNvSpPr>
          <p:nvPr>
            <p:ph idx="1"/>
          </p:nvPr>
        </p:nvSpPr>
        <p:spPr>
          <a:xfrm>
            <a:off x="457200" y="1600200"/>
            <a:ext cx="8229600" cy="4525963"/>
          </a:xfrm>
        </p:spPr>
        <p:txBody>
          <a:bodyPr/>
          <a:lstStyle/>
          <a:p>
            <a:r>
              <a:rPr lang="en-US" dirty="0"/>
              <a:t>Q) Is it “too late” to densify the collection of GPS on BM in the state?</a:t>
            </a:r>
          </a:p>
          <a:p>
            <a:endParaRPr lang="en-US" dirty="0"/>
          </a:p>
          <a:p>
            <a:r>
              <a:rPr lang="en-US" dirty="0"/>
              <a:t>A1) The “deadline” was September 30, 2023 to </a:t>
            </a:r>
            <a:r>
              <a:rPr lang="en-US" u="sng" dirty="0"/>
              <a:t>guarantee</a:t>
            </a:r>
            <a:r>
              <a:rPr lang="en-US" dirty="0"/>
              <a:t> that submitted data </a:t>
            </a:r>
            <a:r>
              <a:rPr lang="en-US" u="sng" dirty="0"/>
              <a:t>WOULD</a:t>
            </a:r>
            <a:r>
              <a:rPr lang="en-US" dirty="0"/>
              <a:t> be included in the transformation tool.</a:t>
            </a:r>
          </a:p>
          <a:p>
            <a:endParaRPr lang="en-US" dirty="0"/>
          </a:p>
          <a:p>
            <a:r>
              <a:rPr lang="en-US" dirty="0"/>
              <a:t>A2) Data submitted after the deadline </a:t>
            </a:r>
            <a:r>
              <a:rPr lang="en-US" u="sng" dirty="0"/>
              <a:t>MAY</a:t>
            </a:r>
            <a:r>
              <a:rPr lang="en-US" dirty="0"/>
              <a:t> be included up until a final data pull is made and the transformation tool is created.</a:t>
            </a:r>
          </a:p>
          <a:p>
            <a:endParaRPr lang="en-US" dirty="0"/>
          </a:p>
        </p:txBody>
      </p:sp>
      <p:sp>
        <p:nvSpPr>
          <p:cNvPr id="4" name="Date Placeholder 3">
            <a:extLst>
              <a:ext uri="{FF2B5EF4-FFF2-40B4-BE49-F238E27FC236}">
                <a16:creationId xmlns:a16="http://schemas.microsoft.com/office/drawing/2014/main" id="{943713E7-B130-F35D-63DD-1FD25B5A54C8}"/>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4A35AB21-F6A9-2C48-1F33-B276B6D67B29}"/>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B5675D3E-BEFE-725C-83E9-86CF4952BF8D}"/>
              </a:ext>
            </a:extLst>
          </p:cNvPr>
          <p:cNvSpPr>
            <a:spLocks noGrp="1"/>
          </p:cNvSpPr>
          <p:nvPr>
            <p:ph type="sldNum" sz="quarter" idx="12"/>
          </p:nvPr>
        </p:nvSpPr>
        <p:spPr/>
        <p:txBody>
          <a:bodyPr/>
          <a:lstStyle/>
          <a:p>
            <a:fld id="{84C1C367-1155-47A8-B187-ABB1E4FCD3DE}" type="slidenum">
              <a:rPr lang="en-US" altLang="en-US" smtClean="0"/>
              <a:pPr/>
              <a:t>14</a:t>
            </a:fld>
            <a:endParaRPr lang="en-US" altLang="en-US" dirty="0"/>
          </a:p>
        </p:txBody>
      </p:sp>
      <p:sp>
        <p:nvSpPr>
          <p:cNvPr id="7" name="TextBox 6">
            <a:extLst>
              <a:ext uri="{FF2B5EF4-FFF2-40B4-BE49-F238E27FC236}">
                <a16:creationId xmlns:a16="http://schemas.microsoft.com/office/drawing/2014/main" id="{CD5DD380-D913-309E-3123-F1C6C920DF1D}"/>
              </a:ext>
            </a:extLst>
          </p:cNvPr>
          <p:cNvSpPr txBox="1"/>
          <p:nvPr/>
        </p:nvSpPr>
        <p:spPr>
          <a:xfrm rot="21151085">
            <a:off x="2604084" y="2520055"/>
            <a:ext cx="2527939" cy="369332"/>
          </a:xfrm>
          <a:prstGeom prst="rect">
            <a:avLst/>
          </a:prstGeom>
          <a:noFill/>
        </p:spPr>
        <p:txBody>
          <a:bodyPr wrap="square" rtlCol="0">
            <a:spAutoFit/>
          </a:bodyPr>
          <a:lstStyle/>
          <a:p>
            <a:r>
              <a:rPr lang="en-US" b="1" dirty="0">
                <a:solidFill>
                  <a:srgbClr val="FF0000"/>
                </a:solidFill>
              </a:rPr>
              <a:t>No, it’s not “too late”.</a:t>
            </a:r>
          </a:p>
        </p:txBody>
      </p:sp>
    </p:spTree>
    <p:extLst>
      <p:ext uri="{BB962C8B-B14F-4D97-AF65-F5344CB8AC3E}">
        <p14:creationId xmlns:p14="http://schemas.microsoft.com/office/powerpoint/2010/main" val="3921333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A78D-FB4E-3231-4284-EAE5907CA3A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67895495-E30F-B476-3046-A464449F3711}"/>
              </a:ext>
            </a:extLst>
          </p:cNvPr>
          <p:cNvSpPr>
            <a:spLocks noGrp="1"/>
          </p:cNvSpPr>
          <p:nvPr>
            <p:ph idx="1"/>
          </p:nvPr>
        </p:nvSpPr>
        <p:spPr>
          <a:xfrm>
            <a:off x="457200" y="1600200"/>
            <a:ext cx="4552950" cy="4525963"/>
          </a:xfrm>
        </p:spPr>
        <p:txBody>
          <a:bodyPr/>
          <a:lstStyle/>
          <a:p>
            <a:r>
              <a:rPr lang="en-US" dirty="0"/>
              <a:t>Even if you miss the GPS on BM “cutoff” date, it is still valuable to submit observations.</a:t>
            </a:r>
          </a:p>
          <a:p>
            <a:r>
              <a:rPr lang="en-US" sz="1600" i="1" dirty="0">
                <a:solidFill>
                  <a:srgbClr val="FF0000"/>
                </a:solidFill>
              </a:rPr>
              <a:t>…Adding GPS data on these marks allows them to be used in the modernized NSRS…</a:t>
            </a:r>
          </a:p>
          <a:p>
            <a:r>
              <a:rPr lang="en-US" dirty="0"/>
              <a:t>Means that observations on existing marks and new marks will </a:t>
            </a:r>
            <a:r>
              <a:rPr lang="en-US" i="1" dirty="0">
                <a:solidFill>
                  <a:srgbClr val="FF0000"/>
                </a:solidFill>
              </a:rPr>
              <a:t>pre-populate</a:t>
            </a:r>
            <a:r>
              <a:rPr lang="en-US" dirty="0"/>
              <a:t> the NSRS2022 in your community!</a:t>
            </a:r>
          </a:p>
        </p:txBody>
      </p:sp>
      <p:sp>
        <p:nvSpPr>
          <p:cNvPr id="4" name="Date Placeholder 3">
            <a:extLst>
              <a:ext uri="{FF2B5EF4-FFF2-40B4-BE49-F238E27FC236}">
                <a16:creationId xmlns:a16="http://schemas.microsoft.com/office/drawing/2014/main" id="{A1493F0A-C9D5-6A6D-6761-2B7991AB34C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0B60C38C-3A5D-1F0A-0624-FC3B22AA7A0D}"/>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9D58E8D9-C775-905D-1478-8D29B4029D20}"/>
              </a:ext>
            </a:extLst>
          </p:cNvPr>
          <p:cNvSpPr>
            <a:spLocks noGrp="1"/>
          </p:cNvSpPr>
          <p:nvPr>
            <p:ph type="sldNum" sz="quarter" idx="12"/>
          </p:nvPr>
        </p:nvSpPr>
        <p:spPr/>
        <p:txBody>
          <a:bodyPr/>
          <a:lstStyle/>
          <a:p>
            <a:fld id="{84C1C367-1155-47A8-B187-ABB1E4FCD3DE}" type="slidenum">
              <a:rPr lang="en-US" altLang="en-US" smtClean="0"/>
              <a:pPr/>
              <a:t>15</a:t>
            </a:fld>
            <a:endParaRPr lang="en-US" altLang="en-US" dirty="0"/>
          </a:p>
        </p:txBody>
      </p:sp>
      <p:pic>
        <p:nvPicPr>
          <p:cNvPr id="7" name="Picture 6" descr="image of GPS on BM one pager">
            <a:extLst>
              <a:ext uri="{FF2B5EF4-FFF2-40B4-BE49-F238E27FC236}">
                <a16:creationId xmlns:a16="http://schemas.microsoft.com/office/drawing/2014/main" id="{F6A91856-B397-1186-87B9-A851E6BA355C}"/>
              </a:ext>
            </a:extLst>
          </p:cNvPr>
          <p:cNvPicPr>
            <a:picLocks noChangeAspect="1"/>
          </p:cNvPicPr>
          <p:nvPr/>
        </p:nvPicPr>
        <p:blipFill>
          <a:blip r:embed="rId3"/>
          <a:stretch>
            <a:fillRect/>
          </a:stretch>
        </p:blipFill>
        <p:spPr>
          <a:xfrm>
            <a:off x="5104316" y="1212057"/>
            <a:ext cx="3877759" cy="5029200"/>
          </a:xfrm>
          <a:prstGeom prst="rect">
            <a:avLst/>
          </a:prstGeom>
        </p:spPr>
      </p:pic>
      <p:sp>
        <p:nvSpPr>
          <p:cNvPr id="8" name="Rectangle 7">
            <a:extLst>
              <a:ext uri="{FF2B5EF4-FFF2-40B4-BE49-F238E27FC236}">
                <a16:creationId xmlns:a16="http://schemas.microsoft.com/office/drawing/2014/main" id="{2A3BE62C-C1FA-2A58-AB62-D5DE2415E179}"/>
              </a:ext>
            </a:extLst>
          </p:cNvPr>
          <p:cNvSpPr/>
          <p:nvPr/>
        </p:nvSpPr>
        <p:spPr>
          <a:xfrm>
            <a:off x="6219825" y="2990850"/>
            <a:ext cx="2466975" cy="219075"/>
          </a:xfrm>
          <a:prstGeom prst="rect">
            <a:avLst/>
          </a:prstGeom>
          <a:solidFill>
            <a:srgbClr val="FF0000">
              <a:alpha val="5000"/>
            </a:srgbClr>
          </a:solid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238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5B4A5-51CD-D378-1B11-DCFD30F54D2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4A190D15-0BFC-5495-AF04-A83D6E525001}"/>
              </a:ext>
            </a:extLst>
          </p:cNvPr>
          <p:cNvSpPr>
            <a:spLocks noGrp="1"/>
          </p:cNvSpPr>
          <p:nvPr>
            <p:ph idx="1"/>
          </p:nvPr>
        </p:nvSpPr>
        <p:spPr>
          <a:xfrm>
            <a:off x="457200" y="1600200"/>
            <a:ext cx="4438650" cy="4525963"/>
          </a:xfrm>
        </p:spPr>
        <p:txBody>
          <a:bodyPr/>
          <a:lstStyle/>
          <a:p>
            <a:r>
              <a:rPr lang="en-US" dirty="0"/>
              <a:t>If you have access to dual-frequency GPS equipment, you can submit data to the GPS on BM Campaign and to OPUS Share.</a:t>
            </a:r>
          </a:p>
        </p:txBody>
      </p:sp>
      <p:sp>
        <p:nvSpPr>
          <p:cNvPr id="4" name="Date Placeholder 3">
            <a:extLst>
              <a:ext uri="{FF2B5EF4-FFF2-40B4-BE49-F238E27FC236}">
                <a16:creationId xmlns:a16="http://schemas.microsoft.com/office/drawing/2014/main" id="{6F556503-BCB4-DFDB-9124-A144062B51A1}"/>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CD4B74B9-CD66-414B-25F9-22D22A6AEBAB}"/>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75159439-0118-0ECC-36D8-F718852452C3}"/>
              </a:ext>
            </a:extLst>
          </p:cNvPr>
          <p:cNvSpPr>
            <a:spLocks noGrp="1"/>
          </p:cNvSpPr>
          <p:nvPr>
            <p:ph type="sldNum" sz="quarter" idx="12"/>
          </p:nvPr>
        </p:nvSpPr>
        <p:spPr/>
        <p:txBody>
          <a:bodyPr/>
          <a:lstStyle/>
          <a:p>
            <a:fld id="{84C1C367-1155-47A8-B187-ABB1E4FCD3DE}" type="slidenum">
              <a:rPr lang="en-US" altLang="en-US" smtClean="0"/>
              <a:pPr/>
              <a:t>16</a:t>
            </a:fld>
            <a:endParaRPr lang="en-US" altLang="en-US" dirty="0"/>
          </a:p>
        </p:txBody>
      </p:sp>
      <p:sp>
        <p:nvSpPr>
          <p:cNvPr id="8" name="TextBox 7">
            <a:extLst>
              <a:ext uri="{FF2B5EF4-FFF2-40B4-BE49-F238E27FC236}">
                <a16:creationId xmlns:a16="http://schemas.microsoft.com/office/drawing/2014/main" id="{F33F3900-669A-7E95-A695-B147AC838EFB}"/>
              </a:ext>
            </a:extLst>
          </p:cNvPr>
          <p:cNvSpPr txBox="1"/>
          <p:nvPr/>
        </p:nvSpPr>
        <p:spPr>
          <a:xfrm>
            <a:off x="532316" y="5959366"/>
            <a:ext cx="4572000" cy="276999"/>
          </a:xfrm>
          <a:prstGeom prst="rect">
            <a:avLst/>
          </a:prstGeom>
          <a:noFill/>
        </p:spPr>
        <p:txBody>
          <a:bodyPr wrap="square">
            <a:spAutoFit/>
          </a:bodyPr>
          <a:lstStyle/>
          <a:p>
            <a:r>
              <a:rPr lang="en-US" sz="1200" dirty="0">
                <a:solidFill>
                  <a:srgbClr val="FF0000"/>
                </a:solidFill>
                <a:latin typeface="+mj-lt"/>
              </a:rPr>
              <a:t>https://geodesy.noaa.gov/GPSonBM/GPSonBM-one-pager2022.pdf</a:t>
            </a:r>
          </a:p>
        </p:txBody>
      </p:sp>
      <p:pic>
        <p:nvPicPr>
          <p:cNvPr id="10" name="Picture 9" descr="image of GPS on BM one pager">
            <a:extLst>
              <a:ext uri="{FF2B5EF4-FFF2-40B4-BE49-F238E27FC236}">
                <a16:creationId xmlns:a16="http://schemas.microsoft.com/office/drawing/2014/main" id="{74D3D8AE-348A-32DE-880B-AA85377FA839}"/>
              </a:ext>
            </a:extLst>
          </p:cNvPr>
          <p:cNvPicPr>
            <a:picLocks noChangeAspect="1"/>
          </p:cNvPicPr>
          <p:nvPr/>
        </p:nvPicPr>
        <p:blipFill>
          <a:blip r:embed="rId3"/>
          <a:stretch>
            <a:fillRect/>
          </a:stretch>
        </p:blipFill>
        <p:spPr>
          <a:xfrm>
            <a:off x="5104316" y="1212057"/>
            <a:ext cx="3877759" cy="5029200"/>
          </a:xfrm>
          <a:prstGeom prst="rect">
            <a:avLst/>
          </a:prstGeom>
        </p:spPr>
      </p:pic>
    </p:spTree>
    <p:extLst>
      <p:ext uri="{BB962C8B-B14F-4D97-AF65-F5344CB8AC3E}">
        <p14:creationId xmlns:p14="http://schemas.microsoft.com/office/powerpoint/2010/main" val="1233076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905B-4D78-06C1-F23E-E99C28EF1DC8}"/>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GPS on BM Campaign</a:t>
            </a:r>
            <a:endParaRPr lang="en-US" dirty="0"/>
          </a:p>
        </p:txBody>
      </p:sp>
      <p:sp>
        <p:nvSpPr>
          <p:cNvPr id="3" name="Content Placeholder 2">
            <a:extLst>
              <a:ext uri="{FF2B5EF4-FFF2-40B4-BE49-F238E27FC236}">
                <a16:creationId xmlns:a16="http://schemas.microsoft.com/office/drawing/2014/main" id="{7753A68D-0B96-8E91-651C-5AD0F4774866}"/>
              </a:ext>
            </a:extLst>
          </p:cNvPr>
          <p:cNvSpPr>
            <a:spLocks noGrp="1"/>
          </p:cNvSpPr>
          <p:nvPr>
            <p:ph idx="1"/>
          </p:nvPr>
        </p:nvSpPr>
        <p:spPr>
          <a:xfrm>
            <a:off x="457200" y="1600201"/>
            <a:ext cx="3264929" cy="2790824"/>
          </a:xfrm>
        </p:spPr>
        <p:txBody>
          <a:bodyPr/>
          <a:lstStyle/>
          <a:p>
            <a:r>
              <a:rPr lang="en-US" sz="2400" dirty="0"/>
              <a:t>GPS on BM requires </a:t>
            </a:r>
          </a:p>
          <a:p>
            <a:pPr lvl="1"/>
            <a:r>
              <a:rPr lang="en-US" sz="2000" dirty="0"/>
              <a:t>a mark recovery</a:t>
            </a:r>
          </a:p>
          <a:p>
            <a:pPr lvl="1"/>
            <a:r>
              <a:rPr lang="en-US" sz="2000" dirty="0"/>
              <a:t>2 OPUS Share Observations</a:t>
            </a:r>
          </a:p>
          <a:p>
            <a:endParaRPr lang="en-US" sz="2400" dirty="0"/>
          </a:p>
          <a:p>
            <a:pPr marL="0" indent="0">
              <a:buNone/>
            </a:pPr>
            <a:r>
              <a:rPr lang="en-US" sz="2400" dirty="0"/>
              <a:t>Helpful 10 minute video</a:t>
            </a:r>
          </a:p>
        </p:txBody>
      </p:sp>
      <p:sp>
        <p:nvSpPr>
          <p:cNvPr id="4" name="Date Placeholder 3">
            <a:extLst>
              <a:ext uri="{FF2B5EF4-FFF2-40B4-BE49-F238E27FC236}">
                <a16:creationId xmlns:a16="http://schemas.microsoft.com/office/drawing/2014/main" id="{184C0F21-E3BA-61CA-8012-E4E5DCE81B2E}"/>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1BB483EC-931E-EC6C-6535-4B8A0FF82E71}"/>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2C774998-A41B-3472-2248-8D15FD24E6E1}"/>
              </a:ext>
            </a:extLst>
          </p:cNvPr>
          <p:cNvSpPr>
            <a:spLocks noGrp="1"/>
          </p:cNvSpPr>
          <p:nvPr>
            <p:ph type="sldNum" sz="quarter" idx="12"/>
          </p:nvPr>
        </p:nvSpPr>
        <p:spPr/>
        <p:txBody>
          <a:bodyPr/>
          <a:lstStyle/>
          <a:p>
            <a:fld id="{84C1C367-1155-47A8-B187-ABB1E4FCD3DE}" type="slidenum">
              <a:rPr lang="en-US" altLang="en-US" smtClean="0"/>
              <a:pPr/>
              <a:t>17</a:t>
            </a:fld>
            <a:endParaRPr lang="en-US" altLang="en-US" dirty="0"/>
          </a:p>
        </p:txBody>
      </p:sp>
      <p:pic>
        <p:nvPicPr>
          <p:cNvPr id="8" name="Picture 7" descr="image of web page for How to Submit an OPUS Share Observation">
            <a:extLst>
              <a:ext uri="{FF2B5EF4-FFF2-40B4-BE49-F238E27FC236}">
                <a16:creationId xmlns:a16="http://schemas.microsoft.com/office/drawing/2014/main" id="{142D2358-DCCA-D16C-21CE-1CCCF95D6C7A}"/>
              </a:ext>
            </a:extLst>
          </p:cNvPr>
          <p:cNvPicPr>
            <a:picLocks noChangeAspect="1"/>
          </p:cNvPicPr>
          <p:nvPr/>
        </p:nvPicPr>
        <p:blipFill>
          <a:blip r:embed="rId3"/>
          <a:stretch>
            <a:fillRect/>
          </a:stretch>
        </p:blipFill>
        <p:spPr>
          <a:xfrm>
            <a:off x="3722129" y="1324720"/>
            <a:ext cx="5355196" cy="4801443"/>
          </a:xfrm>
          <a:prstGeom prst="rect">
            <a:avLst/>
          </a:prstGeom>
        </p:spPr>
      </p:pic>
      <p:sp>
        <p:nvSpPr>
          <p:cNvPr id="10" name="TextBox 9">
            <a:extLst>
              <a:ext uri="{FF2B5EF4-FFF2-40B4-BE49-F238E27FC236}">
                <a16:creationId xmlns:a16="http://schemas.microsoft.com/office/drawing/2014/main" id="{12391438-C963-4CA5-967D-81EBDBA5C7A8}"/>
              </a:ext>
            </a:extLst>
          </p:cNvPr>
          <p:cNvSpPr txBox="1"/>
          <p:nvPr/>
        </p:nvSpPr>
        <p:spPr>
          <a:xfrm>
            <a:off x="2224087" y="6102757"/>
            <a:ext cx="4791075" cy="276999"/>
          </a:xfrm>
          <a:prstGeom prst="rect">
            <a:avLst/>
          </a:prstGeom>
          <a:noFill/>
        </p:spPr>
        <p:txBody>
          <a:bodyPr wrap="square">
            <a:spAutoFit/>
          </a:bodyPr>
          <a:lstStyle/>
          <a:p>
            <a:r>
              <a:rPr lang="en-US" sz="1200" dirty="0">
                <a:solidFill>
                  <a:srgbClr val="FF0000"/>
                </a:solidFill>
                <a:latin typeface="+mj-lt"/>
              </a:rPr>
              <a:t>https://geodesy.noaa.gov/corbin/class_description/opus-share-tutorial/</a:t>
            </a:r>
          </a:p>
        </p:txBody>
      </p:sp>
    </p:spTree>
    <p:extLst>
      <p:ext uri="{BB962C8B-B14F-4D97-AF65-F5344CB8AC3E}">
        <p14:creationId xmlns:p14="http://schemas.microsoft.com/office/powerpoint/2010/main" val="316526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1A53C-7CEE-7BD7-7BB3-04F97422E1C6}"/>
              </a:ext>
            </a:extLst>
          </p:cNvPr>
          <p:cNvSpPr>
            <a:spLocks noGrp="1"/>
          </p:cNvSpPr>
          <p:nvPr>
            <p:ph type="title"/>
          </p:nvPr>
        </p:nvSpPr>
        <p:spPr/>
        <p:txBody>
          <a:bodyPr/>
          <a:lstStyle/>
          <a:p>
            <a:r>
              <a:rPr lang="en-US" dirty="0"/>
              <a:t>GPS on BM Campaign</a:t>
            </a:r>
          </a:p>
        </p:txBody>
      </p:sp>
      <p:sp>
        <p:nvSpPr>
          <p:cNvPr id="3" name="Content Placeholder 2">
            <a:extLst>
              <a:ext uri="{FF2B5EF4-FFF2-40B4-BE49-F238E27FC236}">
                <a16:creationId xmlns:a16="http://schemas.microsoft.com/office/drawing/2014/main" id="{02E9D257-D5AF-4A30-8F6C-8750F696B88C}"/>
              </a:ext>
            </a:extLst>
          </p:cNvPr>
          <p:cNvSpPr>
            <a:spLocks noGrp="1"/>
          </p:cNvSpPr>
          <p:nvPr>
            <p:ph idx="1"/>
          </p:nvPr>
        </p:nvSpPr>
        <p:spPr/>
        <p:txBody>
          <a:bodyPr/>
          <a:lstStyle/>
          <a:p>
            <a:r>
              <a:rPr lang="en-US" dirty="0"/>
              <a:t>Where are the NGS Passive Marks in Your State?</a:t>
            </a:r>
          </a:p>
        </p:txBody>
      </p:sp>
      <p:sp>
        <p:nvSpPr>
          <p:cNvPr id="4" name="Date Placeholder 3">
            <a:extLst>
              <a:ext uri="{FF2B5EF4-FFF2-40B4-BE49-F238E27FC236}">
                <a16:creationId xmlns:a16="http://schemas.microsoft.com/office/drawing/2014/main" id="{517EB2B9-CDD8-4ECE-603D-C3BD4DBC0D85}"/>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B1753193-ACDB-110F-0836-CE905C89678C}"/>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069752E7-C28B-7418-5D11-D0C1103290D6}"/>
              </a:ext>
            </a:extLst>
          </p:cNvPr>
          <p:cNvSpPr>
            <a:spLocks noGrp="1"/>
          </p:cNvSpPr>
          <p:nvPr>
            <p:ph type="sldNum" sz="quarter" idx="12"/>
          </p:nvPr>
        </p:nvSpPr>
        <p:spPr/>
        <p:txBody>
          <a:bodyPr/>
          <a:lstStyle/>
          <a:p>
            <a:fld id="{84C1C367-1155-47A8-B187-ABB1E4FCD3DE}" type="slidenum">
              <a:rPr lang="en-US" altLang="en-US" smtClean="0"/>
              <a:pPr/>
              <a:t>18</a:t>
            </a:fld>
            <a:endParaRPr lang="en-US" altLang="en-US" dirty="0"/>
          </a:p>
        </p:txBody>
      </p:sp>
      <p:pic>
        <p:nvPicPr>
          <p:cNvPr id="8" name="Picture 7" descr="image of Northern Plains Regional States">
            <a:extLst>
              <a:ext uri="{FF2B5EF4-FFF2-40B4-BE49-F238E27FC236}">
                <a16:creationId xmlns:a16="http://schemas.microsoft.com/office/drawing/2014/main" id="{C694BB0B-A5E0-A250-45CA-50BADC8716F9}"/>
              </a:ext>
            </a:extLst>
          </p:cNvPr>
          <p:cNvPicPr>
            <a:picLocks noChangeAspect="1"/>
          </p:cNvPicPr>
          <p:nvPr/>
        </p:nvPicPr>
        <p:blipFill>
          <a:blip r:embed="rId3"/>
          <a:stretch>
            <a:fillRect/>
          </a:stretch>
        </p:blipFill>
        <p:spPr>
          <a:xfrm>
            <a:off x="626828" y="2119659"/>
            <a:ext cx="4842344" cy="4006504"/>
          </a:xfrm>
          <a:prstGeom prst="rect">
            <a:avLst/>
          </a:prstGeom>
        </p:spPr>
      </p:pic>
      <p:sp>
        <p:nvSpPr>
          <p:cNvPr id="7" name="TextBox 6">
            <a:extLst>
              <a:ext uri="{FF2B5EF4-FFF2-40B4-BE49-F238E27FC236}">
                <a16:creationId xmlns:a16="http://schemas.microsoft.com/office/drawing/2014/main" id="{A85624B6-DD89-E455-BB6B-EA973993DE2E}"/>
              </a:ext>
            </a:extLst>
          </p:cNvPr>
          <p:cNvSpPr txBox="1"/>
          <p:nvPr/>
        </p:nvSpPr>
        <p:spPr>
          <a:xfrm>
            <a:off x="5638800" y="2413337"/>
            <a:ext cx="3114674" cy="3693319"/>
          </a:xfrm>
          <a:prstGeom prst="rect">
            <a:avLst/>
          </a:prstGeom>
          <a:noFill/>
        </p:spPr>
        <p:txBody>
          <a:bodyPr wrap="square" rtlCol="0">
            <a:spAutoFit/>
          </a:bodyPr>
          <a:lstStyle/>
          <a:p>
            <a:r>
              <a:rPr lang="en-US" dirty="0">
                <a:solidFill>
                  <a:srgbClr val="FF0000"/>
                </a:solidFill>
              </a:rPr>
              <a:t>Pre-populate the future NSRS2022 in your local area.</a:t>
            </a:r>
          </a:p>
          <a:p>
            <a:endParaRPr lang="en-US" dirty="0"/>
          </a:p>
          <a:p>
            <a:r>
              <a:rPr lang="en-US" dirty="0"/>
              <a:t>You can use GPS on BM and OPUS Share to add new passive marks in your local area in preparation for NSRS2022.</a:t>
            </a:r>
          </a:p>
          <a:p>
            <a:endParaRPr lang="en-US" dirty="0"/>
          </a:p>
          <a:p>
            <a:r>
              <a:rPr lang="en-US" dirty="0">
                <a:solidFill>
                  <a:srgbClr val="FF0000"/>
                </a:solidFill>
              </a:rPr>
              <a:t>You</a:t>
            </a:r>
            <a:r>
              <a:rPr lang="en-US" dirty="0"/>
              <a:t> are in control of where, when, and how many geodetic control marks are in your community.</a:t>
            </a:r>
          </a:p>
          <a:p>
            <a:endParaRPr lang="en-US" dirty="0"/>
          </a:p>
        </p:txBody>
      </p:sp>
    </p:spTree>
    <p:extLst>
      <p:ext uri="{BB962C8B-B14F-4D97-AF65-F5344CB8AC3E}">
        <p14:creationId xmlns:p14="http://schemas.microsoft.com/office/powerpoint/2010/main" val="2141557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ap of Iowa Passive Mark Network">
            <a:extLst>
              <a:ext uri="{FF2B5EF4-FFF2-40B4-BE49-F238E27FC236}">
                <a16:creationId xmlns:a16="http://schemas.microsoft.com/office/drawing/2014/main" id="{B84853D8-8825-17E8-64BA-EBE11E7DE999}"/>
              </a:ext>
            </a:extLst>
          </p:cNvPr>
          <p:cNvSpPr>
            <a:spLocks noGrp="1"/>
          </p:cNvSpPr>
          <p:nvPr>
            <p:ph type="title"/>
          </p:nvPr>
        </p:nvSpPr>
        <p:spPr/>
        <p:txBody>
          <a:bodyPr/>
          <a:lstStyle/>
          <a:p>
            <a:r>
              <a:rPr lang="en-US" dirty="0"/>
              <a:t>Iowa Passive Mark Network</a:t>
            </a:r>
          </a:p>
        </p:txBody>
      </p:sp>
      <p:sp>
        <p:nvSpPr>
          <p:cNvPr id="4" name="Date Placeholder 3">
            <a:extLst>
              <a:ext uri="{FF2B5EF4-FFF2-40B4-BE49-F238E27FC236}">
                <a16:creationId xmlns:a16="http://schemas.microsoft.com/office/drawing/2014/main" id="{8634BEC3-6311-DA4E-CF01-5BCA6559A740}"/>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7C455C4F-BC2F-9EBA-8BDF-B5544E50F2D4}"/>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A2A1BD5C-5D05-7689-68C8-41ABD88D3148}"/>
              </a:ext>
            </a:extLst>
          </p:cNvPr>
          <p:cNvSpPr>
            <a:spLocks noGrp="1"/>
          </p:cNvSpPr>
          <p:nvPr>
            <p:ph type="sldNum" sz="quarter" idx="12"/>
          </p:nvPr>
        </p:nvSpPr>
        <p:spPr/>
        <p:txBody>
          <a:bodyPr/>
          <a:lstStyle/>
          <a:p>
            <a:fld id="{84C1C367-1155-47A8-B187-ABB1E4FCD3DE}" type="slidenum">
              <a:rPr lang="en-US" altLang="en-US" smtClean="0"/>
              <a:pPr/>
              <a:t>19</a:t>
            </a:fld>
            <a:endParaRPr lang="en-US" altLang="en-US" dirty="0"/>
          </a:p>
        </p:txBody>
      </p:sp>
      <p:pic>
        <p:nvPicPr>
          <p:cNvPr id="9" name="Picture 8">
            <a:extLst>
              <a:ext uri="{FF2B5EF4-FFF2-40B4-BE49-F238E27FC236}">
                <a16:creationId xmlns:a16="http://schemas.microsoft.com/office/drawing/2014/main" id="{08CDA61A-E5E6-E626-B401-3394E656D167}"/>
              </a:ext>
            </a:extLst>
          </p:cNvPr>
          <p:cNvPicPr>
            <a:picLocks noChangeAspect="1"/>
          </p:cNvPicPr>
          <p:nvPr/>
        </p:nvPicPr>
        <p:blipFill rotWithShape="1">
          <a:blip r:embed="rId3"/>
          <a:srcRect r="3507"/>
          <a:stretch/>
        </p:blipFill>
        <p:spPr>
          <a:xfrm>
            <a:off x="570557" y="1255557"/>
            <a:ext cx="8116243" cy="4682223"/>
          </a:xfrm>
          <a:prstGeom prst="rect">
            <a:avLst/>
          </a:prstGeom>
          <a:ln w="22225">
            <a:solidFill>
              <a:schemeClr val="tx1"/>
            </a:solidFill>
          </a:ln>
        </p:spPr>
      </p:pic>
      <p:sp>
        <p:nvSpPr>
          <p:cNvPr id="10" name="TextBox 9">
            <a:extLst>
              <a:ext uri="{FF2B5EF4-FFF2-40B4-BE49-F238E27FC236}">
                <a16:creationId xmlns:a16="http://schemas.microsoft.com/office/drawing/2014/main" id="{6CF3AD45-94DF-6C73-A30C-876D67DD85A9}"/>
              </a:ext>
            </a:extLst>
          </p:cNvPr>
          <p:cNvSpPr txBox="1"/>
          <p:nvPr/>
        </p:nvSpPr>
        <p:spPr>
          <a:xfrm>
            <a:off x="457201" y="5974028"/>
            <a:ext cx="5384800" cy="338554"/>
          </a:xfrm>
          <a:prstGeom prst="rect">
            <a:avLst/>
          </a:prstGeom>
          <a:noFill/>
        </p:spPr>
        <p:txBody>
          <a:bodyPr wrap="square" rtlCol="0">
            <a:spAutoFit/>
          </a:bodyPr>
          <a:lstStyle/>
          <a:p>
            <a:r>
              <a:rPr lang="en-US" sz="1600" dirty="0">
                <a:latin typeface="+mj-lt"/>
              </a:rPr>
              <a:t>Closely-spaced symbols = benchmarks along lines of leveling.</a:t>
            </a:r>
          </a:p>
        </p:txBody>
      </p:sp>
      <p:sp>
        <p:nvSpPr>
          <p:cNvPr id="3" name="TextBox 2">
            <a:extLst>
              <a:ext uri="{FF2B5EF4-FFF2-40B4-BE49-F238E27FC236}">
                <a16:creationId xmlns:a16="http://schemas.microsoft.com/office/drawing/2014/main" id="{BE4A6458-5E3E-0234-A280-FE26AE5DC172}"/>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Tree>
    <p:extLst>
      <p:ext uri="{BB962C8B-B14F-4D97-AF65-F5344CB8AC3E}">
        <p14:creationId xmlns:p14="http://schemas.microsoft.com/office/powerpoint/2010/main" val="3535604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237951-4BA4-EAB8-FD42-9621C725C3C3}"/>
              </a:ext>
            </a:extLst>
          </p:cNvPr>
          <p:cNvSpPr>
            <a:spLocks noGrp="1"/>
          </p:cNvSpPr>
          <p:nvPr>
            <p:ph type="title"/>
          </p:nvPr>
        </p:nvSpPr>
        <p:spPr/>
        <p:txBody>
          <a:bodyPr/>
          <a:lstStyle/>
          <a:p>
            <a:r>
              <a:rPr lang="en-US" dirty="0"/>
              <a:t>NSRS Background</a:t>
            </a:r>
          </a:p>
        </p:txBody>
      </p:sp>
      <p:sp>
        <p:nvSpPr>
          <p:cNvPr id="5" name="Content Placeholder 4" descr="image of National Spatial Reference System one pager.">
            <a:extLst>
              <a:ext uri="{FF2B5EF4-FFF2-40B4-BE49-F238E27FC236}">
                <a16:creationId xmlns:a16="http://schemas.microsoft.com/office/drawing/2014/main" id="{62092808-6F1D-7F41-8092-393196149EE4}"/>
              </a:ext>
            </a:extLst>
          </p:cNvPr>
          <p:cNvSpPr>
            <a:spLocks noGrp="1"/>
          </p:cNvSpPr>
          <p:nvPr>
            <p:ph idx="1"/>
          </p:nvPr>
        </p:nvSpPr>
        <p:spPr>
          <a:xfrm>
            <a:off x="4764719" y="1577576"/>
            <a:ext cx="3867150" cy="2713831"/>
          </a:xfrm>
        </p:spPr>
        <p:txBody>
          <a:bodyPr/>
          <a:lstStyle/>
          <a:p>
            <a:r>
              <a:rPr lang="en-US" sz="2400" dirty="0"/>
              <a:t>The National Spatial Reference System (NSRS) consists of the nation’s latitude, longitude, height, scale, gravity, orientation, and how these values change over time.</a:t>
            </a:r>
          </a:p>
        </p:txBody>
      </p:sp>
      <p:sp>
        <p:nvSpPr>
          <p:cNvPr id="2" name="Date Placeholder 1">
            <a:extLst>
              <a:ext uri="{FF2B5EF4-FFF2-40B4-BE49-F238E27FC236}">
                <a16:creationId xmlns:a16="http://schemas.microsoft.com/office/drawing/2014/main" id="{E4A69FF4-0591-0D2C-7264-5857DBFC8059}"/>
              </a:ext>
            </a:extLst>
          </p:cNvPr>
          <p:cNvSpPr>
            <a:spLocks noGrp="1"/>
          </p:cNvSpPr>
          <p:nvPr>
            <p:ph type="dt" sz="half" idx="10"/>
          </p:nvPr>
        </p:nvSpPr>
        <p:spPr/>
        <p:txBody>
          <a:bodyPr/>
          <a:lstStyle/>
          <a:p>
            <a:r>
              <a:rPr lang="en-US" altLang="en-US"/>
              <a:t>November 30, 2023</a:t>
            </a:r>
          </a:p>
        </p:txBody>
      </p:sp>
      <p:sp>
        <p:nvSpPr>
          <p:cNvPr id="3" name="Footer Placeholder 2">
            <a:extLst>
              <a:ext uri="{FF2B5EF4-FFF2-40B4-BE49-F238E27FC236}">
                <a16:creationId xmlns:a16="http://schemas.microsoft.com/office/drawing/2014/main" id="{8C5F70AC-8D4C-1C53-BBE9-477EE01E7AC2}"/>
              </a:ext>
            </a:extLst>
          </p:cNvPr>
          <p:cNvSpPr>
            <a:spLocks noGrp="1"/>
          </p:cNvSpPr>
          <p:nvPr>
            <p:ph type="ftr" sz="quarter" idx="11"/>
          </p:nvPr>
        </p:nvSpPr>
        <p:spPr/>
        <p:txBody>
          <a:bodyPr/>
          <a:lstStyle/>
          <a:p>
            <a:pPr>
              <a:defRPr/>
            </a:pPr>
            <a:r>
              <a:rPr lang="en-US"/>
              <a:t>NSRS2022 Update</a:t>
            </a:r>
          </a:p>
        </p:txBody>
      </p:sp>
      <p:sp>
        <p:nvSpPr>
          <p:cNvPr id="7" name="Slide Number Placeholder 6">
            <a:extLst>
              <a:ext uri="{FF2B5EF4-FFF2-40B4-BE49-F238E27FC236}">
                <a16:creationId xmlns:a16="http://schemas.microsoft.com/office/drawing/2014/main" id="{CCAE5138-F497-B31B-8E74-054B21006D46}"/>
              </a:ext>
            </a:extLst>
          </p:cNvPr>
          <p:cNvSpPr>
            <a:spLocks noGrp="1"/>
          </p:cNvSpPr>
          <p:nvPr>
            <p:ph type="sldNum" sz="quarter" idx="12"/>
          </p:nvPr>
        </p:nvSpPr>
        <p:spPr/>
        <p:txBody>
          <a:bodyPr/>
          <a:lstStyle/>
          <a:p>
            <a:fld id="{F816B496-F0A6-46B4-B7DE-38DD1EF75C42}" type="slidenum">
              <a:rPr lang="en-US" altLang="en-US" smtClean="0"/>
              <a:pPr/>
              <a:t>2</a:t>
            </a:fld>
            <a:endParaRPr lang="en-US" altLang="en-US"/>
          </a:p>
        </p:txBody>
      </p:sp>
      <p:pic>
        <p:nvPicPr>
          <p:cNvPr id="9" name="Picture 8" descr="image of ">
            <a:extLst>
              <a:ext uri="{FF2B5EF4-FFF2-40B4-BE49-F238E27FC236}">
                <a16:creationId xmlns:a16="http://schemas.microsoft.com/office/drawing/2014/main" id="{50F6FA9E-E3CD-95C7-1F11-B6C3E624825C}"/>
              </a:ext>
            </a:extLst>
          </p:cNvPr>
          <p:cNvPicPr>
            <a:picLocks noChangeAspect="1"/>
          </p:cNvPicPr>
          <p:nvPr/>
        </p:nvPicPr>
        <p:blipFill>
          <a:blip r:embed="rId4"/>
          <a:stretch>
            <a:fillRect/>
          </a:stretch>
        </p:blipFill>
        <p:spPr>
          <a:xfrm>
            <a:off x="551737" y="1204965"/>
            <a:ext cx="3769977" cy="4835255"/>
          </a:xfrm>
          <a:prstGeom prst="rect">
            <a:avLst/>
          </a:prstGeom>
        </p:spPr>
      </p:pic>
      <p:sp>
        <p:nvSpPr>
          <p:cNvPr id="11" name="TextBox 10">
            <a:extLst>
              <a:ext uri="{FF2B5EF4-FFF2-40B4-BE49-F238E27FC236}">
                <a16:creationId xmlns:a16="http://schemas.microsoft.com/office/drawing/2014/main" id="{BA227B5A-4A73-F37C-E8A6-13F635101A55}"/>
              </a:ext>
            </a:extLst>
          </p:cNvPr>
          <p:cNvSpPr txBox="1"/>
          <p:nvPr/>
        </p:nvSpPr>
        <p:spPr>
          <a:xfrm>
            <a:off x="457200" y="6040220"/>
            <a:ext cx="4119236" cy="276999"/>
          </a:xfrm>
          <a:prstGeom prst="rect">
            <a:avLst/>
          </a:prstGeom>
          <a:noFill/>
        </p:spPr>
        <p:txBody>
          <a:bodyPr wrap="square">
            <a:spAutoFit/>
          </a:bodyPr>
          <a:lstStyle/>
          <a:p>
            <a:r>
              <a:rPr lang="en-US" sz="1200" dirty="0">
                <a:solidFill>
                  <a:srgbClr val="FF0000"/>
                </a:solidFill>
              </a:rPr>
              <a:t>https://geodesy.noaa.gov/INFO/OnePagers/NSRSOnePager.pdf</a:t>
            </a:r>
          </a:p>
        </p:txBody>
      </p:sp>
      <p:sp>
        <p:nvSpPr>
          <p:cNvPr id="6" name="Rectangle 5">
            <a:extLst>
              <a:ext uri="{FF2B5EF4-FFF2-40B4-BE49-F238E27FC236}">
                <a16:creationId xmlns:a16="http://schemas.microsoft.com/office/drawing/2014/main" id="{E5C2D7E1-1579-C917-3F7D-CD9868DE1FD0}"/>
              </a:ext>
            </a:extLst>
          </p:cNvPr>
          <p:cNvSpPr/>
          <p:nvPr/>
        </p:nvSpPr>
        <p:spPr>
          <a:xfrm>
            <a:off x="1384519" y="2582861"/>
            <a:ext cx="1466850" cy="703262"/>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7EA7FE6-7E2C-6D68-D046-0F1F8BDF6B65}"/>
              </a:ext>
            </a:extLst>
          </p:cNvPr>
          <p:cNvCxnSpPr>
            <a:cxnSpLocks/>
            <a:stCxn id="6" idx="3"/>
            <a:endCxn id="5" idx="1"/>
          </p:cNvCxnSpPr>
          <p:nvPr/>
        </p:nvCxnSpPr>
        <p:spPr>
          <a:xfrm>
            <a:off x="2851369" y="2934492"/>
            <a:ext cx="1913350"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710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 of Nebraska Passive Mark Network">
            <a:extLst>
              <a:ext uri="{FF2B5EF4-FFF2-40B4-BE49-F238E27FC236}">
                <a16:creationId xmlns:a16="http://schemas.microsoft.com/office/drawing/2014/main" id="{CE3177FF-35E5-402F-BF39-B573BCCC817F}"/>
              </a:ext>
            </a:extLst>
          </p:cNvPr>
          <p:cNvPicPr>
            <a:picLocks noChangeAspect="1"/>
          </p:cNvPicPr>
          <p:nvPr/>
        </p:nvPicPr>
        <p:blipFill rotWithShape="1">
          <a:blip r:embed="rId3"/>
          <a:srcRect l="15529" t="21168" b="6072"/>
          <a:stretch/>
        </p:blipFill>
        <p:spPr>
          <a:xfrm>
            <a:off x="0" y="1165446"/>
            <a:ext cx="9150947" cy="4269592"/>
          </a:xfrm>
          <a:prstGeom prst="rect">
            <a:avLst/>
          </a:prstGeom>
        </p:spPr>
      </p:pic>
      <p:sp>
        <p:nvSpPr>
          <p:cNvPr id="2" name="Title 1"/>
          <p:cNvSpPr>
            <a:spLocks noGrp="1"/>
          </p:cNvSpPr>
          <p:nvPr>
            <p:ph type="title"/>
          </p:nvPr>
        </p:nvSpPr>
        <p:spPr/>
        <p:txBody>
          <a:bodyPr/>
          <a:lstStyle/>
          <a:p>
            <a:r>
              <a:rPr lang="en-US" dirty="0"/>
              <a:t>Nebraska Passive Mark Network</a:t>
            </a:r>
          </a:p>
        </p:txBody>
      </p:sp>
      <p:sp>
        <p:nvSpPr>
          <p:cNvPr id="4" name="Date Placeholder 3"/>
          <p:cNvSpPr>
            <a:spLocks noGrp="1"/>
          </p:cNvSpPr>
          <p:nvPr>
            <p:ph type="dt" sz="half" idx="10"/>
          </p:nvPr>
        </p:nvSpPr>
        <p:spPr/>
        <p:txBody>
          <a:bodyPr/>
          <a:lstStyle/>
          <a:p>
            <a:pPr>
              <a:defRPr/>
            </a:pPr>
            <a:r>
              <a:rPr lang="en-US"/>
              <a:t>November 30, 2023</a:t>
            </a:r>
            <a:endParaRPr lang="en-US" dirty="0"/>
          </a:p>
        </p:txBody>
      </p:sp>
      <p:sp>
        <p:nvSpPr>
          <p:cNvPr id="5" name="Footer Placeholder 4"/>
          <p:cNvSpPr>
            <a:spLocks noGrp="1"/>
          </p:cNvSpPr>
          <p:nvPr>
            <p:ph type="ftr" sz="quarter" idx="11"/>
          </p:nvPr>
        </p:nvSpPr>
        <p:spPr/>
        <p:txBody>
          <a:bodyPr/>
          <a:lstStyle/>
          <a:p>
            <a:pPr>
              <a:defRPr/>
            </a:pPr>
            <a:r>
              <a:rPr lang="en-US"/>
              <a:t>NSRS2022 Update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20</a:t>
            </a:fld>
            <a:endParaRPr lang="en-US" altLang="en-US"/>
          </a:p>
        </p:txBody>
      </p:sp>
      <p:sp>
        <p:nvSpPr>
          <p:cNvPr id="9" name="Oval 8">
            <a:extLst>
              <a:ext uri="{FF2B5EF4-FFF2-40B4-BE49-F238E27FC236}">
                <a16:creationId xmlns:a16="http://schemas.microsoft.com/office/drawing/2014/main" id="{455297BE-C108-4C8E-8279-C164C56B937B}"/>
              </a:ext>
            </a:extLst>
          </p:cNvPr>
          <p:cNvSpPr/>
          <p:nvPr/>
        </p:nvSpPr>
        <p:spPr>
          <a:xfrm>
            <a:off x="2590800" y="3255471"/>
            <a:ext cx="511175" cy="51426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F997B7-B6A9-48D8-B0FA-E00E1ED7D8BB}"/>
              </a:ext>
            </a:extLst>
          </p:cNvPr>
          <p:cNvSpPr txBox="1"/>
          <p:nvPr/>
        </p:nvSpPr>
        <p:spPr>
          <a:xfrm rot="20721334">
            <a:off x="3123540" y="3040323"/>
            <a:ext cx="1546669" cy="369332"/>
          </a:xfrm>
          <a:prstGeom prst="rect">
            <a:avLst/>
          </a:prstGeom>
          <a:solidFill>
            <a:srgbClr val="92D050">
              <a:alpha val="40000"/>
            </a:srgbClr>
          </a:solidFill>
          <a:ln w="34925">
            <a:solidFill>
              <a:srgbClr val="00B050"/>
            </a:solidFill>
          </a:ln>
        </p:spPr>
        <p:txBody>
          <a:bodyPr wrap="square" rtlCol="0">
            <a:spAutoFit/>
          </a:bodyPr>
          <a:lstStyle/>
          <a:p>
            <a:r>
              <a:rPr lang="en-US" b="1" dirty="0">
                <a:solidFill>
                  <a:srgbClr val="FF0000"/>
                </a:solidFill>
              </a:rPr>
              <a:t>12 mile </a:t>
            </a:r>
            <a:r>
              <a:rPr lang="en-US" b="1" u="sng" dirty="0">
                <a:solidFill>
                  <a:srgbClr val="FF0000"/>
                </a:solidFill>
              </a:rPr>
              <a:t>radius</a:t>
            </a:r>
          </a:p>
        </p:txBody>
      </p:sp>
      <p:sp>
        <p:nvSpPr>
          <p:cNvPr id="3" name="TextBox 2">
            <a:extLst>
              <a:ext uri="{FF2B5EF4-FFF2-40B4-BE49-F238E27FC236}">
                <a16:creationId xmlns:a16="http://schemas.microsoft.com/office/drawing/2014/main" id="{AB0A081D-E126-35EF-AA3C-373356890ABB}"/>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Tree>
    <p:extLst>
      <p:ext uri="{BB962C8B-B14F-4D97-AF65-F5344CB8AC3E}">
        <p14:creationId xmlns:p14="http://schemas.microsoft.com/office/powerpoint/2010/main" val="2674763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South Dakota Passive Mark Network</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a:t>November 30, 2023</a:t>
            </a:r>
            <a:endParaRPr lang="en-US" dirty="0"/>
          </a:p>
        </p:txBody>
      </p:sp>
      <p:sp>
        <p:nvSpPr>
          <p:cNvPr id="5" name="Footer Placeholder 4"/>
          <p:cNvSpPr>
            <a:spLocks noGrp="1"/>
          </p:cNvSpPr>
          <p:nvPr>
            <p:ph type="ftr" sz="quarter" idx="11"/>
          </p:nvPr>
        </p:nvSpPr>
        <p:spPr/>
        <p:txBody>
          <a:bodyPr/>
          <a:lstStyle/>
          <a:p>
            <a:pPr>
              <a:defRPr/>
            </a:pPr>
            <a:r>
              <a:rPr lang="en-US"/>
              <a:t>NSRS2022 Update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21</a:t>
            </a:fld>
            <a:endParaRPr lang="en-US" altLang="en-US"/>
          </a:p>
        </p:txBody>
      </p:sp>
      <p:pic>
        <p:nvPicPr>
          <p:cNvPr id="7" name="Picture 6" descr="Map of South Dakota Passive Mark Network"/>
          <p:cNvPicPr>
            <a:picLocks noChangeAspect="1"/>
          </p:cNvPicPr>
          <p:nvPr/>
        </p:nvPicPr>
        <p:blipFill rotWithShape="1">
          <a:blip r:embed="rId3"/>
          <a:srcRect l="24292" t="15798" r="1874"/>
          <a:stretch/>
        </p:blipFill>
        <p:spPr>
          <a:xfrm>
            <a:off x="38100" y="1213807"/>
            <a:ext cx="9072987" cy="5172075"/>
          </a:xfrm>
          <a:prstGeom prst="rect">
            <a:avLst/>
          </a:prstGeom>
        </p:spPr>
      </p:pic>
      <p:sp>
        <p:nvSpPr>
          <p:cNvPr id="9" name="Oval 8">
            <a:extLst>
              <a:ext uri="{FF2B5EF4-FFF2-40B4-BE49-F238E27FC236}">
                <a16:creationId xmlns:a16="http://schemas.microsoft.com/office/drawing/2014/main" id="{455297BE-C108-4C8E-8279-C164C56B937B}"/>
              </a:ext>
            </a:extLst>
          </p:cNvPr>
          <p:cNvSpPr/>
          <p:nvPr/>
        </p:nvSpPr>
        <p:spPr>
          <a:xfrm>
            <a:off x="6401547" y="4281261"/>
            <a:ext cx="511175" cy="47212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DD7E583-2A8C-45DD-8A8C-C973DE477B65}"/>
              </a:ext>
            </a:extLst>
          </p:cNvPr>
          <p:cNvSpPr txBox="1"/>
          <p:nvPr/>
        </p:nvSpPr>
        <p:spPr>
          <a:xfrm rot="20088817">
            <a:off x="6014473" y="3637535"/>
            <a:ext cx="1765300" cy="400110"/>
          </a:xfrm>
          <a:prstGeom prst="rect">
            <a:avLst/>
          </a:prstGeom>
          <a:solidFill>
            <a:srgbClr val="92D050">
              <a:alpha val="44000"/>
            </a:srgbClr>
          </a:solidFill>
        </p:spPr>
        <p:txBody>
          <a:bodyPr wrap="square" rtlCol="0">
            <a:spAutoFit/>
          </a:bodyPr>
          <a:lstStyle/>
          <a:p>
            <a:r>
              <a:rPr lang="en-US" sz="2000" b="1" dirty="0">
                <a:solidFill>
                  <a:srgbClr val="FF0000"/>
                </a:solidFill>
              </a:rPr>
              <a:t>12 mile </a:t>
            </a:r>
            <a:r>
              <a:rPr lang="en-US" sz="2000" b="1" u="sng" dirty="0">
                <a:solidFill>
                  <a:srgbClr val="FF0000"/>
                </a:solidFill>
              </a:rPr>
              <a:t>radius</a:t>
            </a:r>
          </a:p>
        </p:txBody>
      </p:sp>
      <p:sp>
        <p:nvSpPr>
          <p:cNvPr id="11" name="TextBox 10">
            <a:extLst>
              <a:ext uri="{FF2B5EF4-FFF2-40B4-BE49-F238E27FC236}">
                <a16:creationId xmlns:a16="http://schemas.microsoft.com/office/drawing/2014/main" id="{8607CB16-0546-759E-6B8D-D5B96A684F7E}"/>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Tree>
    <p:extLst>
      <p:ext uri="{BB962C8B-B14F-4D97-AF65-F5344CB8AC3E}">
        <p14:creationId xmlns:p14="http://schemas.microsoft.com/office/powerpoint/2010/main" val="1862383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North Dakota Passive Mark Network">
            <a:extLst>
              <a:ext uri="{FF2B5EF4-FFF2-40B4-BE49-F238E27FC236}">
                <a16:creationId xmlns:a16="http://schemas.microsoft.com/office/drawing/2014/main" id="{48A84B39-C126-4BD9-B040-2B7C811193AC}"/>
              </a:ext>
            </a:extLst>
          </p:cNvPr>
          <p:cNvPicPr>
            <a:picLocks noChangeAspect="1"/>
          </p:cNvPicPr>
          <p:nvPr/>
        </p:nvPicPr>
        <p:blipFill rotWithShape="1">
          <a:blip r:embed="rId3"/>
          <a:srcRect l="26556" t="16482" b="1517"/>
          <a:stretch/>
        </p:blipFill>
        <p:spPr>
          <a:xfrm>
            <a:off x="284480" y="1086508"/>
            <a:ext cx="8859520" cy="5361283"/>
          </a:xfrm>
          <a:prstGeom prst="rect">
            <a:avLst/>
          </a:prstGeom>
        </p:spPr>
      </p:pic>
      <p:sp>
        <p:nvSpPr>
          <p:cNvPr id="2" name="Title 1"/>
          <p:cNvSpPr>
            <a:spLocks noGrp="1"/>
          </p:cNvSpPr>
          <p:nvPr>
            <p:ph type="title"/>
          </p:nvPr>
        </p:nvSpPr>
        <p:spPr/>
        <p:txBody>
          <a:bodyPr/>
          <a:lstStyle/>
          <a:p>
            <a:r>
              <a:rPr lang="en-US" sz="4000" dirty="0"/>
              <a:t>North Dakota Passive Mark Network</a:t>
            </a:r>
          </a:p>
        </p:txBody>
      </p:sp>
      <p:sp>
        <p:nvSpPr>
          <p:cNvPr id="4" name="Date Placeholder 3"/>
          <p:cNvSpPr>
            <a:spLocks noGrp="1"/>
          </p:cNvSpPr>
          <p:nvPr>
            <p:ph type="dt" sz="half" idx="10"/>
          </p:nvPr>
        </p:nvSpPr>
        <p:spPr/>
        <p:txBody>
          <a:bodyPr/>
          <a:lstStyle/>
          <a:p>
            <a:pPr>
              <a:defRPr/>
            </a:pPr>
            <a:r>
              <a:rPr lang="en-US"/>
              <a:t>November 30, 2023</a:t>
            </a:r>
            <a:endParaRPr lang="en-US" dirty="0"/>
          </a:p>
        </p:txBody>
      </p:sp>
      <p:sp>
        <p:nvSpPr>
          <p:cNvPr id="5" name="Footer Placeholder 4"/>
          <p:cNvSpPr>
            <a:spLocks noGrp="1"/>
          </p:cNvSpPr>
          <p:nvPr>
            <p:ph type="ftr" sz="quarter" idx="11"/>
          </p:nvPr>
        </p:nvSpPr>
        <p:spPr/>
        <p:txBody>
          <a:bodyPr/>
          <a:lstStyle/>
          <a:p>
            <a:pPr>
              <a:defRPr/>
            </a:pPr>
            <a:r>
              <a:rPr lang="en-US"/>
              <a:t>NSRS2022 Update</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22</a:t>
            </a:fld>
            <a:endParaRPr lang="en-US" altLang="en-US"/>
          </a:p>
        </p:txBody>
      </p:sp>
      <p:sp>
        <p:nvSpPr>
          <p:cNvPr id="9" name="Oval 8">
            <a:extLst>
              <a:ext uri="{FF2B5EF4-FFF2-40B4-BE49-F238E27FC236}">
                <a16:creationId xmlns:a16="http://schemas.microsoft.com/office/drawing/2014/main" id="{455297BE-C108-4C8E-8279-C164C56B937B}"/>
              </a:ext>
            </a:extLst>
          </p:cNvPr>
          <p:cNvSpPr/>
          <p:nvPr/>
        </p:nvSpPr>
        <p:spPr>
          <a:xfrm>
            <a:off x="4060825" y="4329035"/>
            <a:ext cx="511175" cy="51426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F997B7-B6A9-48D8-B0FA-E00E1ED7D8BB}"/>
              </a:ext>
            </a:extLst>
          </p:cNvPr>
          <p:cNvSpPr txBox="1"/>
          <p:nvPr/>
        </p:nvSpPr>
        <p:spPr>
          <a:xfrm rot="20721334">
            <a:off x="4593565" y="4113887"/>
            <a:ext cx="1546669" cy="369332"/>
          </a:xfrm>
          <a:prstGeom prst="rect">
            <a:avLst/>
          </a:prstGeom>
          <a:solidFill>
            <a:srgbClr val="92D050">
              <a:alpha val="40000"/>
            </a:srgbClr>
          </a:solidFill>
          <a:ln w="34925">
            <a:solidFill>
              <a:srgbClr val="00B050"/>
            </a:solidFill>
          </a:ln>
        </p:spPr>
        <p:txBody>
          <a:bodyPr wrap="square" rtlCol="0">
            <a:spAutoFit/>
          </a:bodyPr>
          <a:lstStyle/>
          <a:p>
            <a:r>
              <a:rPr lang="en-US" b="1" dirty="0">
                <a:solidFill>
                  <a:srgbClr val="FF0000"/>
                </a:solidFill>
              </a:rPr>
              <a:t>12 mile </a:t>
            </a:r>
            <a:r>
              <a:rPr lang="en-US" b="1" u="sng" dirty="0">
                <a:solidFill>
                  <a:srgbClr val="FF0000"/>
                </a:solidFill>
              </a:rPr>
              <a:t>radius</a:t>
            </a:r>
          </a:p>
        </p:txBody>
      </p:sp>
      <p:sp>
        <p:nvSpPr>
          <p:cNvPr id="10" name="TextBox 9">
            <a:extLst>
              <a:ext uri="{FF2B5EF4-FFF2-40B4-BE49-F238E27FC236}">
                <a16:creationId xmlns:a16="http://schemas.microsoft.com/office/drawing/2014/main" id="{F0DE0506-E672-9B14-E429-3137BBFBF38D}"/>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Tree>
    <p:extLst>
      <p:ext uri="{BB962C8B-B14F-4D97-AF65-F5344CB8AC3E}">
        <p14:creationId xmlns:p14="http://schemas.microsoft.com/office/powerpoint/2010/main" val="1924274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EB28-606D-FF6F-B03F-D6880A4BEE94}"/>
              </a:ext>
            </a:extLst>
          </p:cNvPr>
          <p:cNvSpPr>
            <a:spLocks noGrp="1"/>
          </p:cNvSpPr>
          <p:nvPr>
            <p:ph type="title"/>
          </p:nvPr>
        </p:nvSpPr>
        <p:spPr/>
        <p:txBody>
          <a:bodyPr/>
          <a:lstStyle/>
          <a:p>
            <a:r>
              <a:rPr lang="en-US" dirty="0"/>
              <a:t>Minnesota Passive Mark Network</a:t>
            </a:r>
          </a:p>
        </p:txBody>
      </p:sp>
      <p:sp>
        <p:nvSpPr>
          <p:cNvPr id="4" name="Date Placeholder 3">
            <a:extLst>
              <a:ext uri="{FF2B5EF4-FFF2-40B4-BE49-F238E27FC236}">
                <a16:creationId xmlns:a16="http://schemas.microsoft.com/office/drawing/2014/main" id="{0891D583-7179-A9F3-F68A-43060AC66695}"/>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C6379A7E-0337-0531-866A-F8A9610C558A}"/>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419C4EFB-2034-A0D3-51E3-C771B899D8CE}"/>
              </a:ext>
            </a:extLst>
          </p:cNvPr>
          <p:cNvSpPr>
            <a:spLocks noGrp="1"/>
          </p:cNvSpPr>
          <p:nvPr>
            <p:ph type="sldNum" sz="quarter" idx="12"/>
          </p:nvPr>
        </p:nvSpPr>
        <p:spPr/>
        <p:txBody>
          <a:bodyPr/>
          <a:lstStyle/>
          <a:p>
            <a:fld id="{84C1C367-1155-47A8-B187-ABB1E4FCD3DE}" type="slidenum">
              <a:rPr lang="en-US" altLang="en-US" smtClean="0"/>
              <a:pPr/>
              <a:t>23</a:t>
            </a:fld>
            <a:endParaRPr lang="en-US" altLang="en-US" dirty="0"/>
          </a:p>
        </p:txBody>
      </p:sp>
      <p:grpSp>
        <p:nvGrpSpPr>
          <p:cNvPr id="15" name="Group 14" descr="Map of Minnesota Passive Mark Network">
            <a:extLst>
              <a:ext uri="{FF2B5EF4-FFF2-40B4-BE49-F238E27FC236}">
                <a16:creationId xmlns:a16="http://schemas.microsoft.com/office/drawing/2014/main" id="{28B3FB61-CC7A-8AA5-F629-4463AE8DA382}"/>
              </a:ext>
            </a:extLst>
          </p:cNvPr>
          <p:cNvGrpSpPr/>
          <p:nvPr/>
        </p:nvGrpSpPr>
        <p:grpSpPr>
          <a:xfrm>
            <a:off x="3901856" y="1303020"/>
            <a:ext cx="4701540" cy="4955186"/>
            <a:chOff x="-1496181" y="-2104961"/>
            <a:chExt cx="9442751" cy="10184945"/>
          </a:xfrm>
        </p:grpSpPr>
        <p:pic>
          <p:nvPicPr>
            <p:cNvPr id="8" name="Picture 7">
              <a:extLst>
                <a:ext uri="{FF2B5EF4-FFF2-40B4-BE49-F238E27FC236}">
                  <a16:creationId xmlns:a16="http://schemas.microsoft.com/office/drawing/2014/main" id="{61E0A4FE-AA9F-41A1-12D0-64EFEB52DA82}"/>
                </a:ext>
              </a:extLst>
            </p:cNvPr>
            <p:cNvPicPr>
              <a:picLocks noChangeAspect="1"/>
            </p:cNvPicPr>
            <p:nvPr/>
          </p:nvPicPr>
          <p:blipFill>
            <a:blip r:embed="rId3"/>
            <a:stretch>
              <a:fillRect/>
            </a:stretch>
          </p:blipFill>
          <p:spPr>
            <a:xfrm>
              <a:off x="-1197430" y="-2104961"/>
              <a:ext cx="9144000" cy="3024821"/>
            </a:xfrm>
            <a:prstGeom prst="rect">
              <a:avLst/>
            </a:prstGeom>
            <a:ln>
              <a:solidFill>
                <a:schemeClr val="accent1">
                  <a:shade val="95000"/>
                  <a:satMod val="105000"/>
                </a:schemeClr>
              </a:solidFill>
            </a:ln>
          </p:spPr>
        </p:pic>
        <p:pic>
          <p:nvPicPr>
            <p:cNvPr id="10" name="Picture 9">
              <a:extLst>
                <a:ext uri="{FF2B5EF4-FFF2-40B4-BE49-F238E27FC236}">
                  <a16:creationId xmlns:a16="http://schemas.microsoft.com/office/drawing/2014/main" id="{FF7405FF-06A4-469A-F388-ED9942B9E186}"/>
                </a:ext>
              </a:extLst>
            </p:cNvPr>
            <p:cNvPicPr>
              <a:picLocks noChangeAspect="1"/>
            </p:cNvPicPr>
            <p:nvPr/>
          </p:nvPicPr>
          <p:blipFill>
            <a:blip r:embed="rId4"/>
            <a:stretch>
              <a:fillRect/>
            </a:stretch>
          </p:blipFill>
          <p:spPr>
            <a:xfrm>
              <a:off x="-1423765" y="717324"/>
              <a:ext cx="9144000" cy="3024821"/>
            </a:xfrm>
            <a:prstGeom prst="rect">
              <a:avLst/>
            </a:prstGeom>
            <a:ln>
              <a:solidFill>
                <a:schemeClr val="accent1">
                  <a:shade val="95000"/>
                  <a:satMod val="105000"/>
                </a:schemeClr>
              </a:solidFill>
            </a:ln>
          </p:spPr>
        </p:pic>
        <p:pic>
          <p:nvPicPr>
            <p:cNvPr id="12" name="Picture 11">
              <a:extLst>
                <a:ext uri="{FF2B5EF4-FFF2-40B4-BE49-F238E27FC236}">
                  <a16:creationId xmlns:a16="http://schemas.microsoft.com/office/drawing/2014/main" id="{DFD304A2-3756-7211-D321-9DDC297E32D8}"/>
                </a:ext>
              </a:extLst>
            </p:cNvPr>
            <p:cNvPicPr>
              <a:picLocks noChangeAspect="1"/>
            </p:cNvPicPr>
            <p:nvPr/>
          </p:nvPicPr>
          <p:blipFill>
            <a:blip r:embed="rId5"/>
            <a:stretch>
              <a:fillRect/>
            </a:stretch>
          </p:blipFill>
          <p:spPr>
            <a:xfrm>
              <a:off x="-1496181" y="3462364"/>
              <a:ext cx="9144000" cy="3024821"/>
            </a:xfrm>
            <a:prstGeom prst="rect">
              <a:avLst/>
            </a:prstGeom>
            <a:ln>
              <a:solidFill>
                <a:schemeClr val="accent1">
                  <a:shade val="95000"/>
                  <a:satMod val="105000"/>
                </a:schemeClr>
              </a:solidFill>
            </a:ln>
          </p:spPr>
        </p:pic>
        <p:pic>
          <p:nvPicPr>
            <p:cNvPr id="14" name="Picture 13">
              <a:extLst>
                <a:ext uri="{FF2B5EF4-FFF2-40B4-BE49-F238E27FC236}">
                  <a16:creationId xmlns:a16="http://schemas.microsoft.com/office/drawing/2014/main" id="{59070704-A72E-1A13-F799-26BA7AF72B0E}"/>
                </a:ext>
              </a:extLst>
            </p:cNvPr>
            <p:cNvPicPr>
              <a:picLocks noChangeAspect="1"/>
            </p:cNvPicPr>
            <p:nvPr/>
          </p:nvPicPr>
          <p:blipFill>
            <a:blip r:embed="rId6"/>
            <a:stretch>
              <a:fillRect/>
            </a:stretch>
          </p:blipFill>
          <p:spPr>
            <a:xfrm>
              <a:off x="-1306071" y="5055163"/>
              <a:ext cx="9144000" cy="3024821"/>
            </a:xfrm>
            <a:prstGeom prst="rect">
              <a:avLst/>
            </a:prstGeom>
            <a:ln>
              <a:solidFill>
                <a:schemeClr val="accent1">
                  <a:shade val="95000"/>
                  <a:satMod val="105000"/>
                </a:schemeClr>
              </a:solidFill>
            </a:ln>
          </p:spPr>
        </p:pic>
      </p:grpSp>
      <p:pic>
        <p:nvPicPr>
          <p:cNvPr id="7" name="Picture 6" descr="image of NGS Passive Mark web page ">
            <a:extLst>
              <a:ext uri="{FF2B5EF4-FFF2-40B4-BE49-F238E27FC236}">
                <a16:creationId xmlns:a16="http://schemas.microsoft.com/office/drawing/2014/main" id="{45C3B182-9DCA-0C9E-ECF1-63E429E176FB}"/>
              </a:ext>
            </a:extLst>
          </p:cNvPr>
          <p:cNvPicPr>
            <a:picLocks noChangeAspect="1"/>
          </p:cNvPicPr>
          <p:nvPr/>
        </p:nvPicPr>
        <p:blipFill>
          <a:blip r:embed="rId7"/>
          <a:stretch>
            <a:fillRect/>
          </a:stretch>
        </p:blipFill>
        <p:spPr>
          <a:xfrm>
            <a:off x="216355" y="1303020"/>
            <a:ext cx="3590845" cy="2273308"/>
          </a:xfrm>
          <a:prstGeom prst="rect">
            <a:avLst/>
          </a:prstGeom>
        </p:spPr>
      </p:pic>
      <p:sp>
        <p:nvSpPr>
          <p:cNvPr id="16" name="TextBox 15">
            <a:extLst>
              <a:ext uri="{FF2B5EF4-FFF2-40B4-BE49-F238E27FC236}">
                <a16:creationId xmlns:a16="http://schemas.microsoft.com/office/drawing/2014/main" id="{D477F385-0D31-F047-67B8-AF664CF01B64}"/>
              </a:ext>
            </a:extLst>
          </p:cNvPr>
          <p:cNvSpPr txBox="1"/>
          <p:nvPr/>
        </p:nvSpPr>
        <p:spPr>
          <a:xfrm>
            <a:off x="5838504" y="1417638"/>
            <a:ext cx="2710800" cy="430887"/>
          </a:xfrm>
          <a:prstGeom prst="rect">
            <a:avLst/>
          </a:prstGeom>
          <a:solidFill>
            <a:schemeClr val="tx2">
              <a:lumMod val="20000"/>
              <a:lumOff val="80000"/>
              <a:alpha val="60000"/>
            </a:schemeClr>
          </a:solidFill>
          <a:ln w="12700">
            <a:solidFill>
              <a:schemeClr val="accent1">
                <a:shade val="95000"/>
                <a:satMod val="105000"/>
              </a:schemeClr>
            </a:solidFill>
          </a:ln>
        </p:spPr>
        <p:txBody>
          <a:bodyPr wrap="square" rtlCol="0">
            <a:spAutoFit/>
          </a:bodyPr>
          <a:lstStyle/>
          <a:p>
            <a:r>
              <a:rPr lang="en-US" sz="1100" dirty="0"/>
              <a:t>Use the NGS Map to zoom in on a local area</a:t>
            </a:r>
          </a:p>
          <a:p>
            <a:r>
              <a:rPr lang="en-US" sz="1100" i="1" dirty="0">
                <a:solidFill>
                  <a:srgbClr val="FF0000"/>
                </a:solidFill>
              </a:rPr>
              <a:t>https://geodesy.noaa.gov/datasheets/</a:t>
            </a:r>
          </a:p>
        </p:txBody>
      </p:sp>
      <p:sp>
        <p:nvSpPr>
          <p:cNvPr id="22" name="Rectangle 21">
            <a:extLst>
              <a:ext uri="{FF2B5EF4-FFF2-40B4-BE49-F238E27FC236}">
                <a16:creationId xmlns:a16="http://schemas.microsoft.com/office/drawing/2014/main" id="{F8554CEA-EBB8-AAD9-102B-BE9FF03F6948}"/>
              </a:ext>
            </a:extLst>
          </p:cNvPr>
          <p:cNvSpPr/>
          <p:nvPr/>
        </p:nvSpPr>
        <p:spPr>
          <a:xfrm>
            <a:off x="6852774" y="3067927"/>
            <a:ext cx="574430" cy="427892"/>
          </a:xfrm>
          <a:prstGeom prst="rect">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1406C32-682A-760B-28D5-CAA9C46479E9}"/>
              </a:ext>
            </a:extLst>
          </p:cNvPr>
          <p:cNvPicPr>
            <a:picLocks noChangeAspect="1"/>
          </p:cNvPicPr>
          <p:nvPr/>
        </p:nvPicPr>
        <p:blipFill>
          <a:blip r:embed="rId8"/>
          <a:stretch>
            <a:fillRect/>
          </a:stretch>
        </p:blipFill>
        <p:spPr>
          <a:xfrm>
            <a:off x="827232" y="4521952"/>
            <a:ext cx="2445209" cy="1751640"/>
          </a:xfrm>
          <a:prstGeom prst="rect">
            <a:avLst/>
          </a:prstGeom>
          <a:ln w="25400">
            <a:solidFill>
              <a:srgbClr val="FF0000"/>
            </a:solidFill>
          </a:ln>
        </p:spPr>
      </p:pic>
      <p:sp>
        <p:nvSpPr>
          <p:cNvPr id="25" name="Arrow: Right 24">
            <a:extLst>
              <a:ext uri="{FF2B5EF4-FFF2-40B4-BE49-F238E27FC236}">
                <a16:creationId xmlns:a16="http://schemas.microsoft.com/office/drawing/2014/main" id="{5346E967-4FFF-A720-923D-ABACD5F42C36}"/>
              </a:ext>
            </a:extLst>
          </p:cNvPr>
          <p:cNvSpPr/>
          <p:nvPr/>
        </p:nvSpPr>
        <p:spPr>
          <a:xfrm>
            <a:off x="2749362" y="3037252"/>
            <a:ext cx="1271954" cy="138632"/>
          </a:xfrm>
          <a:prstGeom prst="rightArrow">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A540B10-214B-1407-9F22-8963F4210AA6}"/>
              </a:ext>
            </a:extLst>
          </p:cNvPr>
          <p:cNvSpPr/>
          <p:nvPr/>
        </p:nvSpPr>
        <p:spPr>
          <a:xfrm rot="5400000">
            <a:off x="6477891" y="2441358"/>
            <a:ext cx="1365459" cy="103595"/>
          </a:xfrm>
          <a:prstGeom prst="rightArrow">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8C5A474-115E-DC85-DB25-F6C405BD627A}"/>
              </a:ext>
            </a:extLst>
          </p:cNvPr>
          <p:cNvSpPr txBox="1"/>
          <p:nvPr/>
        </p:nvSpPr>
        <p:spPr>
          <a:xfrm rot="20715519">
            <a:off x="5702729" y="5519988"/>
            <a:ext cx="3415246" cy="646331"/>
          </a:xfrm>
          <a:prstGeom prst="rect">
            <a:avLst/>
          </a:prstGeom>
          <a:noFill/>
          <a:ln w="25400">
            <a:noFill/>
          </a:ln>
        </p:spPr>
        <p:txBody>
          <a:bodyPr wrap="square" rtlCol="0">
            <a:spAutoFit/>
          </a:bodyPr>
          <a:lstStyle/>
          <a:p>
            <a:r>
              <a:rPr lang="en-US" b="1" dirty="0">
                <a:solidFill>
                  <a:srgbClr val="FF0000"/>
                </a:solidFill>
              </a:rPr>
              <a:t>Shows only NGS Database marks.</a:t>
            </a:r>
          </a:p>
          <a:p>
            <a:r>
              <a:rPr lang="en-US" b="1" dirty="0">
                <a:solidFill>
                  <a:srgbClr val="FF0000"/>
                </a:solidFill>
              </a:rPr>
              <a:t>Local marks exist, too</a:t>
            </a:r>
          </a:p>
        </p:txBody>
      </p:sp>
    </p:spTree>
    <p:extLst>
      <p:ext uri="{BB962C8B-B14F-4D97-AF65-F5344CB8AC3E}">
        <p14:creationId xmlns:p14="http://schemas.microsoft.com/office/powerpoint/2010/main" val="2459014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3500"/>
                            </p:stCondLst>
                            <p:childTnLst>
                              <p:par>
                                <p:cTn id="25" presetID="22" presetClass="entr" presetSubtype="1" fill="hold" grpId="0" nodeType="afterEffect">
                                  <p:stCondLst>
                                    <p:cond delay="25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par>
                          <p:cTn id="28" fill="hold">
                            <p:stCondLst>
                              <p:cond delay="4250"/>
                            </p:stCondLst>
                            <p:childTnLst>
                              <p:par>
                                <p:cTn id="29" presetID="22" presetClass="entr" presetSubtype="1" fill="hold" nodeType="afterEffect">
                                  <p:stCondLst>
                                    <p:cond delay="25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5000"/>
                            </p:stCondLst>
                            <p:childTnLst>
                              <p:par>
                                <p:cTn id="33" presetID="22" presetClass="entr" presetSubtype="8" fill="hold" grpId="0" nodeType="afterEffect">
                                  <p:stCondLst>
                                    <p:cond delay="25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5" grpId="0" animBg="1"/>
      <p:bldP spid="9"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69399-87C6-04B2-68F8-DF8023AB5C4B}"/>
              </a:ext>
            </a:extLst>
          </p:cNvPr>
          <p:cNvSpPr>
            <a:spLocks noGrp="1"/>
          </p:cNvSpPr>
          <p:nvPr>
            <p:ph type="title"/>
          </p:nvPr>
        </p:nvSpPr>
        <p:spPr/>
        <p:txBody>
          <a:bodyPr/>
          <a:lstStyle/>
          <a:p>
            <a:r>
              <a:rPr lang="en-US" dirty="0"/>
              <a:t>Coordinate Shifts</a:t>
            </a:r>
          </a:p>
        </p:txBody>
      </p:sp>
      <p:sp>
        <p:nvSpPr>
          <p:cNvPr id="3" name="Content Placeholder 2">
            <a:extLst>
              <a:ext uri="{FF2B5EF4-FFF2-40B4-BE49-F238E27FC236}">
                <a16:creationId xmlns:a16="http://schemas.microsoft.com/office/drawing/2014/main" id="{20723817-7A5A-8FE3-4E6F-02E9C323C496}"/>
              </a:ext>
            </a:extLst>
          </p:cNvPr>
          <p:cNvSpPr>
            <a:spLocks noGrp="1"/>
          </p:cNvSpPr>
          <p:nvPr>
            <p:ph idx="1"/>
          </p:nvPr>
        </p:nvSpPr>
        <p:spPr/>
        <p:txBody>
          <a:bodyPr/>
          <a:lstStyle/>
          <a:p>
            <a:r>
              <a:rPr lang="en-US" dirty="0"/>
              <a:t>It is expected that all 3 components of position (Lat/Lon/</a:t>
            </a:r>
            <a:r>
              <a:rPr lang="en-US" dirty="0" err="1"/>
              <a:t>Ellht</a:t>
            </a:r>
            <a:r>
              <a:rPr lang="en-US" dirty="0"/>
              <a:t>) will be different in the NATRF2022 datum.</a:t>
            </a:r>
          </a:p>
          <a:p>
            <a:r>
              <a:rPr lang="en-US" dirty="0"/>
              <a:t>The Orthometric height will also be different in the NAPGD2022 datum.</a:t>
            </a:r>
          </a:p>
          <a:p>
            <a:r>
              <a:rPr lang="en-US" dirty="0"/>
              <a:t>The NGS “New Datums” page has some diagrams for the expected differences (next 3 slides).</a:t>
            </a:r>
          </a:p>
          <a:p>
            <a:pPr marL="0" indent="0">
              <a:buNone/>
            </a:pPr>
            <a:endParaRPr lang="en-US" dirty="0"/>
          </a:p>
        </p:txBody>
      </p:sp>
      <p:sp>
        <p:nvSpPr>
          <p:cNvPr id="4" name="Date Placeholder 3">
            <a:extLst>
              <a:ext uri="{FF2B5EF4-FFF2-40B4-BE49-F238E27FC236}">
                <a16:creationId xmlns:a16="http://schemas.microsoft.com/office/drawing/2014/main" id="{6DE426AA-1015-D656-80D9-DAEA5D4755F5}"/>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B56B0BA7-6E01-B794-2D4B-078EDE23008D}"/>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CFDCDEE4-58EC-9A77-7170-35ADFCC32027}"/>
              </a:ext>
            </a:extLst>
          </p:cNvPr>
          <p:cNvSpPr>
            <a:spLocks noGrp="1"/>
          </p:cNvSpPr>
          <p:nvPr>
            <p:ph type="sldNum" sz="quarter" idx="12"/>
          </p:nvPr>
        </p:nvSpPr>
        <p:spPr/>
        <p:txBody>
          <a:bodyPr/>
          <a:lstStyle/>
          <a:p>
            <a:fld id="{84C1C367-1155-47A8-B187-ABB1E4FCD3DE}" type="slidenum">
              <a:rPr lang="en-US" altLang="en-US" smtClean="0"/>
              <a:pPr/>
              <a:t>24</a:t>
            </a:fld>
            <a:endParaRPr lang="en-US" altLang="en-US" dirty="0"/>
          </a:p>
        </p:txBody>
      </p:sp>
    </p:spTree>
    <p:extLst>
      <p:ext uri="{BB962C8B-B14F-4D97-AF65-F5344CB8AC3E}">
        <p14:creationId xmlns:p14="http://schemas.microsoft.com/office/powerpoint/2010/main" val="346617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DBE7E94F-9EEF-A52C-5F2D-093FD46B8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752" y="1720517"/>
            <a:ext cx="5734050" cy="4295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8F07F0-94FD-D96B-E973-4AFEEA57B273}"/>
              </a:ext>
            </a:extLst>
          </p:cNvPr>
          <p:cNvSpPr>
            <a:spLocks noGrp="1"/>
          </p:cNvSpPr>
          <p:nvPr>
            <p:ph type="title"/>
          </p:nvPr>
        </p:nvSpPr>
        <p:spPr/>
        <p:txBody>
          <a:bodyPr/>
          <a:lstStyle/>
          <a:p>
            <a:r>
              <a:rPr lang="en-US" dirty="0"/>
              <a:t>Coordinate Shifts</a:t>
            </a:r>
          </a:p>
        </p:txBody>
      </p:sp>
      <p:sp>
        <p:nvSpPr>
          <p:cNvPr id="4" name="Date Placeholder 3">
            <a:extLst>
              <a:ext uri="{FF2B5EF4-FFF2-40B4-BE49-F238E27FC236}">
                <a16:creationId xmlns:a16="http://schemas.microsoft.com/office/drawing/2014/main" id="{40E428D1-85E7-05A5-155C-D5683200C41F}"/>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846A2E3E-9E7C-DEAD-403C-BEF9045CF8A6}"/>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214E49D3-6CA1-D73A-01AC-433AF603399E}"/>
              </a:ext>
            </a:extLst>
          </p:cNvPr>
          <p:cNvSpPr>
            <a:spLocks noGrp="1"/>
          </p:cNvSpPr>
          <p:nvPr>
            <p:ph type="sldNum" sz="quarter" idx="12"/>
          </p:nvPr>
        </p:nvSpPr>
        <p:spPr/>
        <p:txBody>
          <a:bodyPr/>
          <a:lstStyle/>
          <a:p>
            <a:fld id="{84C1C367-1155-47A8-B187-ABB1E4FCD3DE}" type="slidenum">
              <a:rPr lang="en-US" altLang="en-US" smtClean="0"/>
              <a:pPr/>
              <a:t>25</a:t>
            </a:fld>
            <a:endParaRPr lang="en-US" altLang="en-US" dirty="0"/>
          </a:p>
        </p:txBody>
      </p:sp>
      <p:cxnSp>
        <p:nvCxnSpPr>
          <p:cNvPr id="10" name="Straight Arrow Connector 9">
            <a:extLst>
              <a:ext uri="{FF2B5EF4-FFF2-40B4-BE49-F238E27FC236}">
                <a16:creationId xmlns:a16="http://schemas.microsoft.com/office/drawing/2014/main" id="{7272EFF9-2B51-4BAF-17EE-C0BC7342F36A}"/>
              </a:ext>
            </a:extLst>
          </p:cNvPr>
          <p:cNvCxnSpPr>
            <a:cxnSpLocks/>
            <a:stCxn id="12" idx="1"/>
          </p:cNvCxnSpPr>
          <p:nvPr/>
        </p:nvCxnSpPr>
        <p:spPr>
          <a:xfrm flipH="1">
            <a:off x="5319713" y="4069768"/>
            <a:ext cx="2109787"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F119008-F171-F3C5-3348-221C9DAEE428}"/>
              </a:ext>
            </a:extLst>
          </p:cNvPr>
          <p:cNvSpPr txBox="1"/>
          <p:nvPr/>
        </p:nvSpPr>
        <p:spPr>
          <a:xfrm>
            <a:off x="7429500" y="3777380"/>
            <a:ext cx="1590675" cy="584775"/>
          </a:xfrm>
          <a:prstGeom prst="rect">
            <a:avLst/>
          </a:prstGeom>
          <a:noFill/>
        </p:spPr>
        <p:txBody>
          <a:bodyPr wrap="square" rtlCol="0">
            <a:spAutoFit/>
          </a:bodyPr>
          <a:lstStyle/>
          <a:p>
            <a:r>
              <a:rPr lang="en-US" dirty="0"/>
              <a:t>Ames IA</a:t>
            </a:r>
          </a:p>
          <a:p>
            <a:r>
              <a:rPr lang="en-US" sz="1400" dirty="0"/>
              <a:t>about 1.25 meters </a:t>
            </a:r>
          </a:p>
        </p:txBody>
      </p:sp>
    </p:spTree>
    <p:extLst>
      <p:ext uri="{BB962C8B-B14F-4D97-AF65-F5344CB8AC3E}">
        <p14:creationId xmlns:p14="http://schemas.microsoft.com/office/powerpoint/2010/main" val="2392154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89BAF-4F86-208D-3F20-D39B38C40B01}"/>
              </a:ext>
            </a:extLst>
          </p:cNvPr>
          <p:cNvSpPr>
            <a:spLocks noGrp="1"/>
          </p:cNvSpPr>
          <p:nvPr>
            <p:ph type="title"/>
          </p:nvPr>
        </p:nvSpPr>
        <p:spPr/>
        <p:txBody>
          <a:bodyPr/>
          <a:lstStyle/>
          <a:p>
            <a:r>
              <a:rPr lang="en-US" dirty="0"/>
              <a:t>Coordinate Shifts</a:t>
            </a:r>
          </a:p>
        </p:txBody>
      </p:sp>
      <p:pic>
        <p:nvPicPr>
          <p:cNvPr id="7" name="Content Placeholder 6" descr="Image showing Approximate Elliposid Height Change">
            <a:extLst>
              <a:ext uri="{FF2B5EF4-FFF2-40B4-BE49-F238E27FC236}">
                <a16:creationId xmlns:a16="http://schemas.microsoft.com/office/drawing/2014/main" id="{1CE7D07A-1AD0-5890-C7E0-FC1E7F2EAA96}"/>
              </a:ext>
            </a:extLst>
          </p:cNvPr>
          <p:cNvPicPr>
            <a:picLocks noGrp="1" noChangeAspect="1"/>
          </p:cNvPicPr>
          <p:nvPr>
            <p:ph idx="1"/>
          </p:nvPr>
        </p:nvPicPr>
        <p:blipFill>
          <a:blip r:embed="rId3"/>
          <a:stretch>
            <a:fillRect/>
          </a:stretch>
        </p:blipFill>
        <p:spPr>
          <a:xfrm>
            <a:off x="1714500" y="1724819"/>
            <a:ext cx="5715000" cy="4276725"/>
          </a:xfrm>
          <a:prstGeom prst="rect">
            <a:avLst/>
          </a:prstGeom>
          <a:ln>
            <a:solidFill>
              <a:schemeClr val="accent1">
                <a:shade val="95000"/>
                <a:satMod val="105000"/>
              </a:schemeClr>
            </a:solidFill>
          </a:ln>
        </p:spPr>
      </p:pic>
      <p:sp>
        <p:nvSpPr>
          <p:cNvPr id="4" name="Date Placeholder 3">
            <a:extLst>
              <a:ext uri="{FF2B5EF4-FFF2-40B4-BE49-F238E27FC236}">
                <a16:creationId xmlns:a16="http://schemas.microsoft.com/office/drawing/2014/main" id="{D60622F5-6DD0-5B09-D4F2-C8654DB6CB6C}"/>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5D5454E7-4CD8-B4D5-22FD-C5C335283885}"/>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9261005E-5D00-99CE-A87E-AD59290C79E1}"/>
              </a:ext>
            </a:extLst>
          </p:cNvPr>
          <p:cNvSpPr>
            <a:spLocks noGrp="1"/>
          </p:cNvSpPr>
          <p:nvPr>
            <p:ph type="sldNum" sz="quarter" idx="12"/>
          </p:nvPr>
        </p:nvSpPr>
        <p:spPr/>
        <p:txBody>
          <a:bodyPr/>
          <a:lstStyle/>
          <a:p>
            <a:fld id="{84C1C367-1155-47A8-B187-ABB1E4FCD3DE}" type="slidenum">
              <a:rPr lang="en-US" altLang="en-US" smtClean="0"/>
              <a:pPr/>
              <a:t>26</a:t>
            </a:fld>
            <a:endParaRPr lang="en-US" altLang="en-US" dirty="0"/>
          </a:p>
        </p:txBody>
      </p:sp>
      <p:cxnSp>
        <p:nvCxnSpPr>
          <p:cNvPr id="8" name="Straight Arrow Connector 7">
            <a:extLst>
              <a:ext uri="{FF2B5EF4-FFF2-40B4-BE49-F238E27FC236}">
                <a16:creationId xmlns:a16="http://schemas.microsoft.com/office/drawing/2014/main" id="{7E9A0760-EED4-9B0C-51DD-58CB058DB411}"/>
              </a:ext>
            </a:extLst>
          </p:cNvPr>
          <p:cNvCxnSpPr>
            <a:cxnSpLocks/>
            <a:stCxn id="9" idx="1"/>
          </p:cNvCxnSpPr>
          <p:nvPr/>
        </p:nvCxnSpPr>
        <p:spPr>
          <a:xfrm flipH="1">
            <a:off x="6255544" y="3419474"/>
            <a:ext cx="1173956"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8B14795-91CA-D765-1F78-A0D85565C66E}"/>
              </a:ext>
            </a:extLst>
          </p:cNvPr>
          <p:cNvSpPr txBox="1"/>
          <p:nvPr/>
        </p:nvSpPr>
        <p:spPr>
          <a:xfrm>
            <a:off x="7429500" y="3127086"/>
            <a:ext cx="1590675" cy="584775"/>
          </a:xfrm>
          <a:prstGeom prst="rect">
            <a:avLst/>
          </a:prstGeom>
          <a:noFill/>
        </p:spPr>
        <p:txBody>
          <a:bodyPr wrap="square" rtlCol="0">
            <a:spAutoFit/>
          </a:bodyPr>
          <a:lstStyle/>
          <a:p>
            <a:r>
              <a:rPr lang="en-US" dirty="0"/>
              <a:t>Ames IA</a:t>
            </a:r>
          </a:p>
          <a:p>
            <a:r>
              <a:rPr lang="en-US" sz="1400" dirty="0"/>
              <a:t>about -1.0 meters </a:t>
            </a:r>
          </a:p>
        </p:txBody>
      </p:sp>
    </p:spTree>
    <p:extLst>
      <p:ext uri="{BB962C8B-B14F-4D97-AF65-F5344CB8AC3E}">
        <p14:creationId xmlns:p14="http://schemas.microsoft.com/office/powerpoint/2010/main" val="2462465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2359-ABC1-E978-1ED1-0090E8DABDD4}"/>
              </a:ext>
            </a:extLst>
          </p:cNvPr>
          <p:cNvSpPr>
            <a:spLocks noGrp="1"/>
          </p:cNvSpPr>
          <p:nvPr>
            <p:ph type="title"/>
          </p:nvPr>
        </p:nvSpPr>
        <p:spPr/>
        <p:txBody>
          <a:bodyPr/>
          <a:lstStyle/>
          <a:p>
            <a:r>
              <a:rPr lang="en-US" dirty="0"/>
              <a:t>Coordinate Shifts</a:t>
            </a:r>
          </a:p>
        </p:txBody>
      </p:sp>
      <p:pic>
        <p:nvPicPr>
          <p:cNvPr id="7" name="Content Placeholder 6" descr="Image showing Approximate Orthometric Height Change">
            <a:extLst>
              <a:ext uri="{FF2B5EF4-FFF2-40B4-BE49-F238E27FC236}">
                <a16:creationId xmlns:a16="http://schemas.microsoft.com/office/drawing/2014/main" id="{263E24A2-0950-1B82-05EC-206AC3CE18B4}"/>
              </a:ext>
            </a:extLst>
          </p:cNvPr>
          <p:cNvPicPr>
            <a:picLocks noGrp="1" noChangeAspect="1"/>
          </p:cNvPicPr>
          <p:nvPr>
            <p:ph idx="1"/>
          </p:nvPr>
        </p:nvPicPr>
        <p:blipFill>
          <a:blip r:embed="rId3"/>
          <a:stretch>
            <a:fillRect/>
          </a:stretch>
        </p:blipFill>
        <p:spPr>
          <a:xfrm>
            <a:off x="1714500" y="1720056"/>
            <a:ext cx="5715000" cy="4286250"/>
          </a:xfrm>
          <a:prstGeom prst="rect">
            <a:avLst/>
          </a:prstGeom>
          <a:ln>
            <a:solidFill>
              <a:schemeClr val="accent1">
                <a:shade val="95000"/>
                <a:satMod val="105000"/>
              </a:schemeClr>
            </a:solidFill>
          </a:ln>
        </p:spPr>
      </p:pic>
      <p:sp>
        <p:nvSpPr>
          <p:cNvPr id="4" name="Date Placeholder 3">
            <a:extLst>
              <a:ext uri="{FF2B5EF4-FFF2-40B4-BE49-F238E27FC236}">
                <a16:creationId xmlns:a16="http://schemas.microsoft.com/office/drawing/2014/main" id="{CB203124-6380-862B-9D93-0CF445A1DC7A}"/>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94B19E6E-E00D-6399-6F7A-40923ED16586}"/>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260316CB-BD6E-9397-64F8-847100949906}"/>
              </a:ext>
            </a:extLst>
          </p:cNvPr>
          <p:cNvSpPr>
            <a:spLocks noGrp="1"/>
          </p:cNvSpPr>
          <p:nvPr>
            <p:ph type="sldNum" sz="quarter" idx="12"/>
          </p:nvPr>
        </p:nvSpPr>
        <p:spPr/>
        <p:txBody>
          <a:bodyPr/>
          <a:lstStyle/>
          <a:p>
            <a:fld id="{84C1C367-1155-47A8-B187-ABB1E4FCD3DE}" type="slidenum">
              <a:rPr lang="en-US" altLang="en-US" smtClean="0"/>
              <a:pPr/>
              <a:t>27</a:t>
            </a:fld>
            <a:endParaRPr lang="en-US" altLang="en-US" dirty="0"/>
          </a:p>
        </p:txBody>
      </p:sp>
      <p:cxnSp>
        <p:nvCxnSpPr>
          <p:cNvPr id="8" name="Straight Arrow Connector 7">
            <a:extLst>
              <a:ext uri="{FF2B5EF4-FFF2-40B4-BE49-F238E27FC236}">
                <a16:creationId xmlns:a16="http://schemas.microsoft.com/office/drawing/2014/main" id="{D83E41B1-7370-8F41-0D23-A82FE2660F32}"/>
              </a:ext>
            </a:extLst>
          </p:cNvPr>
          <p:cNvCxnSpPr>
            <a:cxnSpLocks/>
            <a:stCxn id="9" idx="1"/>
          </p:cNvCxnSpPr>
          <p:nvPr/>
        </p:nvCxnSpPr>
        <p:spPr>
          <a:xfrm flipH="1">
            <a:off x="4860758" y="3051429"/>
            <a:ext cx="2568742" cy="0"/>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F7377109-4820-93BC-6275-9F0F13C2DAAA}"/>
              </a:ext>
            </a:extLst>
          </p:cNvPr>
          <p:cNvSpPr txBox="1"/>
          <p:nvPr/>
        </p:nvSpPr>
        <p:spPr>
          <a:xfrm>
            <a:off x="7429500" y="2759041"/>
            <a:ext cx="1590675" cy="584775"/>
          </a:xfrm>
          <a:prstGeom prst="rect">
            <a:avLst/>
          </a:prstGeom>
          <a:noFill/>
        </p:spPr>
        <p:txBody>
          <a:bodyPr wrap="square" rtlCol="0">
            <a:spAutoFit/>
          </a:bodyPr>
          <a:lstStyle/>
          <a:p>
            <a:r>
              <a:rPr lang="en-US" dirty="0"/>
              <a:t>Ames IA</a:t>
            </a:r>
          </a:p>
          <a:p>
            <a:r>
              <a:rPr lang="en-US" sz="1400" dirty="0"/>
              <a:t>about -0.75 meters </a:t>
            </a:r>
          </a:p>
        </p:txBody>
      </p:sp>
    </p:spTree>
    <p:extLst>
      <p:ext uri="{BB962C8B-B14F-4D97-AF65-F5344CB8AC3E}">
        <p14:creationId xmlns:p14="http://schemas.microsoft.com/office/powerpoint/2010/main" val="2918713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B3CB-A159-C304-CB33-60FF8A478B13}"/>
              </a:ext>
            </a:extLst>
          </p:cNvPr>
          <p:cNvSpPr>
            <a:spLocks noGrp="1"/>
          </p:cNvSpPr>
          <p:nvPr>
            <p:ph type="title"/>
          </p:nvPr>
        </p:nvSpPr>
        <p:spPr/>
        <p:txBody>
          <a:bodyPr/>
          <a:lstStyle/>
          <a:p>
            <a:r>
              <a:rPr lang="en-US" dirty="0"/>
              <a:t>Coordinate Shift</a:t>
            </a:r>
          </a:p>
        </p:txBody>
      </p:sp>
      <p:sp>
        <p:nvSpPr>
          <p:cNvPr id="3" name="Content Placeholder 2">
            <a:extLst>
              <a:ext uri="{FF2B5EF4-FFF2-40B4-BE49-F238E27FC236}">
                <a16:creationId xmlns:a16="http://schemas.microsoft.com/office/drawing/2014/main" id="{6AF9B562-6F5C-0872-D932-F69B8F65D891}"/>
              </a:ext>
            </a:extLst>
          </p:cNvPr>
          <p:cNvSpPr>
            <a:spLocks noGrp="1"/>
          </p:cNvSpPr>
          <p:nvPr>
            <p:ph idx="1"/>
          </p:nvPr>
        </p:nvSpPr>
        <p:spPr>
          <a:xfrm>
            <a:off x="457200" y="1600201"/>
            <a:ext cx="8229600" cy="887104"/>
          </a:xfrm>
        </p:spPr>
        <p:txBody>
          <a:bodyPr/>
          <a:lstStyle/>
          <a:p>
            <a:r>
              <a:rPr lang="en-US" dirty="0"/>
              <a:t>The OPUS Static solution contains a </a:t>
            </a:r>
            <a:r>
              <a:rPr lang="en-US" i="1" dirty="0"/>
              <a:t>preview</a:t>
            </a:r>
            <a:r>
              <a:rPr lang="en-US" dirty="0"/>
              <a:t> of the future coordinates. </a:t>
            </a:r>
            <a:r>
              <a:rPr lang="en-US" i="1" dirty="0"/>
              <a:t>Example: Ames IA </a:t>
            </a:r>
          </a:p>
        </p:txBody>
      </p:sp>
      <p:sp>
        <p:nvSpPr>
          <p:cNvPr id="4" name="Date Placeholder 3">
            <a:extLst>
              <a:ext uri="{FF2B5EF4-FFF2-40B4-BE49-F238E27FC236}">
                <a16:creationId xmlns:a16="http://schemas.microsoft.com/office/drawing/2014/main" id="{A48B62D3-29EA-62F6-9D6C-8198E5431E08}"/>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6E2EFF56-B87D-1085-D626-8B6710E33471}"/>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3E352E74-3BDF-914B-7F78-A7375E36D943}"/>
              </a:ext>
            </a:extLst>
          </p:cNvPr>
          <p:cNvSpPr>
            <a:spLocks noGrp="1"/>
          </p:cNvSpPr>
          <p:nvPr>
            <p:ph type="sldNum" sz="quarter" idx="12"/>
          </p:nvPr>
        </p:nvSpPr>
        <p:spPr/>
        <p:txBody>
          <a:bodyPr/>
          <a:lstStyle/>
          <a:p>
            <a:fld id="{84C1C367-1155-47A8-B187-ABB1E4FCD3DE}" type="slidenum">
              <a:rPr lang="en-US" altLang="en-US" smtClean="0"/>
              <a:pPr/>
              <a:t>28</a:t>
            </a:fld>
            <a:endParaRPr lang="en-US" altLang="en-US" dirty="0"/>
          </a:p>
        </p:txBody>
      </p:sp>
      <p:sp>
        <p:nvSpPr>
          <p:cNvPr id="7" name="TextBox 6">
            <a:extLst>
              <a:ext uri="{FF2B5EF4-FFF2-40B4-BE49-F238E27FC236}">
                <a16:creationId xmlns:a16="http://schemas.microsoft.com/office/drawing/2014/main" id="{853F33A6-3D38-A925-0E0A-DB236724771D}"/>
              </a:ext>
            </a:extLst>
          </p:cNvPr>
          <p:cNvSpPr txBox="1"/>
          <p:nvPr/>
        </p:nvSpPr>
        <p:spPr>
          <a:xfrm>
            <a:off x="457200" y="2582840"/>
            <a:ext cx="8229600" cy="2769989"/>
          </a:xfrm>
          <a:prstGeom prst="rect">
            <a:avLst/>
          </a:prstGeom>
          <a:solidFill>
            <a:srgbClr val="FF0000">
              <a:alpha val="10000"/>
            </a:srgbClr>
          </a:solidFill>
        </p:spPr>
        <p:txBody>
          <a:bodyPr wrap="square" rtlCol="0">
            <a:spAutoFit/>
          </a:bodyPr>
          <a:lstStyle/>
          <a:p>
            <a:r>
              <a:rPr lang="en-US" dirty="0"/>
              <a:t> </a:t>
            </a:r>
            <a:r>
              <a:rPr lang="en-US" sz="1200" dirty="0">
                <a:latin typeface="Courier New" panose="02070309020205020404" pitchFamily="49" charset="0"/>
                <a:cs typeface="Courier New" panose="02070309020205020404" pitchFamily="49" charset="0"/>
              </a:rPr>
              <a:t>REF FRAME: </a:t>
            </a:r>
            <a:r>
              <a:rPr lang="en-US" sz="1200" b="1" dirty="0">
                <a:latin typeface="Courier New" panose="02070309020205020404" pitchFamily="49" charset="0"/>
                <a:cs typeface="Courier New" panose="02070309020205020404" pitchFamily="49" charset="0"/>
              </a:rPr>
              <a:t>NAD_83(2011)</a:t>
            </a:r>
            <a:r>
              <a:rPr lang="en-US" sz="1200" dirty="0">
                <a:latin typeface="Courier New" panose="02070309020205020404" pitchFamily="49" charset="0"/>
                <a:cs typeface="Courier New" panose="02070309020205020404" pitchFamily="49" charset="0"/>
              </a:rPr>
              <a:t>(EPOCH:2010.0000)              </a:t>
            </a:r>
            <a:r>
              <a:rPr lang="en-US" sz="1200" b="1" dirty="0">
                <a:latin typeface="Courier New" panose="02070309020205020404" pitchFamily="49" charset="0"/>
                <a:cs typeface="Courier New" panose="02070309020205020404" pitchFamily="49" charset="0"/>
              </a:rPr>
              <a:t>ITRF2014</a:t>
            </a:r>
            <a:r>
              <a:rPr lang="en-US" sz="1200" dirty="0">
                <a:latin typeface="Courier New" panose="02070309020205020404" pitchFamily="49" charset="0"/>
                <a:cs typeface="Courier New" panose="02070309020205020404" pitchFamily="49" charset="0"/>
              </a:rPr>
              <a:t> (EPOCH:2023.7484)</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X:      -294704.762(m)   0.006(m)           -294705.729(m)   0.006(m)</a:t>
            </a:r>
          </a:p>
          <a:p>
            <a:r>
              <a:rPr lang="en-US" sz="1200" dirty="0">
                <a:latin typeface="Courier New" panose="02070309020205020404" pitchFamily="49" charset="0"/>
                <a:cs typeface="Courier New" panose="02070309020205020404" pitchFamily="49" charset="0"/>
              </a:rPr>
              <a:t>         Y:     -4737326.292(m)   0.009(m)          -4737324.953(m)   0.009(m)</a:t>
            </a:r>
          </a:p>
          <a:p>
            <a:r>
              <a:rPr lang="en-US" sz="1200" dirty="0">
                <a:latin typeface="Courier New" panose="02070309020205020404" pitchFamily="49" charset="0"/>
                <a:cs typeface="Courier New" panose="02070309020205020404" pitchFamily="49" charset="0"/>
              </a:rPr>
              <a:t>         Z:      4246573.802(m)   0.003(m)           4246573.704(m)   0.003(m)</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       LAT:   </a:t>
            </a:r>
            <a:r>
              <a:rPr lang="en-US" sz="1200" b="1" dirty="0">
                <a:latin typeface="Courier New" panose="02070309020205020404" pitchFamily="49" charset="0"/>
                <a:cs typeface="Courier New" panose="02070309020205020404" pitchFamily="49" charset="0"/>
              </a:rPr>
              <a:t>42  0 34.52731      </a:t>
            </a:r>
            <a:r>
              <a:rPr lang="en-US" sz="1200" dirty="0">
                <a:latin typeface="Courier New" panose="02070309020205020404" pitchFamily="49" charset="0"/>
                <a:cs typeface="Courier New" panose="02070309020205020404" pitchFamily="49" charset="0"/>
              </a:rPr>
              <a:t>0.004(m)        </a:t>
            </a:r>
            <a:r>
              <a:rPr lang="en-US" sz="1200" b="1" dirty="0">
                <a:latin typeface="Courier New" panose="02070309020205020404" pitchFamily="49" charset="0"/>
                <a:cs typeface="Courier New" panose="02070309020205020404" pitchFamily="49" charset="0"/>
              </a:rPr>
              <a:t>42  0 34.55266      </a:t>
            </a:r>
            <a:r>
              <a:rPr lang="en-US" sz="1200" dirty="0">
                <a:latin typeface="Courier New" panose="02070309020205020404" pitchFamily="49" charset="0"/>
                <a:cs typeface="Courier New" panose="02070309020205020404" pitchFamily="49" charset="0"/>
              </a:rPr>
              <a:t>0.004(m)</a:t>
            </a:r>
          </a:p>
          <a:p>
            <a:r>
              <a:rPr lang="en-US" sz="1200" dirty="0">
                <a:latin typeface="Courier New" panose="02070309020205020404" pitchFamily="49" charset="0"/>
                <a:cs typeface="Courier New" panose="02070309020205020404" pitchFamily="49" charset="0"/>
              </a:rPr>
              <a:t>     E LON:  266 26 24.96815      0.006(m)       266 26 24.92261      0.006(m)</a:t>
            </a:r>
          </a:p>
          <a:p>
            <a:r>
              <a:rPr lang="en-US" sz="1200" dirty="0">
                <a:latin typeface="Courier New" panose="02070309020205020404" pitchFamily="49" charset="0"/>
                <a:cs typeface="Courier New" panose="02070309020205020404" pitchFamily="49" charset="0"/>
              </a:rPr>
              <a:t>     W LON:   </a:t>
            </a:r>
            <a:r>
              <a:rPr lang="en-US" sz="1200" b="1" dirty="0">
                <a:latin typeface="Courier New" panose="02070309020205020404" pitchFamily="49" charset="0"/>
                <a:cs typeface="Courier New" panose="02070309020205020404" pitchFamily="49" charset="0"/>
              </a:rPr>
              <a:t>93 33 35.03185      </a:t>
            </a:r>
            <a:r>
              <a:rPr lang="en-US" sz="1200" dirty="0">
                <a:latin typeface="Courier New" panose="02070309020205020404" pitchFamily="49" charset="0"/>
                <a:cs typeface="Courier New" panose="02070309020205020404" pitchFamily="49" charset="0"/>
              </a:rPr>
              <a:t>0.006(m)        </a:t>
            </a:r>
            <a:r>
              <a:rPr lang="en-US" sz="1200" b="1" dirty="0">
                <a:latin typeface="Courier New" panose="02070309020205020404" pitchFamily="49" charset="0"/>
                <a:cs typeface="Courier New" panose="02070309020205020404" pitchFamily="49" charset="0"/>
              </a:rPr>
              <a:t>93 33 35.07739      </a:t>
            </a:r>
            <a:r>
              <a:rPr lang="en-US" sz="1200" dirty="0">
                <a:latin typeface="Courier New" panose="02070309020205020404" pitchFamily="49" charset="0"/>
                <a:cs typeface="Courier New" panose="02070309020205020404" pitchFamily="49" charset="0"/>
              </a:rPr>
              <a:t>0.006(m)</a:t>
            </a:r>
          </a:p>
          <a:p>
            <a:r>
              <a:rPr lang="en-US" sz="1200" dirty="0">
                <a:latin typeface="Courier New" panose="02070309020205020404" pitchFamily="49" charset="0"/>
                <a:cs typeface="Courier New" panose="02070309020205020404" pitchFamily="49" charset="0"/>
              </a:rPr>
              <a:t>    EL HGT:          </a:t>
            </a:r>
            <a:r>
              <a:rPr lang="en-US" sz="1200" b="1" dirty="0">
                <a:latin typeface="Courier New" panose="02070309020205020404" pitchFamily="49" charset="0"/>
                <a:cs typeface="Courier New" panose="02070309020205020404" pitchFamily="49" charset="0"/>
              </a:rPr>
              <a:t>266.500(m)</a:t>
            </a:r>
            <a:r>
              <a:rPr lang="en-US" sz="1200" dirty="0">
                <a:latin typeface="Courier New" panose="02070309020205020404" pitchFamily="49" charset="0"/>
                <a:cs typeface="Courier New" panose="02070309020205020404" pitchFamily="49" charset="0"/>
              </a:rPr>
              <a:t>   0.008(m)               </a:t>
            </a:r>
            <a:r>
              <a:rPr lang="en-US" sz="1200" b="1" dirty="0">
                <a:latin typeface="Courier New" panose="02070309020205020404" pitchFamily="49" charset="0"/>
                <a:cs typeface="Courier New" panose="02070309020205020404" pitchFamily="49" charset="0"/>
              </a:rPr>
              <a:t>265.486(m)</a:t>
            </a:r>
            <a:r>
              <a:rPr lang="en-US" sz="1200" dirty="0">
                <a:latin typeface="Courier New" panose="02070309020205020404" pitchFamily="49" charset="0"/>
                <a:cs typeface="Courier New" panose="02070309020205020404" pitchFamily="49" charset="0"/>
              </a:rPr>
              <a:t>   0.008(m)</a:t>
            </a:r>
          </a:p>
          <a:p>
            <a:r>
              <a:rPr lang="en-US" sz="1200" dirty="0">
                <a:latin typeface="Courier New" panose="02070309020205020404" pitchFamily="49" charset="0"/>
                <a:cs typeface="Courier New" panose="02070309020205020404" pitchFamily="49" charset="0"/>
              </a:rPr>
              <a:t> ORTHO HGT:          </a:t>
            </a:r>
            <a:r>
              <a:rPr lang="en-US" sz="1200" b="1" dirty="0">
                <a:latin typeface="Courier New" panose="02070309020205020404" pitchFamily="49" charset="0"/>
                <a:cs typeface="Courier New" panose="02070309020205020404" pitchFamily="49" charset="0"/>
              </a:rPr>
              <a:t>296.411(m)   </a:t>
            </a:r>
            <a:r>
              <a:rPr lang="en-US" sz="1200" dirty="0">
                <a:latin typeface="Courier New" panose="02070309020205020404" pitchFamily="49" charset="0"/>
                <a:cs typeface="Courier New" panose="02070309020205020404" pitchFamily="49" charset="0"/>
              </a:rPr>
              <a:t>0.045(m)</a:t>
            </a:r>
          </a:p>
          <a:p>
            <a:r>
              <a:rPr lang="en-US" sz="1200" dirty="0">
                <a:latin typeface="Courier New" panose="02070309020205020404" pitchFamily="49" charset="0"/>
                <a:cs typeface="Courier New" panose="02070309020205020404" pitchFamily="49" charset="0"/>
              </a:rPr>
              <a:t>         [NAVD88 (Computed using GEOID18)]</a:t>
            </a:r>
          </a:p>
          <a:p>
            <a:endParaRPr lang="en-US" sz="1200" dirty="0">
              <a:latin typeface="Courier New" panose="02070309020205020404" pitchFamily="49" charset="0"/>
              <a:cs typeface="Courier New" panose="02070309020205020404" pitchFamily="49" charset="0"/>
            </a:endParaRPr>
          </a:p>
          <a:p>
            <a:r>
              <a:rPr lang="en-US" sz="1200" dirty="0">
                <a:latin typeface="Courier New" panose="02070309020205020404" pitchFamily="49" charset="0"/>
                <a:cs typeface="Courier New" panose="02070309020205020404" pitchFamily="49" charset="0"/>
              </a:rPr>
              <a:t>APPROX ORTHO HGT:    </a:t>
            </a:r>
            <a:r>
              <a:rPr lang="en-US" sz="1200" b="1" dirty="0">
                <a:latin typeface="Courier New" panose="02070309020205020404" pitchFamily="49" charset="0"/>
                <a:cs typeface="Courier New" panose="02070309020205020404" pitchFamily="49" charset="0"/>
              </a:rPr>
              <a:t>295.660(m)  </a:t>
            </a:r>
            <a:r>
              <a:rPr lang="en-US" sz="1200" dirty="0">
                <a:latin typeface="Courier New" panose="02070309020205020404" pitchFamily="49" charset="0"/>
                <a:cs typeface="Courier New" panose="02070309020205020404" pitchFamily="49" charset="0"/>
              </a:rPr>
              <a:t>[PROTOTYPE (Computed using xGeoid19B,GRS80,ITRF2014)]</a:t>
            </a:r>
          </a:p>
        </p:txBody>
      </p:sp>
      <p:sp>
        <p:nvSpPr>
          <p:cNvPr id="13" name="Rectangle 12">
            <a:extLst>
              <a:ext uri="{FF2B5EF4-FFF2-40B4-BE49-F238E27FC236}">
                <a16:creationId xmlns:a16="http://schemas.microsoft.com/office/drawing/2014/main" id="{D4F11BB5-3FE9-9FF5-A0D2-476804EBB10A}"/>
              </a:ext>
            </a:extLst>
          </p:cNvPr>
          <p:cNvSpPr/>
          <p:nvPr/>
        </p:nvSpPr>
        <p:spPr>
          <a:xfrm>
            <a:off x="1676399" y="3816350"/>
            <a:ext cx="1711325" cy="171450"/>
          </a:xfrm>
          <a:prstGeom prst="rect">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A585B7-41C2-6517-FA6B-B29F31E34603}"/>
              </a:ext>
            </a:extLst>
          </p:cNvPr>
          <p:cNvSpPr/>
          <p:nvPr/>
        </p:nvSpPr>
        <p:spPr>
          <a:xfrm>
            <a:off x="5016499" y="3809084"/>
            <a:ext cx="1711325" cy="171450"/>
          </a:xfrm>
          <a:prstGeom prst="rect">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591E1F-3BB6-CD14-3585-33ED87BEBE52}"/>
              </a:ext>
            </a:extLst>
          </p:cNvPr>
          <p:cNvSpPr/>
          <p:nvPr/>
        </p:nvSpPr>
        <p:spPr>
          <a:xfrm>
            <a:off x="3043235" y="5493194"/>
            <a:ext cx="2398713" cy="228536"/>
          </a:xfrm>
          <a:prstGeom prst="rect">
            <a:avLst/>
          </a:prstGeom>
          <a:solidFill>
            <a:srgbClr val="FFFF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E219C4D-D1ED-1825-6B08-BDC77DEEBDEF}"/>
              </a:ext>
            </a:extLst>
          </p:cNvPr>
          <p:cNvSpPr/>
          <p:nvPr/>
        </p:nvSpPr>
        <p:spPr>
          <a:xfrm>
            <a:off x="3043236" y="5716968"/>
            <a:ext cx="2398713" cy="228536"/>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717BD3E-966E-964A-84B2-30A0F22C3B45}"/>
              </a:ext>
            </a:extLst>
          </p:cNvPr>
          <p:cNvSpPr/>
          <p:nvPr/>
        </p:nvSpPr>
        <p:spPr>
          <a:xfrm>
            <a:off x="3043237" y="5945504"/>
            <a:ext cx="2398713" cy="187072"/>
          </a:xfrm>
          <a:prstGeom prst="rect">
            <a:avLst/>
          </a:prstGeom>
          <a:solidFill>
            <a:srgbClr val="00B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FEFB7DD-D69C-2EB4-CCBE-34BE0AB7A6BD}"/>
              </a:ext>
            </a:extLst>
          </p:cNvPr>
          <p:cNvSpPr/>
          <p:nvPr/>
        </p:nvSpPr>
        <p:spPr>
          <a:xfrm>
            <a:off x="3043237" y="6132576"/>
            <a:ext cx="2398713" cy="223774"/>
          </a:xfrm>
          <a:prstGeom prst="rect">
            <a:avLst/>
          </a:prstGeom>
          <a:solidFill>
            <a:srgbClr val="0070C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AEEF9F9-D4BB-FC59-EE72-8B88CFCD7B58}"/>
              </a:ext>
            </a:extLst>
          </p:cNvPr>
          <p:cNvSpPr/>
          <p:nvPr/>
        </p:nvSpPr>
        <p:spPr>
          <a:xfrm>
            <a:off x="1676399" y="4180270"/>
            <a:ext cx="1711325" cy="1714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EE0BCC1-9AC0-D4B0-8A1E-B74E38AD023F}"/>
              </a:ext>
            </a:extLst>
          </p:cNvPr>
          <p:cNvSpPr/>
          <p:nvPr/>
        </p:nvSpPr>
        <p:spPr>
          <a:xfrm>
            <a:off x="5016499" y="4173004"/>
            <a:ext cx="1711325" cy="171450"/>
          </a:xfrm>
          <a:prstGeom prst="rect">
            <a:avLst/>
          </a:prstGeom>
          <a:solidFill>
            <a:srgbClr val="FF000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ED3679-80B0-6390-D96A-DDDAADB3C872}"/>
              </a:ext>
            </a:extLst>
          </p:cNvPr>
          <p:cNvSpPr/>
          <p:nvPr/>
        </p:nvSpPr>
        <p:spPr>
          <a:xfrm>
            <a:off x="1676399" y="4364904"/>
            <a:ext cx="1711325" cy="171450"/>
          </a:xfrm>
          <a:prstGeom prst="rect">
            <a:avLst/>
          </a:prstGeom>
          <a:solidFill>
            <a:srgbClr val="00B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A8CEFD-3B6C-9CF1-8A82-378E38D8B6ED}"/>
              </a:ext>
            </a:extLst>
          </p:cNvPr>
          <p:cNvSpPr/>
          <p:nvPr/>
        </p:nvSpPr>
        <p:spPr>
          <a:xfrm>
            <a:off x="5016499" y="4357638"/>
            <a:ext cx="1711325" cy="171450"/>
          </a:xfrm>
          <a:prstGeom prst="rect">
            <a:avLst/>
          </a:prstGeom>
          <a:solidFill>
            <a:srgbClr val="00B05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31981D8-6C3A-9078-ABD4-9E3BB719D737}"/>
              </a:ext>
            </a:extLst>
          </p:cNvPr>
          <p:cNvSpPr/>
          <p:nvPr/>
        </p:nvSpPr>
        <p:spPr>
          <a:xfrm>
            <a:off x="2428875" y="4555261"/>
            <a:ext cx="958849" cy="171450"/>
          </a:xfrm>
          <a:prstGeom prst="rect">
            <a:avLst/>
          </a:prstGeom>
          <a:solidFill>
            <a:srgbClr val="0070C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AF3C8F3-BC84-531D-0622-E6A417FCB82D}"/>
              </a:ext>
            </a:extLst>
          </p:cNvPr>
          <p:cNvSpPr/>
          <p:nvPr/>
        </p:nvSpPr>
        <p:spPr>
          <a:xfrm>
            <a:off x="2428874" y="5088803"/>
            <a:ext cx="958849" cy="171450"/>
          </a:xfrm>
          <a:prstGeom prst="rect">
            <a:avLst/>
          </a:prstGeom>
          <a:solidFill>
            <a:srgbClr val="0070C0">
              <a:alpha val="1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D6F2E51-97FA-745E-5B5F-39A6617C36EF}"/>
              </a:ext>
            </a:extLst>
          </p:cNvPr>
          <p:cNvSpPr txBox="1"/>
          <p:nvPr/>
        </p:nvSpPr>
        <p:spPr>
          <a:xfrm>
            <a:off x="3043237" y="5448364"/>
            <a:ext cx="3057525" cy="954107"/>
          </a:xfrm>
          <a:prstGeom prst="rect">
            <a:avLst/>
          </a:prstGeom>
          <a:noFill/>
        </p:spPr>
        <p:txBody>
          <a:bodyPr wrap="square" rtlCol="0">
            <a:spAutoFit/>
          </a:bodyPr>
          <a:lstStyle/>
          <a:p>
            <a:r>
              <a:rPr lang="en-US" sz="1400" dirty="0"/>
              <a:t>Diff LAT = 0.75 meters northerly</a:t>
            </a:r>
          </a:p>
          <a:p>
            <a:r>
              <a:rPr lang="en-US" sz="1400" dirty="0"/>
              <a:t>Diff LON = 1.04 meters westerly</a:t>
            </a:r>
          </a:p>
          <a:p>
            <a:r>
              <a:rPr lang="en-US" sz="1400" dirty="0"/>
              <a:t>Diff </a:t>
            </a:r>
            <a:r>
              <a:rPr lang="en-US" sz="1400" dirty="0" err="1"/>
              <a:t>Ellht</a:t>
            </a:r>
            <a:r>
              <a:rPr lang="en-US" sz="1400" dirty="0"/>
              <a:t> = - 1.014 meters</a:t>
            </a:r>
          </a:p>
          <a:p>
            <a:r>
              <a:rPr lang="en-US" sz="1400" dirty="0"/>
              <a:t>Diff Ortho = - 0.751 meters</a:t>
            </a:r>
            <a:endParaRPr lang="en-US" dirty="0"/>
          </a:p>
        </p:txBody>
      </p:sp>
    </p:spTree>
    <p:extLst>
      <p:ext uri="{BB962C8B-B14F-4D97-AF65-F5344CB8AC3E}">
        <p14:creationId xmlns:p14="http://schemas.microsoft.com/office/powerpoint/2010/main" val="1827985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2250"/>
                            </p:stCondLst>
                            <p:childTnLst>
                              <p:par>
                                <p:cTn id="17" presetID="22" presetClass="entr" presetSubtype="8" fill="hold" grpId="0" nodeType="afterEffect">
                                  <p:stCondLst>
                                    <p:cond delay="2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3000"/>
                            </p:stCondLst>
                            <p:childTnLst>
                              <p:par>
                                <p:cTn id="21" presetID="22" presetClass="entr" presetSubtype="8" fill="hold" grpId="0" nodeType="after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3750"/>
                            </p:stCondLst>
                            <p:childTnLst>
                              <p:par>
                                <p:cTn id="25" presetID="22" presetClass="entr" presetSubtype="8" fill="hold" grpId="0" nodeType="afterEffect">
                                  <p:stCondLst>
                                    <p:cond delay="25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4500"/>
                            </p:stCondLst>
                            <p:childTnLst>
                              <p:par>
                                <p:cTn id="29" presetID="22" presetClass="entr" presetSubtype="8" fill="hold" grpId="0" nodeType="afterEffect">
                                  <p:stCondLst>
                                    <p:cond delay="25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5250"/>
                            </p:stCondLst>
                            <p:childTnLst>
                              <p:par>
                                <p:cTn id="33" presetID="22" presetClass="entr" presetSubtype="8" fill="hold" grpId="0" nodeType="afterEffect">
                                  <p:stCondLst>
                                    <p:cond delay="25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6000"/>
                            </p:stCondLst>
                            <p:childTnLst>
                              <p:par>
                                <p:cTn id="37" presetID="22" presetClass="entr" presetSubtype="8" fill="hold" grpId="0" nodeType="afterEffect">
                                  <p:stCondLst>
                                    <p:cond delay="2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6750"/>
                            </p:stCondLst>
                            <p:childTnLst>
                              <p:par>
                                <p:cTn id="41" presetID="22" presetClass="entr" presetSubtype="8" fill="hold" grpId="0" nodeType="afterEffect">
                                  <p:stCondLst>
                                    <p:cond delay="25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500"/>
                                        <p:tgtEl>
                                          <p:spTgt spid="22"/>
                                        </p:tgtEl>
                                      </p:cBhvr>
                                    </p:animEffect>
                                  </p:childTnLst>
                                </p:cTn>
                              </p:par>
                            </p:childTnLst>
                          </p:cTn>
                        </p:par>
                        <p:par>
                          <p:cTn id="44" fill="hold">
                            <p:stCondLst>
                              <p:cond delay="7500"/>
                            </p:stCondLst>
                            <p:childTnLst>
                              <p:par>
                                <p:cTn id="45" presetID="22" presetClass="entr" presetSubtype="8" fill="hold" grpId="0" nodeType="afterEffect">
                                  <p:stCondLst>
                                    <p:cond delay="25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par>
                          <p:cTn id="48" fill="hold">
                            <p:stCondLst>
                              <p:cond delay="8250"/>
                            </p:stCondLst>
                            <p:childTnLst>
                              <p:par>
                                <p:cTn id="49" presetID="22" presetClass="entr" presetSubtype="8" fill="hold" grpId="0" nodeType="afterEffect">
                                  <p:stCondLst>
                                    <p:cond delay="25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childTnLst>
                          </p:cTn>
                        </p:par>
                        <p:par>
                          <p:cTn id="52" fill="hold">
                            <p:stCondLst>
                              <p:cond delay="9000"/>
                            </p:stCondLst>
                            <p:childTnLst>
                              <p:par>
                                <p:cTn id="53" presetID="22" presetClass="entr" presetSubtype="8" fill="hold" grpId="0" nodeType="afterEffect">
                                  <p:stCondLst>
                                    <p:cond delay="25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9750"/>
                            </p:stCondLst>
                            <p:childTnLst>
                              <p:par>
                                <p:cTn id="57" presetID="22" presetClass="entr" presetSubtype="8" fill="hold" grpId="0" nodeType="afterEffect">
                                  <p:stCondLst>
                                    <p:cond delay="25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4688-8A00-8B3E-3657-E9FA7C57F676}"/>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NCAT</a:t>
            </a:r>
            <a:endParaRPr lang="en-US" dirty="0"/>
          </a:p>
        </p:txBody>
      </p:sp>
      <p:sp>
        <p:nvSpPr>
          <p:cNvPr id="3" name="Content Placeholder 2">
            <a:extLst>
              <a:ext uri="{FF2B5EF4-FFF2-40B4-BE49-F238E27FC236}">
                <a16:creationId xmlns:a16="http://schemas.microsoft.com/office/drawing/2014/main" id="{810DD3DD-766E-F815-7659-77EA7927B4A1}"/>
              </a:ext>
            </a:extLst>
          </p:cNvPr>
          <p:cNvSpPr>
            <a:spLocks noGrp="1"/>
          </p:cNvSpPr>
          <p:nvPr>
            <p:ph idx="1"/>
          </p:nvPr>
        </p:nvSpPr>
        <p:spPr/>
        <p:txBody>
          <a:bodyPr/>
          <a:lstStyle/>
          <a:p>
            <a:r>
              <a:rPr lang="en-US" dirty="0"/>
              <a:t>NGS Coordinate Conversion and Transformation Tool (NCAT)</a:t>
            </a:r>
          </a:p>
          <a:p>
            <a:endParaRPr lang="en-US" dirty="0"/>
          </a:p>
          <a:p>
            <a:r>
              <a:rPr lang="en-US" dirty="0"/>
              <a:t>Transforms between several existing HORIZ and VERT datums.</a:t>
            </a:r>
          </a:p>
        </p:txBody>
      </p:sp>
      <p:sp>
        <p:nvSpPr>
          <p:cNvPr id="4" name="Date Placeholder 3">
            <a:extLst>
              <a:ext uri="{FF2B5EF4-FFF2-40B4-BE49-F238E27FC236}">
                <a16:creationId xmlns:a16="http://schemas.microsoft.com/office/drawing/2014/main" id="{7EB6DEE4-0567-9316-4503-9E1B26D2ED37}"/>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D9DEA1B5-A33C-18DD-2C83-73A1A60C1FB1}"/>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40898420-3F95-276C-DD59-ED28CA93522E}"/>
              </a:ext>
            </a:extLst>
          </p:cNvPr>
          <p:cNvSpPr>
            <a:spLocks noGrp="1"/>
          </p:cNvSpPr>
          <p:nvPr>
            <p:ph type="sldNum" sz="quarter" idx="12"/>
          </p:nvPr>
        </p:nvSpPr>
        <p:spPr/>
        <p:txBody>
          <a:bodyPr/>
          <a:lstStyle/>
          <a:p>
            <a:fld id="{84C1C367-1155-47A8-B187-ABB1E4FCD3DE}" type="slidenum">
              <a:rPr lang="en-US" altLang="en-US" smtClean="0"/>
              <a:pPr/>
              <a:t>29</a:t>
            </a:fld>
            <a:endParaRPr lang="en-US" altLang="en-US" dirty="0"/>
          </a:p>
        </p:txBody>
      </p:sp>
      <p:sp>
        <p:nvSpPr>
          <p:cNvPr id="7" name="TextBox 6">
            <a:extLst>
              <a:ext uri="{FF2B5EF4-FFF2-40B4-BE49-F238E27FC236}">
                <a16:creationId xmlns:a16="http://schemas.microsoft.com/office/drawing/2014/main" id="{6F6C91BF-2F3A-8B8D-C1B4-D15DF5DCDEED}"/>
              </a:ext>
            </a:extLst>
          </p:cNvPr>
          <p:cNvSpPr txBox="1"/>
          <p:nvPr/>
        </p:nvSpPr>
        <p:spPr>
          <a:xfrm rot="20910302">
            <a:off x="4421212" y="4881584"/>
            <a:ext cx="4043836" cy="461665"/>
          </a:xfrm>
          <a:prstGeom prst="rect">
            <a:avLst/>
          </a:prstGeom>
          <a:noFill/>
        </p:spPr>
        <p:txBody>
          <a:bodyPr wrap="square" rtlCol="0">
            <a:spAutoFit/>
          </a:bodyPr>
          <a:lstStyle/>
          <a:p>
            <a:r>
              <a:rPr lang="en-US" sz="2400" dirty="0">
                <a:solidFill>
                  <a:srgbClr val="FF0000"/>
                </a:solidFill>
                <a:latin typeface="+mj-lt"/>
              </a:rPr>
              <a:t>You can use this tool now!</a:t>
            </a:r>
          </a:p>
        </p:txBody>
      </p:sp>
    </p:spTree>
    <p:extLst>
      <p:ext uri="{BB962C8B-B14F-4D97-AF65-F5344CB8AC3E}">
        <p14:creationId xmlns:p14="http://schemas.microsoft.com/office/powerpoint/2010/main" val="744375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D73D-DBDF-6AD4-8057-D0B5A8C6787B}"/>
              </a:ext>
            </a:extLst>
          </p:cNvPr>
          <p:cNvSpPr>
            <a:spLocks noGrp="1"/>
          </p:cNvSpPr>
          <p:nvPr>
            <p:ph type="title"/>
          </p:nvPr>
        </p:nvSpPr>
        <p:spPr/>
        <p:txBody>
          <a:bodyPr/>
          <a:lstStyle/>
          <a:p>
            <a:r>
              <a:rPr lang="en-US" dirty="0"/>
              <a:t>NSRS Background</a:t>
            </a:r>
          </a:p>
        </p:txBody>
      </p:sp>
      <p:sp>
        <p:nvSpPr>
          <p:cNvPr id="4" name="Date Placeholder 3">
            <a:extLst>
              <a:ext uri="{FF2B5EF4-FFF2-40B4-BE49-F238E27FC236}">
                <a16:creationId xmlns:a16="http://schemas.microsoft.com/office/drawing/2014/main" id="{957D9669-C334-A673-CEAA-188AD878867F}"/>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19624A9F-64B4-70DF-2B17-10C7D7F9B2D8}"/>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D217A355-FD8D-F86E-E113-0EC77019064E}"/>
              </a:ext>
            </a:extLst>
          </p:cNvPr>
          <p:cNvSpPr>
            <a:spLocks noGrp="1"/>
          </p:cNvSpPr>
          <p:nvPr>
            <p:ph type="sldNum" sz="quarter" idx="12"/>
          </p:nvPr>
        </p:nvSpPr>
        <p:spPr/>
        <p:txBody>
          <a:bodyPr/>
          <a:lstStyle/>
          <a:p>
            <a:fld id="{84C1C367-1155-47A8-B187-ABB1E4FCD3DE}" type="slidenum">
              <a:rPr lang="en-US" altLang="en-US" smtClean="0"/>
              <a:pPr/>
              <a:t>3</a:t>
            </a:fld>
            <a:endParaRPr lang="en-US" altLang="en-US" dirty="0"/>
          </a:p>
        </p:txBody>
      </p:sp>
      <p:sp>
        <p:nvSpPr>
          <p:cNvPr id="7" name="TextBox 6">
            <a:extLst>
              <a:ext uri="{FF2B5EF4-FFF2-40B4-BE49-F238E27FC236}">
                <a16:creationId xmlns:a16="http://schemas.microsoft.com/office/drawing/2014/main" id="{42820535-3B4F-5A4D-DF08-B288E90C7FC9}"/>
              </a:ext>
            </a:extLst>
          </p:cNvPr>
          <p:cNvSpPr txBox="1"/>
          <p:nvPr/>
        </p:nvSpPr>
        <p:spPr>
          <a:xfrm>
            <a:off x="342900" y="1582340"/>
            <a:ext cx="8229600" cy="4770537"/>
          </a:xfrm>
          <a:prstGeom prst="rect">
            <a:avLst/>
          </a:prstGeom>
          <a:noFill/>
        </p:spPr>
        <p:txBody>
          <a:bodyPr wrap="square" rtlCol="0">
            <a:spAutoFit/>
          </a:bodyPr>
          <a:lstStyle/>
          <a:p>
            <a:r>
              <a:rPr lang="en-US" b="1" dirty="0">
                <a:latin typeface="+mj-lt"/>
              </a:rPr>
              <a:t>Background: Why is NGS replacing NAD 83 and NAVD 88?</a:t>
            </a:r>
          </a:p>
          <a:p>
            <a:r>
              <a:rPr lang="en-US" dirty="0">
                <a:latin typeface="+mj-lt"/>
              </a:rPr>
              <a:t>NAD 83 and NAVD 88, although still the official horizontal and vertical datums of the National Spatial Reference System (NSRS), have been identified as having </a:t>
            </a:r>
            <a:r>
              <a:rPr lang="en-US" b="1" dirty="0">
                <a:latin typeface="+mj-lt"/>
              </a:rPr>
              <a:t>shortcomings</a:t>
            </a:r>
            <a:r>
              <a:rPr lang="en-US" dirty="0">
                <a:latin typeface="+mj-lt"/>
              </a:rPr>
              <a:t> that are best addressed through defining new horizontal and vertical datums. See the white paper: </a:t>
            </a:r>
          </a:p>
          <a:p>
            <a:pPr lvl="1"/>
            <a:r>
              <a:rPr lang="en-US" b="1" i="1" dirty="0">
                <a:latin typeface="+mj-lt"/>
              </a:rPr>
              <a:t>Improving the National Spatial Reference System </a:t>
            </a:r>
            <a:r>
              <a:rPr lang="en-US" i="1" dirty="0">
                <a:latin typeface="+mj-lt"/>
              </a:rPr>
              <a:t>(12 pages)</a:t>
            </a:r>
          </a:p>
          <a:p>
            <a:pPr lvl="1"/>
            <a:r>
              <a:rPr lang="en-US" sz="1600" i="1" dirty="0">
                <a:solidFill>
                  <a:srgbClr val="FF0000"/>
                </a:solidFill>
                <a:latin typeface="+mj-lt"/>
              </a:rPr>
              <a:t>https://geodesy.noaa.gov/2010Summit/Improving_the_NSRS.pdf</a:t>
            </a:r>
          </a:p>
          <a:p>
            <a:endParaRPr lang="en-US" dirty="0">
              <a:latin typeface="+mj-lt"/>
            </a:endParaRPr>
          </a:p>
          <a:p>
            <a:r>
              <a:rPr lang="en-US" dirty="0">
                <a:latin typeface="+mj-lt"/>
              </a:rPr>
              <a:t>Specifically:</a:t>
            </a:r>
          </a:p>
          <a:p>
            <a:pPr marL="285750" indent="-285750">
              <a:buFont typeface="Arial" panose="020B0604020202020204" pitchFamily="34" charset="0"/>
              <a:buChar char="•"/>
            </a:pPr>
            <a:r>
              <a:rPr lang="en-US" dirty="0">
                <a:latin typeface="+mj-lt"/>
              </a:rPr>
              <a:t>NAD 83 is non-geocentric by about 2.2 meters.</a:t>
            </a:r>
          </a:p>
          <a:p>
            <a:pPr marL="285750" indent="-285750">
              <a:buFont typeface="Arial" panose="020B0604020202020204" pitchFamily="34" charset="0"/>
              <a:buChar char="•"/>
            </a:pPr>
            <a:r>
              <a:rPr lang="en-US" dirty="0">
                <a:latin typeface="+mj-lt"/>
              </a:rPr>
              <a:t>NAVD 88 is both biased (</a:t>
            </a:r>
            <a:r>
              <a:rPr lang="en-US" i="1" dirty="0">
                <a:latin typeface="+mj-lt"/>
              </a:rPr>
              <a:t>by about one-half meter</a:t>
            </a:r>
            <a:r>
              <a:rPr lang="en-US" dirty="0">
                <a:latin typeface="+mj-lt"/>
              </a:rPr>
              <a:t>) and tilted (</a:t>
            </a:r>
            <a:r>
              <a:rPr lang="en-US" i="1" dirty="0">
                <a:latin typeface="+mj-lt"/>
              </a:rPr>
              <a:t>by about 1 meter coast to coast</a:t>
            </a:r>
            <a:r>
              <a:rPr lang="en-US" dirty="0">
                <a:latin typeface="+mj-lt"/>
              </a:rPr>
              <a:t>) relative to the best global geoid models available today.</a:t>
            </a:r>
          </a:p>
          <a:p>
            <a:pPr marL="285750" indent="-285750">
              <a:buFont typeface="Arial" panose="020B0604020202020204" pitchFamily="34" charset="0"/>
              <a:buChar char="•"/>
            </a:pPr>
            <a:r>
              <a:rPr lang="en-US" dirty="0">
                <a:latin typeface="+mj-lt"/>
              </a:rPr>
              <a:t>These issues derive from the fact that both datums were defined primarily using terrestrial surveying techniques at passive geodetic survey marks. </a:t>
            </a:r>
          </a:p>
          <a:p>
            <a:pPr marL="285750" indent="-285750">
              <a:buFont typeface="Arial" panose="020B0604020202020204" pitchFamily="34" charset="0"/>
              <a:buChar char="•"/>
            </a:pPr>
            <a:r>
              <a:rPr lang="en-US" dirty="0">
                <a:latin typeface="+mj-lt"/>
              </a:rPr>
              <a:t>This network of survey marks deteriorates over time (both through unchecked physical movement and destruction), and resources are not available to maintain them</a:t>
            </a:r>
            <a:r>
              <a:rPr lang="en-US" sz="1400" dirty="0">
                <a:latin typeface="+mj-lt"/>
              </a:rPr>
              <a:t>.</a:t>
            </a:r>
          </a:p>
        </p:txBody>
      </p:sp>
    </p:spTree>
    <p:extLst>
      <p:ext uri="{BB962C8B-B14F-4D97-AF65-F5344CB8AC3E}">
        <p14:creationId xmlns:p14="http://schemas.microsoft.com/office/powerpoint/2010/main" val="550602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wipe(left)">
                                      <p:cBhvr>
                                        <p:cTn id="7" dur="500"/>
                                        <p:tgtEl>
                                          <p:spTgt spid="7">
                                            <p:txEl>
                                              <p:pRg st="5" end="5"/>
                                            </p:txEl>
                                          </p:spTgt>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7">
                                            <p:txEl>
                                              <p:pRg st="6" end="6"/>
                                            </p:txEl>
                                          </p:spTgt>
                                        </p:tgtEl>
                                        <p:attrNameLst>
                                          <p:attrName>style.visibility</p:attrName>
                                        </p:attrNameLst>
                                      </p:cBhvr>
                                      <p:to>
                                        <p:strVal val="visible"/>
                                      </p:to>
                                    </p:set>
                                    <p:animEffect transition="in" filter="wipe(left)">
                                      <p:cBhvr>
                                        <p:cTn id="11" dur="500"/>
                                        <p:tgtEl>
                                          <p:spTgt spid="7">
                                            <p:txEl>
                                              <p:pRg st="6" end="6"/>
                                            </p:txEl>
                                          </p:spTgt>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7">
                                            <p:txEl>
                                              <p:pRg st="7" end="7"/>
                                            </p:txEl>
                                          </p:spTgt>
                                        </p:tgtEl>
                                        <p:attrNameLst>
                                          <p:attrName>style.visibility</p:attrName>
                                        </p:attrNameLst>
                                      </p:cBhvr>
                                      <p:to>
                                        <p:strVal val="visible"/>
                                      </p:to>
                                    </p:set>
                                    <p:animEffect transition="in" filter="wipe(left)">
                                      <p:cBhvr>
                                        <p:cTn id="15" dur="500"/>
                                        <p:tgtEl>
                                          <p:spTgt spid="7">
                                            <p:txEl>
                                              <p:pRg st="7" end="7"/>
                                            </p:txEl>
                                          </p:spTgt>
                                        </p:tgtEl>
                                      </p:cBhvr>
                                    </p:animEffect>
                                  </p:childTnLst>
                                </p:cTn>
                              </p:par>
                            </p:childTnLst>
                          </p:cTn>
                        </p:par>
                        <p:par>
                          <p:cTn id="16" fill="hold">
                            <p:stCondLst>
                              <p:cond delay="2250"/>
                            </p:stCondLst>
                            <p:childTnLst>
                              <p:par>
                                <p:cTn id="17" presetID="22" presetClass="entr" presetSubtype="8" fill="hold" nodeType="afterEffect">
                                  <p:stCondLst>
                                    <p:cond delay="250"/>
                                  </p:stCondLst>
                                  <p:childTnLst>
                                    <p:set>
                                      <p:cBhvr>
                                        <p:cTn id="18" dur="1" fill="hold">
                                          <p:stCondLst>
                                            <p:cond delay="0"/>
                                          </p:stCondLst>
                                        </p:cTn>
                                        <p:tgtEl>
                                          <p:spTgt spid="7">
                                            <p:txEl>
                                              <p:pRg st="8" end="8"/>
                                            </p:txEl>
                                          </p:spTgt>
                                        </p:tgtEl>
                                        <p:attrNameLst>
                                          <p:attrName>style.visibility</p:attrName>
                                        </p:attrNameLst>
                                      </p:cBhvr>
                                      <p:to>
                                        <p:strVal val="visible"/>
                                      </p:to>
                                    </p:set>
                                    <p:animEffect transition="in" filter="wipe(left)">
                                      <p:cBhvr>
                                        <p:cTn id="19" dur="500"/>
                                        <p:tgtEl>
                                          <p:spTgt spid="7">
                                            <p:txEl>
                                              <p:pRg st="8" end="8"/>
                                            </p:txEl>
                                          </p:spTgt>
                                        </p:tgtEl>
                                      </p:cBhvr>
                                    </p:animEffect>
                                  </p:childTnLst>
                                </p:cTn>
                              </p:par>
                            </p:childTnLst>
                          </p:cTn>
                        </p:par>
                        <p:par>
                          <p:cTn id="20" fill="hold">
                            <p:stCondLst>
                              <p:cond delay="3000"/>
                            </p:stCondLst>
                            <p:childTnLst>
                              <p:par>
                                <p:cTn id="21" presetID="22" presetClass="entr" presetSubtype="8" fill="hold" nodeType="afterEffect">
                                  <p:stCondLst>
                                    <p:cond delay="250"/>
                                  </p:stCondLst>
                                  <p:childTnLst>
                                    <p:set>
                                      <p:cBhvr>
                                        <p:cTn id="22" dur="1" fill="hold">
                                          <p:stCondLst>
                                            <p:cond delay="0"/>
                                          </p:stCondLst>
                                        </p:cTn>
                                        <p:tgtEl>
                                          <p:spTgt spid="7">
                                            <p:txEl>
                                              <p:pRg st="9" end="9"/>
                                            </p:txEl>
                                          </p:spTgt>
                                        </p:tgtEl>
                                        <p:attrNameLst>
                                          <p:attrName>style.visibility</p:attrName>
                                        </p:attrNameLst>
                                      </p:cBhvr>
                                      <p:to>
                                        <p:strVal val="visible"/>
                                      </p:to>
                                    </p:set>
                                    <p:animEffect transition="in" filter="wipe(left)">
                                      <p:cBhvr>
                                        <p:cTn id="2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NCAT</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NGS Coordinate Conversion and Transformation Tool (NCAT)</a:t>
            </a:r>
          </a:p>
          <a:p>
            <a:endParaRPr lang="en-US" dirty="0"/>
          </a:p>
          <a:p>
            <a:r>
              <a:rPr lang="en-US" dirty="0"/>
              <a:t>Will provide the needed transformation tool to transform </a:t>
            </a:r>
            <a:r>
              <a:rPr lang="en-US" dirty="0">
                <a:solidFill>
                  <a:srgbClr val="FF0000"/>
                </a:solidFill>
              </a:rPr>
              <a:t>heights</a:t>
            </a:r>
            <a:r>
              <a:rPr lang="en-US" dirty="0"/>
              <a:t> in former datums to heights in the new datum.</a:t>
            </a:r>
          </a:p>
          <a:p>
            <a:endParaRPr lang="en-US" dirty="0"/>
          </a:p>
          <a:p>
            <a:r>
              <a:rPr lang="en-US" dirty="0"/>
              <a:t>Also provides the transformation tool to transform </a:t>
            </a:r>
            <a:r>
              <a:rPr lang="en-US" dirty="0" err="1">
                <a:solidFill>
                  <a:srgbClr val="FF0000"/>
                </a:solidFill>
              </a:rPr>
              <a:t>lat</a:t>
            </a:r>
            <a:r>
              <a:rPr lang="en-US" dirty="0">
                <a:solidFill>
                  <a:srgbClr val="FF0000"/>
                </a:solidFill>
              </a:rPr>
              <a:t>/</a:t>
            </a:r>
            <a:r>
              <a:rPr lang="en-US" dirty="0" err="1">
                <a:solidFill>
                  <a:srgbClr val="FF0000"/>
                </a:solidFill>
              </a:rPr>
              <a:t>lon</a:t>
            </a:r>
            <a:r>
              <a:rPr lang="en-US" dirty="0">
                <a:solidFill>
                  <a:srgbClr val="FF0000"/>
                </a:solidFill>
              </a:rPr>
              <a:t>/</a:t>
            </a:r>
            <a:r>
              <a:rPr lang="en-US" dirty="0" err="1">
                <a:solidFill>
                  <a:srgbClr val="FF0000"/>
                </a:solidFill>
              </a:rPr>
              <a:t>ellht</a:t>
            </a:r>
            <a:r>
              <a:rPr lang="en-US" dirty="0">
                <a:solidFill>
                  <a:srgbClr val="FF0000"/>
                </a:solidFill>
              </a:rPr>
              <a:t> </a:t>
            </a:r>
            <a:r>
              <a:rPr lang="en-US" dirty="0"/>
              <a:t>in former datums to </a:t>
            </a:r>
            <a:r>
              <a:rPr lang="en-US" dirty="0" err="1"/>
              <a:t>lat</a:t>
            </a:r>
            <a:r>
              <a:rPr lang="en-US" dirty="0"/>
              <a:t>/</a:t>
            </a:r>
            <a:r>
              <a:rPr lang="en-US" dirty="0" err="1"/>
              <a:t>lon</a:t>
            </a:r>
            <a:r>
              <a:rPr lang="en-US" dirty="0"/>
              <a:t>/</a:t>
            </a:r>
            <a:r>
              <a:rPr lang="en-US" dirty="0" err="1"/>
              <a:t>ellht</a:t>
            </a:r>
            <a:r>
              <a:rPr lang="en-US" dirty="0"/>
              <a:t> in the new datum.</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30</a:t>
            </a:fld>
            <a:endParaRPr lang="en-US" altLang="en-US" dirty="0"/>
          </a:p>
        </p:txBody>
      </p:sp>
    </p:spTree>
    <p:extLst>
      <p:ext uri="{BB962C8B-B14F-4D97-AF65-F5344CB8AC3E}">
        <p14:creationId xmlns:p14="http://schemas.microsoft.com/office/powerpoint/2010/main" val="1291848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of NGS Coordinate Conversion and Transformation Tool (NCAT)">
            <a:extLst>
              <a:ext uri="{FF2B5EF4-FFF2-40B4-BE49-F238E27FC236}">
                <a16:creationId xmlns:a16="http://schemas.microsoft.com/office/drawing/2014/main" id="{6AB1BF29-9E6A-1CA7-CE19-56E3254818ED}"/>
              </a:ext>
            </a:extLst>
          </p:cNvPr>
          <p:cNvPicPr>
            <a:picLocks noChangeAspect="1"/>
          </p:cNvPicPr>
          <p:nvPr/>
        </p:nvPicPr>
        <p:blipFill>
          <a:blip r:embed="rId3"/>
          <a:stretch>
            <a:fillRect/>
          </a:stretch>
        </p:blipFill>
        <p:spPr>
          <a:xfrm>
            <a:off x="811332" y="1288419"/>
            <a:ext cx="7521335" cy="4893795"/>
          </a:xfrm>
          <a:prstGeom prst="rect">
            <a:avLst/>
          </a:prstGeom>
        </p:spPr>
      </p:pic>
      <p:sp>
        <p:nvSpPr>
          <p:cNvPr id="2" name="Title 1">
            <a:extLst>
              <a:ext uri="{FF2B5EF4-FFF2-40B4-BE49-F238E27FC236}">
                <a16:creationId xmlns:a16="http://schemas.microsoft.com/office/drawing/2014/main" id="{19C699BA-A6FC-045F-751E-8DC92EAE607E}"/>
              </a:ext>
            </a:extLst>
          </p:cNvPr>
          <p:cNvSpPr>
            <a:spLocks noGrp="1"/>
          </p:cNvSpPr>
          <p:nvPr>
            <p:ph type="title"/>
          </p:nvPr>
        </p:nvSpPr>
        <p:spPr/>
        <p:txBody>
          <a:bodyPr/>
          <a:lstStyle/>
          <a:p>
            <a:r>
              <a:rPr lang="en-US" dirty="0"/>
              <a:t>NCAT</a:t>
            </a:r>
          </a:p>
        </p:txBody>
      </p:sp>
      <p:sp>
        <p:nvSpPr>
          <p:cNvPr id="4" name="Date Placeholder 3">
            <a:extLst>
              <a:ext uri="{FF2B5EF4-FFF2-40B4-BE49-F238E27FC236}">
                <a16:creationId xmlns:a16="http://schemas.microsoft.com/office/drawing/2014/main" id="{87AC65EC-F989-2281-C1A3-3A430B29EE22}"/>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8E5F62F4-8EC6-3D63-54E0-C7E3A0F115F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4580067E-470E-3369-403C-5B00A889D4D8}"/>
              </a:ext>
            </a:extLst>
          </p:cNvPr>
          <p:cNvSpPr>
            <a:spLocks noGrp="1"/>
          </p:cNvSpPr>
          <p:nvPr>
            <p:ph type="sldNum" sz="quarter" idx="12"/>
          </p:nvPr>
        </p:nvSpPr>
        <p:spPr/>
        <p:txBody>
          <a:bodyPr/>
          <a:lstStyle/>
          <a:p>
            <a:fld id="{84C1C367-1155-47A8-B187-ABB1E4FCD3DE}" type="slidenum">
              <a:rPr lang="en-US" altLang="en-US" smtClean="0"/>
              <a:pPr/>
              <a:t>31</a:t>
            </a:fld>
            <a:endParaRPr lang="en-US" altLang="en-US" dirty="0"/>
          </a:p>
        </p:txBody>
      </p:sp>
      <p:sp>
        <p:nvSpPr>
          <p:cNvPr id="11" name="TextBox 10">
            <a:extLst>
              <a:ext uri="{FF2B5EF4-FFF2-40B4-BE49-F238E27FC236}">
                <a16:creationId xmlns:a16="http://schemas.microsoft.com/office/drawing/2014/main" id="{8F4633B8-DFEB-20ED-A483-9DB70325DDCB}"/>
              </a:ext>
            </a:extLst>
          </p:cNvPr>
          <p:cNvSpPr txBox="1"/>
          <p:nvPr/>
        </p:nvSpPr>
        <p:spPr>
          <a:xfrm rot="20910302">
            <a:off x="5105400" y="2383448"/>
            <a:ext cx="2895600" cy="1323439"/>
          </a:xfrm>
          <a:prstGeom prst="rect">
            <a:avLst/>
          </a:prstGeom>
          <a:noFill/>
        </p:spPr>
        <p:txBody>
          <a:bodyPr wrap="square" rtlCol="0">
            <a:spAutoFit/>
          </a:bodyPr>
          <a:lstStyle/>
          <a:p>
            <a:r>
              <a:rPr lang="en-US" sz="1600" dirty="0">
                <a:solidFill>
                  <a:srgbClr val="FF0000"/>
                </a:solidFill>
                <a:latin typeface="+mj-lt"/>
              </a:rPr>
              <a:t>NCAT allows </a:t>
            </a:r>
          </a:p>
          <a:p>
            <a:pPr marL="285750" indent="-285750">
              <a:buFont typeface="Arial" panose="020B0604020202020204" pitchFamily="34" charset="0"/>
              <a:buChar char="•"/>
            </a:pPr>
            <a:r>
              <a:rPr lang="en-US" sz="1600" dirty="0">
                <a:solidFill>
                  <a:srgbClr val="FF0000"/>
                </a:solidFill>
                <a:latin typeface="+mj-lt"/>
              </a:rPr>
              <a:t>Single point conversion</a:t>
            </a:r>
          </a:p>
          <a:p>
            <a:pPr marL="285750" indent="-285750">
              <a:buFont typeface="Arial" panose="020B0604020202020204" pitchFamily="34" charset="0"/>
              <a:buChar char="•"/>
            </a:pPr>
            <a:r>
              <a:rPr lang="en-US" sz="1600" dirty="0">
                <a:solidFill>
                  <a:srgbClr val="FF0000"/>
                </a:solidFill>
                <a:latin typeface="+mj-lt"/>
              </a:rPr>
              <a:t>Multipoint conversion</a:t>
            </a:r>
          </a:p>
          <a:p>
            <a:pPr marL="285750" indent="-285750">
              <a:buFont typeface="Arial" panose="020B0604020202020204" pitchFamily="34" charset="0"/>
              <a:buChar char="•"/>
            </a:pPr>
            <a:r>
              <a:rPr lang="en-US" sz="1600" dirty="0">
                <a:solidFill>
                  <a:srgbClr val="FF0000"/>
                </a:solidFill>
                <a:latin typeface="+mj-lt"/>
              </a:rPr>
              <a:t>API-web services</a:t>
            </a:r>
          </a:p>
          <a:p>
            <a:pPr marL="285750" indent="-285750">
              <a:buFont typeface="Arial" panose="020B0604020202020204" pitchFamily="34" charset="0"/>
              <a:buChar char="•"/>
            </a:pPr>
            <a:r>
              <a:rPr lang="en-US" sz="1600" dirty="0">
                <a:solidFill>
                  <a:srgbClr val="FF0000"/>
                </a:solidFill>
                <a:latin typeface="+mj-lt"/>
              </a:rPr>
              <a:t>Downloadable version</a:t>
            </a:r>
          </a:p>
        </p:txBody>
      </p:sp>
      <p:sp>
        <p:nvSpPr>
          <p:cNvPr id="9" name="Rectangle 8">
            <a:extLst>
              <a:ext uri="{FF2B5EF4-FFF2-40B4-BE49-F238E27FC236}">
                <a16:creationId xmlns:a16="http://schemas.microsoft.com/office/drawing/2014/main" id="{A3624AD1-68AF-A5E9-B95D-D86434F23419}"/>
              </a:ext>
            </a:extLst>
          </p:cNvPr>
          <p:cNvSpPr/>
          <p:nvPr/>
        </p:nvSpPr>
        <p:spPr>
          <a:xfrm>
            <a:off x="914935" y="1790700"/>
            <a:ext cx="2723615" cy="317500"/>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CF534F6-42EC-50A8-0CF7-2A158CFF5913}"/>
              </a:ext>
            </a:extLst>
          </p:cNvPr>
          <p:cNvCxnSpPr>
            <a:cxnSpLocks/>
          </p:cNvCxnSpPr>
          <p:nvPr/>
        </p:nvCxnSpPr>
        <p:spPr>
          <a:xfrm>
            <a:off x="3638550" y="1949450"/>
            <a:ext cx="1495890" cy="1384238"/>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C48324D-13DF-3C02-E5E9-1523ED946442}"/>
              </a:ext>
            </a:extLst>
          </p:cNvPr>
          <p:cNvSpPr txBox="1"/>
          <p:nvPr/>
        </p:nvSpPr>
        <p:spPr>
          <a:xfrm>
            <a:off x="5124845" y="6099018"/>
            <a:ext cx="3413828" cy="461665"/>
          </a:xfrm>
          <a:prstGeom prst="rect">
            <a:avLst/>
          </a:prstGeom>
          <a:noFill/>
        </p:spPr>
        <p:txBody>
          <a:bodyPr wrap="square" rtlCol="0">
            <a:spAutoFit/>
          </a:bodyPr>
          <a:lstStyle/>
          <a:p>
            <a:r>
              <a:rPr lang="en-US" sz="2400" i="1" dirty="0">
                <a:solidFill>
                  <a:srgbClr val="FF0000"/>
                </a:solidFill>
                <a:latin typeface="+mj-lt"/>
              </a:rPr>
              <a:t>You can use this tool now!</a:t>
            </a:r>
          </a:p>
        </p:txBody>
      </p:sp>
    </p:spTree>
    <p:extLst>
      <p:ext uri="{BB962C8B-B14F-4D97-AF65-F5344CB8AC3E}">
        <p14:creationId xmlns:p14="http://schemas.microsoft.com/office/powerpoint/2010/main" val="12284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age of NGS Coordinate Conversion and Transformation Tool (NCAT) showing current datum selections">
            <a:extLst>
              <a:ext uri="{FF2B5EF4-FFF2-40B4-BE49-F238E27FC236}">
                <a16:creationId xmlns:a16="http://schemas.microsoft.com/office/drawing/2014/main" id="{791A05FA-F692-06C2-5927-F8B8E64B98F6}"/>
              </a:ext>
            </a:extLst>
          </p:cNvPr>
          <p:cNvPicPr>
            <a:picLocks noChangeAspect="1"/>
          </p:cNvPicPr>
          <p:nvPr/>
        </p:nvPicPr>
        <p:blipFill>
          <a:blip r:embed="rId3"/>
          <a:stretch>
            <a:fillRect/>
          </a:stretch>
        </p:blipFill>
        <p:spPr>
          <a:xfrm>
            <a:off x="811332" y="1288419"/>
            <a:ext cx="7521335" cy="4893795"/>
          </a:xfrm>
          <a:prstGeom prst="rect">
            <a:avLst/>
          </a:prstGeom>
        </p:spPr>
      </p:pic>
      <p:sp>
        <p:nvSpPr>
          <p:cNvPr id="2" name="Title 1">
            <a:extLst>
              <a:ext uri="{FF2B5EF4-FFF2-40B4-BE49-F238E27FC236}">
                <a16:creationId xmlns:a16="http://schemas.microsoft.com/office/drawing/2014/main" id="{3AD59D51-B35C-859F-AF70-2C79B3E0B331}"/>
              </a:ext>
            </a:extLst>
          </p:cNvPr>
          <p:cNvSpPr>
            <a:spLocks noGrp="1"/>
          </p:cNvSpPr>
          <p:nvPr>
            <p:ph type="title"/>
          </p:nvPr>
        </p:nvSpPr>
        <p:spPr/>
        <p:txBody>
          <a:bodyPr/>
          <a:lstStyle/>
          <a:p>
            <a:r>
              <a:rPr lang="en-US" dirty="0"/>
              <a:t>NCAT</a:t>
            </a:r>
          </a:p>
        </p:txBody>
      </p:sp>
      <p:sp>
        <p:nvSpPr>
          <p:cNvPr id="4" name="Date Placeholder 3">
            <a:extLst>
              <a:ext uri="{FF2B5EF4-FFF2-40B4-BE49-F238E27FC236}">
                <a16:creationId xmlns:a16="http://schemas.microsoft.com/office/drawing/2014/main" id="{51C1C7F2-D021-7C35-F717-5462070937BC}"/>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C3D8AD33-C7B0-F423-D7B1-0DC6546C3F71}"/>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6E161FA-2689-0C8F-BFB3-6230339AF04C}"/>
              </a:ext>
            </a:extLst>
          </p:cNvPr>
          <p:cNvSpPr>
            <a:spLocks noGrp="1"/>
          </p:cNvSpPr>
          <p:nvPr>
            <p:ph type="sldNum" sz="quarter" idx="12"/>
          </p:nvPr>
        </p:nvSpPr>
        <p:spPr/>
        <p:txBody>
          <a:bodyPr/>
          <a:lstStyle/>
          <a:p>
            <a:fld id="{84C1C367-1155-47A8-B187-ABB1E4FCD3DE}" type="slidenum">
              <a:rPr lang="en-US" altLang="en-US" smtClean="0"/>
              <a:pPr/>
              <a:t>32</a:t>
            </a:fld>
            <a:endParaRPr lang="en-US" altLang="en-US" dirty="0"/>
          </a:p>
        </p:txBody>
      </p:sp>
      <p:pic>
        <p:nvPicPr>
          <p:cNvPr id="9" name="Picture 8">
            <a:extLst>
              <a:ext uri="{FF2B5EF4-FFF2-40B4-BE49-F238E27FC236}">
                <a16:creationId xmlns:a16="http://schemas.microsoft.com/office/drawing/2014/main" id="{ECE314A8-1D3C-5544-FA89-8699877767E1}"/>
              </a:ext>
            </a:extLst>
          </p:cNvPr>
          <p:cNvPicPr>
            <a:picLocks noChangeAspect="1"/>
          </p:cNvPicPr>
          <p:nvPr/>
        </p:nvPicPr>
        <p:blipFill>
          <a:blip r:embed="rId4"/>
          <a:stretch>
            <a:fillRect/>
          </a:stretch>
        </p:blipFill>
        <p:spPr>
          <a:xfrm>
            <a:off x="5193128" y="2667934"/>
            <a:ext cx="1652961" cy="1219059"/>
          </a:xfrm>
          <a:prstGeom prst="rect">
            <a:avLst/>
          </a:prstGeom>
        </p:spPr>
      </p:pic>
      <p:pic>
        <p:nvPicPr>
          <p:cNvPr id="11" name="Picture 10">
            <a:extLst>
              <a:ext uri="{FF2B5EF4-FFF2-40B4-BE49-F238E27FC236}">
                <a16:creationId xmlns:a16="http://schemas.microsoft.com/office/drawing/2014/main" id="{0BECD940-5B43-B503-C283-65C27DB1AF72}"/>
              </a:ext>
            </a:extLst>
          </p:cNvPr>
          <p:cNvPicPr>
            <a:picLocks noChangeAspect="1"/>
          </p:cNvPicPr>
          <p:nvPr/>
        </p:nvPicPr>
        <p:blipFill>
          <a:blip r:embed="rId5"/>
          <a:stretch>
            <a:fillRect/>
          </a:stretch>
        </p:blipFill>
        <p:spPr>
          <a:xfrm>
            <a:off x="5193128" y="5102712"/>
            <a:ext cx="1652961" cy="988687"/>
          </a:xfrm>
          <a:prstGeom prst="rect">
            <a:avLst/>
          </a:prstGeom>
        </p:spPr>
      </p:pic>
      <p:cxnSp>
        <p:nvCxnSpPr>
          <p:cNvPr id="17" name="Straight Arrow Connector 16">
            <a:extLst>
              <a:ext uri="{FF2B5EF4-FFF2-40B4-BE49-F238E27FC236}">
                <a16:creationId xmlns:a16="http://schemas.microsoft.com/office/drawing/2014/main" id="{2A35A843-CD63-FCB0-1A88-CECE24338318}"/>
              </a:ext>
            </a:extLst>
          </p:cNvPr>
          <p:cNvCxnSpPr>
            <a:cxnSpLocks/>
            <a:endCxn id="9" idx="1"/>
          </p:cNvCxnSpPr>
          <p:nvPr/>
        </p:nvCxnSpPr>
        <p:spPr>
          <a:xfrm flipV="1">
            <a:off x="4571999" y="3277464"/>
            <a:ext cx="621129" cy="703986"/>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F066DB06-448D-5BA2-327C-6927CBC1FDB2}"/>
              </a:ext>
            </a:extLst>
          </p:cNvPr>
          <p:cNvCxnSpPr>
            <a:cxnSpLocks/>
            <a:endCxn id="9" idx="3"/>
          </p:cNvCxnSpPr>
          <p:nvPr/>
        </p:nvCxnSpPr>
        <p:spPr>
          <a:xfrm flipH="1" flipV="1">
            <a:off x="6846089" y="3277464"/>
            <a:ext cx="523021" cy="703986"/>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46CE016-FB1A-F649-7307-0A36AC376CA9}"/>
              </a:ext>
            </a:extLst>
          </p:cNvPr>
          <p:cNvCxnSpPr>
            <a:cxnSpLocks/>
            <a:endCxn id="11" idx="3"/>
          </p:cNvCxnSpPr>
          <p:nvPr/>
        </p:nvCxnSpPr>
        <p:spPr>
          <a:xfrm flipH="1">
            <a:off x="6846089" y="5008255"/>
            <a:ext cx="440537" cy="58880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B0E1F5B-0806-5D4B-7B17-E97CEEC62B13}"/>
              </a:ext>
            </a:extLst>
          </p:cNvPr>
          <p:cNvCxnSpPr>
            <a:cxnSpLocks/>
            <a:endCxn id="11" idx="1"/>
          </p:cNvCxnSpPr>
          <p:nvPr/>
        </p:nvCxnSpPr>
        <p:spPr>
          <a:xfrm>
            <a:off x="4876800" y="5008255"/>
            <a:ext cx="316328" cy="588801"/>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7053DED-08EF-5568-14D4-2D70037DB671}"/>
              </a:ext>
            </a:extLst>
          </p:cNvPr>
          <p:cNvSpPr txBox="1"/>
          <p:nvPr/>
        </p:nvSpPr>
        <p:spPr>
          <a:xfrm rot="20910302">
            <a:off x="4952667" y="4304029"/>
            <a:ext cx="2323527" cy="338554"/>
          </a:xfrm>
          <a:prstGeom prst="rect">
            <a:avLst/>
          </a:prstGeom>
          <a:noFill/>
        </p:spPr>
        <p:txBody>
          <a:bodyPr wrap="square" rtlCol="0">
            <a:spAutoFit/>
          </a:bodyPr>
          <a:lstStyle/>
          <a:p>
            <a:r>
              <a:rPr lang="en-US" sz="1600" dirty="0">
                <a:solidFill>
                  <a:srgbClr val="FF0000"/>
                </a:solidFill>
                <a:latin typeface="+mj-lt"/>
              </a:rPr>
              <a:t>Current datum selections</a:t>
            </a:r>
          </a:p>
        </p:txBody>
      </p:sp>
      <p:sp>
        <p:nvSpPr>
          <p:cNvPr id="3" name="TextBox 2">
            <a:extLst>
              <a:ext uri="{FF2B5EF4-FFF2-40B4-BE49-F238E27FC236}">
                <a16:creationId xmlns:a16="http://schemas.microsoft.com/office/drawing/2014/main" id="{46888E8D-DBE8-4E33-CF3B-29E90E046FED}"/>
              </a:ext>
            </a:extLst>
          </p:cNvPr>
          <p:cNvSpPr txBox="1"/>
          <p:nvPr/>
        </p:nvSpPr>
        <p:spPr>
          <a:xfrm>
            <a:off x="5124845" y="6099018"/>
            <a:ext cx="3413828" cy="461665"/>
          </a:xfrm>
          <a:prstGeom prst="rect">
            <a:avLst/>
          </a:prstGeom>
          <a:noFill/>
        </p:spPr>
        <p:txBody>
          <a:bodyPr wrap="square" rtlCol="0">
            <a:spAutoFit/>
          </a:bodyPr>
          <a:lstStyle/>
          <a:p>
            <a:r>
              <a:rPr lang="en-US" sz="2400" i="1" dirty="0">
                <a:solidFill>
                  <a:srgbClr val="FF0000"/>
                </a:solidFill>
                <a:latin typeface="+mj-lt"/>
              </a:rPr>
              <a:t>You can use this tool now!</a:t>
            </a:r>
          </a:p>
        </p:txBody>
      </p:sp>
    </p:spTree>
    <p:extLst>
      <p:ext uri="{BB962C8B-B14F-4D97-AF65-F5344CB8AC3E}">
        <p14:creationId xmlns:p14="http://schemas.microsoft.com/office/powerpoint/2010/main" val="634494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50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par>
                          <p:cTn id="15" fill="hold">
                            <p:stCondLst>
                              <p:cond delay="1500"/>
                            </p:stCondLst>
                            <p:childTnLst>
                              <p:par>
                                <p:cTn id="16" presetID="22" presetClass="entr" presetSubtype="1" fill="hold" nodeType="afterEffect">
                                  <p:stCondLst>
                                    <p:cond delay="50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par>
                                <p:cTn id="19" presetID="22" presetClass="entr" presetSubtype="1" fill="hold" nodeType="withEffect">
                                  <p:stCondLst>
                                    <p:cond delay="50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NGS Coordinate Conversion and Transformation Tool (NCAT) showing future datum selections">
            <a:extLst>
              <a:ext uri="{FF2B5EF4-FFF2-40B4-BE49-F238E27FC236}">
                <a16:creationId xmlns:a16="http://schemas.microsoft.com/office/drawing/2014/main" id="{B4AB0B4C-92C8-B451-28E2-0564744E7F77}"/>
              </a:ext>
            </a:extLst>
          </p:cNvPr>
          <p:cNvPicPr>
            <a:picLocks noChangeAspect="1"/>
          </p:cNvPicPr>
          <p:nvPr/>
        </p:nvPicPr>
        <p:blipFill>
          <a:blip r:embed="rId3"/>
          <a:stretch>
            <a:fillRect/>
          </a:stretch>
        </p:blipFill>
        <p:spPr>
          <a:xfrm>
            <a:off x="811332" y="1288419"/>
            <a:ext cx="7521335" cy="4893795"/>
          </a:xfrm>
          <a:prstGeom prst="rect">
            <a:avLst/>
          </a:prstGeom>
        </p:spPr>
      </p:pic>
      <p:sp>
        <p:nvSpPr>
          <p:cNvPr id="2" name="Title 1">
            <a:extLst>
              <a:ext uri="{FF2B5EF4-FFF2-40B4-BE49-F238E27FC236}">
                <a16:creationId xmlns:a16="http://schemas.microsoft.com/office/drawing/2014/main" id="{19C699BA-A6FC-045F-751E-8DC92EAE607E}"/>
              </a:ext>
            </a:extLst>
          </p:cNvPr>
          <p:cNvSpPr>
            <a:spLocks noGrp="1"/>
          </p:cNvSpPr>
          <p:nvPr>
            <p:ph type="title"/>
          </p:nvPr>
        </p:nvSpPr>
        <p:spPr/>
        <p:txBody>
          <a:bodyPr/>
          <a:lstStyle/>
          <a:p>
            <a:r>
              <a:rPr lang="en-US" dirty="0"/>
              <a:t>NCAT</a:t>
            </a:r>
          </a:p>
        </p:txBody>
      </p:sp>
      <p:sp>
        <p:nvSpPr>
          <p:cNvPr id="4" name="Date Placeholder 3">
            <a:extLst>
              <a:ext uri="{FF2B5EF4-FFF2-40B4-BE49-F238E27FC236}">
                <a16:creationId xmlns:a16="http://schemas.microsoft.com/office/drawing/2014/main" id="{87AC65EC-F989-2281-C1A3-3A430B29EE22}"/>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8E5F62F4-8EC6-3D63-54E0-C7E3A0F115F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4580067E-470E-3369-403C-5B00A889D4D8}"/>
              </a:ext>
            </a:extLst>
          </p:cNvPr>
          <p:cNvSpPr>
            <a:spLocks noGrp="1"/>
          </p:cNvSpPr>
          <p:nvPr>
            <p:ph type="sldNum" sz="quarter" idx="12"/>
          </p:nvPr>
        </p:nvSpPr>
        <p:spPr/>
        <p:txBody>
          <a:bodyPr/>
          <a:lstStyle/>
          <a:p>
            <a:fld id="{84C1C367-1155-47A8-B187-ABB1E4FCD3DE}" type="slidenum">
              <a:rPr lang="en-US" altLang="en-US" smtClean="0"/>
              <a:pPr/>
              <a:t>33</a:t>
            </a:fld>
            <a:endParaRPr lang="en-US" altLang="en-US" dirty="0"/>
          </a:p>
        </p:txBody>
      </p:sp>
      <p:sp>
        <p:nvSpPr>
          <p:cNvPr id="12" name="TextBox 11">
            <a:extLst>
              <a:ext uri="{FF2B5EF4-FFF2-40B4-BE49-F238E27FC236}">
                <a16:creationId xmlns:a16="http://schemas.microsoft.com/office/drawing/2014/main" id="{1AF34E49-722D-F1C0-D414-7A4DD053E15D}"/>
              </a:ext>
            </a:extLst>
          </p:cNvPr>
          <p:cNvSpPr txBox="1"/>
          <p:nvPr/>
        </p:nvSpPr>
        <p:spPr>
          <a:xfrm>
            <a:off x="4838114" y="3483193"/>
            <a:ext cx="2895600" cy="338554"/>
          </a:xfrm>
          <a:prstGeom prst="rect">
            <a:avLst/>
          </a:prstGeom>
          <a:noFill/>
        </p:spPr>
        <p:txBody>
          <a:bodyPr wrap="square" rtlCol="0">
            <a:spAutoFit/>
          </a:bodyPr>
          <a:lstStyle/>
          <a:p>
            <a:r>
              <a:rPr lang="en-US" sz="1600" dirty="0">
                <a:solidFill>
                  <a:srgbClr val="FF0000"/>
                </a:solidFill>
                <a:latin typeface="+mj-lt"/>
              </a:rPr>
              <a:t>NCAT will include NSRS2022</a:t>
            </a:r>
          </a:p>
        </p:txBody>
      </p:sp>
      <p:sp>
        <p:nvSpPr>
          <p:cNvPr id="3" name="TextBox 2">
            <a:extLst>
              <a:ext uri="{FF2B5EF4-FFF2-40B4-BE49-F238E27FC236}">
                <a16:creationId xmlns:a16="http://schemas.microsoft.com/office/drawing/2014/main" id="{827B11AA-2D5F-805B-B7F6-1BBA98FDDF1C}"/>
              </a:ext>
            </a:extLst>
          </p:cNvPr>
          <p:cNvSpPr txBox="1"/>
          <p:nvPr/>
        </p:nvSpPr>
        <p:spPr>
          <a:xfrm>
            <a:off x="4838114" y="5165781"/>
            <a:ext cx="2895600" cy="338554"/>
          </a:xfrm>
          <a:prstGeom prst="rect">
            <a:avLst/>
          </a:prstGeom>
          <a:noFill/>
        </p:spPr>
        <p:txBody>
          <a:bodyPr wrap="square" rtlCol="0">
            <a:spAutoFit/>
          </a:bodyPr>
          <a:lstStyle/>
          <a:p>
            <a:r>
              <a:rPr lang="en-US" sz="1600" dirty="0">
                <a:solidFill>
                  <a:srgbClr val="FF0000"/>
                </a:solidFill>
                <a:latin typeface="+mj-lt"/>
              </a:rPr>
              <a:t>NCAT will include NAPGD2022 </a:t>
            </a:r>
          </a:p>
        </p:txBody>
      </p:sp>
      <p:sp>
        <p:nvSpPr>
          <p:cNvPr id="7" name="TextBox 6">
            <a:extLst>
              <a:ext uri="{FF2B5EF4-FFF2-40B4-BE49-F238E27FC236}">
                <a16:creationId xmlns:a16="http://schemas.microsoft.com/office/drawing/2014/main" id="{B9AE015D-1341-6433-33E1-B26958666E22}"/>
              </a:ext>
            </a:extLst>
          </p:cNvPr>
          <p:cNvSpPr txBox="1"/>
          <p:nvPr/>
        </p:nvSpPr>
        <p:spPr>
          <a:xfrm rot="20910302">
            <a:off x="4952667" y="4304029"/>
            <a:ext cx="2323527" cy="338554"/>
          </a:xfrm>
          <a:prstGeom prst="rect">
            <a:avLst/>
          </a:prstGeom>
          <a:noFill/>
        </p:spPr>
        <p:txBody>
          <a:bodyPr wrap="square" rtlCol="0">
            <a:spAutoFit/>
          </a:bodyPr>
          <a:lstStyle/>
          <a:p>
            <a:r>
              <a:rPr lang="en-US" sz="1600" dirty="0">
                <a:solidFill>
                  <a:srgbClr val="FF0000"/>
                </a:solidFill>
                <a:latin typeface="+mj-lt"/>
              </a:rPr>
              <a:t>Future datum selections</a:t>
            </a:r>
          </a:p>
        </p:txBody>
      </p:sp>
    </p:spTree>
    <p:extLst>
      <p:ext uri="{BB962C8B-B14F-4D97-AF65-F5344CB8AC3E}">
        <p14:creationId xmlns:p14="http://schemas.microsoft.com/office/powerpoint/2010/main" val="1598853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M-PAGES</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NGS is developing a multi-constellation processor to replace its GPS-only software known as PAGES.</a:t>
            </a:r>
          </a:p>
          <a:p>
            <a:pPr lvl="1"/>
            <a:r>
              <a:rPr lang="en-US" dirty="0"/>
              <a:t>PAGES is the software behind OPUS and other NGS applications.</a:t>
            </a:r>
          </a:p>
          <a:p>
            <a:r>
              <a:rPr lang="en-US" dirty="0"/>
              <a:t>The replacement software, called M-PAGES, will facilitate shorter observation times in more difficult conditions and provide more robust solutions.</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34</a:t>
            </a:fld>
            <a:endParaRPr lang="en-US" altLang="en-US" dirty="0"/>
          </a:p>
        </p:txBody>
      </p:sp>
    </p:spTree>
    <p:extLst>
      <p:ext uri="{BB962C8B-B14F-4D97-AF65-F5344CB8AC3E}">
        <p14:creationId xmlns:p14="http://schemas.microsoft.com/office/powerpoint/2010/main" val="855381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A85F-33AF-44D8-4B52-D7D1DB892269}"/>
              </a:ext>
            </a:extLst>
          </p:cNvPr>
          <p:cNvSpPr>
            <a:spLocks noGrp="1"/>
          </p:cNvSpPr>
          <p:nvPr>
            <p:ph type="title"/>
          </p:nvPr>
        </p:nvSpPr>
        <p:spPr/>
        <p:txBody>
          <a:bodyPr/>
          <a:lstStyle/>
          <a:p>
            <a:r>
              <a:rPr lang="en-US" dirty="0"/>
              <a:t>M-PAGES</a:t>
            </a:r>
          </a:p>
        </p:txBody>
      </p:sp>
      <p:sp>
        <p:nvSpPr>
          <p:cNvPr id="4" name="Date Placeholder 3">
            <a:extLst>
              <a:ext uri="{FF2B5EF4-FFF2-40B4-BE49-F238E27FC236}">
                <a16:creationId xmlns:a16="http://schemas.microsoft.com/office/drawing/2014/main" id="{14397C74-ABF0-8976-4AA0-3245A274A70F}"/>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89A625AF-E977-C90B-B9E2-5D21F3083467}"/>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D34CF6A-6FB0-7B21-1CAE-0BB2162E2F47}"/>
              </a:ext>
            </a:extLst>
          </p:cNvPr>
          <p:cNvSpPr>
            <a:spLocks noGrp="1"/>
          </p:cNvSpPr>
          <p:nvPr>
            <p:ph type="sldNum" sz="quarter" idx="12"/>
          </p:nvPr>
        </p:nvSpPr>
        <p:spPr/>
        <p:txBody>
          <a:bodyPr/>
          <a:lstStyle/>
          <a:p>
            <a:fld id="{84C1C367-1155-47A8-B187-ABB1E4FCD3DE}" type="slidenum">
              <a:rPr lang="en-US" altLang="en-US" smtClean="0"/>
              <a:pPr/>
              <a:t>35</a:t>
            </a:fld>
            <a:endParaRPr lang="en-US" altLang="en-US" dirty="0"/>
          </a:p>
        </p:txBody>
      </p:sp>
      <p:pic>
        <p:nvPicPr>
          <p:cNvPr id="8" name="Picture 7" descr="image of NGS web page of M-PAGES Webinar">
            <a:extLst>
              <a:ext uri="{FF2B5EF4-FFF2-40B4-BE49-F238E27FC236}">
                <a16:creationId xmlns:a16="http://schemas.microsoft.com/office/drawing/2014/main" id="{2376E746-BD34-3B17-7078-CC60CC1B398F}"/>
              </a:ext>
            </a:extLst>
          </p:cNvPr>
          <p:cNvPicPr>
            <a:picLocks noChangeAspect="1"/>
          </p:cNvPicPr>
          <p:nvPr/>
        </p:nvPicPr>
        <p:blipFill>
          <a:blip r:embed="rId3"/>
          <a:stretch>
            <a:fillRect/>
          </a:stretch>
        </p:blipFill>
        <p:spPr>
          <a:xfrm>
            <a:off x="1411880" y="1166767"/>
            <a:ext cx="4607920" cy="4748914"/>
          </a:xfrm>
          <a:prstGeom prst="rect">
            <a:avLst/>
          </a:prstGeom>
        </p:spPr>
      </p:pic>
      <p:sp>
        <p:nvSpPr>
          <p:cNvPr id="10" name="TextBox 9">
            <a:extLst>
              <a:ext uri="{FF2B5EF4-FFF2-40B4-BE49-F238E27FC236}">
                <a16:creationId xmlns:a16="http://schemas.microsoft.com/office/drawing/2014/main" id="{DFE20A13-5619-03CC-7045-A5C76239145F}"/>
              </a:ext>
            </a:extLst>
          </p:cNvPr>
          <p:cNvSpPr txBox="1"/>
          <p:nvPr/>
        </p:nvSpPr>
        <p:spPr>
          <a:xfrm>
            <a:off x="820240" y="5919707"/>
            <a:ext cx="5791200" cy="276999"/>
          </a:xfrm>
          <a:prstGeom prst="rect">
            <a:avLst/>
          </a:prstGeom>
          <a:noFill/>
        </p:spPr>
        <p:txBody>
          <a:bodyPr wrap="square">
            <a:spAutoFit/>
          </a:bodyPr>
          <a:lstStyle/>
          <a:p>
            <a:r>
              <a:rPr lang="en-US" sz="1200" dirty="0">
                <a:solidFill>
                  <a:srgbClr val="FF0000"/>
                </a:solidFill>
                <a:latin typeface="+mj-lt"/>
              </a:rPr>
              <a:t>https://geodesy.noaa.gov/web/science_edu/webinar_series/multi-ngss-world-at-ngs.shtml</a:t>
            </a:r>
          </a:p>
        </p:txBody>
      </p:sp>
      <p:sp>
        <p:nvSpPr>
          <p:cNvPr id="3" name="TextBox 2">
            <a:extLst>
              <a:ext uri="{FF2B5EF4-FFF2-40B4-BE49-F238E27FC236}">
                <a16:creationId xmlns:a16="http://schemas.microsoft.com/office/drawing/2014/main" id="{A380346B-3746-69A6-9931-5680EF764FDF}"/>
              </a:ext>
            </a:extLst>
          </p:cNvPr>
          <p:cNvSpPr txBox="1"/>
          <p:nvPr/>
        </p:nvSpPr>
        <p:spPr>
          <a:xfrm rot="20910302">
            <a:off x="6072705" y="2690321"/>
            <a:ext cx="2980984" cy="830997"/>
          </a:xfrm>
          <a:prstGeom prst="rect">
            <a:avLst/>
          </a:prstGeom>
          <a:noFill/>
        </p:spPr>
        <p:txBody>
          <a:bodyPr wrap="square" rtlCol="0">
            <a:spAutoFit/>
          </a:bodyPr>
          <a:lstStyle/>
          <a:p>
            <a:r>
              <a:rPr lang="en-US" sz="2400" dirty="0">
                <a:solidFill>
                  <a:srgbClr val="FF0000"/>
                </a:solidFill>
                <a:latin typeface="+mj-lt"/>
              </a:rPr>
              <a:t>View recorded webinar on M-PAGES</a:t>
            </a:r>
          </a:p>
        </p:txBody>
      </p:sp>
      <p:sp>
        <p:nvSpPr>
          <p:cNvPr id="7" name="TextBox 6">
            <a:extLst>
              <a:ext uri="{FF2B5EF4-FFF2-40B4-BE49-F238E27FC236}">
                <a16:creationId xmlns:a16="http://schemas.microsoft.com/office/drawing/2014/main" id="{8D3162C9-56AF-CAD9-A648-716A4F3F2296}"/>
              </a:ext>
            </a:extLst>
          </p:cNvPr>
          <p:cNvSpPr txBox="1"/>
          <p:nvPr/>
        </p:nvSpPr>
        <p:spPr>
          <a:xfrm rot="20910302">
            <a:off x="6080038" y="4061182"/>
            <a:ext cx="2249973" cy="646331"/>
          </a:xfrm>
          <a:prstGeom prst="rect">
            <a:avLst/>
          </a:prstGeom>
          <a:noFill/>
        </p:spPr>
        <p:txBody>
          <a:bodyPr wrap="square" rtlCol="0">
            <a:spAutoFit/>
          </a:bodyPr>
          <a:lstStyle/>
          <a:p>
            <a:r>
              <a:rPr lang="en-US" i="1" dirty="0">
                <a:solidFill>
                  <a:srgbClr val="FF0000"/>
                </a:solidFill>
                <a:latin typeface="+mj-lt"/>
              </a:rPr>
              <a:t>M-PAGES is not yet implemented.</a:t>
            </a:r>
          </a:p>
        </p:txBody>
      </p:sp>
    </p:spTree>
    <p:extLst>
      <p:ext uri="{BB962C8B-B14F-4D97-AF65-F5344CB8AC3E}">
        <p14:creationId xmlns:p14="http://schemas.microsoft.com/office/powerpoint/2010/main" val="258663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NOS NGS 92</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pt-BR" dirty="0"/>
              <a:t>NOAA Technical Memorandum NOS NGS 92</a:t>
            </a:r>
          </a:p>
          <a:p>
            <a:pPr lvl="1"/>
            <a:r>
              <a:rPr lang="pt-BR" dirty="0"/>
              <a:t>Sets Standards and Specifications for surveys that will be submitted to NGS for inclusion in the NGS Integrated Database (NGSIDB).</a:t>
            </a:r>
          </a:p>
          <a:p>
            <a:r>
              <a:rPr lang="pt-BR" dirty="0"/>
              <a:t>This is important to the success of NSRS2022 because it facilitates establishment and publication of local geodetic control (Lat/Lon/EllHt/OrthoHt) by engineers and surveyors.</a:t>
            </a:r>
          </a:p>
          <a:p>
            <a:pPr lvl="1"/>
            <a:r>
              <a:rPr lang="pt-BR" dirty="0"/>
              <a:t>Puts </a:t>
            </a:r>
            <a:r>
              <a:rPr lang="pt-BR" dirty="0">
                <a:solidFill>
                  <a:srgbClr val="FF0000"/>
                </a:solidFill>
              </a:rPr>
              <a:t>you</a:t>
            </a:r>
            <a:r>
              <a:rPr lang="pt-BR" dirty="0"/>
              <a:t> in control of where, when, and how many geodetic control marks are in your community.</a:t>
            </a:r>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36</a:t>
            </a:fld>
            <a:endParaRPr lang="en-US" altLang="en-US" dirty="0"/>
          </a:p>
        </p:txBody>
      </p:sp>
    </p:spTree>
    <p:extLst>
      <p:ext uri="{BB962C8B-B14F-4D97-AF65-F5344CB8AC3E}">
        <p14:creationId xmlns:p14="http://schemas.microsoft.com/office/powerpoint/2010/main" val="102356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AEF93-C98D-E2C6-C158-7B8928347E2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NOS NGS 92</a:t>
            </a:r>
            <a:endParaRPr lang="en-US" dirty="0"/>
          </a:p>
        </p:txBody>
      </p:sp>
      <p:sp>
        <p:nvSpPr>
          <p:cNvPr id="3" name="Content Placeholder 2">
            <a:extLst>
              <a:ext uri="{FF2B5EF4-FFF2-40B4-BE49-F238E27FC236}">
                <a16:creationId xmlns:a16="http://schemas.microsoft.com/office/drawing/2014/main" id="{13DE3B7A-678E-39D2-E040-91FDBED116E7}"/>
              </a:ext>
            </a:extLst>
          </p:cNvPr>
          <p:cNvSpPr>
            <a:spLocks noGrp="1"/>
          </p:cNvSpPr>
          <p:nvPr>
            <p:ph idx="1"/>
          </p:nvPr>
        </p:nvSpPr>
        <p:spPr>
          <a:xfrm>
            <a:off x="457200" y="1600201"/>
            <a:ext cx="8592655" cy="2095500"/>
          </a:xfrm>
        </p:spPr>
        <p:txBody>
          <a:bodyPr/>
          <a:lstStyle/>
          <a:p>
            <a:r>
              <a:rPr lang="en-US" dirty="0"/>
              <a:t>To be released in draft form for public review and comment.</a:t>
            </a:r>
          </a:p>
          <a:p>
            <a:r>
              <a:rPr lang="en-US" dirty="0"/>
              <a:t>The important tables are already available (subject to change).</a:t>
            </a:r>
          </a:p>
        </p:txBody>
      </p:sp>
      <p:sp>
        <p:nvSpPr>
          <p:cNvPr id="4" name="Date Placeholder 3">
            <a:extLst>
              <a:ext uri="{FF2B5EF4-FFF2-40B4-BE49-F238E27FC236}">
                <a16:creationId xmlns:a16="http://schemas.microsoft.com/office/drawing/2014/main" id="{93CAF273-6FCD-8320-C4D1-612D4426949A}"/>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C4DC20D1-3F45-3634-2E56-9C0D8F863741}"/>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C9F31111-07F6-3DC0-2BD5-AB9841126913}"/>
              </a:ext>
            </a:extLst>
          </p:cNvPr>
          <p:cNvSpPr>
            <a:spLocks noGrp="1"/>
          </p:cNvSpPr>
          <p:nvPr>
            <p:ph type="sldNum" sz="quarter" idx="12"/>
          </p:nvPr>
        </p:nvSpPr>
        <p:spPr/>
        <p:txBody>
          <a:bodyPr/>
          <a:lstStyle/>
          <a:p>
            <a:fld id="{84C1C367-1155-47A8-B187-ABB1E4FCD3DE}" type="slidenum">
              <a:rPr lang="en-US" altLang="en-US" smtClean="0"/>
              <a:pPr/>
              <a:t>37</a:t>
            </a:fld>
            <a:endParaRPr lang="en-US" altLang="en-US" dirty="0"/>
          </a:p>
        </p:txBody>
      </p:sp>
      <p:pic>
        <p:nvPicPr>
          <p:cNvPr id="8" name="Picture 7" descr="image of NOS NGS 92 Webinar">
            <a:extLst>
              <a:ext uri="{FF2B5EF4-FFF2-40B4-BE49-F238E27FC236}">
                <a16:creationId xmlns:a16="http://schemas.microsoft.com/office/drawing/2014/main" id="{48CA043B-D25E-495E-CE19-7EB443226A32}"/>
              </a:ext>
            </a:extLst>
          </p:cNvPr>
          <p:cNvPicPr>
            <a:picLocks noChangeAspect="1"/>
          </p:cNvPicPr>
          <p:nvPr/>
        </p:nvPicPr>
        <p:blipFill>
          <a:blip r:embed="rId3"/>
          <a:stretch>
            <a:fillRect/>
          </a:stretch>
        </p:blipFill>
        <p:spPr>
          <a:xfrm>
            <a:off x="170345" y="3826078"/>
            <a:ext cx="3496780" cy="1859990"/>
          </a:xfrm>
          <a:prstGeom prst="rect">
            <a:avLst/>
          </a:prstGeom>
        </p:spPr>
      </p:pic>
      <p:sp>
        <p:nvSpPr>
          <p:cNvPr id="9" name="TextBox 8">
            <a:extLst>
              <a:ext uri="{FF2B5EF4-FFF2-40B4-BE49-F238E27FC236}">
                <a16:creationId xmlns:a16="http://schemas.microsoft.com/office/drawing/2014/main" id="{2A4A5AA0-D2AA-5C2B-0F96-16190B3BAF60}"/>
              </a:ext>
            </a:extLst>
          </p:cNvPr>
          <p:cNvSpPr txBox="1"/>
          <p:nvPr/>
        </p:nvSpPr>
        <p:spPr>
          <a:xfrm>
            <a:off x="3764585" y="3829665"/>
            <a:ext cx="5285270" cy="1852815"/>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rPr>
              <a:t>NGS Presentations Library</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a:ea typeface="MS PGothic" panose="020B0600070205080204" pitchFamily="34" charset="-128"/>
                <a:cs typeface="+mn-cs"/>
              </a:rPr>
              <a:t>https://geodesy.noaa.gov/web/science_edu/presentations_library/files/nos_ngs_92_webinar_2023-04-13.pptx</a:t>
            </a:r>
          </a:p>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S PGothic" panose="020B0600070205080204" pitchFamily="34" charset="-128"/>
              </a:rPr>
              <a:t>Recorded Webinar</a:t>
            </a:r>
          </a:p>
          <a:p>
            <a:pPr marL="742950" marR="0" lvl="1"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0000"/>
                </a:solidFill>
                <a:effectLst/>
                <a:uLnTx/>
                <a:uFillTx/>
                <a:latin typeface="Times New Roman" panose="02020603050405020304"/>
                <a:ea typeface="MS PGothic" panose="020B0600070205080204" pitchFamily="34" charset="-128"/>
                <a:cs typeface="+mn-cs"/>
              </a:rPr>
              <a:t>https://geodesy.noaa.gov/web/science_edu/webinar_series/videos/classifications-standards-specs-OP5-1.mp4</a:t>
            </a:r>
          </a:p>
        </p:txBody>
      </p:sp>
    </p:spTree>
    <p:extLst>
      <p:ext uri="{BB962C8B-B14F-4D97-AF65-F5344CB8AC3E}">
        <p14:creationId xmlns:p14="http://schemas.microsoft.com/office/powerpoint/2010/main" val="3881194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Everyone’s situation is different, so no set of steps is universal. </a:t>
            </a:r>
          </a:p>
          <a:p>
            <a:endParaRPr lang="en-US" dirty="0"/>
          </a:p>
          <a:p>
            <a:r>
              <a:rPr lang="en-US" dirty="0"/>
              <a:t>However, a listing of positive, pro-active plans and actions can be suggested for consideration.</a:t>
            </a:r>
          </a:p>
          <a:p>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38</a:t>
            </a:fld>
            <a:endParaRPr lang="en-US" altLang="en-US" dirty="0"/>
          </a:p>
        </p:txBody>
      </p:sp>
    </p:spTree>
    <p:extLst>
      <p:ext uri="{BB962C8B-B14F-4D97-AF65-F5344CB8AC3E}">
        <p14:creationId xmlns:p14="http://schemas.microsoft.com/office/powerpoint/2010/main" val="233108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NGS has listed 5 such steps on its New Datums page.</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39</a:t>
            </a:fld>
            <a:endParaRPr lang="en-US" altLang="en-US" dirty="0"/>
          </a:p>
        </p:txBody>
      </p:sp>
      <p:pic>
        <p:nvPicPr>
          <p:cNvPr id="8" name="Picture 7" descr="image of NGS New Datums page">
            <a:extLst>
              <a:ext uri="{FF2B5EF4-FFF2-40B4-BE49-F238E27FC236}">
                <a16:creationId xmlns:a16="http://schemas.microsoft.com/office/drawing/2014/main" id="{FAFEBCC0-6EC5-F85A-EA10-8A55C9B9D4DA}"/>
              </a:ext>
            </a:extLst>
          </p:cNvPr>
          <p:cNvPicPr>
            <a:picLocks noChangeAspect="1"/>
          </p:cNvPicPr>
          <p:nvPr/>
        </p:nvPicPr>
        <p:blipFill>
          <a:blip r:embed="rId3"/>
          <a:stretch>
            <a:fillRect/>
          </a:stretch>
        </p:blipFill>
        <p:spPr>
          <a:xfrm>
            <a:off x="169854" y="2081369"/>
            <a:ext cx="3070241" cy="2242981"/>
          </a:xfrm>
          <a:prstGeom prst="rect">
            <a:avLst/>
          </a:prstGeom>
        </p:spPr>
      </p:pic>
      <p:pic>
        <p:nvPicPr>
          <p:cNvPr id="10" name="Picture 9" descr="image of NGS New Datums page">
            <a:extLst>
              <a:ext uri="{FF2B5EF4-FFF2-40B4-BE49-F238E27FC236}">
                <a16:creationId xmlns:a16="http://schemas.microsoft.com/office/drawing/2014/main" id="{5DACAFE5-F639-E0A0-291F-55353FB2C848}"/>
              </a:ext>
            </a:extLst>
          </p:cNvPr>
          <p:cNvPicPr>
            <a:picLocks noChangeAspect="1"/>
          </p:cNvPicPr>
          <p:nvPr/>
        </p:nvPicPr>
        <p:blipFill>
          <a:blip r:embed="rId4"/>
          <a:stretch>
            <a:fillRect/>
          </a:stretch>
        </p:blipFill>
        <p:spPr>
          <a:xfrm>
            <a:off x="3333751" y="2195668"/>
            <a:ext cx="2886073" cy="2858131"/>
          </a:xfrm>
          <a:prstGeom prst="rect">
            <a:avLst/>
          </a:prstGeom>
        </p:spPr>
      </p:pic>
      <p:pic>
        <p:nvPicPr>
          <p:cNvPr id="14" name="Picture 13" descr="image of NGS New Datums page">
            <a:extLst>
              <a:ext uri="{FF2B5EF4-FFF2-40B4-BE49-F238E27FC236}">
                <a16:creationId xmlns:a16="http://schemas.microsoft.com/office/drawing/2014/main" id="{38DF6177-3E02-4F00-E0A9-825CAF830764}"/>
              </a:ext>
            </a:extLst>
          </p:cNvPr>
          <p:cNvPicPr>
            <a:picLocks noChangeAspect="1"/>
          </p:cNvPicPr>
          <p:nvPr/>
        </p:nvPicPr>
        <p:blipFill>
          <a:blip r:embed="rId5"/>
          <a:stretch>
            <a:fillRect/>
          </a:stretch>
        </p:blipFill>
        <p:spPr>
          <a:xfrm>
            <a:off x="6419500" y="2262343"/>
            <a:ext cx="2476851" cy="4216320"/>
          </a:xfrm>
          <a:prstGeom prst="rect">
            <a:avLst/>
          </a:prstGeom>
        </p:spPr>
      </p:pic>
      <p:sp>
        <p:nvSpPr>
          <p:cNvPr id="15" name="Rectangle 14">
            <a:extLst>
              <a:ext uri="{FF2B5EF4-FFF2-40B4-BE49-F238E27FC236}">
                <a16:creationId xmlns:a16="http://schemas.microsoft.com/office/drawing/2014/main" id="{C0651EEF-2058-A6E0-302C-1EE26C08F822}"/>
              </a:ext>
            </a:extLst>
          </p:cNvPr>
          <p:cNvSpPr/>
          <p:nvPr/>
        </p:nvSpPr>
        <p:spPr>
          <a:xfrm>
            <a:off x="2749550" y="3762375"/>
            <a:ext cx="446095" cy="457200"/>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onnector: Elbow 16">
            <a:extLst>
              <a:ext uri="{FF2B5EF4-FFF2-40B4-BE49-F238E27FC236}">
                <a16:creationId xmlns:a16="http://schemas.microsoft.com/office/drawing/2014/main" id="{4055F602-B185-E151-ADA9-841509B5E8C5}"/>
              </a:ext>
            </a:extLst>
          </p:cNvPr>
          <p:cNvCxnSpPr>
            <a:cxnSpLocks/>
            <a:stCxn id="15" idx="2"/>
          </p:cNvCxnSpPr>
          <p:nvPr/>
        </p:nvCxnSpPr>
        <p:spPr>
          <a:xfrm rot="16200000" flipH="1">
            <a:off x="3061893" y="4130279"/>
            <a:ext cx="182562" cy="361153"/>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5F8EAA86-9376-FC62-ADD4-52AA0944FCD2}"/>
              </a:ext>
            </a:extLst>
          </p:cNvPr>
          <p:cNvSpPr/>
          <p:nvPr/>
        </p:nvSpPr>
        <p:spPr>
          <a:xfrm>
            <a:off x="4984750" y="4349749"/>
            <a:ext cx="533400" cy="212725"/>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Connector: Elbow 23">
            <a:extLst>
              <a:ext uri="{FF2B5EF4-FFF2-40B4-BE49-F238E27FC236}">
                <a16:creationId xmlns:a16="http://schemas.microsoft.com/office/drawing/2014/main" id="{CCEF5C55-9EED-BB8B-218D-FF24A241E79E}"/>
              </a:ext>
            </a:extLst>
          </p:cNvPr>
          <p:cNvCxnSpPr>
            <a:cxnSpLocks/>
            <a:stCxn id="23" idx="2"/>
          </p:cNvCxnSpPr>
          <p:nvPr/>
        </p:nvCxnSpPr>
        <p:spPr>
          <a:xfrm rot="16200000" flipH="1">
            <a:off x="5371924" y="4442000"/>
            <a:ext cx="927104" cy="1168052"/>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3226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979E8-6E87-5F38-2403-0C17A2999EF8}"/>
              </a:ext>
            </a:extLst>
          </p:cNvPr>
          <p:cNvSpPr>
            <a:spLocks noGrp="1"/>
          </p:cNvSpPr>
          <p:nvPr>
            <p:ph type="title"/>
          </p:nvPr>
        </p:nvSpPr>
        <p:spPr/>
        <p:txBody>
          <a:bodyPr/>
          <a:lstStyle/>
          <a:p>
            <a:r>
              <a:rPr lang="en-US" dirty="0"/>
              <a:t>The NGS </a:t>
            </a:r>
            <a:r>
              <a:rPr lang="en-US" dirty="0" err="1"/>
              <a:t>Stategic</a:t>
            </a:r>
            <a:r>
              <a:rPr lang="en-US" dirty="0"/>
              <a:t> Plan</a:t>
            </a:r>
          </a:p>
        </p:txBody>
      </p:sp>
      <p:sp>
        <p:nvSpPr>
          <p:cNvPr id="3" name="Content Placeholder 2">
            <a:extLst>
              <a:ext uri="{FF2B5EF4-FFF2-40B4-BE49-F238E27FC236}">
                <a16:creationId xmlns:a16="http://schemas.microsoft.com/office/drawing/2014/main" id="{CB5BB1A6-41FF-03AF-0BD1-C04AEC7784A5}"/>
              </a:ext>
            </a:extLst>
          </p:cNvPr>
          <p:cNvSpPr>
            <a:spLocks noGrp="1"/>
          </p:cNvSpPr>
          <p:nvPr>
            <p:ph idx="1"/>
          </p:nvPr>
        </p:nvSpPr>
        <p:spPr>
          <a:xfrm>
            <a:off x="457200" y="1600200"/>
            <a:ext cx="7772400" cy="481127"/>
          </a:xfrm>
        </p:spPr>
        <p:txBody>
          <a:bodyPr/>
          <a:lstStyle/>
          <a:p>
            <a:r>
              <a:rPr lang="en-US" sz="2400" dirty="0"/>
              <a:t>The NGS Strategic Plan - Goal 2: Modernize the NSRS.</a:t>
            </a:r>
          </a:p>
        </p:txBody>
      </p:sp>
      <p:sp>
        <p:nvSpPr>
          <p:cNvPr id="4" name="Date Placeholder 3">
            <a:extLst>
              <a:ext uri="{FF2B5EF4-FFF2-40B4-BE49-F238E27FC236}">
                <a16:creationId xmlns:a16="http://schemas.microsoft.com/office/drawing/2014/main" id="{26B8D238-039C-1DCE-1104-7031302DA26F}"/>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E65F5D4A-8319-FC44-62FC-1E913667D421}"/>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6EA63DA3-8898-8FF9-ACD9-682657CF3D72}"/>
              </a:ext>
            </a:extLst>
          </p:cNvPr>
          <p:cNvSpPr>
            <a:spLocks noGrp="1"/>
          </p:cNvSpPr>
          <p:nvPr>
            <p:ph type="sldNum" sz="quarter" idx="12"/>
          </p:nvPr>
        </p:nvSpPr>
        <p:spPr/>
        <p:txBody>
          <a:bodyPr/>
          <a:lstStyle/>
          <a:p>
            <a:fld id="{84C1C367-1155-47A8-B187-ABB1E4FCD3DE}" type="slidenum">
              <a:rPr lang="en-US" altLang="en-US" smtClean="0"/>
              <a:pPr/>
              <a:t>4</a:t>
            </a:fld>
            <a:endParaRPr lang="en-US" altLang="en-US" dirty="0"/>
          </a:p>
        </p:txBody>
      </p:sp>
      <p:pic>
        <p:nvPicPr>
          <p:cNvPr id="8" name="Picture 7" descr="image of 2019-2023 NGS Strategic Plan page 1">
            <a:extLst>
              <a:ext uri="{FF2B5EF4-FFF2-40B4-BE49-F238E27FC236}">
                <a16:creationId xmlns:a16="http://schemas.microsoft.com/office/drawing/2014/main" id="{082D6F5C-4A8B-29EE-EE21-DE5656EBF66C}"/>
              </a:ext>
            </a:extLst>
          </p:cNvPr>
          <p:cNvPicPr>
            <a:picLocks noChangeAspect="1"/>
          </p:cNvPicPr>
          <p:nvPr/>
        </p:nvPicPr>
        <p:blipFill>
          <a:blip r:embed="rId3"/>
          <a:stretch>
            <a:fillRect/>
          </a:stretch>
        </p:blipFill>
        <p:spPr>
          <a:xfrm>
            <a:off x="1538035" y="2359345"/>
            <a:ext cx="2773154" cy="3752215"/>
          </a:xfrm>
          <a:prstGeom prst="rect">
            <a:avLst/>
          </a:prstGeom>
        </p:spPr>
      </p:pic>
      <p:pic>
        <p:nvPicPr>
          <p:cNvPr id="10" name="Picture 9" descr="image of 2019-2023 NGS Strategic Plan page 19">
            <a:extLst>
              <a:ext uri="{FF2B5EF4-FFF2-40B4-BE49-F238E27FC236}">
                <a16:creationId xmlns:a16="http://schemas.microsoft.com/office/drawing/2014/main" id="{3987EE30-A0CA-47A8-3525-BA6889C5ADAD}"/>
              </a:ext>
            </a:extLst>
          </p:cNvPr>
          <p:cNvPicPr>
            <a:picLocks noChangeAspect="1"/>
          </p:cNvPicPr>
          <p:nvPr/>
        </p:nvPicPr>
        <p:blipFill>
          <a:blip r:embed="rId4"/>
          <a:stretch>
            <a:fillRect/>
          </a:stretch>
        </p:blipFill>
        <p:spPr>
          <a:xfrm>
            <a:off x="4648199" y="2354237"/>
            <a:ext cx="2895601" cy="3757323"/>
          </a:xfrm>
          <a:prstGeom prst="rect">
            <a:avLst/>
          </a:prstGeom>
        </p:spPr>
      </p:pic>
      <p:sp>
        <p:nvSpPr>
          <p:cNvPr id="12" name="TextBox 11">
            <a:extLst>
              <a:ext uri="{FF2B5EF4-FFF2-40B4-BE49-F238E27FC236}">
                <a16:creationId xmlns:a16="http://schemas.microsoft.com/office/drawing/2014/main" id="{B2EC14A9-18CB-72E2-ED3F-22A1CFB3B0C2}"/>
              </a:ext>
            </a:extLst>
          </p:cNvPr>
          <p:cNvSpPr txBox="1"/>
          <p:nvPr/>
        </p:nvSpPr>
        <p:spPr>
          <a:xfrm>
            <a:off x="1524000" y="6111560"/>
            <a:ext cx="4198704" cy="307777"/>
          </a:xfrm>
          <a:prstGeom prst="rect">
            <a:avLst/>
          </a:prstGeom>
          <a:noFill/>
        </p:spPr>
        <p:txBody>
          <a:bodyPr wrap="square">
            <a:spAutoFit/>
          </a:bodyPr>
          <a:lstStyle/>
          <a:p>
            <a:r>
              <a:rPr lang="en-US" sz="1400" dirty="0">
                <a:solidFill>
                  <a:srgbClr val="FF0000"/>
                </a:solidFill>
                <a:latin typeface="+mj-lt"/>
              </a:rPr>
              <a:t>https://www.ngs.noaa.gov/INFO/tenyearfinal.shtml</a:t>
            </a:r>
          </a:p>
        </p:txBody>
      </p:sp>
      <p:sp>
        <p:nvSpPr>
          <p:cNvPr id="7" name="Rectangle 6">
            <a:extLst>
              <a:ext uri="{FF2B5EF4-FFF2-40B4-BE49-F238E27FC236}">
                <a16:creationId xmlns:a16="http://schemas.microsoft.com/office/drawing/2014/main" id="{5D807128-A492-5548-E464-F3FC1B7EA6E1}"/>
              </a:ext>
            </a:extLst>
          </p:cNvPr>
          <p:cNvSpPr/>
          <p:nvPr/>
        </p:nvSpPr>
        <p:spPr>
          <a:xfrm>
            <a:off x="4961096" y="3064960"/>
            <a:ext cx="2209412" cy="656140"/>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321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500"/>
                            </p:stCondLst>
                            <p:childTnLst>
                              <p:par>
                                <p:cTn id="16" presetID="22" presetClass="entr" presetSubtype="8" fill="hold" grpId="0" nodeType="afterEffect">
                                  <p:stCondLst>
                                    <p:cond delay="25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1. Transform Data</a:t>
            </a:r>
          </a:p>
          <a:p>
            <a:pPr lvl="1"/>
            <a:r>
              <a:rPr lang="en-US" sz="2000" i="1" dirty="0"/>
              <a:t>Tools will be available to transform your coordinates from historic datums (NAVD 88, NAD 83, etc.) to coordinates in the modernized NSRS at the first reference epoch of the modernized NSRS (2020.00) using NGS Coordinate Conversion and Transformation Tool (NCAT).</a:t>
            </a:r>
          </a:p>
          <a:p>
            <a:pPr lvl="1"/>
            <a:endParaRPr lang="en-US" dirty="0"/>
          </a:p>
          <a:p>
            <a:pPr lvl="1"/>
            <a:r>
              <a:rPr lang="en-US" dirty="0"/>
              <a:t>Now would be a good opportunity to transform data collections from their legacy datums to the current datums (NAVD88 and NAD83) using NCAT.</a:t>
            </a:r>
          </a:p>
          <a:p>
            <a:pPr marL="457200" lvl="1" indent="0">
              <a:buNone/>
            </a:pPr>
            <a:endParaRPr lang="en-US" sz="1800" i="1" dirty="0"/>
          </a:p>
          <a:p>
            <a:pPr marL="457200" lvl="1" indent="0">
              <a:buNone/>
            </a:pPr>
            <a:r>
              <a:rPr lang="en-US" sz="1800" i="1" dirty="0"/>
              <a:t>NOTE: Depending on your accuracy requirements, consider saving original observation files and/or plan for re-observations.</a:t>
            </a:r>
          </a:p>
          <a:p>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40</a:t>
            </a:fld>
            <a:endParaRPr lang="en-US" altLang="en-US" dirty="0"/>
          </a:p>
        </p:txBody>
      </p:sp>
      <p:sp>
        <p:nvSpPr>
          <p:cNvPr id="7" name="Rectangle 6">
            <a:extLst>
              <a:ext uri="{FF2B5EF4-FFF2-40B4-BE49-F238E27FC236}">
                <a16:creationId xmlns:a16="http://schemas.microsoft.com/office/drawing/2014/main" id="{D2C899EA-38E1-C80E-026A-6755423B4BCC}"/>
              </a:ext>
            </a:extLst>
          </p:cNvPr>
          <p:cNvSpPr/>
          <p:nvPr/>
        </p:nvSpPr>
        <p:spPr>
          <a:xfrm>
            <a:off x="844550" y="3863180"/>
            <a:ext cx="7699375" cy="1185069"/>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109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2. Record Metadata</a:t>
            </a:r>
          </a:p>
          <a:p>
            <a:pPr lvl="1"/>
            <a:r>
              <a:rPr lang="en-US" dirty="0"/>
              <a:t>Inventory the metadata of your existing geospatial files to enable prioritizing their transformations</a:t>
            </a:r>
          </a:p>
          <a:p>
            <a:pPr lvl="1"/>
            <a:r>
              <a:rPr lang="en-US" dirty="0"/>
              <a:t>Knowing the datums and epochs for your geospatial files will simplify their datum transformations</a:t>
            </a:r>
          </a:p>
          <a:p>
            <a:pPr lvl="1"/>
            <a:r>
              <a:rPr lang="en-US" dirty="0"/>
              <a:t>Require complete metadata in all surveying and mapping contracts.</a:t>
            </a:r>
          </a:p>
          <a:p>
            <a:pPr lvl="1"/>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41</a:t>
            </a:fld>
            <a:endParaRPr lang="en-US" altLang="en-US" dirty="0"/>
          </a:p>
        </p:txBody>
      </p:sp>
      <p:sp>
        <p:nvSpPr>
          <p:cNvPr id="7" name="TextBox 6">
            <a:extLst>
              <a:ext uri="{FF2B5EF4-FFF2-40B4-BE49-F238E27FC236}">
                <a16:creationId xmlns:a16="http://schemas.microsoft.com/office/drawing/2014/main" id="{53EA22D0-281D-9B5D-072C-921954039347}"/>
              </a:ext>
            </a:extLst>
          </p:cNvPr>
          <p:cNvSpPr txBox="1"/>
          <p:nvPr/>
        </p:nvSpPr>
        <p:spPr>
          <a:xfrm rot="20910302">
            <a:off x="2292476" y="4876160"/>
            <a:ext cx="4761422" cy="646331"/>
          </a:xfrm>
          <a:prstGeom prst="rect">
            <a:avLst/>
          </a:prstGeom>
          <a:noFill/>
        </p:spPr>
        <p:txBody>
          <a:bodyPr wrap="square" rtlCol="0">
            <a:spAutoFit/>
          </a:bodyPr>
          <a:lstStyle/>
          <a:p>
            <a:r>
              <a:rPr lang="en-US" i="1" dirty="0">
                <a:solidFill>
                  <a:srgbClr val="FF0000"/>
                </a:solidFill>
                <a:latin typeface="+mj-lt"/>
              </a:rPr>
              <a:t>Metadata is essential for efficient file management and transformational certainty.</a:t>
            </a:r>
          </a:p>
        </p:txBody>
      </p:sp>
    </p:spTree>
    <p:extLst>
      <p:ext uri="{BB962C8B-B14F-4D97-AF65-F5344CB8AC3E}">
        <p14:creationId xmlns:p14="http://schemas.microsoft.com/office/powerpoint/2010/main" val="1319274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3. Perform GPS on Bench Mark Observations </a:t>
            </a:r>
          </a:p>
          <a:p>
            <a:pPr lvl="1"/>
            <a:r>
              <a:rPr lang="en-US" dirty="0"/>
              <a:t>Obtain accurate NAD 83 (</a:t>
            </a:r>
            <a:r>
              <a:rPr lang="pt-BR" dirty="0"/>
              <a:t>Lat/Lon/EllHt) on benchmarks, thus </a:t>
            </a:r>
            <a:r>
              <a:rPr lang="pt-BR" dirty="0">
                <a:solidFill>
                  <a:srgbClr val="FF0000"/>
                </a:solidFill>
              </a:rPr>
              <a:t>densifying</a:t>
            </a:r>
            <a:r>
              <a:rPr lang="pt-BR" dirty="0"/>
              <a:t> the local geodetic network for use </a:t>
            </a:r>
            <a:r>
              <a:rPr lang="pt-BR" dirty="0">
                <a:solidFill>
                  <a:srgbClr val="FF0000"/>
                </a:solidFill>
              </a:rPr>
              <a:t>today</a:t>
            </a:r>
            <a:r>
              <a:rPr lang="pt-BR" dirty="0"/>
              <a:t>.</a:t>
            </a:r>
            <a:endParaRPr lang="en-US" dirty="0"/>
          </a:p>
          <a:p>
            <a:pPr lvl="1"/>
            <a:r>
              <a:rPr lang="en-US" dirty="0"/>
              <a:t>The NAD 83 ellipsoid heights on NAVD 88 bench marks will improve the </a:t>
            </a:r>
            <a:r>
              <a:rPr lang="en-US" dirty="0">
                <a:solidFill>
                  <a:srgbClr val="FF0000"/>
                </a:solidFill>
              </a:rPr>
              <a:t>transformation tool </a:t>
            </a:r>
            <a:r>
              <a:rPr lang="en-US" dirty="0"/>
              <a:t>for the new geopotential “vertical” datum (NAPGD2022).</a:t>
            </a:r>
          </a:p>
          <a:p>
            <a:pPr lvl="1"/>
            <a:r>
              <a:rPr lang="en-US" dirty="0"/>
              <a:t>These observations will also </a:t>
            </a:r>
            <a:r>
              <a:rPr lang="en-US" dirty="0">
                <a:solidFill>
                  <a:srgbClr val="FF0000"/>
                </a:solidFill>
              </a:rPr>
              <a:t>pre-populate </a:t>
            </a:r>
            <a:r>
              <a:rPr lang="en-US" dirty="0"/>
              <a:t>your location with NSRS2022 positions </a:t>
            </a:r>
            <a:r>
              <a:rPr lang="pt-BR" dirty="0"/>
              <a:t>(Lat/Lon/EllHt/OrthoHt) without further action on your part.</a:t>
            </a:r>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42</a:t>
            </a:fld>
            <a:endParaRPr lang="en-US" altLang="en-US" dirty="0"/>
          </a:p>
        </p:txBody>
      </p:sp>
    </p:spTree>
    <p:extLst>
      <p:ext uri="{BB962C8B-B14F-4D97-AF65-F5344CB8AC3E}">
        <p14:creationId xmlns:p14="http://schemas.microsoft.com/office/powerpoint/2010/main" val="43393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4. Review State Plane Coordinate System of 2022 (SPCS2022) requirements</a:t>
            </a:r>
          </a:p>
          <a:p>
            <a:pPr lvl="1"/>
            <a:r>
              <a:rPr lang="en-US" dirty="0"/>
              <a:t>SPCS2022 policy and procedures documents and forms give the requirements for developing SPCS2022. The procedures and forms include contact information and instructions for requesting and proposing SPCS2022 zones.</a:t>
            </a:r>
          </a:p>
          <a:p>
            <a:pPr lvl="1"/>
            <a:r>
              <a:rPr lang="en-US" dirty="0"/>
              <a:t>Low-Distortion Projections (LDPs) have been designed and adopted for all states.</a:t>
            </a:r>
          </a:p>
          <a:p>
            <a:pPr lvl="1"/>
            <a:r>
              <a:rPr lang="en-US" dirty="0"/>
              <a:t>Many NGS webinars are available for viewing – see:</a:t>
            </a:r>
          </a:p>
          <a:p>
            <a:pPr lvl="2"/>
            <a:r>
              <a:rPr lang="en-US" dirty="0"/>
              <a:t>NGS Presentations Library</a:t>
            </a:r>
          </a:p>
          <a:p>
            <a:pPr lvl="2"/>
            <a:r>
              <a:rPr lang="en-US" dirty="0"/>
              <a:t>NGS Recorded Webinar</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43</a:t>
            </a:fld>
            <a:endParaRPr lang="en-US" altLang="en-US" dirty="0"/>
          </a:p>
        </p:txBody>
      </p:sp>
    </p:spTree>
    <p:extLst>
      <p:ext uri="{BB962C8B-B14F-4D97-AF65-F5344CB8AC3E}">
        <p14:creationId xmlns:p14="http://schemas.microsoft.com/office/powerpoint/2010/main" val="2460026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5. Prepare to update legislation, as needed</a:t>
            </a:r>
          </a:p>
          <a:p>
            <a:pPr lvl="1"/>
            <a:r>
              <a:rPr lang="en-US" dirty="0"/>
              <a:t>The National Society of Professional Surveyors (NSPS), the American Association of Geodetic Surveying (AAGS), and NGS created template legislation to aid states in transitioning their legislation to new wording. </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44</a:t>
            </a:fld>
            <a:endParaRPr lang="en-US" altLang="en-US" dirty="0"/>
          </a:p>
        </p:txBody>
      </p:sp>
    </p:spTree>
    <p:extLst>
      <p:ext uri="{BB962C8B-B14F-4D97-AF65-F5344CB8AC3E}">
        <p14:creationId xmlns:p14="http://schemas.microsoft.com/office/powerpoint/2010/main" val="9618161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Deprecation of US Survey Foot</a:t>
            </a:r>
          </a:p>
          <a:p>
            <a:pPr lvl="1"/>
            <a:r>
              <a:rPr lang="en-US" dirty="0"/>
              <a:t>Review the excellent “Fate of the US Survey Foot” webinar by Dr. Michael Dennis</a:t>
            </a:r>
          </a:p>
          <a:p>
            <a:pPr lvl="1"/>
            <a:r>
              <a:rPr lang="en-US" sz="1200" dirty="0">
                <a:solidFill>
                  <a:srgbClr val="FF0000"/>
                </a:solidFill>
              </a:rPr>
              <a:t>https://www.ngs.noaa.gov/web/science_edu/webinar_series/fate-of-us-survey-foot.shtml</a:t>
            </a:r>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45</a:t>
            </a:fld>
            <a:endParaRPr lang="en-US" altLang="en-US" dirty="0"/>
          </a:p>
        </p:txBody>
      </p:sp>
      <p:pic>
        <p:nvPicPr>
          <p:cNvPr id="10" name="Picture 9" descr="image of NGS Webinar on Fate of US Survey Foot">
            <a:extLst>
              <a:ext uri="{FF2B5EF4-FFF2-40B4-BE49-F238E27FC236}">
                <a16:creationId xmlns:a16="http://schemas.microsoft.com/office/drawing/2014/main" id="{C6C9FAFB-0A8B-63E5-8E19-B23BE9652F73}"/>
              </a:ext>
            </a:extLst>
          </p:cNvPr>
          <p:cNvPicPr>
            <a:picLocks noChangeAspect="1"/>
          </p:cNvPicPr>
          <p:nvPr/>
        </p:nvPicPr>
        <p:blipFill>
          <a:blip r:embed="rId3"/>
          <a:stretch>
            <a:fillRect/>
          </a:stretch>
        </p:blipFill>
        <p:spPr>
          <a:xfrm>
            <a:off x="1864637" y="3138806"/>
            <a:ext cx="5414725" cy="3217544"/>
          </a:xfrm>
          <a:prstGeom prst="rect">
            <a:avLst/>
          </a:prstGeom>
        </p:spPr>
      </p:pic>
    </p:spTree>
    <p:extLst>
      <p:ext uri="{BB962C8B-B14F-4D97-AF65-F5344CB8AC3E}">
        <p14:creationId xmlns:p14="http://schemas.microsoft.com/office/powerpoint/2010/main" val="3678179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NGS will support legacy US Ft units for SPCS 83</a:t>
            </a:r>
          </a:p>
          <a:p>
            <a:pPr lvl="1"/>
            <a:r>
              <a:rPr lang="en-US" dirty="0"/>
              <a:t>NGS will use only Intl Ft in NSRS2022, SPCS2022, and LDPs </a:t>
            </a:r>
          </a:p>
          <a:p>
            <a:pPr lvl="1"/>
            <a:r>
              <a:rPr lang="en-US" dirty="0"/>
              <a:t>The Meter can be correctly used in older and newer SPCS.</a:t>
            </a:r>
          </a:p>
          <a:p>
            <a:pPr lvl="1"/>
            <a:endParaRPr lang="en-US" dirty="0"/>
          </a:p>
          <a:p>
            <a:endParaRPr lang="en-US" dirty="0"/>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46</a:t>
            </a:fld>
            <a:endParaRPr lang="en-US" altLang="en-US" dirty="0"/>
          </a:p>
        </p:txBody>
      </p:sp>
      <p:pic>
        <p:nvPicPr>
          <p:cNvPr id="9" name="Picture 8" descr="Image of NIST Table of Conversions for US Survey Foot and International Foot">
            <a:extLst>
              <a:ext uri="{FF2B5EF4-FFF2-40B4-BE49-F238E27FC236}">
                <a16:creationId xmlns:a16="http://schemas.microsoft.com/office/drawing/2014/main" id="{4123D5F0-CDA4-40D7-5098-5F29B61542A5}"/>
              </a:ext>
            </a:extLst>
          </p:cNvPr>
          <p:cNvPicPr>
            <a:picLocks noChangeAspect="1"/>
          </p:cNvPicPr>
          <p:nvPr/>
        </p:nvPicPr>
        <p:blipFill>
          <a:blip r:embed="rId3"/>
          <a:stretch>
            <a:fillRect/>
          </a:stretch>
        </p:blipFill>
        <p:spPr>
          <a:xfrm>
            <a:off x="1019702" y="4519505"/>
            <a:ext cx="6819373" cy="1377729"/>
          </a:xfrm>
          <a:prstGeom prst="rect">
            <a:avLst/>
          </a:prstGeom>
        </p:spPr>
      </p:pic>
      <p:sp>
        <p:nvSpPr>
          <p:cNvPr id="10" name="TextBox 9">
            <a:extLst>
              <a:ext uri="{FF2B5EF4-FFF2-40B4-BE49-F238E27FC236}">
                <a16:creationId xmlns:a16="http://schemas.microsoft.com/office/drawing/2014/main" id="{4F0C929D-C68B-0AB0-890C-D8C64C0EEB85}"/>
              </a:ext>
            </a:extLst>
          </p:cNvPr>
          <p:cNvSpPr txBox="1"/>
          <p:nvPr/>
        </p:nvSpPr>
        <p:spPr>
          <a:xfrm>
            <a:off x="1019702" y="5966986"/>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11" name="TextBox 10">
            <a:extLst>
              <a:ext uri="{FF2B5EF4-FFF2-40B4-BE49-F238E27FC236}">
                <a16:creationId xmlns:a16="http://schemas.microsoft.com/office/drawing/2014/main" id="{8936E339-1421-6698-1720-B306208F3261}"/>
              </a:ext>
            </a:extLst>
          </p:cNvPr>
          <p:cNvSpPr txBox="1"/>
          <p:nvPr/>
        </p:nvSpPr>
        <p:spPr>
          <a:xfrm>
            <a:off x="4895850" y="4196511"/>
            <a:ext cx="2724150" cy="338554"/>
          </a:xfrm>
          <a:prstGeom prst="rect">
            <a:avLst/>
          </a:prstGeom>
          <a:noFill/>
        </p:spPr>
        <p:txBody>
          <a:bodyPr wrap="square" rtlCol="0">
            <a:spAutoFit/>
          </a:bodyPr>
          <a:lstStyle/>
          <a:p>
            <a:r>
              <a:rPr lang="en-US" sz="1600" dirty="0">
                <a:solidFill>
                  <a:srgbClr val="FF0000"/>
                </a:solidFill>
              </a:rPr>
              <a:t>Ratio = 1.000002 or 0.999998</a:t>
            </a:r>
          </a:p>
        </p:txBody>
      </p:sp>
      <p:sp>
        <p:nvSpPr>
          <p:cNvPr id="12" name="TextBox 11">
            <a:extLst>
              <a:ext uri="{FF2B5EF4-FFF2-40B4-BE49-F238E27FC236}">
                <a16:creationId xmlns:a16="http://schemas.microsoft.com/office/drawing/2014/main" id="{78E1345D-54A6-86F4-6560-F4D0BF33DBBD}"/>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sp>
        <p:nvSpPr>
          <p:cNvPr id="13" name="Rectangle 12">
            <a:extLst>
              <a:ext uri="{FF2B5EF4-FFF2-40B4-BE49-F238E27FC236}">
                <a16:creationId xmlns:a16="http://schemas.microsoft.com/office/drawing/2014/main" id="{09D5B673-B27A-0A40-BC89-7794F5A00295}"/>
              </a:ext>
            </a:extLst>
          </p:cNvPr>
          <p:cNvSpPr/>
          <p:nvPr/>
        </p:nvSpPr>
        <p:spPr>
          <a:xfrm>
            <a:off x="4581525" y="5505450"/>
            <a:ext cx="3171825" cy="312936"/>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910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F0F4-11D6-05A1-88B8-C98D2E0BA860}"/>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13E5BF97-D21A-4D7F-0AF5-9B4A895C92E1}"/>
              </a:ext>
            </a:extLst>
          </p:cNvPr>
          <p:cNvSpPr>
            <a:spLocks noGrp="1"/>
          </p:cNvSpPr>
          <p:nvPr>
            <p:ph idx="1"/>
          </p:nvPr>
        </p:nvSpPr>
        <p:spPr/>
        <p:txBody>
          <a:bodyPr/>
          <a:lstStyle/>
          <a:p>
            <a:r>
              <a:rPr lang="en-US" dirty="0"/>
              <a:t>Deprecation of US Survey Foot</a:t>
            </a:r>
          </a:p>
          <a:p>
            <a:pPr lvl="1"/>
            <a:r>
              <a:rPr lang="en-US" dirty="0"/>
              <a:t>Unit Conversions can be easily confused.</a:t>
            </a:r>
          </a:p>
          <a:p>
            <a:pPr lvl="1"/>
            <a:r>
              <a:rPr lang="en-US" dirty="0"/>
              <a:t>If the conversion ratio between US Survey Feet and International Feet is near unity, then it is easy to multiply or divide by mistake, since the end result is so close to the starting values.</a:t>
            </a:r>
          </a:p>
          <a:p>
            <a:pPr lvl="1"/>
            <a:endParaRPr lang="en-US" dirty="0"/>
          </a:p>
        </p:txBody>
      </p:sp>
      <p:sp>
        <p:nvSpPr>
          <p:cNvPr id="4" name="Date Placeholder 3">
            <a:extLst>
              <a:ext uri="{FF2B5EF4-FFF2-40B4-BE49-F238E27FC236}">
                <a16:creationId xmlns:a16="http://schemas.microsoft.com/office/drawing/2014/main" id="{9E03F7E9-AF8F-8486-4639-593F26963A02}"/>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1B61351B-EC2D-76E7-6A17-323CDC0A5F64}"/>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6492F8C0-F7A8-C783-0A18-79D13660920F}"/>
              </a:ext>
            </a:extLst>
          </p:cNvPr>
          <p:cNvSpPr>
            <a:spLocks noGrp="1"/>
          </p:cNvSpPr>
          <p:nvPr>
            <p:ph type="sldNum" sz="quarter" idx="12"/>
          </p:nvPr>
        </p:nvSpPr>
        <p:spPr/>
        <p:txBody>
          <a:bodyPr/>
          <a:lstStyle/>
          <a:p>
            <a:fld id="{84C1C367-1155-47A8-B187-ABB1E4FCD3DE}" type="slidenum">
              <a:rPr lang="en-US" altLang="en-US" smtClean="0"/>
              <a:pPr/>
              <a:t>47</a:t>
            </a:fld>
            <a:endParaRPr lang="en-US" altLang="en-US" dirty="0"/>
          </a:p>
        </p:txBody>
      </p:sp>
      <p:pic>
        <p:nvPicPr>
          <p:cNvPr id="8" name="Picture 7" descr="Image of NIST Table of Conversions for US Survey Foot and International Foot">
            <a:extLst>
              <a:ext uri="{FF2B5EF4-FFF2-40B4-BE49-F238E27FC236}">
                <a16:creationId xmlns:a16="http://schemas.microsoft.com/office/drawing/2014/main" id="{4185A437-4782-063E-2BDA-64F5520772E5}"/>
              </a:ext>
            </a:extLst>
          </p:cNvPr>
          <p:cNvPicPr>
            <a:picLocks noChangeAspect="1"/>
          </p:cNvPicPr>
          <p:nvPr/>
        </p:nvPicPr>
        <p:blipFill>
          <a:blip r:embed="rId3"/>
          <a:stretch>
            <a:fillRect/>
          </a:stretch>
        </p:blipFill>
        <p:spPr>
          <a:xfrm>
            <a:off x="1019702" y="4519505"/>
            <a:ext cx="6819373" cy="1377729"/>
          </a:xfrm>
          <a:prstGeom prst="rect">
            <a:avLst/>
          </a:prstGeom>
        </p:spPr>
      </p:pic>
      <p:sp>
        <p:nvSpPr>
          <p:cNvPr id="10" name="TextBox 9">
            <a:extLst>
              <a:ext uri="{FF2B5EF4-FFF2-40B4-BE49-F238E27FC236}">
                <a16:creationId xmlns:a16="http://schemas.microsoft.com/office/drawing/2014/main" id="{DD683B55-423B-1F41-5F7C-68923E532984}"/>
              </a:ext>
            </a:extLst>
          </p:cNvPr>
          <p:cNvSpPr txBox="1"/>
          <p:nvPr/>
        </p:nvSpPr>
        <p:spPr>
          <a:xfrm>
            <a:off x="1019702" y="5966986"/>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11" name="TextBox 10">
            <a:extLst>
              <a:ext uri="{FF2B5EF4-FFF2-40B4-BE49-F238E27FC236}">
                <a16:creationId xmlns:a16="http://schemas.microsoft.com/office/drawing/2014/main" id="{D8E50D63-06E3-56A4-B27E-E9BA4281111E}"/>
              </a:ext>
            </a:extLst>
          </p:cNvPr>
          <p:cNvSpPr txBox="1"/>
          <p:nvPr/>
        </p:nvSpPr>
        <p:spPr>
          <a:xfrm>
            <a:off x="4895850" y="4196511"/>
            <a:ext cx="2724150" cy="338554"/>
          </a:xfrm>
          <a:prstGeom prst="rect">
            <a:avLst/>
          </a:prstGeom>
          <a:noFill/>
        </p:spPr>
        <p:txBody>
          <a:bodyPr wrap="square" rtlCol="0">
            <a:spAutoFit/>
          </a:bodyPr>
          <a:lstStyle/>
          <a:p>
            <a:r>
              <a:rPr lang="en-US" sz="1600" dirty="0">
                <a:solidFill>
                  <a:srgbClr val="FF0000"/>
                </a:solidFill>
              </a:rPr>
              <a:t>Ratio = 1.000002 or 0.999998</a:t>
            </a:r>
          </a:p>
        </p:txBody>
      </p:sp>
      <p:sp>
        <p:nvSpPr>
          <p:cNvPr id="12" name="TextBox 11">
            <a:extLst>
              <a:ext uri="{FF2B5EF4-FFF2-40B4-BE49-F238E27FC236}">
                <a16:creationId xmlns:a16="http://schemas.microsoft.com/office/drawing/2014/main" id="{FAD6B324-03CB-3A94-5BE0-530B032BF16A}"/>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sp>
        <p:nvSpPr>
          <p:cNvPr id="13" name="Rectangle 12">
            <a:extLst>
              <a:ext uri="{FF2B5EF4-FFF2-40B4-BE49-F238E27FC236}">
                <a16:creationId xmlns:a16="http://schemas.microsoft.com/office/drawing/2014/main" id="{B31CDC7A-5A14-B444-59C3-0529A7F55124}"/>
              </a:ext>
            </a:extLst>
          </p:cNvPr>
          <p:cNvSpPr/>
          <p:nvPr/>
        </p:nvSpPr>
        <p:spPr>
          <a:xfrm>
            <a:off x="4581525" y="5505450"/>
            <a:ext cx="3171825" cy="312936"/>
          </a:xfrm>
          <a:prstGeom prst="rect">
            <a:avLst/>
          </a:prstGeom>
          <a:solidFill>
            <a:srgbClr val="FF0000">
              <a:alpha val="5000"/>
            </a:srgbClr>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598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For small distances, such as  building dimensions, lot dimensions on plats, and heights, there is very little impact.</a:t>
            </a:r>
          </a:p>
          <a:p>
            <a:pPr lvl="2"/>
            <a:r>
              <a:rPr lang="en-US" dirty="0"/>
              <a:t>That’s because </a:t>
            </a:r>
          </a:p>
          <a:p>
            <a:pPr lvl="3"/>
            <a:r>
              <a:rPr lang="en-US" sz="1600" dirty="0"/>
              <a:t>1.00000 Meter = 3.280833333 US Survey Feet</a:t>
            </a:r>
          </a:p>
          <a:p>
            <a:pPr lvl="3"/>
            <a:r>
              <a:rPr lang="en-US" sz="1600" dirty="0"/>
              <a:t>1.00000 Meter = 3.280839895 International Feet</a:t>
            </a:r>
          </a:p>
          <a:p>
            <a:pPr marL="1371600" lvl="3" indent="0">
              <a:buNone/>
            </a:pPr>
            <a:r>
              <a:rPr lang="en-US" sz="1600" dirty="0"/>
              <a:t>Or put another way:</a:t>
            </a:r>
          </a:p>
          <a:p>
            <a:pPr lvl="3"/>
            <a:r>
              <a:rPr lang="en-US" sz="1600" dirty="0"/>
              <a:t>100.00000 US Survey Feet = 100.00020 International Feet</a:t>
            </a:r>
          </a:p>
          <a:p>
            <a:pPr lvl="3"/>
            <a:r>
              <a:rPr lang="en-US" sz="1600" dirty="0"/>
              <a:t>5280.00000 US Survey Feet = 5280.01056 International Feet </a:t>
            </a:r>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48</a:t>
            </a:fld>
            <a:endParaRPr lang="en-US" altLang="en-US" dirty="0"/>
          </a:p>
        </p:txBody>
      </p:sp>
      <p:sp>
        <p:nvSpPr>
          <p:cNvPr id="7" name="TextBox 6">
            <a:extLst>
              <a:ext uri="{FF2B5EF4-FFF2-40B4-BE49-F238E27FC236}">
                <a16:creationId xmlns:a16="http://schemas.microsoft.com/office/drawing/2014/main" id="{899B3B6C-944C-B6BD-2EA3-380ADE45EBA3}"/>
              </a:ext>
            </a:extLst>
          </p:cNvPr>
          <p:cNvSpPr txBox="1"/>
          <p:nvPr/>
        </p:nvSpPr>
        <p:spPr>
          <a:xfrm>
            <a:off x="600074" y="5108396"/>
            <a:ext cx="4286251" cy="1200329"/>
          </a:xfrm>
          <a:prstGeom prst="rect">
            <a:avLst/>
          </a:prstGeom>
          <a:noFill/>
        </p:spPr>
        <p:txBody>
          <a:bodyPr wrap="square" rtlCol="0">
            <a:spAutoFit/>
          </a:bodyPr>
          <a:lstStyle/>
          <a:p>
            <a:r>
              <a:rPr lang="en-US" dirty="0"/>
              <a:t>Ratio = 1.000002 or 0.999998</a:t>
            </a:r>
          </a:p>
          <a:p>
            <a:r>
              <a:rPr lang="en-US" dirty="0"/>
              <a:t>Should I multiply or divide by which ratio to convert one to the other? </a:t>
            </a:r>
          </a:p>
          <a:p>
            <a:r>
              <a:rPr lang="en-US" dirty="0"/>
              <a:t>Easy to confuse.</a:t>
            </a:r>
          </a:p>
        </p:txBody>
      </p:sp>
      <p:sp>
        <p:nvSpPr>
          <p:cNvPr id="9" name="TextBox 8">
            <a:extLst>
              <a:ext uri="{FF2B5EF4-FFF2-40B4-BE49-F238E27FC236}">
                <a16:creationId xmlns:a16="http://schemas.microsoft.com/office/drawing/2014/main" id="{F4CAE7A1-CBE8-7AB9-6436-A3761E3B1135}"/>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r>
              <a:rPr lang="en-US" sz="1600" i="1" dirty="0">
                <a:solidFill>
                  <a:srgbClr val="FF0000"/>
                </a:solidFill>
                <a:latin typeface="+mj-lt"/>
              </a:rPr>
              <a:t>1 meter = 39.370078740 inches</a:t>
            </a: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Tree>
    <p:extLst>
      <p:ext uri="{BB962C8B-B14F-4D97-AF65-F5344CB8AC3E}">
        <p14:creationId xmlns:p14="http://schemas.microsoft.com/office/powerpoint/2010/main" val="547733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However, when using State Plane Coordinates or Low Distortion Projection Coordinates, the coordinate values are large numbers, so it is imperative to keep your UNITS correct in the metadata.</a:t>
            </a:r>
          </a:p>
          <a:p>
            <a:pPr marL="914400" lvl="2" indent="0">
              <a:buNone/>
            </a:pPr>
            <a:r>
              <a:rPr lang="en-US" dirty="0"/>
              <a:t>Example:</a:t>
            </a:r>
          </a:p>
          <a:p>
            <a:pPr marL="914400" lvl="2" indent="0">
              <a:buNone/>
            </a:pPr>
            <a:r>
              <a:rPr lang="en-US" dirty="0"/>
              <a:t>350,000.000 US Ft = 350,000.700 Intl Ft</a:t>
            </a:r>
          </a:p>
          <a:p>
            <a:pPr lvl="1"/>
            <a:endParaRPr lang="en-US" dirty="0"/>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49</a:t>
            </a:fld>
            <a:endParaRPr lang="en-US" altLang="en-US" dirty="0"/>
          </a:p>
        </p:txBody>
      </p:sp>
      <p:sp>
        <p:nvSpPr>
          <p:cNvPr id="9" name="TextBox 8">
            <a:extLst>
              <a:ext uri="{FF2B5EF4-FFF2-40B4-BE49-F238E27FC236}">
                <a16:creationId xmlns:a16="http://schemas.microsoft.com/office/drawing/2014/main" id="{FAA4D8F8-6DE1-517E-305C-628E070A31E3}"/>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r>
              <a:rPr lang="en-US" sz="1600" i="1" dirty="0">
                <a:solidFill>
                  <a:srgbClr val="FF0000"/>
                </a:solidFill>
                <a:latin typeface="+mj-lt"/>
              </a:rPr>
              <a:t>1 meter = 39.370078740 inches</a:t>
            </a: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Tree>
    <p:extLst>
      <p:ext uri="{BB962C8B-B14F-4D97-AF65-F5344CB8AC3E}">
        <p14:creationId xmlns:p14="http://schemas.microsoft.com/office/powerpoint/2010/main" val="3552991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F277-0D74-5423-C490-D6B648B21BB6}"/>
              </a:ext>
            </a:extLst>
          </p:cNvPr>
          <p:cNvSpPr>
            <a:spLocks noGrp="1"/>
          </p:cNvSpPr>
          <p:nvPr>
            <p:ph type="title"/>
          </p:nvPr>
        </p:nvSpPr>
        <p:spPr/>
        <p:txBody>
          <a:bodyPr/>
          <a:lstStyle/>
          <a:p>
            <a:r>
              <a:rPr lang="en-US" dirty="0"/>
              <a:t>Needed Research and Development</a:t>
            </a:r>
          </a:p>
        </p:txBody>
      </p:sp>
      <p:sp>
        <p:nvSpPr>
          <p:cNvPr id="3" name="Content Placeholder 2">
            <a:extLst>
              <a:ext uri="{FF2B5EF4-FFF2-40B4-BE49-F238E27FC236}">
                <a16:creationId xmlns:a16="http://schemas.microsoft.com/office/drawing/2014/main" id="{704FA2F2-7D3F-7AA9-6918-3DE1021974AF}"/>
              </a:ext>
            </a:extLst>
          </p:cNvPr>
          <p:cNvSpPr>
            <a:spLocks noGrp="1"/>
          </p:cNvSpPr>
          <p:nvPr>
            <p:ph idx="1"/>
          </p:nvPr>
        </p:nvSpPr>
        <p:spPr/>
        <p:txBody>
          <a:bodyPr/>
          <a:lstStyle/>
          <a:p>
            <a:r>
              <a:rPr lang="en-US" dirty="0"/>
              <a:t>Major decisions needed to be made regarding how to define and maintain the modernized NSRS.</a:t>
            </a:r>
          </a:p>
          <a:p>
            <a:r>
              <a:rPr lang="en-US" dirty="0"/>
              <a:t>These are documented. See the following reports:</a:t>
            </a:r>
          </a:p>
          <a:p>
            <a:pPr lvl="1"/>
            <a:r>
              <a:rPr lang="en-US" b="1" dirty="0"/>
              <a:t>NOAA Technical Report NOS NGS 62</a:t>
            </a:r>
          </a:p>
          <a:p>
            <a:pPr lvl="2"/>
            <a:r>
              <a:rPr lang="en-US" sz="1800" dirty="0"/>
              <a:t>Blueprint for 2022, Part 1: Geometric Coordinates (61 pages) </a:t>
            </a:r>
          </a:p>
          <a:p>
            <a:pPr lvl="1"/>
            <a:r>
              <a:rPr lang="en-US" b="1" dirty="0"/>
              <a:t>NOAA Technical Report NOS NGS 64</a:t>
            </a:r>
            <a:r>
              <a:rPr lang="en-US" dirty="0"/>
              <a:t>	</a:t>
            </a:r>
          </a:p>
          <a:p>
            <a:pPr lvl="2"/>
            <a:r>
              <a:rPr lang="en-US" sz="1800" dirty="0"/>
              <a:t>Blueprint for 2022, Part 2: Geopotential Coordinates (53 pages) </a:t>
            </a:r>
          </a:p>
          <a:p>
            <a:pPr lvl="1"/>
            <a:r>
              <a:rPr lang="en-US" b="1" dirty="0"/>
              <a:t>NOAA Technical Report NOS NGS 67</a:t>
            </a:r>
            <a:r>
              <a:rPr lang="en-US" dirty="0"/>
              <a:t>	</a:t>
            </a:r>
          </a:p>
          <a:p>
            <a:pPr lvl="2"/>
            <a:r>
              <a:rPr lang="en-US" sz="1800" dirty="0"/>
              <a:t>Blueprint for 2022, Part 3: Working in the Modernized NSRS (133 pages) </a:t>
            </a:r>
          </a:p>
        </p:txBody>
      </p:sp>
      <p:sp>
        <p:nvSpPr>
          <p:cNvPr id="4" name="Date Placeholder 3">
            <a:extLst>
              <a:ext uri="{FF2B5EF4-FFF2-40B4-BE49-F238E27FC236}">
                <a16:creationId xmlns:a16="http://schemas.microsoft.com/office/drawing/2014/main" id="{179FD4E9-FC8C-9820-2253-CD70A7F48D6D}"/>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B5D44A59-4814-AE5C-F9D6-FEC20275BE05}"/>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8F22F098-7776-808D-771C-15DEB8C79DEA}"/>
              </a:ext>
            </a:extLst>
          </p:cNvPr>
          <p:cNvSpPr>
            <a:spLocks noGrp="1"/>
          </p:cNvSpPr>
          <p:nvPr>
            <p:ph type="sldNum" sz="quarter" idx="12"/>
          </p:nvPr>
        </p:nvSpPr>
        <p:spPr/>
        <p:txBody>
          <a:bodyPr/>
          <a:lstStyle/>
          <a:p>
            <a:fld id="{84C1C367-1155-47A8-B187-ABB1E4FCD3DE}" type="slidenum">
              <a:rPr lang="en-US" altLang="en-US" smtClean="0"/>
              <a:pPr/>
              <a:t>5</a:t>
            </a:fld>
            <a:endParaRPr lang="en-US" altLang="en-US" dirty="0"/>
          </a:p>
        </p:txBody>
      </p:sp>
      <p:sp>
        <p:nvSpPr>
          <p:cNvPr id="9" name="TextBox 8">
            <a:extLst>
              <a:ext uri="{FF2B5EF4-FFF2-40B4-BE49-F238E27FC236}">
                <a16:creationId xmlns:a16="http://schemas.microsoft.com/office/drawing/2014/main" id="{883F014E-11DC-ED0F-64A5-7FBEECD091FD}"/>
              </a:ext>
            </a:extLst>
          </p:cNvPr>
          <p:cNvSpPr txBox="1"/>
          <p:nvPr/>
        </p:nvSpPr>
        <p:spPr>
          <a:xfrm>
            <a:off x="2590800" y="5740957"/>
            <a:ext cx="3314700" cy="369332"/>
          </a:xfrm>
          <a:prstGeom prst="rect">
            <a:avLst/>
          </a:prstGeom>
          <a:noFill/>
        </p:spPr>
        <p:txBody>
          <a:bodyPr wrap="square">
            <a:spAutoFit/>
          </a:bodyPr>
          <a:lstStyle/>
          <a:p>
            <a:r>
              <a:rPr lang="en-US" dirty="0">
                <a:solidFill>
                  <a:srgbClr val="FF0000"/>
                </a:solidFill>
                <a:latin typeface="+mj-lt"/>
              </a:rPr>
              <a:t>https://geodesy.noaa.gov/library/</a:t>
            </a:r>
          </a:p>
        </p:txBody>
      </p:sp>
    </p:spTree>
    <p:extLst>
      <p:ext uri="{BB962C8B-B14F-4D97-AF65-F5344CB8AC3E}">
        <p14:creationId xmlns:p14="http://schemas.microsoft.com/office/powerpoint/2010/main" val="2612018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par>
                                <p:cTn id="8" presetID="22" presetClass="entr" presetSubtype="8" fill="hold" nodeType="withEffect">
                                  <p:stCondLst>
                                    <p:cond delay="25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ipe(left)">
                                      <p:cBhvr>
                                        <p:cTn id="10" dur="500"/>
                                        <p:tgtEl>
                                          <p:spTgt spid="3">
                                            <p:txEl>
                                              <p:pRg st="3" end="3"/>
                                            </p:txEl>
                                          </p:spTgt>
                                        </p:tgtEl>
                                      </p:cBhvr>
                                    </p:animEffect>
                                  </p:childTnLst>
                                </p:cTn>
                              </p:par>
                            </p:childTnLst>
                          </p:cTn>
                        </p:par>
                        <p:par>
                          <p:cTn id="11" fill="hold">
                            <p:stCondLst>
                              <p:cond delay="750"/>
                            </p:stCondLst>
                            <p:childTnLst>
                              <p:par>
                                <p:cTn id="12" presetID="22" presetClass="entr" presetSubtype="8" fill="hold" nodeType="afterEffect">
                                  <p:stCondLst>
                                    <p:cond delay="25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par>
                                <p:cTn id="15" presetID="22" presetClass="entr" presetSubtype="8" fill="hold" nodeType="withEffect">
                                  <p:stCondLst>
                                    <p:cond delay="25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childTnLst>
                          </p:cTn>
                        </p:par>
                        <p:par>
                          <p:cTn id="18" fill="hold">
                            <p:stCondLst>
                              <p:cond delay="1500"/>
                            </p:stCondLst>
                            <p:childTnLst>
                              <p:par>
                                <p:cTn id="19" presetID="22" presetClass="entr" presetSubtype="8" fill="hold" nodeType="afterEffect">
                                  <p:stCondLst>
                                    <p:cond delay="25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wipe(left)">
                                      <p:cBhvr>
                                        <p:cTn id="21" dur="500"/>
                                        <p:tgtEl>
                                          <p:spTgt spid="3">
                                            <p:txEl>
                                              <p:pRg st="6" end="6"/>
                                            </p:txEl>
                                          </p:spTgt>
                                        </p:tgtEl>
                                      </p:cBhvr>
                                    </p:animEffect>
                                  </p:childTnLst>
                                </p:cTn>
                              </p:par>
                              <p:par>
                                <p:cTn id="22" presetID="22" presetClass="entr" presetSubtype="8" fill="hold" nodeType="withEffect">
                                  <p:stCondLst>
                                    <p:cond delay="25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left)">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t>Preparation Steps You Can Take</a:t>
            </a:r>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Deprecation of US Survey Foot</a:t>
            </a:r>
          </a:p>
          <a:p>
            <a:pPr lvl="1"/>
            <a:r>
              <a:rPr lang="en-US" dirty="0"/>
              <a:t>For maximal clarity and least confusion, consider switching all future measurements and future stored data to METRIC Units.</a:t>
            </a:r>
          </a:p>
          <a:p>
            <a:pPr lvl="2"/>
            <a:r>
              <a:rPr lang="en-US" dirty="0"/>
              <a:t>Since the Meter is easily and correctly convertible to US Ft or Intl Ft, it will be less likely to be wrongly done.</a:t>
            </a:r>
          </a:p>
          <a:p>
            <a:pPr lvl="2"/>
            <a:r>
              <a:rPr lang="en-US" dirty="0"/>
              <a:t>People are not machines, they often duck the metadata and fail to label the dimensions as US Ft or Intl Ft, instead labeling as simply Ft, leading to mistakes.</a:t>
            </a:r>
          </a:p>
          <a:p>
            <a:pPr lvl="2"/>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dirty="0"/>
              <a:t>November 30, 2023</a:t>
            </a:r>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50</a:t>
            </a:fld>
            <a:endParaRPr lang="en-US" altLang="en-US" dirty="0"/>
          </a:p>
        </p:txBody>
      </p:sp>
      <p:sp>
        <p:nvSpPr>
          <p:cNvPr id="8" name="TextBox 7">
            <a:extLst>
              <a:ext uri="{FF2B5EF4-FFF2-40B4-BE49-F238E27FC236}">
                <a16:creationId xmlns:a16="http://schemas.microsoft.com/office/drawing/2014/main" id="{6C6D473A-AD26-1F1A-BC4B-DC2D2D8F4BFA}"/>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r>
              <a:rPr lang="en-US" sz="1600" i="1" dirty="0">
                <a:solidFill>
                  <a:srgbClr val="FF0000"/>
                </a:solidFill>
                <a:latin typeface="+mj-lt"/>
              </a:rPr>
              <a:t>1 meter = 39.370078740 inches</a:t>
            </a: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
        <p:nvSpPr>
          <p:cNvPr id="9" name="TextBox 8">
            <a:extLst>
              <a:ext uri="{FF2B5EF4-FFF2-40B4-BE49-F238E27FC236}">
                <a16:creationId xmlns:a16="http://schemas.microsoft.com/office/drawing/2014/main" id="{6DC6B77D-677A-BD83-0F42-B363BF00E708}"/>
              </a:ext>
            </a:extLst>
          </p:cNvPr>
          <p:cNvSpPr txBox="1"/>
          <p:nvPr/>
        </p:nvSpPr>
        <p:spPr>
          <a:xfrm rot="20884886">
            <a:off x="471704" y="5320942"/>
            <a:ext cx="3666731" cy="523220"/>
          </a:xfrm>
          <a:prstGeom prst="rect">
            <a:avLst/>
          </a:prstGeom>
          <a:noFill/>
        </p:spPr>
        <p:txBody>
          <a:bodyPr wrap="square" rtlCol="0">
            <a:spAutoFit/>
          </a:bodyPr>
          <a:lstStyle/>
          <a:p>
            <a:r>
              <a:rPr lang="en-US" sz="1400" dirty="0"/>
              <a:t>Definition of Meter not changed since 1792.</a:t>
            </a:r>
          </a:p>
          <a:p>
            <a:r>
              <a:rPr lang="en-US" sz="1400" i="1" dirty="0">
                <a:solidFill>
                  <a:srgbClr val="FF0000"/>
                </a:solidFill>
              </a:rPr>
              <a:t>https://www.nist.gov/si-redefinition/meter</a:t>
            </a:r>
          </a:p>
        </p:txBody>
      </p:sp>
    </p:spTree>
    <p:extLst>
      <p:ext uri="{BB962C8B-B14F-4D97-AF65-F5344CB8AC3E}">
        <p14:creationId xmlns:p14="http://schemas.microsoft.com/office/powerpoint/2010/main" val="1460292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8A41E-AB08-869E-D473-10D53B9BD7D2}"/>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B1D4EAD6-D89D-3E45-D92E-05F87456D1A8}"/>
              </a:ext>
            </a:extLst>
          </p:cNvPr>
          <p:cNvSpPr>
            <a:spLocks noGrp="1"/>
          </p:cNvSpPr>
          <p:nvPr>
            <p:ph idx="1"/>
          </p:nvPr>
        </p:nvSpPr>
        <p:spPr/>
        <p:txBody>
          <a:bodyPr/>
          <a:lstStyle/>
          <a:p>
            <a:r>
              <a:rPr lang="en-US" dirty="0"/>
              <a:t>My college professor did not like Unit Conversion Factor Tables.</a:t>
            </a:r>
          </a:p>
          <a:p>
            <a:r>
              <a:rPr lang="en-US" dirty="0"/>
              <a:t>Professor showed us that if we only knew a few conversion ratios, that they could be multiplied together in strings, like fractions, and cancellation of units would help prevent errors.</a:t>
            </a:r>
          </a:p>
          <a:p>
            <a:r>
              <a:rPr lang="en-US" dirty="0"/>
              <a:t>Cancel units in numerator and denominator like fractions.</a:t>
            </a:r>
          </a:p>
        </p:txBody>
      </p:sp>
      <p:sp>
        <p:nvSpPr>
          <p:cNvPr id="4" name="Date Placeholder 3">
            <a:extLst>
              <a:ext uri="{FF2B5EF4-FFF2-40B4-BE49-F238E27FC236}">
                <a16:creationId xmlns:a16="http://schemas.microsoft.com/office/drawing/2014/main" id="{C2752CBE-5B46-22B6-57A2-F27F86A00A98}"/>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00A6D7F-84B9-28B5-9098-626B4A6CE6EB}"/>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D26F251F-EF3C-1252-93C0-649C2F8CF112}"/>
              </a:ext>
            </a:extLst>
          </p:cNvPr>
          <p:cNvSpPr>
            <a:spLocks noGrp="1"/>
          </p:cNvSpPr>
          <p:nvPr>
            <p:ph type="sldNum" sz="quarter" idx="12"/>
          </p:nvPr>
        </p:nvSpPr>
        <p:spPr/>
        <p:txBody>
          <a:bodyPr/>
          <a:lstStyle/>
          <a:p>
            <a:fld id="{84C1C367-1155-47A8-B187-ABB1E4FCD3DE}" type="slidenum">
              <a:rPr lang="en-US" altLang="en-US" smtClean="0"/>
              <a:pPr/>
              <a:t>51</a:t>
            </a:fld>
            <a:endParaRPr lang="en-US" altLang="en-US" dirty="0"/>
          </a:p>
        </p:txBody>
      </p:sp>
      <p:sp>
        <p:nvSpPr>
          <p:cNvPr id="7" name="TextBox 6">
            <a:extLst>
              <a:ext uri="{FF2B5EF4-FFF2-40B4-BE49-F238E27FC236}">
                <a16:creationId xmlns:a16="http://schemas.microsoft.com/office/drawing/2014/main" id="{8B9F4A8C-0E60-E301-55B3-9252EC4E011D}"/>
              </a:ext>
            </a:extLst>
          </p:cNvPr>
          <p:cNvSpPr txBox="1"/>
          <p:nvPr/>
        </p:nvSpPr>
        <p:spPr>
          <a:xfrm rot="20906177">
            <a:off x="4492605" y="5298561"/>
            <a:ext cx="3600450" cy="646331"/>
          </a:xfrm>
          <a:prstGeom prst="rect">
            <a:avLst/>
          </a:prstGeom>
          <a:noFill/>
        </p:spPr>
        <p:txBody>
          <a:bodyPr wrap="square" rtlCol="0">
            <a:spAutoFit/>
          </a:bodyPr>
          <a:lstStyle/>
          <a:p>
            <a:r>
              <a:rPr lang="en-US" i="1" dirty="0"/>
              <a:t>I don’t know if this will help you, but it was a real help to me at the time.</a:t>
            </a:r>
          </a:p>
        </p:txBody>
      </p:sp>
      <p:sp>
        <p:nvSpPr>
          <p:cNvPr id="8" name="TextBox 7">
            <a:extLst>
              <a:ext uri="{FF2B5EF4-FFF2-40B4-BE49-F238E27FC236}">
                <a16:creationId xmlns:a16="http://schemas.microsoft.com/office/drawing/2014/main" id="{BC149390-6913-7D34-14AD-C3D456DAC5D8}"/>
              </a:ext>
            </a:extLst>
          </p:cNvPr>
          <p:cNvSpPr txBox="1"/>
          <p:nvPr/>
        </p:nvSpPr>
        <p:spPr>
          <a:xfrm rot="20911147">
            <a:off x="1094118" y="5418585"/>
            <a:ext cx="2993362" cy="646331"/>
          </a:xfrm>
          <a:prstGeom prst="rect">
            <a:avLst/>
          </a:prstGeom>
          <a:noFill/>
        </p:spPr>
        <p:txBody>
          <a:bodyPr wrap="square" rtlCol="0">
            <a:spAutoFit/>
          </a:bodyPr>
          <a:lstStyle/>
          <a:p>
            <a:r>
              <a:rPr lang="en-US" i="1" dirty="0">
                <a:solidFill>
                  <a:srgbClr val="00B050"/>
                </a:solidFill>
              </a:rPr>
              <a:t>Seems like the simplest things cause the most trouble.</a:t>
            </a:r>
          </a:p>
        </p:txBody>
      </p:sp>
    </p:spTree>
    <p:extLst>
      <p:ext uri="{BB962C8B-B14F-4D97-AF65-F5344CB8AC3E}">
        <p14:creationId xmlns:p14="http://schemas.microsoft.com/office/powerpoint/2010/main" val="4126338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55C3-9C06-CC56-0D3E-07CA640CFF8F}"/>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DBB4C359-3A3A-1A88-9595-0DD49D3B688C}"/>
              </a:ext>
            </a:extLst>
          </p:cNvPr>
          <p:cNvSpPr>
            <a:spLocks noGrp="1"/>
          </p:cNvSpPr>
          <p:nvPr>
            <p:ph idx="1"/>
          </p:nvPr>
        </p:nvSpPr>
        <p:spPr/>
        <p:txBody>
          <a:bodyPr/>
          <a:lstStyle/>
          <a:p>
            <a:r>
              <a:rPr lang="en-US" dirty="0"/>
              <a:t>If a = b, then a/b = 1 and b/a = 1</a:t>
            </a:r>
          </a:p>
          <a:p>
            <a:endParaRPr lang="en-US" dirty="0"/>
          </a:p>
          <a:p>
            <a:r>
              <a:rPr lang="en-US" dirty="0"/>
              <a:t>1 US Ft = 12 US Inches</a:t>
            </a:r>
          </a:p>
          <a:p>
            <a:endParaRPr lang="en-US" dirty="0"/>
          </a:p>
          <a:p>
            <a:r>
              <a:rPr lang="en-US" dirty="0"/>
              <a:t>Since all correct conversion ratios = 1, they can be used as multipliers without changing the equivalency.</a:t>
            </a:r>
          </a:p>
          <a:p>
            <a:endParaRPr lang="en-US" dirty="0"/>
          </a:p>
          <a:p>
            <a:r>
              <a:rPr lang="en-US" dirty="0"/>
              <a:t>But caution, the conversion ratios must in fact be correct.</a:t>
            </a:r>
          </a:p>
          <a:p>
            <a:endParaRPr lang="en-US" dirty="0"/>
          </a:p>
        </p:txBody>
      </p:sp>
      <p:sp>
        <p:nvSpPr>
          <p:cNvPr id="4" name="Date Placeholder 3">
            <a:extLst>
              <a:ext uri="{FF2B5EF4-FFF2-40B4-BE49-F238E27FC236}">
                <a16:creationId xmlns:a16="http://schemas.microsoft.com/office/drawing/2014/main" id="{04F5102F-377B-749C-7C6E-CB5058B1677D}"/>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F6E47D89-8065-543A-8649-0021341A5C82}"/>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0F3D8E-6AAF-54AD-9D13-5D4E65EA239D}"/>
              </a:ext>
            </a:extLst>
          </p:cNvPr>
          <p:cNvSpPr>
            <a:spLocks noGrp="1"/>
          </p:cNvSpPr>
          <p:nvPr>
            <p:ph type="sldNum" sz="quarter" idx="12"/>
          </p:nvPr>
        </p:nvSpPr>
        <p:spPr/>
        <p:txBody>
          <a:bodyPr/>
          <a:lstStyle/>
          <a:p>
            <a:fld id="{84C1C367-1155-47A8-B187-ABB1E4FCD3DE}" type="slidenum">
              <a:rPr lang="en-US" altLang="en-US" smtClean="0"/>
              <a:pPr/>
              <a:t>52</a:t>
            </a:fld>
            <a:endParaRPr lang="en-US" altLang="en-US" dirty="0"/>
          </a:p>
        </p:txBody>
      </p:sp>
      <p:sp>
        <p:nvSpPr>
          <p:cNvPr id="8" name="TextBox 7">
            <a:extLst>
              <a:ext uri="{FF2B5EF4-FFF2-40B4-BE49-F238E27FC236}">
                <a16:creationId xmlns:a16="http://schemas.microsoft.com/office/drawing/2014/main" id="{27CBEC5B-A75C-C397-DBAF-4B0B36C159DF}"/>
              </a:ext>
            </a:extLst>
          </p:cNvPr>
          <p:cNvSpPr txBox="1"/>
          <p:nvPr/>
        </p:nvSpPr>
        <p:spPr>
          <a:xfrm>
            <a:off x="5170765" y="2972703"/>
            <a:ext cx="1377300" cy="646331"/>
          </a:xfrm>
          <a:prstGeom prst="rect">
            <a:avLst/>
          </a:prstGeom>
          <a:noFill/>
        </p:spPr>
        <p:txBody>
          <a:bodyPr wrap="none" rtlCol="0">
            <a:spAutoFit/>
          </a:bodyPr>
          <a:lstStyle/>
          <a:p>
            <a:r>
              <a:rPr lang="en-US" u="sng" dirty="0">
                <a:solidFill>
                  <a:srgbClr val="0070C0"/>
                </a:solidFill>
              </a:rPr>
              <a:t>12 US Inches</a:t>
            </a:r>
          </a:p>
          <a:p>
            <a:r>
              <a:rPr lang="en-US" dirty="0">
                <a:solidFill>
                  <a:srgbClr val="0070C0"/>
                </a:solidFill>
              </a:rPr>
              <a:t>1 US Ft</a:t>
            </a:r>
          </a:p>
        </p:txBody>
      </p:sp>
      <p:sp>
        <p:nvSpPr>
          <p:cNvPr id="12" name="TextBox 11">
            <a:extLst>
              <a:ext uri="{FF2B5EF4-FFF2-40B4-BE49-F238E27FC236}">
                <a16:creationId xmlns:a16="http://schemas.microsoft.com/office/drawing/2014/main" id="{20C5B972-0C2C-EC69-F5D2-BFCF4EDC02E8}"/>
              </a:ext>
            </a:extLst>
          </p:cNvPr>
          <p:cNvSpPr txBox="1"/>
          <p:nvPr/>
        </p:nvSpPr>
        <p:spPr>
          <a:xfrm>
            <a:off x="5171090" y="2261503"/>
            <a:ext cx="1382110" cy="646331"/>
          </a:xfrm>
          <a:prstGeom prst="rect">
            <a:avLst/>
          </a:prstGeom>
          <a:noFill/>
        </p:spPr>
        <p:txBody>
          <a:bodyPr wrap="none" rtlCol="0">
            <a:spAutoFit/>
          </a:bodyPr>
          <a:lstStyle/>
          <a:p>
            <a:r>
              <a:rPr lang="en-US" u="sng" dirty="0">
                <a:solidFill>
                  <a:srgbClr val="0070C0"/>
                </a:solidFill>
              </a:rPr>
              <a:t>1 US Ft          </a:t>
            </a:r>
          </a:p>
          <a:p>
            <a:r>
              <a:rPr lang="en-US" dirty="0">
                <a:solidFill>
                  <a:srgbClr val="0070C0"/>
                </a:solidFill>
              </a:rPr>
              <a:t>12 US Inches</a:t>
            </a:r>
          </a:p>
        </p:txBody>
      </p:sp>
      <p:sp>
        <p:nvSpPr>
          <p:cNvPr id="15" name="TextBox 14">
            <a:extLst>
              <a:ext uri="{FF2B5EF4-FFF2-40B4-BE49-F238E27FC236}">
                <a16:creationId xmlns:a16="http://schemas.microsoft.com/office/drawing/2014/main" id="{542387A2-552C-D372-A9AE-A9AFA3F8492A}"/>
              </a:ext>
            </a:extLst>
          </p:cNvPr>
          <p:cNvSpPr txBox="1"/>
          <p:nvPr/>
        </p:nvSpPr>
        <p:spPr>
          <a:xfrm>
            <a:off x="6561090" y="2355940"/>
            <a:ext cx="420075" cy="369332"/>
          </a:xfrm>
          <a:prstGeom prst="rect">
            <a:avLst/>
          </a:prstGeom>
          <a:noFill/>
        </p:spPr>
        <p:txBody>
          <a:bodyPr wrap="square" rtlCol="0">
            <a:spAutoFit/>
          </a:bodyPr>
          <a:lstStyle/>
          <a:p>
            <a:r>
              <a:rPr lang="en-US" dirty="0">
                <a:solidFill>
                  <a:srgbClr val="0070C0"/>
                </a:solidFill>
              </a:rPr>
              <a:t>=</a:t>
            </a:r>
          </a:p>
        </p:txBody>
      </p:sp>
      <p:sp>
        <p:nvSpPr>
          <p:cNvPr id="16" name="TextBox 15">
            <a:extLst>
              <a:ext uri="{FF2B5EF4-FFF2-40B4-BE49-F238E27FC236}">
                <a16:creationId xmlns:a16="http://schemas.microsoft.com/office/drawing/2014/main" id="{84A3BA7D-75F9-E083-09E5-CDE4243F035B}"/>
              </a:ext>
            </a:extLst>
          </p:cNvPr>
          <p:cNvSpPr txBox="1"/>
          <p:nvPr/>
        </p:nvSpPr>
        <p:spPr>
          <a:xfrm>
            <a:off x="6930365" y="2355940"/>
            <a:ext cx="420075" cy="369332"/>
          </a:xfrm>
          <a:prstGeom prst="rect">
            <a:avLst/>
          </a:prstGeom>
          <a:noFill/>
        </p:spPr>
        <p:txBody>
          <a:bodyPr wrap="square" rtlCol="0">
            <a:spAutoFit/>
          </a:bodyPr>
          <a:lstStyle/>
          <a:p>
            <a:r>
              <a:rPr lang="en-US" dirty="0">
                <a:solidFill>
                  <a:srgbClr val="0070C0"/>
                </a:solidFill>
              </a:rPr>
              <a:t>1</a:t>
            </a:r>
          </a:p>
        </p:txBody>
      </p:sp>
      <p:sp>
        <p:nvSpPr>
          <p:cNvPr id="17" name="TextBox 16">
            <a:extLst>
              <a:ext uri="{FF2B5EF4-FFF2-40B4-BE49-F238E27FC236}">
                <a16:creationId xmlns:a16="http://schemas.microsoft.com/office/drawing/2014/main" id="{1C025637-6CD5-8A78-47B7-6E23FACE4AAE}"/>
              </a:ext>
            </a:extLst>
          </p:cNvPr>
          <p:cNvSpPr txBox="1"/>
          <p:nvPr/>
        </p:nvSpPr>
        <p:spPr>
          <a:xfrm>
            <a:off x="6561090" y="3067140"/>
            <a:ext cx="420075" cy="369332"/>
          </a:xfrm>
          <a:prstGeom prst="rect">
            <a:avLst/>
          </a:prstGeom>
          <a:noFill/>
        </p:spPr>
        <p:txBody>
          <a:bodyPr wrap="square" rtlCol="0">
            <a:spAutoFit/>
          </a:bodyPr>
          <a:lstStyle/>
          <a:p>
            <a:r>
              <a:rPr lang="en-US" dirty="0">
                <a:solidFill>
                  <a:srgbClr val="0070C0"/>
                </a:solidFill>
              </a:rPr>
              <a:t>=</a:t>
            </a:r>
          </a:p>
        </p:txBody>
      </p:sp>
      <p:sp>
        <p:nvSpPr>
          <p:cNvPr id="18" name="TextBox 17">
            <a:extLst>
              <a:ext uri="{FF2B5EF4-FFF2-40B4-BE49-F238E27FC236}">
                <a16:creationId xmlns:a16="http://schemas.microsoft.com/office/drawing/2014/main" id="{F6DE0C84-0E33-6E7E-0C85-74E9F2A4E089}"/>
              </a:ext>
            </a:extLst>
          </p:cNvPr>
          <p:cNvSpPr txBox="1"/>
          <p:nvPr/>
        </p:nvSpPr>
        <p:spPr>
          <a:xfrm>
            <a:off x="6930365" y="3067140"/>
            <a:ext cx="420075" cy="369332"/>
          </a:xfrm>
          <a:prstGeom prst="rect">
            <a:avLst/>
          </a:prstGeom>
          <a:noFill/>
        </p:spPr>
        <p:txBody>
          <a:bodyPr wrap="square" rtlCol="0">
            <a:spAutoFit/>
          </a:bodyPr>
          <a:lstStyle/>
          <a:p>
            <a:r>
              <a:rPr lang="en-US" dirty="0">
                <a:solidFill>
                  <a:srgbClr val="0070C0"/>
                </a:solidFill>
              </a:rPr>
              <a:t>1</a:t>
            </a:r>
          </a:p>
        </p:txBody>
      </p:sp>
      <p:cxnSp>
        <p:nvCxnSpPr>
          <p:cNvPr id="7" name="Straight Arrow Connector 6">
            <a:extLst>
              <a:ext uri="{FF2B5EF4-FFF2-40B4-BE49-F238E27FC236}">
                <a16:creationId xmlns:a16="http://schemas.microsoft.com/office/drawing/2014/main" id="{B3CA3170-619D-7475-56EE-323BD0503FA6}"/>
              </a:ext>
            </a:extLst>
          </p:cNvPr>
          <p:cNvCxnSpPr>
            <a:cxnSpLocks/>
            <a:endCxn id="12" idx="1"/>
          </p:cNvCxnSpPr>
          <p:nvPr/>
        </p:nvCxnSpPr>
        <p:spPr>
          <a:xfrm flipV="1">
            <a:off x="4325000" y="2584669"/>
            <a:ext cx="846090" cy="32316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4284671-7557-5F91-B621-E2A0AEB74E50}"/>
              </a:ext>
            </a:extLst>
          </p:cNvPr>
          <p:cNvCxnSpPr>
            <a:cxnSpLocks/>
            <a:endCxn id="8" idx="1"/>
          </p:cNvCxnSpPr>
          <p:nvPr/>
        </p:nvCxnSpPr>
        <p:spPr>
          <a:xfrm>
            <a:off x="4325000" y="2907834"/>
            <a:ext cx="845765" cy="38803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728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250"/>
                                        <p:tgtEl>
                                          <p:spTgt spid="15"/>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250"/>
                                        <p:tgtEl>
                                          <p:spTgt spid="16"/>
                                        </p:tgtEl>
                                      </p:cBhvr>
                                    </p:animEffect>
                                  </p:childTnLst>
                                </p:cTn>
                              </p:par>
                            </p:childTnLst>
                          </p:cTn>
                        </p:par>
                        <p:par>
                          <p:cTn id="20" fill="hold">
                            <p:stCondLst>
                              <p:cond delay="2000"/>
                            </p:stCondLst>
                            <p:childTnLst>
                              <p:par>
                                <p:cTn id="21" presetID="22" presetClass="entr" presetSubtype="8" fill="hold" nodeType="afterEffect">
                                  <p:stCondLst>
                                    <p:cond delay="25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750"/>
                            </p:stCondLst>
                            <p:childTnLst>
                              <p:par>
                                <p:cTn id="25" presetID="22" presetClass="entr" presetSubtype="8" fill="hold" grpId="0" nodeType="after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250"/>
                                        <p:tgtEl>
                                          <p:spTgt spid="17"/>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5" grpId="0"/>
      <p:bldP spid="16"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16AB-37CC-694C-281A-482E9BDB303F}"/>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9803B808-E5C9-14F4-0F52-9A847801F6E0}"/>
              </a:ext>
            </a:extLst>
          </p:cNvPr>
          <p:cNvSpPr>
            <a:spLocks noGrp="1"/>
          </p:cNvSpPr>
          <p:nvPr>
            <p:ph idx="1"/>
          </p:nvPr>
        </p:nvSpPr>
        <p:spPr/>
        <p:txBody>
          <a:bodyPr/>
          <a:lstStyle/>
          <a:p>
            <a:r>
              <a:rPr lang="en-US" dirty="0"/>
              <a:t>Conversion Factors – how do avoid errors?</a:t>
            </a:r>
          </a:p>
          <a:p>
            <a:r>
              <a:rPr lang="en-US" dirty="0"/>
              <a:t>You only need to KNOW a few, but then combine them as needed. Use UNIT CANCELLATION.</a:t>
            </a:r>
          </a:p>
          <a:p>
            <a:pPr lvl="1"/>
            <a:r>
              <a:rPr lang="en-US" dirty="0"/>
              <a:t>Memorize a few Known Unit Conversions:</a:t>
            </a:r>
          </a:p>
          <a:p>
            <a:pPr lvl="2"/>
            <a:r>
              <a:rPr lang="en-US" dirty="0"/>
              <a:t>1 US Ft = 12 US Inches</a:t>
            </a:r>
          </a:p>
          <a:p>
            <a:pPr lvl="2"/>
            <a:r>
              <a:rPr lang="en-US" dirty="0"/>
              <a:t>1 Intl Ft = 12 Intl Inches</a:t>
            </a:r>
          </a:p>
          <a:p>
            <a:pPr lvl="2"/>
            <a:r>
              <a:rPr lang="en-US" dirty="0"/>
              <a:t>1 Meter = 100 Centimeters</a:t>
            </a:r>
          </a:p>
          <a:p>
            <a:pPr lvl="2"/>
            <a:r>
              <a:rPr lang="en-US" dirty="0">
                <a:solidFill>
                  <a:srgbClr val="FF0000"/>
                </a:solidFill>
              </a:rPr>
              <a:t>1 Intl Inch = 2.54 Centimeters</a:t>
            </a:r>
          </a:p>
          <a:p>
            <a:pPr lvl="2"/>
            <a:r>
              <a:rPr lang="en-US" dirty="0">
                <a:solidFill>
                  <a:srgbClr val="FF0000"/>
                </a:solidFill>
              </a:rPr>
              <a:t>1 Meter = 39.37 US Inches</a:t>
            </a:r>
          </a:p>
        </p:txBody>
      </p:sp>
      <p:sp>
        <p:nvSpPr>
          <p:cNvPr id="4" name="Date Placeholder 3">
            <a:extLst>
              <a:ext uri="{FF2B5EF4-FFF2-40B4-BE49-F238E27FC236}">
                <a16:creationId xmlns:a16="http://schemas.microsoft.com/office/drawing/2014/main" id="{21F9129A-FB8D-56FF-3B6C-2BA1E3342077}"/>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6A919E48-7D61-DCFB-5DA3-E5E812CF7C61}"/>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B32D1CCC-A9EB-4FF2-F58E-6E3B56C6CC62}"/>
              </a:ext>
            </a:extLst>
          </p:cNvPr>
          <p:cNvSpPr>
            <a:spLocks noGrp="1"/>
          </p:cNvSpPr>
          <p:nvPr>
            <p:ph type="sldNum" sz="quarter" idx="12"/>
          </p:nvPr>
        </p:nvSpPr>
        <p:spPr/>
        <p:txBody>
          <a:bodyPr/>
          <a:lstStyle/>
          <a:p>
            <a:fld id="{84C1C367-1155-47A8-B187-ABB1E4FCD3DE}" type="slidenum">
              <a:rPr lang="en-US" altLang="en-US" smtClean="0"/>
              <a:pPr/>
              <a:t>53</a:t>
            </a:fld>
            <a:endParaRPr lang="en-US" altLang="en-US" dirty="0"/>
          </a:p>
        </p:txBody>
      </p:sp>
      <p:sp>
        <p:nvSpPr>
          <p:cNvPr id="7" name="TextBox 6">
            <a:extLst>
              <a:ext uri="{FF2B5EF4-FFF2-40B4-BE49-F238E27FC236}">
                <a16:creationId xmlns:a16="http://schemas.microsoft.com/office/drawing/2014/main" id="{AB00E811-254F-87B4-D176-59D535F630A6}"/>
              </a:ext>
            </a:extLst>
          </p:cNvPr>
          <p:cNvSpPr txBox="1"/>
          <p:nvPr/>
        </p:nvSpPr>
        <p:spPr>
          <a:xfrm>
            <a:off x="5175900" y="3491131"/>
            <a:ext cx="2838450" cy="369332"/>
          </a:xfrm>
          <a:prstGeom prst="rect">
            <a:avLst/>
          </a:prstGeom>
          <a:noFill/>
        </p:spPr>
        <p:txBody>
          <a:bodyPr wrap="square" rtlCol="0">
            <a:spAutoFit/>
          </a:bodyPr>
          <a:lstStyle/>
          <a:p>
            <a:r>
              <a:rPr lang="en-US" dirty="0">
                <a:solidFill>
                  <a:srgbClr val="0070C0"/>
                </a:solidFill>
              </a:rPr>
              <a:t>Express as a ratio:</a:t>
            </a:r>
          </a:p>
        </p:txBody>
      </p:sp>
      <p:sp>
        <p:nvSpPr>
          <p:cNvPr id="8" name="TextBox 7">
            <a:extLst>
              <a:ext uri="{FF2B5EF4-FFF2-40B4-BE49-F238E27FC236}">
                <a16:creationId xmlns:a16="http://schemas.microsoft.com/office/drawing/2014/main" id="{481A68DD-6E84-419C-F160-9137B18915FE}"/>
              </a:ext>
            </a:extLst>
          </p:cNvPr>
          <p:cNvSpPr txBox="1"/>
          <p:nvPr/>
        </p:nvSpPr>
        <p:spPr>
          <a:xfrm>
            <a:off x="5175900" y="3797300"/>
            <a:ext cx="1382110" cy="646331"/>
          </a:xfrm>
          <a:prstGeom prst="rect">
            <a:avLst/>
          </a:prstGeom>
          <a:noFill/>
        </p:spPr>
        <p:txBody>
          <a:bodyPr wrap="none" rtlCol="0">
            <a:spAutoFit/>
          </a:bodyPr>
          <a:lstStyle/>
          <a:p>
            <a:r>
              <a:rPr lang="en-US" u="sng" dirty="0">
                <a:solidFill>
                  <a:srgbClr val="0070C0"/>
                </a:solidFill>
              </a:rPr>
              <a:t>1 US Ft         </a:t>
            </a:r>
          </a:p>
          <a:p>
            <a:r>
              <a:rPr lang="en-US" dirty="0">
                <a:solidFill>
                  <a:srgbClr val="0070C0"/>
                </a:solidFill>
              </a:rPr>
              <a:t>12 US Inches</a:t>
            </a:r>
          </a:p>
        </p:txBody>
      </p:sp>
      <p:sp>
        <p:nvSpPr>
          <p:cNvPr id="9" name="TextBox 8">
            <a:extLst>
              <a:ext uri="{FF2B5EF4-FFF2-40B4-BE49-F238E27FC236}">
                <a16:creationId xmlns:a16="http://schemas.microsoft.com/office/drawing/2014/main" id="{886FAB24-A782-6322-C8F7-FD34DAE2E8A6}"/>
              </a:ext>
            </a:extLst>
          </p:cNvPr>
          <p:cNvSpPr txBox="1"/>
          <p:nvPr/>
        </p:nvSpPr>
        <p:spPr>
          <a:xfrm>
            <a:off x="5886451" y="4797723"/>
            <a:ext cx="2895600" cy="1569660"/>
          </a:xfrm>
          <a:prstGeom prst="rect">
            <a:avLst/>
          </a:prstGeom>
          <a:noFill/>
          <a:ln w="25400">
            <a:solidFill>
              <a:srgbClr val="FF0000"/>
            </a:solidFill>
          </a:ln>
        </p:spPr>
        <p:txBody>
          <a:bodyPr wrap="square">
            <a:spAutoFit/>
          </a:bodyPr>
          <a:lstStyle/>
          <a:p>
            <a:r>
              <a:rPr lang="en-US" sz="1600" dirty="0">
                <a:solidFill>
                  <a:srgbClr val="FF0000"/>
                </a:solidFill>
                <a:latin typeface="+mj-lt"/>
              </a:rPr>
              <a:t>The International Foot</a:t>
            </a:r>
          </a:p>
          <a:p>
            <a:r>
              <a:rPr lang="en-US" sz="1600" dirty="0">
                <a:solidFill>
                  <a:srgbClr val="FF0000"/>
                </a:solidFill>
                <a:latin typeface="+mj-lt"/>
              </a:rPr>
              <a:t>1 inch = 2.54 centimeters</a:t>
            </a:r>
          </a:p>
          <a:p>
            <a:endParaRPr lang="en-US" sz="1600" dirty="0">
              <a:solidFill>
                <a:srgbClr val="FF0000"/>
              </a:solidFill>
              <a:latin typeface="+mj-lt"/>
            </a:endParaRPr>
          </a:p>
          <a:p>
            <a:endParaRPr lang="en-US" sz="1600" dirty="0">
              <a:solidFill>
                <a:srgbClr val="FF0000"/>
              </a:solidFill>
              <a:latin typeface="+mj-lt"/>
            </a:endParaRPr>
          </a:p>
          <a:p>
            <a:r>
              <a:rPr lang="en-US" sz="1600" dirty="0">
                <a:solidFill>
                  <a:srgbClr val="FF0000"/>
                </a:solidFill>
                <a:latin typeface="+mj-lt"/>
              </a:rPr>
              <a:t>The U.S. Survey Foot</a:t>
            </a:r>
          </a:p>
          <a:p>
            <a:r>
              <a:rPr lang="en-US" sz="1600" dirty="0">
                <a:solidFill>
                  <a:srgbClr val="FF0000"/>
                </a:solidFill>
                <a:latin typeface="+mj-lt"/>
              </a:rPr>
              <a:t>1 meter = 39.37 inches</a:t>
            </a:r>
          </a:p>
        </p:txBody>
      </p:sp>
      <p:sp>
        <p:nvSpPr>
          <p:cNvPr id="12" name="TextBox 11">
            <a:extLst>
              <a:ext uri="{FF2B5EF4-FFF2-40B4-BE49-F238E27FC236}">
                <a16:creationId xmlns:a16="http://schemas.microsoft.com/office/drawing/2014/main" id="{D2EC218C-E1BF-431A-B565-843859BAADC8}"/>
              </a:ext>
            </a:extLst>
          </p:cNvPr>
          <p:cNvSpPr txBox="1"/>
          <p:nvPr/>
        </p:nvSpPr>
        <p:spPr>
          <a:xfrm>
            <a:off x="6973275" y="3797300"/>
            <a:ext cx="1377300" cy="646331"/>
          </a:xfrm>
          <a:prstGeom prst="rect">
            <a:avLst/>
          </a:prstGeom>
          <a:noFill/>
        </p:spPr>
        <p:txBody>
          <a:bodyPr wrap="none" rtlCol="0">
            <a:spAutoFit/>
          </a:bodyPr>
          <a:lstStyle/>
          <a:p>
            <a:r>
              <a:rPr lang="en-US" u="sng" dirty="0">
                <a:solidFill>
                  <a:srgbClr val="0070C0"/>
                </a:solidFill>
              </a:rPr>
              <a:t>12 US Inches</a:t>
            </a:r>
          </a:p>
          <a:p>
            <a:r>
              <a:rPr lang="en-US" dirty="0">
                <a:solidFill>
                  <a:srgbClr val="0070C0"/>
                </a:solidFill>
              </a:rPr>
              <a:t>1 US Ft</a:t>
            </a:r>
          </a:p>
        </p:txBody>
      </p:sp>
      <p:sp>
        <p:nvSpPr>
          <p:cNvPr id="13" name="TextBox 12">
            <a:extLst>
              <a:ext uri="{FF2B5EF4-FFF2-40B4-BE49-F238E27FC236}">
                <a16:creationId xmlns:a16="http://schemas.microsoft.com/office/drawing/2014/main" id="{EAF6B4D5-893A-94BF-24FB-375BDF83FB72}"/>
              </a:ext>
            </a:extLst>
          </p:cNvPr>
          <p:cNvSpPr txBox="1"/>
          <p:nvPr/>
        </p:nvSpPr>
        <p:spPr>
          <a:xfrm>
            <a:off x="6553200" y="3891737"/>
            <a:ext cx="420075" cy="369332"/>
          </a:xfrm>
          <a:prstGeom prst="rect">
            <a:avLst/>
          </a:prstGeom>
          <a:noFill/>
        </p:spPr>
        <p:txBody>
          <a:bodyPr wrap="square" rtlCol="0">
            <a:spAutoFit/>
          </a:bodyPr>
          <a:lstStyle/>
          <a:p>
            <a:r>
              <a:rPr lang="en-US" dirty="0">
                <a:solidFill>
                  <a:srgbClr val="0070C0"/>
                </a:solidFill>
              </a:rPr>
              <a:t>or</a:t>
            </a:r>
          </a:p>
        </p:txBody>
      </p:sp>
      <p:cxnSp>
        <p:nvCxnSpPr>
          <p:cNvPr id="17" name="Straight Arrow Connector 16">
            <a:extLst>
              <a:ext uri="{FF2B5EF4-FFF2-40B4-BE49-F238E27FC236}">
                <a16:creationId xmlns:a16="http://schemas.microsoft.com/office/drawing/2014/main" id="{FC839B17-62AF-EE9E-B0D0-64F16979A2DE}"/>
              </a:ext>
            </a:extLst>
          </p:cNvPr>
          <p:cNvCxnSpPr>
            <a:cxnSpLocks/>
          </p:cNvCxnSpPr>
          <p:nvPr/>
        </p:nvCxnSpPr>
        <p:spPr>
          <a:xfrm flipH="1" flipV="1">
            <a:off x="4762499" y="4816023"/>
            <a:ext cx="1066802" cy="3999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C70D71A-E3C0-9734-F29B-8F136D9CE8AB}"/>
              </a:ext>
            </a:extLst>
          </p:cNvPr>
          <p:cNvCxnSpPr>
            <a:cxnSpLocks/>
          </p:cNvCxnSpPr>
          <p:nvPr/>
        </p:nvCxnSpPr>
        <p:spPr>
          <a:xfrm flipH="1" flipV="1">
            <a:off x="4495800" y="5196893"/>
            <a:ext cx="1362075" cy="9399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A250B2C-3617-5E7C-862B-5D08C044A22C}"/>
              </a:ext>
            </a:extLst>
          </p:cNvPr>
          <p:cNvCxnSpPr>
            <a:cxnSpLocks/>
            <a:endCxn id="8" idx="1"/>
          </p:cNvCxnSpPr>
          <p:nvPr/>
        </p:nvCxnSpPr>
        <p:spPr>
          <a:xfrm>
            <a:off x="4133850" y="3709190"/>
            <a:ext cx="1042050" cy="41127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BBDA148-3C00-8BBB-067D-A0B16330D248}"/>
              </a:ext>
            </a:extLst>
          </p:cNvPr>
          <p:cNvSpPr txBox="1"/>
          <p:nvPr/>
        </p:nvSpPr>
        <p:spPr>
          <a:xfrm rot="20911147">
            <a:off x="402710" y="5482089"/>
            <a:ext cx="2355249" cy="646331"/>
          </a:xfrm>
          <a:prstGeom prst="rect">
            <a:avLst/>
          </a:prstGeom>
          <a:noFill/>
        </p:spPr>
        <p:txBody>
          <a:bodyPr wrap="square" rtlCol="0">
            <a:spAutoFit/>
          </a:bodyPr>
          <a:lstStyle/>
          <a:p>
            <a:r>
              <a:rPr lang="en-US" i="1" dirty="0">
                <a:solidFill>
                  <a:srgbClr val="00B050"/>
                </a:solidFill>
              </a:rPr>
              <a:t>These factors are all definitional and exact.</a:t>
            </a:r>
          </a:p>
        </p:txBody>
      </p:sp>
    </p:spTree>
    <p:extLst>
      <p:ext uri="{BB962C8B-B14F-4D97-AF65-F5344CB8AC3E}">
        <p14:creationId xmlns:p14="http://schemas.microsoft.com/office/powerpoint/2010/main" val="3893398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par>
                          <p:cTn id="8" fill="hold">
                            <p:stCondLst>
                              <p:cond delay="750"/>
                            </p:stCondLst>
                            <p:childTnLst>
                              <p:par>
                                <p:cTn id="9" presetID="22" presetClass="entr" presetSubtype="2" fill="hold"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wipe(right)">
                                      <p:cBhvr>
                                        <p:cTn id="11" dur="500"/>
                                        <p:tgtEl>
                                          <p:spTgt spid="18"/>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2000"/>
                            </p:stCondLst>
                            <p:childTnLst>
                              <p:par>
                                <p:cTn id="17" presetID="22" presetClass="entr" presetSubtype="8" fill="hold" grpId="0" nodeType="after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25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25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F0F4-11D6-05A1-88B8-C98D2E0BA860}"/>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13E5BF97-D21A-4D7F-0AF5-9B4A895C92E1}"/>
              </a:ext>
            </a:extLst>
          </p:cNvPr>
          <p:cNvSpPr>
            <a:spLocks noGrp="1"/>
          </p:cNvSpPr>
          <p:nvPr>
            <p:ph idx="1"/>
          </p:nvPr>
        </p:nvSpPr>
        <p:spPr/>
        <p:txBody>
          <a:bodyPr/>
          <a:lstStyle/>
          <a:p>
            <a:r>
              <a:rPr lang="en-US" sz="2400" dirty="0"/>
              <a:t>Example of Unit “cancellation” (numerator and denominator) - convert </a:t>
            </a:r>
            <a:r>
              <a:rPr lang="en-US" sz="2400" b="1" dirty="0"/>
              <a:t>US Ft to Meters</a:t>
            </a:r>
          </a:p>
        </p:txBody>
      </p:sp>
      <p:sp>
        <p:nvSpPr>
          <p:cNvPr id="4" name="Date Placeholder 3">
            <a:extLst>
              <a:ext uri="{FF2B5EF4-FFF2-40B4-BE49-F238E27FC236}">
                <a16:creationId xmlns:a16="http://schemas.microsoft.com/office/drawing/2014/main" id="{9E03F7E9-AF8F-8486-4639-593F26963A02}"/>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1B61351B-EC2D-76E7-6A17-323CDC0A5F64}"/>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6492F8C0-F7A8-C783-0A18-79D13660920F}"/>
              </a:ext>
            </a:extLst>
          </p:cNvPr>
          <p:cNvSpPr>
            <a:spLocks noGrp="1"/>
          </p:cNvSpPr>
          <p:nvPr>
            <p:ph type="sldNum" sz="quarter" idx="12"/>
          </p:nvPr>
        </p:nvSpPr>
        <p:spPr/>
        <p:txBody>
          <a:bodyPr/>
          <a:lstStyle/>
          <a:p>
            <a:fld id="{84C1C367-1155-47A8-B187-ABB1E4FCD3DE}" type="slidenum">
              <a:rPr lang="en-US" altLang="en-US" smtClean="0"/>
              <a:pPr/>
              <a:t>54</a:t>
            </a:fld>
            <a:endParaRPr lang="en-US" altLang="en-US" dirty="0"/>
          </a:p>
        </p:txBody>
      </p:sp>
      <p:pic>
        <p:nvPicPr>
          <p:cNvPr id="8" name="Picture 7" descr="Image of NIST Table of Conversions for US Survey Foot and International Foot">
            <a:extLst>
              <a:ext uri="{FF2B5EF4-FFF2-40B4-BE49-F238E27FC236}">
                <a16:creationId xmlns:a16="http://schemas.microsoft.com/office/drawing/2014/main" id="{4185A437-4782-063E-2BDA-64F5520772E5}"/>
              </a:ext>
            </a:extLst>
          </p:cNvPr>
          <p:cNvPicPr>
            <a:picLocks noChangeAspect="1"/>
          </p:cNvPicPr>
          <p:nvPr/>
        </p:nvPicPr>
        <p:blipFill>
          <a:blip r:embed="rId3"/>
          <a:stretch>
            <a:fillRect/>
          </a:stretch>
        </p:blipFill>
        <p:spPr>
          <a:xfrm>
            <a:off x="1019702" y="4586180"/>
            <a:ext cx="6819373" cy="1377729"/>
          </a:xfrm>
          <a:prstGeom prst="rect">
            <a:avLst/>
          </a:prstGeom>
        </p:spPr>
      </p:pic>
      <p:sp>
        <p:nvSpPr>
          <p:cNvPr id="10" name="TextBox 9">
            <a:extLst>
              <a:ext uri="{FF2B5EF4-FFF2-40B4-BE49-F238E27FC236}">
                <a16:creationId xmlns:a16="http://schemas.microsoft.com/office/drawing/2014/main" id="{DD683B55-423B-1F41-5F7C-68923E532984}"/>
              </a:ext>
            </a:extLst>
          </p:cNvPr>
          <p:cNvSpPr txBox="1"/>
          <p:nvPr/>
        </p:nvSpPr>
        <p:spPr>
          <a:xfrm>
            <a:off x="1019702" y="6033661"/>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23" name="TextBox 22">
            <a:extLst>
              <a:ext uri="{FF2B5EF4-FFF2-40B4-BE49-F238E27FC236}">
                <a16:creationId xmlns:a16="http://schemas.microsoft.com/office/drawing/2014/main" id="{3F4C6869-C91E-D3C7-F0E6-8BCA49ADFB92}"/>
              </a:ext>
            </a:extLst>
          </p:cNvPr>
          <p:cNvSpPr txBox="1"/>
          <p:nvPr/>
        </p:nvSpPr>
        <p:spPr>
          <a:xfrm>
            <a:off x="2285490" y="3548835"/>
            <a:ext cx="1382110" cy="646331"/>
          </a:xfrm>
          <a:prstGeom prst="rect">
            <a:avLst/>
          </a:prstGeom>
          <a:noFill/>
        </p:spPr>
        <p:txBody>
          <a:bodyPr wrap="none" rtlCol="0">
            <a:spAutoFit/>
          </a:bodyPr>
          <a:lstStyle/>
          <a:p>
            <a:r>
              <a:rPr lang="en-US" u="sng" dirty="0">
                <a:solidFill>
                  <a:srgbClr val="FF0000"/>
                </a:solidFill>
              </a:rPr>
              <a:t>1 US Ft          </a:t>
            </a:r>
          </a:p>
          <a:p>
            <a:r>
              <a:rPr lang="en-US" dirty="0">
                <a:solidFill>
                  <a:srgbClr val="FF0000"/>
                </a:solidFill>
              </a:rPr>
              <a:t>12 US Inches</a:t>
            </a:r>
          </a:p>
        </p:txBody>
      </p:sp>
      <p:sp>
        <p:nvSpPr>
          <p:cNvPr id="24" name="TextBox 23">
            <a:extLst>
              <a:ext uri="{FF2B5EF4-FFF2-40B4-BE49-F238E27FC236}">
                <a16:creationId xmlns:a16="http://schemas.microsoft.com/office/drawing/2014/main" id="{EEDCA0E9-C297-40B6-E4F9-3C6C74E00DB4}"/>
              </a:ext>
            </a:extLst>
          </p:cNvPr>
          <p:cNvSpPr txBox="1"/>
          <p:nvPr/>
        </p:nvSpPr>
        <p:spPr>
          <a:xfrm>
            <a:off x="3873658" y="3548835"/>
            <a:ext cx="1669047" cy="646331"/>
          </a:xfrm>
          <a:prstGeom prst="rect">
            <a:avLst/>
          </a:prstGeom>
          <a:noFill/>
        </p:spPr>
        <p:txBody>
          <a:bodyPr wrap="none" rtlCol="0">
            <a:spAutoFit/>
          </a:bodyPr>
          <a:lstStyle/>
          <a:p>
            <a:r>
              <a:rPr lang="en-US" u="sng" dirty="0">
                <a:solidFill>
                  <a:srgbClr val="FF0000"/>
                </a:solidFill>
              </a:rPr>
              <a:t>39.37 US Inches</a:t>
            </a:r>
          </a:p>
          <a:p>
            <a:r>
              <a:rPr lang="en-US" dirty="0">
                <a:solidFill>
                  <a:srgbClr val="FF0000"/>
                </a:solidFill>
              </a:rPr>
              <a:t>1 Meter</a:t>
            </a:r>
          </a:p>
        </p:txBody>
      </p:sp>
      <p:sp>
        <p:nvSpPr>
          <p:cNvPr id="25" name="TextBox 24">
            <a:extLst>
              <a:ext uri="{FF2B5EF4-FFF2-40B4-BE49-F238E27FC236}">
                <a16:creationId xmlns:a16="http://schemas.microsoft.com/office/drawing/2014/main" id="{3B4D13CC-6B55-5546-E233-87123974EF38}"/>
              </a:ext>
            </a:extLst>
          </p:cNvPr>
          <p:cNvSpPr txBox="1"/>
          <p:nvPr/>
        </p:nvSpPr>
        <p:spPr>
          <a:xfrm>
            <a:off x="408199" y="3642607"/>
            <a:ext cx="1696298" cy="369332"/>
          </a:xfrm>
          <a:prstGeom prst="rect">
            <a:avLst/>
          </a:prstGeom>
          <a:noFill/>
        </p:spPr>
        <p:txBody>
          <a:bodyPr wrap="none" rtlCol="0">
            <a:spAutoFit/>
          </a:bodyPr>
          <a:lstStyle/>
          <a:p>
            <a:r>
              <a:rPr lang="en-US" dirty="0">
                <a:solidFill>
                  <a:srgbClr val="FF0000"/>
                </a:solidFill>
              </a:rPr>
              <a:t>1,306.247 US FT</a:t>
            </a:r>
          </a:p>
        </p:txBody>
      </p:sp>
      <p:sp>
        <p:nvSpPr>
          <p:cNvPr id="26" name="TextBox 25">
            <a:extLst>
              <a:ext uri="{FF2B5EF4-FFF2-40B4-BE49-F238E27FC236}">
                <a16:creationId xmlns:a16="http://schemas.microsoft.com/office/drawing/2014/main" id="{B0F9E9FC-435B-0A3F-8CAA-986C37753DBE}"/>
              </a:ext>
            </a:extLst>
          </p:cNvPr>
          <p:cNvSpPr txBox="1"/>
          <p:nvPr/>
        </p:nvSpPr>
        <p:spPr>
          <a:xfrm>
            <a:off x="3570947" y="3642607"/>
            <a:ext cx="276225" cy="369332"/>
          </a:xfrm>
          <a:prstGeom prst="rect">
            <a:avLst/>
          </a:prstGeom>
          <a:noFill/>
        </p:spPr>
        <p:txBody>
          <a:bodyPr wrap="square" rtlCol="0">
            <a:spAutoFit/>
          </a:bodyPr>
          <a:lstStyle/>
          <a:p>
            <a:r>
              <a:rPr lang="en-US" dirty="0">
                <a:solidFill>
                  <a:srgbClr val="FF0000"/>
                </a:solidFill>
              </a:rPr>
              <a:t>x</a:t>
            </a:r>
          </a:p>
        </p:txBody>
      </p:sp>
      <p:sp>
        <p:nvSpPr>
          <p:cNvPr id="27" name="TextBox 26">
            <a:extLst>
              <a:ext uri="{FF2B5EF4-FFF2-40B4-BE49-F238E27FC236}">
                <a16:creationId xmlns:a16="http://schemas.microsoft.com/office/drawing/2014/main" id="{A8B5E2C8-B244-CE91-425C-46EAF5E8477F}"/>
              </a:ext>
            </a:extLst>
          </p:cNvPr>
          <p:cNvSpPr txBox="1"/>
          <p:nvPr/>
        </p:nvSpPr>
        <p:spPr>
          <a:xfrm>
            <a:off x="5532132" y="3610341"/>
            <a:ext cx="276225" cy="369332"/>
          </a:xfrm>
          <a:prstGeom prst="rect">
            <a:avLst/>
          </a:prstGeom>
          <a:noFill/>
        </p:spPr>
        <p:txBody>
          <a:bodyPr wrap="square" rtlCol="0">
            <a:spAutoFit/>
          </a:bodyPr>
          <a:lstStyle/>
          <a:p>
            <a:r>
              <a:rPr lang="en-US" dirty="0">
                <a:solidFill>
                  <a:srgbClr val="FF0000"/>
                </a:solidFill>
              </a:rPr>
              <a:t>=</a:t>
            </a:r>
          </a:p>
        </p:txBody>
      </p:sp>
      <p:sp>
        <p:nvSpPr>
          <p:cNvPr id="28" name="TextBox 27">
            <a:extLst>
              <a:ext uri="{FF2B5EF4-FFF2-40B4-BE49-F238E27FC236}">
                <a16:creationId xmlns:a16="http://schemas.microsoft.com/office/drawing/2014/main" id="{F4AB4B51-F749-7AB4-7735-392290841F24}"/>
              </a:ext>
            </a:extLst>
          </p:cNvPr>
          <p:cNvSpPr txBox="1"/>
          <p:nvPr/>
        </p:nvSpPr>
        <p:spPr>
          <a:xfrm>
            <a:off x="2042585" y="3610341"/>
            <a:ext cx="276225" cy="369332"/>
          </a:xfrm>
          <a:prstGeom prst="rect">
            <a:avLst/>
          </a:prstGeom>
          <a:noFill/>
        </p:spPr>
        <p:txBody>
          <a:bodyPr wrap="square" rtlCol="0">
            <a:spAutoFit/>
          </a:bodyPr>
          <a:lstStyle/>
          <a:p>
            <a:r>
              <a:rPr lang="en-US" dirty="0">
                <a:solidFill>
                  <a:srgbClr val="FF0000"/>
                </a:solidFill>
              </a:rPr>
              <a:t>x</a:t>
            </a:r>
          </a:p>
        </p:txBody>
      </p:sp>
      <p:sp>
        <p:nvSpPr>
          <p:cNvPr id="29" name="TextBox 28">
            <a:extLst>
              <a:ext uri="{FF2B5EF4-FFF2-40B4-BE49-F238E27FC236}">
                <a16:creationId xmlns:a16="http://schemas.microsoft.com/office/drawing/2014/main" id="{A4E36BDF-AF8D-A21F-3765-12F7292E2D72}"/>
              </a:ext>
            </a:extLst>
          </p:cNvPr>
          <p:cNvSpPr txBox="1"/>
          <p:nvPr/>
        </p:nvSpPr>
        <p:spPr>
          <a:xfrm>
            <a:off x="5840896" y="3667221"/>
            <a:ext cx="2847993" cy="276999"/>
          </a:xfrm>
          <a:prstGeom prst="rect">
            <a:avLst/>
          </a:prstGeom>
          <a:noFill/>
        </p:spPr>
        <p:txBody>
          <a:bodyPr wrap="square" rtlCol="0">
            <a:spAutoFit/>
          </a:bodyPr>
          <a:lstStyle/>
          <a:p>
            <a:r>
              <a:rPr lang="en-US" sz="1200" dirty="0">
                <a:solidFill>
                  <a:srgbClr val="FF0000"/>
                </a:solidFill>
              </a:rPr>
              <a:t>Wrong answer, not all units cancel</a:t>
            </a:r>
          </a:p>
        </p:txBody>
      </p:sp>
      <p:sp>
        <p:nvSpPr>
          <p:cNvPr id="37" name="TextBox 36">
            <a:extLst>
              <a:ext uri="{FF2B5EF4-FFF2-40B4-BE49-F238E27FC236}">
                <a16:creationId xmlns:a16="http://schemas.microsoft.com/office/drawing/2014/main" id="{72FB26D7-FDDD-2E09-F695-B094437546B1}"/>
              </a:ext>
            </a:extLst>
          </p:cNvPr>
          <p:cNvSpPr txBox="1"/>
          <p:nvPr/>
        </p:nvSpPr>
        <p:spPr>
          <a:xfrm>
            <a:off x="2279437" y="2652525"/>
            <a:ext cx="1430200" cy="646331"/>
          </a:xfrm>
          <a:prstGeom prst="rect">
            <a:avLst/>
          </a:prstGeom>
          <a:noFill/>
        </p:spPr>
        <p:txBody>
          <a:bodyPr wrap="none" rtlCol="0">
            <a:spAutoFit/>
          </a:bodyPr>
          <a:lstStyle/>
          <a:p>
            <a:r>
              <a:rPr lang="en-US" u="sng" dirty="0"/>
              <a:t>12 US Inches </a:t>
            </a:r>
          </a:p>
          <a:p>
            <a:r>
              <a:rPr lang="en-US" dirty="0"/>
              <a:t>1 US Ft</a:t>
            </a:r>
          </a:p>
        </p:txBody>
      </p:sp>
      <p:sp>
        <p:nvSpPr>
          <p:cNvPr id="38" name="TextBox 37">
            <a:extLst>
              <a:ext uri="{FF2B5EF4-FFF2-40B4-BE49-F238E27FC236}">
                <a16:creationId xmlns:a16="http://schemas.microsoft.com/office/drawing/2014/main" id="{AF0A8B1C-EA19-9A81-5712-593D28FAFF7C}"/>
              </a:ext>
            </a:extLst>
          </p:cNvPr>
          <p:cNvSpPr txBox="1"/>
          <p:nvPr/>
        </p:nvSpPr>
        <p:spPr>
          <a:xfrm>
            <a:off x="3900144" y="2611811"/>
            <a:ext cx="1669047" cy="646331"/>
          </a:xfrm>
          <a:prstGeom prst="rect">
            <a:avLst/>
          </a:prstGeom>
          <a:noFill/>
        </p:spPr>
        <p:txBody>
          <a:bodyPr wrap="none" rtlCol="0">
            <a:spAutoFit/>
          </a:bodyPr>
          <a:lstStyle/>
          <a:p>
            <a:r>
              <a:rPr lang="en-US" u="sng" dirty="0"/>
              <a:t>1 Meter              </a:t>
            </a:r>
          </a:p>
          <a:p>
            <a:r>
              <a:rPr lang="en-US" dirty="0"/>
              <a:t>39.37 US Inches</a:t>
            </a:r>
          </a:p>
        </p:txBody>
      </p:sp>
      <p:sp>
        <p:nvSpPr>
          <p:cNvPr id="39" name="TextBox 38">
            <a:extLst>
              <a:ext uri="{FF2B5EF4-FFF2-40B4-BE49-F238E27FC236}">
                <a16:creationId xmlns:a16="http://schemas.microsoft.com/office/drawing/2014/main" id="{19334170-1426-EF16-B134-F180AF716074}"/>
              </a:ext>
            </a:extLst>
          </p:cNvPr>
          <p:cNvSpPr txBox="1"/>
          <p:nvPr/>
        </p:nvSpPr>
        <p:spPr>
          <a:xfrm>
            <a:off x="402146" y="2746297"/>
            <a:ext cx="1696298" cy="369332"/>
          </a:xfrm>
          <a:prstGeom prst="rect">
            <a:avLst/>
          </a:prstGeom>
          <a:noFill/>
        </p:spPr>
        <p:txBody>
          <a:bodyPr wrap="none" rtlCol="0">
            <a:spAutoFit/>
          </a:bodyPr>
          <a:lstStyle/>
          <a:p>
            <a:r>
              <a:rPr lang="en-US" dirty="0"/>
              <a:t>1,306.247 US FT</a:t>
            </a:r>
          </a:p>
        </p:txBody>
      </p:sp>
      <p:sp>
        <p:nvSpPr>
          <p:cNvPr id="40" name="TextBox 39">
            <a:extLst>
              <a:ext uri="{FF2B5EF4-FFF2-40B4-BE49-F238E27FC236}">
                <a16:creationId xmlns:a16="http://schemas.microsoft.com/office/drawing/2014/main" id="{DDDACBC6-FCEB-5D62-441C-A357B13303BF}"/>
              </a:ext>
            </a:extLst>
          </p:cNvPr>
          <p:cNvSpPr txBox="1"/>
          <p:nvPr/>
        </p:nvSpPr>
        <p:spPr>
          <a:xfrm>
            <a:off x="3597433" y="2705583"/>
            <a:ext cx="276225" cy="369332"/>
          </a:xfrm>
          <a:prstGeom prst="rect">
            <a:avLst/>
          </a:prstGeom>
          <a:noFill/>
        </p:spPr>
        <p:txBody>
          <a:bodyPr wrap="square" rtlCol="0">
            <a:spAutoFit/>
          </a:bodyPr>
          <a:lstStyle/>
          <a:p>
            <a:r>
              <a:rPr lang="en-US" dirty="0"/>
              <a:t>x</a:t>
            </a:r>
          </a:p>
        </p:txBody>
      </p:sp>
      <p:sp>
        <p:nvSpPr>
          <p:cNvPr id="41" name="TextBox 40">
            <a:extLst>
              <a:ext uri="{FF2B5EF4-FFF2-40B4-BE49-F238E27FC236}">
                <a16:creationId xmlns:a16="http://schemas.microsoft.com/office/drawing/2014/main" id="{A45924FC-04D0-D00B-54AA-54F6ACF72681}"/>
              </a:ext>
            </a:extLst>
          </p:cNvPr>
          <p:cNvSpPr txBox="1"/>
          <p:nvPr/>
        </p:nvSpPr>
        <p:spPr>
          <a:xfrm>
            <a:off x="5501468" y="2673317"/>
            <a:ext cx="276225" cy="369332"/>
          </a:xfrm>
          <a:prstGeom prst="rect">
            <a:avLst/>
          </a:prstGeom>
          <a:noFill/>
        </p:spPr>
        <p:txBody>
          <a:bodyPr wrap="square" rtlCol="0">
            <a:spAutoFit/>
          </a:bodyPr>
          <a:lstStyle/>
          <a:p>
            <a:r>
              <a:rPr lang="en-US" dirty="0"/>
              <a:t>=</a:t>
            </a:r>
          </a:p>
        </p:txBody>
      </p:sp>
      <p:sp>
        <p:nvSpPr>
          <p:cNvPr id="42" name="TextBox 41">
            <a:extLst>
              <a:ext uri="{FF2B5EF4-FFF2-40B4-BE49-F238E27FC236}">
                <a16:creationId xmlns:a16="http://schemas.microsoft.com/office/drawing/2014/main" id="{D40F0845-578C-0699-766D-63E372DDC608}"/>
              </a:ext>
            </a:extLst>
          </p:cNvPr>
          <p:cNvSpPr txBox="1"/>
          <p:nvPr/>
        </p:nvSpPr>
        <p:spPr>
          <a:xfrm>
            <a:off x="2036532" y="2714031"/>
            <a:ext cx="276225" cy="369332"/>
          </a:xfrm>
          <a:prstGeom prst="rect">
            <a:avLst/>
          </a:prstGeom>
          <a:noFill/>
        </p:spPr>
        <p:txBody>
          <a:bodyPr wrap="square" rtlCol="0">
            <a:spAutoFit/>
          </a:bodyPr>
          <a:lstStyle/>
          <a:p>
            <a:r>
              <a:rPr lang="en-US" dirty="0"/>
              <a:t>x</a:t>
            </a:r>
          </a:p>
        </p:txBody>
      </p:sp>
      <p:sp>
        <p:nvSpPr>
          <p:cNvPr id="43" name="TextBox 42">
            <a:extLst>
              <a:ext uri="{FF2B5EF4-FFF2-40B4-BE49-F238E27FC236}">
                <a16:creationId xmlns:a16="http://schemas.microsoft.com/office/drawing/2014/main" id="{5D430EF6-3352-2404-DAB5-9CFE6E748B75}"/>
              </a:ext>
            </a:extLst>
          </p:cNvPr>
          <p:cNvSpPr txBox="1"/>
          <p:nvPr/>
        </p:nvSpPr>
        <p:spPr>
          <a:xfrm>
            <a:off x="5810232" y="2688063"/>
            <a:ext cx="2847993" cy="553998"/>
          </a:xfrm>
          <a:prstGeom prst="rect">
            <a:avLst/>
          </a:prstGeom>
          <a:noFill/>
        </p:spPr>
        <p:txBody>
          <a:bodyPr wrap="square" rtlCol="0">
            <a:spAutoFit/>
          </a:bodyPr>
          <a:lstStyle/>
          <a:p>
            <a:r>
              <a:rPr lang="en-US" dirty="0"/>
              <a:t>398.1449 Meters</a:t>
            </a:r>
          </a:p>
          <a:p>
            <a:r>
              <a:rPr lang="en-US" sz="1200" dirty="0"/>
              <a:t>Correct answer, units cancel</a:t>
            </a:r>
          </a:p>
        </p:txBody>
      </p:sp>
      <p:sp>
        <p:nvSpPr>
          <p:cNvPr id="44" name="TextBox 43">
            <a:extLst>
              <a:ext uri="{FF2B5EF4-FFF2-40B4-BE49-F238E27FC236}">
                <a16:creationId xmlns:a16="http://schemas.microsoft.com/office/drawing/2014/main" id="{4432BCF1-53EB-8F76-A0AA-C33CF5B86699}"/>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cxnSp>
        <p:nvCxnSpPr>
          <p:cNvPr id="9" name="Straight Connector 8">
            <a:extLst>
              <a:ext uri="{FF2B5EF4-FFF2-40B4-BE49-F238E27FC236}">
                <a16:creationId xmlns:a16="http://schemas.microsoft.com/office/drawing/2014/main" id="{F72221FC-8465-93A5-9E96-83F96F6F6C65}"/>
              </a:ext>
            </a:extLst>
          </p:cNvPr>
          <p:cNvCxnSpPr/>
          <p:nvPr/>
        </p:nvCxnSpPr>
        <p:spPr>
          <a:xfrm flipV="1">
            <a:off x="1427270" y="2816663"/>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9485B12-7F3E-EB38-8EA6-CB2F2CB56167}"/>
              </a:ext>
            </a:extLst>
          </p:cNvPr>
          <p:cNvCxnSpPr/>
          <p:nvPr/>
        </p:nvCxnSpPr>
        <p:spPr>
          <a:xfrm flipV="1">
            <a:off x="2493750" y="2999255"/>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8D72A38-BB9F-DD41-1223-208E19ABFD88}"/>
              </a:ext>
            </a:extLst>
          </p:cNvPr>
          <p:cNvCxnSpPr/>
          <p:nvPr/>
        </p:nvCxnSpPr>
        <p:spPr>
          <a:xfrm flipV="1">
            <a:off x="2725552" y="2718626"/>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A6D7250-E24A-F81F-4E3F-8A65CAA1BCF6}"/>
              </a:ext>
            </a:extLst>
          </p:cNvPr>
          <p:cNvCxnSpPr/>
          <p:nvPr/>
        </p:nvCxnSpPr>
        <p:spPr>
          <a:xfrm flipV="1">
            <a:off x="4713322" y="2961497"/>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31D296A-CDA9-6EC9-5752-E94A08B8ACE3}"/>
              </a:ext>
            </a:extLst>
          </p:cNvPr>
          <p:cNvCxnSpPr/>
          <p:nvPr/>
        </p:nvCxnSpPr>
        <p:spPr>
          <a:xfrm flipV="1">
            <a:off x="2666999" y="3877980"/>
            <a:ext cx="640080"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6C830AF-548B-0D38-545D-7721C808D96C}"/>
              </a:ext>
            </a:extLst>
          </p:cNvPr>
          <p:cNvCxnSpPr/>
          <p:nvPr/>
        </p:nvCxnSpPr>
        <p:spPr>
          <a:xfrm flipV="1">
            <a:off x="4654769" y="3586114"/>
            <a:ext cx="640080" cy="228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969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500"/>
                                        <p:tgtEl>
                                          <p:spTgt spid="4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4500"/>
                            </p:stCondLst>
                            <p:childTnLst>
                              <p:par>
                                <p:cTn id="37" presetID="22" presetClass="entr" presetSubtype="8"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5000"/>
                            </p:stCondLst>
                            <p:childTnLst>
                              <p:par>
                                <p:cTn id="41" presetID="22" presetClass="entr" presetSubtype="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5500"/>
                            </p:stCondLst>
                            <p:childTnLst>
                              <p:par>
                                <p:cTn id="45" presetID="22" presetClass="entr" presetSubtype="8"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65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7000"/>
                            </p:stCondLst>
                            <p:childTnLst>
                              <p:par>
                                <p:cTn id="57" presetID="22" presetClass="entr" presetSubtype="8"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par>
                          <p:cTn id="60" fill="hold">
                            <p:stCondLst>
                              <p:cond delay="7500"/>
                            </p:stCondLst>
                            <p:childTnLst>
                              <p:par>
                                <p:cTn id="61" presetID="22" presetClass="entr" presetSubtype="8"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8000"/>
                            </p:stCondLst>
                            <p:childTnLst>
                              <p:par>
                                <p:cTn id="65" presetID="22" presetClass="entr" presetSubtype="8"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par>
                          <p:cTn id="68" fill="hold">
                            <p:stCondLst>
                              <p:cond delay="8500"/>
                            </p:stCondLst>
                            <p:childTnLst>
                              <p:par>
                                <p:cTn id="69" presetID="22" presetClass="entr" presetSubtype="8"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left)">
                                      <p:cBhvr>
                                        <p:cTn id="71" dur="500"/>
                                        <p:tgtEl>
                                          <p:spTgt spid="27"/>
                                        </p:tgtEl>
                                      </p:cBhvr>
                                    </p:animEffect>
                                  </p:childTnLst>
                                </p:cTn>
                              </p:par>
                            </p:childTnLst>
                          </p:cTn>
                        </p:par>
                        <p:par>
                          <p:cTn id="72" fill="hold">
                            <p:stCondLst>
                              <p:cond delay="9000"/>
                            </p:stCondLst>
                            <p:childTnLst>
                              <p:par>
                                <p:cTn id="73" presetID="22" presetClass="entr" presetSubtype="8" fill="hold" grpId="0"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par>
                          <p:cTn id="76" fill="hold">
                            <p:stCondLst>
                              <p:cond delay="9500"/>
                            </p:stCondLst>
                            <p:childTnLst>
                              <p:par>
                                <p:cTn id="77" presetID="22" presetClass="entr" presetSubtype="8" fill="hold"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left)">
                                      <p:cBhvr>
                                        <p:cTn id="79" dur="500"/>
                                        <p:tgtEl>
                                          <p:spTgt spid="14"/>
                                        </p:tgtEl>
                                      </p:cBhvr>
                                    </p:animEffect>
                                  </p:childTnLst>
                                </p:cTn>
                              </p:par>
                            </p:childTnLst>
                          </p:cTn>
                        </p:par>
                        <p:par>
                          <p:cTn id="80" fill="hold">
                            <p:stCondLst>
                              <p:cond delay="10000"/>
                            </p:stCondLst>
                            <p:childTnLst>
                              <p:par>
                                <p:cTn id="81" presetID="22" presetClass="entr" presetSubtype="8" fill="hold"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wipe(left)">
                                      <p:cBhvr>
                                        <p:cTn id="8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7" grpId="0"/>
      <p:bldP spid="38" grpId="0"/>
      <p:bldP spid="39" grpId="0"/>
      <p:bldP spid="40" grpId="0"/>
      <p:bldP spid="41" grpId="0"/>
      <p:bldP spid="42" grpId="0"/>
      <p:bldP spid="4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F0F4-11D6-05A1-88B8-C98D2E0BA860}"/>
              </a:ext>
            </a:extLst>
          </p:cNvPr>
          <p:cNvSpPr>
            <a:spLocks noGrp="1"/>
          </p:cNvSpPr>
          <p:nvPr>
            <p:ph type="title"/>
          </p:nvPr>
        </p:nvSpPr>
        <p:spPr/>
        <p:txBody>
          <a:bodyPr/>
          <a:lstStyle/>
          <a:p>
            <a:r>
              <a:rPr lang="en-US" dirty="0"/>
              <a:t>Unit Cancellation </a:t>
            </a:r>
          </a:p>
        </p:txBody>
      </p:sp>
      <p:sp>
        <p:nvSpPr>
          <p:cNvPr id="3" name="Content Placeholder 2">
            <a:extLst>
              <a:ext uri="{FF2B5EF4-FFF2-40B4-BE49-F238E27FC236}">
                <a16:creationId xmlns:a16="http://schemas.microsoft.com/office/drawing/2014/main" id="{13E5BF97-D21A-4D7F-0AF5-9B4A895C92E1}"/>
              </a:ext>
            </a:extLst>
          </p:cNvPr>
          <p:cNvSpPr>
            <a:spLocks noGrp="1"/>
          </p:cNvSpPr>
          <p:nvPr>
            <p:ph idx="1"/>
          </p:nvPr>
        </p:nvSpPr>
        <p:spPr/>
        <p:txBody>
          <a:bodyPr/>
          <a:lstStyle/>
          <a:p>
            <a:r>
              <a:rPr lang="en-US" sz="2400" dirty="0"/>
              <a:t>Example of Unit “cancellation” (numerator and denominator) - convert </a:t>
            </a:r>
            <a:r>
              <a:rPr lang="en-US" sz="2400" b="1" dirty="0"/>
              <a:t>US Ft to Intl Ft</a:t>
            </a:r>
          </a:p>
        </p:txBody>
      </p:sp>
      <p:sp>
        <p:nvSpPr>
          <p:cNvPr id="4" name="Date Placeholder 3">
            <a:extLst>
              <a:ext uri="{FF2B5EF4-FFF2-40B4-BE49-F238E27FC236}">
                <a16:creationId xmlns:a16="http://schemas.microsoft.com/office/drawing/2014/main" id="{9E03F7E9-AF8F-8486-4639-593F26963A02}"/>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1B61351B-EC2D-76E7-6A17-323CDC0A5F64}"/>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6492F8C0-F7A8-C783-0A18-79D13660920F}"/>
              </a:ext>
            </a:extLst>
          </p:cNvPr>
          <p:cNvSpPr>
            <a:spLocks noGrp="1"/>
          </p:cNvSpPr>
          <p:nvPr>
            <p:ph type="sldNum" sz="quarter" idx="12"/>
          </p:nvPr>
        </p:nvSpPr>
        <p:spPr/>
        <p:txBody>
          <a:bodyPr/>
          <a:lstStyle/>
          <a:p>
            <a:fld id="{84C1C367-1155-47A8-B187-ABB1E4FCD3DE}" type="slidenum">
              <a:rPr lang="en-US" altLang="en-US" smtClean="0"/>
              <a:pPr/>
              <a:t>55</a:t>
            </a:fld>
            <a:endParaRPr lang="en-US" altLang="en-US" dirty="0"/>
          </a:p>
        </p:txBody>
      </p:sp>
      <p:pic>
        <p:nvPicPr>
          <p:cNvPr id="8" name="Picture 7" descr="Image of NIST Table of Conversions for US Survey Foot and International Foot">
            <a:extLst>
              <a:ext uri="{FF2B5EF4-FFF2-40B4-BE49-F238E27FC236}">
                <a16:creationId xmlns:a16="http://schemas.microsoft.com/office/drawing/2014/main" id="{4185A437-4782-063E-2BDA-64F5520772E5}"/>
              </a:ext>
            </a:extLst>
          </p:cNvPr>
          <p:cNvPicPr>
            <a:picLocks noChangeAspect="1"/>
          </p:cNvPicPr>
          <p:nvPr/>
        </p:nvPicPr>
        <p:blipFill>
          <a:blip r:embed="rId3"/>
          <a:stretch>
            <a:fillRect/>
          </a:stretch>
        </p:blipFill>
        <p:spPr>
          <a:xfrm>
            <a:off x="1019702" y="4586180"/>
            <a:ext cx="6819373" cy="1377729"/>
          </a:xfrm>
          <a:prstGeom prst="rect">
            <a:avLst/>
          </a:prstGeom>
        </p:spPr>
      </p:pic>
      <p:sp>
        <p:nvSpPr>
          <p:cNvPr id="10" name="TextBox 9">
            <a:extLst>
              <a:ext uri="{FF2B5EF4-FFF2-40B4-BE49-F238E27FC236}">
                <a16:creationId xmlns:a16="http://schemas.microsoft.com/office/drawing/2014/main" id="{DD683B55-423B-1F41-5F7C-68923E532984}"/>
              </a:ext>
            </a:extLst>
          </p:cNvPr>
          <p:cNvSpPr txBox="1"/>
          <p:nvPr/>
        </p:nvSpPr>
        <p:spPr>
          <a:xfrm>
            <a:off x="1019702" y="6033661"/>
            <a:ext cx="6819373" cy="307777"/>
          </a:xfrm>
          <a:prstGeom prst="rect">
            <a:avLst/>
          </a:prstGeom>
          <a:noFill/>
        </p:spPr>
        <p:txBody>
          <a:bodyPr wrap="square">
            <a:spAutoFit/>
          </a:bodyPr>
          <a:lstStyle/>
          <a:p>
            <a:r>
              <a:rPr lang="en-US" sz="1400" dirty="0">
                <a:solidFill>
                  <a:srgbClr val="FF0000"/>
                </a:solidFill>
              </a:rPr>
              <a:t>https://www.nist.gov/pml/us-surveyfoot/revised-unit-conversion-factors</a:t>
            </a:r>
          </a:p>
        </p:txBody>
      </p:sp>
      <p:sp>
        <p:nvSpPr>
          <p:cNvPr id="20" name="TextBox 19">
            <a:extLst>
              <a:ext uri="{FF2B5EF4-FFF2-40B4-BE49-F238E27FC236}">
                <a16:creationId xmlns:a16="http://schemas.microsoft.com/office/drawing/2014/main" id="{77B6AF53-0F9D-E219-67E5-08F5E59B48CC}"/>
              </a:ext>
            </a:extLst>
          </p:cNvPr>
          <p:cNvSpPr txBox="1"/>
          <p:nvPr/>
        </p:nvSpPr>
        <p:spPr>
          <a:xfrm>
            <a:off x="5258748" y="3568278"/>
            <a:ext cx="276225" cy="369332"/>
          </a:xfrm>
          <a:prstGeom prst="rect">
            <a:avLst/>
          </a:prstGeom>
          <a:noFill/>
        </p:spPr>
        <p:txBody>
          <a:bodyPr wrap="square" rtlCol="0">
            <a:spAutoFit/>
          </a:bodyPr>
          <a:lstStyle/>
          <a:p>
            <a:r>
              <a:rPr lang="en-US" dirty="0"/>
              <a:t>=</a:t>
            </a:r>
          </a:p>
        </p:txBody>
      </p:sp>
      <p:sp>
        <p:nvSpPr>
          <p:cNvPr id="25" name="TextBox 24">
            <a:extLst>
              <a:ext uri="{FF2B5EF4-FFF2-40B4-BE49-F238E27FC236}">
                <a16:creationId xmlns:a16="http://schemas.microsoft.com/office/drawing/2014/main" id="{199FA4B9-CC42-6CF6-677B-2E4208DA5C87}"/>
              </a:ext>
            </a:extLst>
          </p:cNvPr>
          <p:cNvSpPr txBox="1"/>
          <p:nvPr/>
        </p:nvSpPr>
        <p:spPr>
          <a:xfrm>
            <a:off x="1660770" y="3488449"/>
            <a:ext cx="1854482" cy="646331"/>
          </a:xfrm>
          <a:prstGeom prst="rect">
            <a:avLst/>
          </a:prstGeom>
          <a:noFill/>
        </p:spPr>
        <p:txBody>
          <a:bodyPr wrap="none" rtlCol="0">
            <a:spAutoFit/>
          </a:bodyPr>
          <a:lstStyle/>
          <a:p>
            <a:r>
              <a:rPr lang="en-US" u="sng" dirty="0"/>
              <a:t>1 Intl Inch             </a:t>
            </a:r>
          </a:p>
          <a:p>
            <a:r>
              <a:rPr lang="en-US" dirty="0"/>
              <a:t>2.54 Centimeters </a:t>
            </a:r>
          </a:p>
        </p:txBody>
      </p:sp>
      <p:sp>
        <p:nvSpPr>
          <p:cNvPr id="27" name="TextBox 26">
            <a:extLst>
              <a:ext uri="{FF2B5EF4-FFF2-40B4-BE49-F238E27FC236}">
                <a16:creationId xmlns:a16="http://schemas.microsoft.com/office/drawing/2014/main" id="{82E8B861-70F2-5BE7-24EB-BA84415885E9}"/>
              </a:ext>
            </a:extLst>
          </p:cNvPr>
          <p:cNvSpPr txBox="1"/>
          <p:nvPr/>
        </p:nvSpPr>
        <p:spPr>
          <a:xfrm>
            <a:off x="3800475" y="3488449"/>
            <a:ext cx="1464953" cy="646331"/>
          </a:xfrm>
          <a:prstGeom prst="rect">
            <a:avLst/>
          </a:prstGeom>
          <a:noFill/>
        </p:spPr>
        <p:txBody>
          <a:bodyPr wrap="none" rtlCol="0">
            <a:spAutoFit/>
          </a:bodyPr>
          <a:lstStyle/>
          <a:p>
            <a:r>
              <a:rPr lang="en-US" u="sng" dirty="0"/>
              <a:t>1 Intl Ft          </a:t>
            </a:r>
          </a:p>
          <a:p>
            <a:r>
              <a:rPr lang="en-US" dirty="0"/>
              <a:t>12 Intl Inches</a:t>
            </a:r>
          </a:p>
        </p:txBody>
      </p:sp>
      <p:sp>
        <p:nvSpPr>
          <p:cNvPr id="28" name="TextBox 27">
            <a:extLst>
              <a:ext uri="{FF2B5EF4-FFF2-40B4-BE49-F238E27FC236}">
                <a16:creationId xmlns:a16="http://schemas.microsoft.com/office/drawing/2014/main" id="{1BE059EA-0B70-7DE7-29BC-58ADA40D6BDE}"/>
              </a:ext>
            </a:extLst>
          </p:cNvPr>
          <p:cNvSpPr txBox="1"/>
          <p:nvPr/>
        </p:nvSpPr>
        <p:spPr>
          <a:xfrm>
            <a:off x="3505200" y="3568278"/>
            <a:ext cx="276225" cy="369332"/>
          </a:xfrm>
          <a:prstGeom prst="rect">
            <a:avLst/>
          </a:prstGeom>
          <a:noFill/>
        </p:spPr>
        <p:txBody>
          <a:bodyPr wrap="square" rtlCol="0">
            <a:spAutoFit/>
          </a:bodyPr>
          <a:lstStyle/>
          <a:p>
            <a:r>
              <a:rPr lang="en-US" dirty="0"/>
              <a:t>x</a:t>
            </a:r>
          </a:p>
        </p:txBody>
      </p:sp>
      <p:sp>
        <p:nvSpPr>
          <p:cNvPr id="50" name="TextBox 49">
            <a:extLst>
              <a:ext uri="{FF2B5EF4-FFF2-40B4-BE49-F238E27FC236}">
                <a16:creationId xmlns:a16="http://schemas.microsoft.com/office/drawing/2014/main" id="{30ACE8FA-88AC-0149-227A-305D22E98676}"/>
              </a:ext>
            </a:extLst>
          </p:cNvPr>
          <p:cNvSpPr txBox="1"/>
          <p:nvPr/>
        </p:nvSpPr>
        <p:spPr>
          <a:xfrm>
            <a:off x="5686890" y="3536113"/>
            <a:ext cx="2847993" cy="553998"/>
          </a:xfrm>
          <a:prstGeom prst="rect">
            <a:avLst/>
          </a:prstGeom>
          <a:noFill/>
        </p:spPr>
        <p:txBody>
          <a:bodyPr wrap="square" rtlCol="0">
            <a:spAutoFit/>
          </a:bodyPr>
          <a:lstStyle/>
          <a:p>
            <a:r>
              <a:rPr lang="en-US" dirty="0"/>
              <a:t>1306.24961249 Intl Ft</a:t>
            </a:r>
          </a:p>
          <a:p>
            <a:r>
              <a:rPr lang="en-US" sz="1200" dirty="0"/>
              <a:t>Correct answer, units cancel</a:t>
            </a:r>
          </a:p>
        </p:txBody>
      </p:sp>
      <p:sp>
        <p:nvSpPr>
          <p:cNvPr id="51" name="TextBox 50">
            <a:extLst>
              <a:ext uri="{FF2B5EF4-FFF2-40B4-BE49-F238E27FC236}">
                <a16:creationId xmlns:a16="http://schemas.microsoft.com/office/drawing/2014/main" id="{89B2C507-3A75-C5CA-D65A-55393A2E41A3}"/>
              </a:ext>
            </a:extLst>
          </p:cNvPr>
          <p:cNvSpPr txBox="1"/>
          <p:nvPr/>
        </p:nvSpPr>
        <p:spPr>
          <a:xfrm>
            <a:off x="1019702" y="4196511"/>
            <a:ext cx="3962400" cy="369332"/>
          </a:xfrm>
          <a:prstGeom prst="rect">
            <a:avLst/>
          </a:prstGeom>
          <a:noFill/>
        </p:spPr>
        <p:txBody>
          <a:bodyPr wrap="square" rtlCol="0">
            <a:spAutoFit/>
          </a:bodyPr>
          <a:lstStyle/>
          <a:p>
            <a:r>
              <a:rPr lang="en-US" dirty="0"/>
              <a:t>NIST Table of Conversions</a:t>
            </a:r>
          </a:p>
        </p:txBody>
      </p:sp>
      <p:sp>
        <p:nvSpPr>
          <p:cNvPr id="7" name="TextBox 6">
            <a:extLst>
              <a:ext uri="{FF2B5EF4-FFF2-40B4-BE49-F238E27FC236}">
                <a16:creationId xmlns:a16="http://schemas.microsoft.com/office/drawing/2014/main" id="{693AF4D4-0118-8B40-6881-FFA5128F68A1}"/>
              </a:ext>
            </a:extLst>
          </p:cNvPr>
          <p:cNvSpPr txBox="1"/>
          <p:nvPr/>
        </p:nvSpPr>
        <p:spPr>
          <a:xfrm>
            <a:off x="2279013" y="2652234"/>
            <a:ext cx="1430200" cy="646331"/>
          </a:xfrm>
          <a:prstGeom prst="rect">
            <a:avLst/>
          </a:prstGeom>
          <a:noFill/>
        </p:spPr>
        <p:txBody>
          <a:bodyPr wrap="none" rtlCol="0">
            <a:spAutoFit/>
          </a:bodyPr>
          <a:lstStyle/>
          <a:p>
            <a:r>
              <a:rPr lang="en-US" u="sng" dirty="0"/>
              <a:t>12 US Inches </a:t>
            </a:r>
          </a:p>
          <a:p>
            <a:r>
              <a:rPr lang="en-US" dirty="0"/>
              <a:t>1 US Ft</a:t>
            </a:r>
          </a:p>
        </p:txBody>
      </p:sp>
      <p:sp>
        <p:nvSpPr>
          <p:cNvPr id="9" name="TextBox 8">
            <a:extLst>
              <a:ext uri="{FF2B5EF4-FFF2-40B4-BE49-F238E27FC236}">
                <a16:creationId xmlns:a16="http://schemas.microsoft.com/office/drawing/2014/main" id="{9A5CE687-6057-453D-41CE-0F794F9FE2DE}"/>
              </a:ext>
            </a:extLst>
          </p:cNvPr>
          <p:cNvSpPr txBox="1"/>
          <p:nvPr/>
        </p:nvSpPr>
        <p:spPr>
          <a:xfrm>
            <a:off x="3899720" y="2611520"/>
            <a:ext cx="1669047" cy="646331"/>
          </a:xfrm>
          <a:prstGeom prst="rect">
            <a:avLst/>
          </a:prstGeom>
          <a:noFill/>
        </p:spPr>
        <p:txBody>
          <a:bodyPr wrap="none" rtlCol="0">
            <a:spAutoFit/>
          </a:bodyPr>
          <a:lstStyle/>
          <a:p>
            <a:r>
              <a:rPr lang="en-US" u="sng" dirty="0"/>
              <a:t>1 Meter              </a:t>
            </a:r>
          </a:p>
          <a:p>
            <a:r>
              <a:rPr lang="en-US" dirty="0"/>
              <a:t>39.37 US Inches</a:t>
            </a:r>
          </a:p>
        </p:txBody>
      </p:sp>
      <p:sp>
        <p:nvSpPr>
          <p:cNvPr id="11" name="TextBox 10">
            <a:extLst>
              <a:ext uri="{FF2B5EF4-FFF2-40B4-BE49-F238E27FC236}">
                <a16:creationId xmlns:a16="http://schemas.microsoft.com/office/drawing/2014/main" id="{3DEA7A1E-4443-F331-D274-065304370261}"/>
              </a:ext>
            </a:extLst>
          </p:cNvPr>
          <p:cNvSpPr txBox="1"/>
          <p:nvPr/>
        </p:nvSpPr>
        <p:spPr>
          <a:xfrm>
            <a:off x="401722" y="2746006"/>
            <a:ext cx="1696298" cy="369332"/>
          </a:xfrm>
          <a:prstGeom prst="rect">
            <a:avLst/>
          </a:prstGeom>
          <a:noFill/>
        </p:spPr>
        <p:txBody>
          <a:bodyPr wrap="none" rtlCol="0">
            <a:spAutoFit/>
          </a:bodyPr>
          <a:lstStyle/>
          <a:p>
            <a:r>
              <a:rPr lang="en-US" dirty="0"/>
              <a:t>1,306.247 US FT</a:t>
            </a:r>
          </a:p>
        </p:txBody>
      </p:sp>
      <p:sp>
        <p:nvSpPr>
          <p:cNvPr id="12" name="TextBox 11">
            <a:extLst>
              <a:ext uri="{FF2B5EF4-FFF2-40B4-BE49-F238E27FC236}">
                <a16:creationId xmlns:a16="http://schemas.microsoft.com/office/drawing/2014/main" id="{9A816582-FDE7-AB90-5B27-8493604244AE}"/>
              </a:ext>
            </a:extLst>
          </p:cNvPr>
          <p:cNvSpPr txBox="1"/>
          <p:nvPr/>
        </p:nvSpPr>
        <p:spPr>
          <a:xfrm>
            <a:off x="3597009" y="2705292"/>
            <a:ext cx="276225" cy="369332"/>
          </a:xfrm>
          <a:prstGeom prst="rect">
            <a:avLst/>
          </a:prstGeom>
          <a:noFill/>
        </p:spPr>
        <p:txBody>
          <a:bodyPr wrap="square" rtlCol="0">
            <a:spAutoFit/>
          </a:bodyPr>
          <a:lstStyle/>
          <a:p>
            <a:r>
              <a:rPr lang="en-US" dirty="0"/>
              <a:t>x</a:t>
            </a:r>
          </a:p>
        </p:txBody>
      </p:sp>
      <p:sp>
        <p:nvSpPr>
          <p:cNvPr id="13" name="TextBox 12">
            <a:extLst>
              <a:ext uri="{FF2B5EF4-FFF2-40B4-BE49-F238E27FC236}">
                <a16:creationId xmlns:a16="http://schemas.microsoft.com/office/drawing/2014/main" id="{CAF8001A-118D-259E-B5C9-1DEAF64F82FB}"/>
              </a:ext>
            </a:extLst>
          </p:cNvPr>
          <p:cNvSpPr txBox="1"/>
          <p:nvPr/>
        </p:nvSpPr>
        <p:spPr>
          <a:xfrm>
            <a:off x="2036108" y="2713740"/>
            <a:ext cx="276225" cy="369332"/>
          </a:xfrm>
          <a:prstGeom prst="rect">
            <a:avLst/>
          </a:prstGeom>
          <a:noFill/>
        </p:spPr>
        <p:txBody>
          <a:bodyPr wrap="square" rtlCol="0">
            <a:spAutoFit/>
          </a:bodyPr>
          <a:lstStyle/>
          <a:p>
            <a:r>
              <a:rPr lang="en-US" dirty="0"/>
              <a:t>x</a:t>
            </a:r>
          </a:p>
        </p:txBody>
      </p:sp>
      <p:sp>
        <p:nvSpPr>
          <p:cNvPr id="14" name="TextBox 13">
            <a:extLst>
              <a:ext uri="{FF2B5EF4-FFF2-40B4-BE49-F238E27FC236}">
                <a16:creationId xmlns:a16="http://schemas.microsoft.com/office/drawing/2014/main" id="{8F021FC3-F235-169F-AD65-5B21EA426CC4}"/>
              </a:ext>
            </a:extLst>
          </p:cNvPr>
          <p:cNvSpPr txBox="1"/>
          <p:nvPr/>
        </p:nvSpPr>
        <p:spPr>
          <a:xfrm>
            <a:off x="5495484" y="2673026"/>
            <a:ext cx="276225" cy="369332"/>
          </a:xfrm>
          <a:prstGeom prst="rect">
            <a:avLst/>
          </a:prstGeom>
          <a:noFill/>
        </p:spPr>
        <p:txBody>
          <a:bodyPr wrap="square" rtlCol="0">
            <a:spAutoFit/>
          </a:bodyPr>
          <a:lstStyle/>
          <a:p>
            <a:r>
              <a:rPr lang="en-US" dirty="0"/>
              <a:t>x</a:t>
            </a:r>
          </a:p>
        </p:txBody>
      </p:sp>
      <p:sp>
        <p:nvSpPr>
          <p:cNvPr id="15" name="TextBox 14">
            <a:extLst>
              <a:ext uri="{FF2B5EF4-FFF2-40B4-BE49-F238E27FC236}">
                <a16:creationId xmlns:a16="http://schemas.microsoft.com/office/drawing/2014/main" id="{AE618900-C0D5-7B26-42C4-E8D72DE7F197}"/>
              </a:ext>
            </a:extLst>
          </p:cNvPr>
          <p:cNvSpPr txBox="1"/>
          <p:nvPr/>
        </p:nvSpPr>
        <p:spPr>
          <a:xfrm>
            <a:off x="5780862" y="2584364"/>
            <a:ext cx="1731371" cy="646331"/>
          </a:xfrm>
          <a:prstGeom prst="rect">
            <a:avLst/>
          </a:prstGeom>
          <a:noFill/>
        </p:spPr>
        <p:txBody>
          <a:bodyPr wrap="none" rtlCol="0">
            <a:spAutoFit/>
          </a:bodyPr>
          <a:lstStyle/>
          <a:p>
            <a:r>
              <a:rPr lang="en-US" u="sng" dirty="0"/>
              <a:t>100 Centimeters</a:t>
            </a:r>
          </a:p>
          <a:p>
            <a:r>
              <a:rPr lang="en-US" dirty="0"/>
              <a:t>1 Meter</a:t>
            </a:r>
          </a:p>
        </p:txBody>
      </p:sp>
      <p:sp>
        <p:nvSpPr>
          <p:cNvPr id="22" name="TextBox 21">
            <a:extLst>
              <a:ext uri="{FF2B5EF4-FFF2-40B4-BE49-F238E27FC236}">
                <a16:creationId xmlns:a16="http://schemas.microsoft.com/office/drawing/2014/main" id="{C6B67AB2-12B2-7078-AA32-7B412942AB95}"/>
              </a:ext>
            </a:extLst>
          </p:cNvPr>
          <p:cNvSpPr txBox="1"/>
          <p:nvPr/>
        </p:nvSpPr>
        <p:spPr>
          <a:xfrm>
            <a:off x="7504662" y="2673026"/>
            <a:ext cx="276225" cy="369332"/>
          </a:xfrm>
          <a:prstGeom prst="rect">
            <a:avLst/>
          </a:prstGeom>
          <a:noFill/>
        </p:spPr>
        <p:txBody>
          <a:bodyPr wrap="square" rtlCol="0">
            <a:spAutoFit/>
          </a:bodyPr>
          <a:lstStyle/>
          <a:p>
            <a:r>
              <a:rPr lang="en-US" dirty="0"/>
              <a:t>x</a:t>
            </a:r>
          </a:p>
        </p:txBody>
      </p:sp>
      <p:cxnSp>
        <p:nvCxnSpPr>
          <p:cNvPr id="17" name="Straight Connector 16">
            <a:extLst>
              <a:ext uri="{FF2B5EF4-FFF2-40B4-BE49-F238E27FC236}">
                <a16:creationId xmlns:a16="http://schemas.microsoft.com/office/drawing/2014/main" id="{0EE63118-F2AC-9952-2A72-B88C39A36F2D}"/>
              </a:ext>
            </a:extLst>
          </p:cNvPr>
          <p:cNvCxnSpPr/>
          <p:nvPr/>
        </p:nvCxnSpPr>
        <p:spPr>
          <a:xfrm flipV="1">
            <a:off x="1393644" y="2792273"/>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E1358D9-BCDE-519B-370F-572C981E7C10}"/>
              </a:ext>
            </a:extLst>
          </p:cNvPr>
          <p:cNvCxnSpPr/>
          <p:nvPr/>
        </p:nvCxnSpPr>
        <p:spPr>
          <a:xfrm flipV="1">
            <a:off x="2460124" y="2974865"/>
            <a:ext cx="64008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54DEE51-2265-02F3-7B9F-43A526ECEFB5}"/>
              </a:ext>
            </a:extLst>
          </p:cNvPr>
          <p:cNvCxnSpPr/>
          <p:nvPr/>
        </p:nvCxnSpPr>
        <p:spPr>
          <a:xfrm flipV="1">
            <a:off x="2691926" y="2694236"/>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C53B9384-0BBA-EA64-50A0-05BB5D99F863}"/>
              </a:ext>
            </a:extLst>
          </p:cNvPr>
          <p:cNvCxnSpPr/>
          <p:nvPr/>
        </p:nvCxnSpPr>
        <p:spPr>
          <a:xfrm flipV="1">
            <a:off x="4679696" y="2937107"/>
            <a:ext cx="640080" cy="228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D597497-3BC4-1642-42A5-EA4E10D201A6}"/>
              </a:ext>
            </a:extLst>
          </p:cNvPr>
          <p:cNvCxnSpPr/>
          <p:nvPr/>
        </p:nvCxnSpPr>
        <p:spPr>
          <a:xfrm flipV="1">
            <a:off x="4198391" y="2645245"/>
            <a:ext cx="640080" cy="2286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0E5AC99-0737-EE9B-DEE1-D98CEE909892}"/>
              </a:ext>
            </a:extLst>
          </p:cNvPr>
          <p:cNvCxnSpPr/>
          <p:nvPr/>
        </p:nvCxnSpPr>
        <p:spPr>
          <a:xfrm flipV="1">
            <a:off x="6186161" y="2888116"/>
            <a:ext cx="640080" cy="2286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B25B264-66AE-45EA-987B-D041265E6689}"/>
              </a:ext>
            </a:extLst>
          </p:cNvPr>
          <p:cNvCxnSpPr/>
          <p:nvPr/>
        </p:nvCxnSpPr>
        <p:spPr>
          <a:xfrm flipV="1">
            <a:off x="2105194" y="3557466"/>
            <a:ext cx="640080" cy="2286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2A5F4642-B94B-2365-E0A7-51333C37F226}"/>
              </a:ext>
            </a:extLst>
          </p:cNvPr>
          <p:cNvCxnSpPr/>
          <p:nvPr/>
        </p:nvCxnSpPr>
        <p:spPr>
          <a:xfrm flipV="1">
            <a:off x="4092964" y="3800337"/>
            <a:ext cx="640080" cy="22860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951E5413-8B71-3AA0-96AB-9F2E6E597487}"/>
              </a:ext>
            </a:extLst>
          </p:cNvPr>
          <p:cNvCxnSpPr/>
          <p:nvPr/>
        </p:nvCxnSpPr>
        <p:spPr>
          <a:xfrm flipV="1">
            <a:off x="6450130" y="2631706"/>
            <a:ext cx="640080" cy="22860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BA62AD6-EEB8-5F8C-02F5-25D442A27DFB}"/>
              </a:ext>
            </a:extLst>
          </p:cNvPr>
          <p:cNvCxnSpPr/>
          <p:nvPr/>
        </p:nvCxnSpPr>
        <p:spPr>
          <a:xfrm flipV="1">
            <a:off x="2398836" y="3841280"/>
            <a:ext cx="640080" cy="228600"/>
          </a:xfrm>
          <a:prstGeom prst="line">
            <a:avLst/>
          </a:prstGeom>
          <a:ln>
            <a:solidFill>
              <a:srgbClr val="7030A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836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wipe(left)">
                                      <p:cBhvr>
                                        <p:cTn id="63" dur="500"/>
                                        <p:tgtEl>
                                          <p:spTgt spid="30"/>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8500"/>
                            </p:stCondLst>
                            <p:childTnLst>
                              <p:par>
                                <p:cTn id="73" presetID="22" presetClass="entr" presetSubtype="8"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left)">
                                      <p:cBhvr>
                                        <p:cTn id="7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7" grpId="0"/>
      <p:bldP spid="28" grpId="0"/>
      <p:bldP spid="50" grpId="0"/>
      <p:bldP spid="14" grpId="0"/>
      <p:bldP spid="15" grpId="0"/>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E5F81-424A-E778-E468-458EC03832B5}"/>
              </a:ext>
            </a:extLst>
          </p:cNvPr>
          <p:cNvSpPr>
            <a:spLocks noGrp="1"/>
          </p:cNvSpPr>
          <p:nvPr>
            <p:ph type="title"/>
          </p:nvPr>
        </p:nvSpPr>
        <p:spPr/>
        <p:txBody>
          <a:bodyPr/>
          <a:lstStyle/>
          <a:p>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NSRS 2022 Update</a:t>
            </a:r>
            <a:endParaRPr lang="en-US" dirty="0"/>
          </a:p>
        </p:txBody>
      </p:sp>
      <p:sp>
        <p:nvSpPr>
          <p:cNvPr id="3" name="Content Placeholder 2">
            <a:extLst>
              <a:ext uri="{FF2B5EF4-FFF2-40B4-BE49-F238E27FC236}">
                <a16:creationId xmlns:a16="http://schemas.microsoft.com/office/drawing/2014/main" id="{77EDE8C1-0603-4628-1F41-0AD3C0E67A33}"/>
              </a:ext>
            </a:extLst>
          </p:cNvPr>
          <p:cNvSpPr>
            <a:spLocks noGrp="1"/>
          </p:cNvSpPr>
          <p:nvPr>
            <p:ph idx="1"/>
          </p:nvPr>
        </p:nvSpPr>
        <p:spPr/>
        <p:txBody>
          <a:bodyPr/>
          <a:lstStyle/>
          <a:p>
            <a:r>
              <a:rPr lang="en-US" dirty="0"/>
              <a:t>Questions</a:t>
            </a:r>
          </a:p>
        </p:txBody>
      </p:sp>
      <p:sp>
        <p:nvSpPr>
          <p:cNvPr id="4" name="Date Placeholder 3">
            <a:extLst>
              <a:ext uri="{FF2B5EF4-FFF2-40B4-BE49-F238E27FC236}">
                <a16:creationId xmlns:a16="http://schemas.microsoft.com/office/drawing/2014/main" id="{DFE9E607-ACDB-656C-A5DD-3D79425AC24D}"/>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4516BD5C-C541-73FD-5384-B20037C30CED}"/>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931D936-5768-02B0-9B8E-4135D6E7C487}"/>
              </a:ext>
            </a:extLst>
          </p:cNvPr>
          <p:cNvSpPr>
            <a:spLocks noGrp="1"/>
          </p:cNvSpPr>
          <p:nvPr>
            <p:ph type="sldNum" sz="quarter" idx="12"/>
          </p:nvPr>
        </p:nvSpPr>
        <p:spPr/>
        <p:txBody>
          <a:bodyPr/>
          <a:lstStyle/>
          <a:p>
            <a:fld id="{84C1C367-1155-47A8-B187-ABB1E4FCD3DE}" type="slidenum">
              <a:rPr lang="en-US" altLang="en-US" smtClean="0"/>
              <a:pPr/>
              <a:t>56</a:t>
            </a:fld>
            <a:endParaRPr lang="en-US" altLang="en-US" dirty="0"/>
          </a:p>
        </p:txBody>
      </p:sp>
    </p:spTree>
    <p:extLst>
      <p:ext uri="{BB962C8B-B14F-4D97-AF65-F5344CB8AC3E}">
        <p14:creationId xmlns:p14="http://schemas.microsoft.com/office/powerpoint/2010/main" val="876492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DAA7-3B90-4F28-8E25-05FA70078929}"/>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Recent Progress at NGS</a:t>
            </a:r>
          </a:p>
        </p:txBody>
      </p:sp>
      <p:sp>
        <p:nvSpPr>
          <p:cNvPr id="3" name="Content Placeholder 2">
            <a:extLst>
              <a:ext uri="{FF2B5EF4-FFF2-40B4-BE49-F238E27FC236}">
                <a16:creationId xmlns:a16="http://schemas.microsoft.com/office/drawing/2014/main" id="{B4AC86EE-1E9B-47AF-82C7-45ED0B5E62D1}"/>
              </a:ext>
            </a:extLst>
          </p:cNvPr>
          <p:cNvSpPr>
            <a:spLocks noGrp="1"/>
          </p:cNvSpPr>
          <p:nvPr>
            <p:ph idx="1"/>
          </p:nvPr>
        </p:nvSpPr>
        <p:spPr>
          <a:xfrm>
            <a:off x="457200" y="1624012"/>
            <a:ext cx="8229600" cy="4525963"/>
          </a:xfrm>
        </p:spPr>
        <p:txBody>
          <a:bodyPr/>
          <a:lstStyle/>
          <a:p>
            <a:r>
              <a:rPr lang="en-US" sz="2400" dirty="0">
                <a:latin typeface="Times New Roman" panose="02020603050405020304" pitchFamily="18" charset="0"/>
                <a:cs typeface="Times New Roman" panose="02020603050405020304" pitchFamily="18" charset="0"/>
              </a:rPr>
              <a:t>Geoid Slop</a:t>
            </a:r>
            <a:r>
              <a:rPr lang="en-US" sz="2400" dirty="0">
                <a:cs typeface="Times New Roman" panose="02020603050405020304" pitchFamily="18" charset="0"/>
              </a:rPr>
              <a:t>e Validation Success </a:t>
            </a:r>
          </a:p>
          <a:p>
            <a:pPr lvl="1"/>
            <a:r>
              <a:rPr lang="en-US" sz="2000" dirty="0">
                <a:cs typeface="Times New Roman" panose="02020603050405020304" pitchFamily="18" charset="0"/>
              </a:rPr>
              <a:t>GSVS11 (Texas), GSVS14 (Iowa), GSVS17 (Colorado) </a:t>
            </a:r>
          </a:p>
          <a:p>
            <a:pPr lvl="1"/>
            <a:r>
              <a:rPr lang="en-US" sz="2000" dirty="0">
                <a:latin typeface="Times New Roman" panose="02020603050405020304" pitchFamily="18" charset="0"/>
                <a:cs typeface="Times New Roman" panose="02020603050405020304" pitchFamily="18" charset="0"/>
              </a:rPr>
              <a:t>validates H = h-N</a:t>
            </a:r>
          </a:p>
          <a:p>
            <a:r>
              <a:rPr lang="en-US" sz="2400" dirty="0">
                <a:latin typeface="Times New Roman" panose="02020603050405020304" pitchFamily="18" charset="0"/>
                <a:cs typeface="Times New Roman" panose="02020603050405020304" pitchFamily="18" charset="0"/>
              </a:rPr>
              <a:t>GRAV-D completion</a:t>
            </a:r>
          </a:p>
          <a:p>
            <a:r>
              <a:rPr lang="en-US" sz="2400" dirty="0">
                <a:latin typeface="Times New Roman" panose="02020603050405020304" pitchFamily="18" charset="0"/>
                <a:cs typeface="Times New Roman" panose="02020603050405020304" pitchFamily="18" charset="0"/>
              </a:rPr>
              <a:t>Vertical Datum Transformation Tool (GPS on BM Campaign)</a:t>
            </a:r>
          </a:p>
          <a:p>
            <a:r>
              <a:rPr lang="en-US" sz="2400" dirty="0">
                <a:latin typeface="Times New Roman" panose="02020603050405020304" pitchFamily="18" charset="0"/>
                <a:cs typeface="Times New Roman" panose="02020603050405020304" pitchFamily="18" charset="0"/>
              </a:rPr>
              <a:t>NCAT Improvements</a:t>
            </a:r>
          </a:p>
          <a:p>
            <a:r>
              <a:rPr lang="en-US" sz="2400" dirty="0">
                <a:latin typeface="Times New Roman" panose="02020603050405020304" pitchFamily="18" charset="0"/>
                <a:cs typeface="Times New Roman" panose="02020603050405020304" pitchFamily="18" charset="0"/>
              </a:rPr>
              <a:t>M-Pages</a:t>
            </a:r>
          </a:p>
          <a:p>
            <a:r>
              <a:rPr lang="en-US" sz="2400" dirty="0">
                <a:latin typeface="Times New Roman" panose="02020603050405020304" pitchFamily="18" charset="0"/>
                <a:cs typeface="Times New Roman" panose="02020603050405020304" pitchFamily="18" charset="0"/>
              </a:rPr>
              <a:t>NOS NGS 92</a:t>
            </a:r>
          </a:p>
        </p:txBody>
      </p:sp>
      <p:sp>
        <p:nvSpPr>
          <p:cNvPr id="4" name="Date Placeholder 3">
            <a:extLst>
              <a:ext uri="{FF2B5EF4-FFF2-40B4-BE49-F238E27FC236}">
                <a16:creationId xmlns:a16="http://schemas.microsoft.com/office/drawing/2014/main" id="{ED313E72-D042-5071-1852-8BA8DD45AE97}"/>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2E122AFD-FF79-971D-BAA5-478EE365E82F}"/>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10E80D6F-CE1A-53E0-27F7-61640558A3D7}"/>
              </a:ext>
            </a:extLst>
          </p:cNvPr>
          <p:cNvSpPr>
            <a:spLocks noGrp="1"/>
          </p:cNvSpPr>
          <p:nvPr>
            <p:ph type="sldNum" sz="quarter" idx="12"/>
          </p:nvPr>
        </p:nvSpPr>
        <p:spPr/>
        <p:txBody>
          <a:bodyPr/>
          <a:lstStyle/>
          <a:p>
            <a:fld id="{84C1C367-1155-47A8-B187-ABB1E4FCD3DE}" type="slidenum">
              <a:rPr lang="en-US" altLang="en-US" smtClean="0"/>
              <a:pPr/>
              <a:t>6</a:t>
            </a:fld>
            <a:endParaRPr lang="en-US" altLang="en-US" dirty="0"/>
          </a:p>
        </p:txBody>
      </p:sp>
      <p:sp>
        <p:nvSpPr>
          <p:cNvPr id="7" name="TextBox 6">
            <a:extLst>
              <a:ext uri="{FF2B5EF4-FFF2-40B4-BE49-F238E27FC236}">
                <a16:creationId xmlns:a16="http://schemas.microsoft.com/office/drawing/2014/main" id="{70502ACE-C4AB-CDED-9378-C5DB68233B7A}"/>
              </a:ext>
            </a:extLst>
          </p:cNvPr>
          <p:cNvSpPr txBox="1"/>
          <p:nvPr/>
        </p:nvSpPr>
        <p:spPr>
          <a:xfrm rot="21200514">
            <a:off x="4652962" y="4911686"/>
            <a:ext cx="2733675" cy="646331"/>
          </a:xfrm>
          <a:prstGeom prst="rect">
            <a:avLst/>
          </a:prstGeom>
          <a:noFill/>
        </p:spPr>
        <p:txBody>
          <a:bodyPr wrap="square" rtlCol="0">
            <a:spAutoFit/>
          </a:bodyPr>
          <a:lstStyle/>
          <a:p>
            <a:r>
              <a:rPr lang="en-US" dirty="0">
                <a:solidFill>
                  <a:srgbClr val="FF0000"/>
                </a:solidFill>
                <a:latin typeface="+mj-lt"/>
              </a:rPr>
              <a:t>Let’s take a brief look at these projects.</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Geoid Slop</a:t>
            </a:r>
            <a:r>
              <a:rPr lang="en-US" dirty="0">
                <a:cs typeface="Times New Roman" panose="02020603050405020304" pitchFamily="18" charset="0"/>
              </a:rPr>
              <a:t>e Validation Success</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sz="2000" dirty="0"/>
              <a:t>NGS needed to prove that defining heights using gravity and a high-precision </a:t>
            </a:r>
            <a:r>
              <a:rPr lang="en-US" sz="2000" dirty="0">
                <a:solidFill>
                  <a:srgbClr val="FF0000"/>
                </a:solidFill>
              </a:rPr>
              <a:t>geoid model </a:t>
            </a:r>
            <a:r>
              <a:rPr lang="en-US" sz="2000" dirty="0"/>
              <a:t>would be able to acceptably duplicate the results of traditional leveling.</a:t>
            </a:r>
          </a:p>
          <a:p>
            <a:endParaRPr lang="en-US" sz="2000" dirty="0"/>
          </a:p>
          <a:p>
            <a:endParaRPr lang="en-US" sz="2000" dirty="0"/>
          </a:p>
          <a:p>
            <a:r>
              <a:rPr lang="en-US" sz="2000" dirty="0"/>
              <a:t>Put in algebraic terms  H = h - N:</a:t>
            </a:r>
          </a:p>
          <a:p>
            <a:pPr marL="0" indent="0">
              <a:buNone/>
            </a:pPr>
            <a:r>
              <a:rPr lang="en-US" sz="2000" i="1" dirty="0"/>
              <a:t>	Orthometric height (H) = Ellipsoid Height (h) – Geoid Model (N)</a:t>
            </a:r>
          </a:p>
          <a:p>
            <a:pPr lvl="1"/>
            <a:r>
              <a:rPr lang="en-US" sz="1600" i="1" dirty="0"/>
              <a:t>Ellipsoid Height (h) will be measured using GPS</a:t>
            </a:r>
          </a:p>
          <a:p>
            <a:pPr lvl="1"/>
            <a:r>
              <a:rPr lang="en-US" sz="1600" i="1" dirty="0"/>
              <a:t>Geoid Model (N) will be computed from the global gravity field</a:t>
            </a:r>
          </a:p>
          <a:p>
            <a:pPr lvl="1"/>
            <a:r>
              <a:rPr lang="en-US" sz="1600" i="1" dirty="0"/>
              <a:t>Orthometric Height (H) will be computed.</a:t>
            </a:r>
          </a:p>
          <a:p>
            <a:endParaRPr lang="en-US" sz="2000" i="1"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7</a:t>
            </a:fld>
            <a:endParaRPr lang="en-US" altLang="en-US" dirty="0"/>
          </a:p>
        </p:txBody>
      </p:sp>
      <p:sp>
        <p:nvSpPr>
          <p:cNvPr id="7" name="TextBox 6">
            <a:extLst>
              <a:ext uri="{FF2B5EF4-FFF2-40B4-BE49-F238E27FC236}">
                <a16:creationId xmlns:a16="http://schemas.microsoft.com/office/drawing/2014/main" id="{765E9221-83FD-7764-0502-522E25567CF5}"/>
              </a:ext>
            </a:extLst>
          </p:cNvPr>
          <p:cNvSpPr txBox="1"/>
          <p:nvPr/>
        </p:nvSpPr>
        <p:spPr>
          <a:xfrm>
            <a:off x="5971674" y="2259449"/>
            <a:ext cx="3124200" cy="1169551"/>
          </a:xfrm>
          <a:prstGeom prst="rect">
            <a:avLst/>
          </a:prstGeom>
          <a:solidFill>
            <a:srgbClr val="FF0000">
              <a:alpha val="5000"/>
            </a:srgbClr>
          </a:solidFill>
          <a:ln w="25400">
            <a:solidFill>
              <a:srgbClr val="FF0000"/>
            </a:solidFill>
          </a:ln>
        </p:spPr>
        <p:txBody>
          <a:bodyPr wrap="square" rtlCol="0">
            <a:spAutoFit/>
          </a:bodyPr>
          <a:lstStyle/>
          <a:p>
            <a:r>
              <a:rPr lang="en-US" sz="1400" i="1" dirty="0">
                <a:solidFill>
                  <a:srgbClr val="FF0000"/>
                </a:solidFill>
                <a:effectLst/>
                <a:latin typeface="+mj-lt"/>
              </a:rPr>
              <a:t>“the gravimetric geoid used in defining the NSRS should have an absolute accuracy of 1 centimeter at any place and at any time.” </a:t>
            </a:r>
          </a:p>
          <a:p>
            <a:r>
              <a:rPr lang="en-US" sz="1400" dirty="0">
                <a:solidFill>
                  <a:srgbClr val="FF0000"/>
                </a:solidFill>
                <a:latin typeface="+mj-lt"/>
              </a:rPr>
              <a:t>- the </a:t>
            </a:r>
            <a:r>
              <a:rPr lang="en-US" sz="1400" dirty="0">
                <a:solidFill>
                  <a:srgbClr val="FF0000"/>
                </a:solidFill>
                <a:effectLst/>
                <a:latin typeface="+mj-lt"/>
              </a:rPr>
              <a:t>NGS 10 Year Plan</a:t>
            </a:r>
            <a:endParaRPr lang="en-US" sz="1400" dirty="0">
              <a:solidFill>
                <a:srgbClr val="FF0000"/>
              </a:solidFill>
              <a:latin typeface="+mj-lt"/>
            </a:endParaRPr>
          </a:p>
        </p:txBody>
      </p:sp>
      <p:cxnSp>
        <p:nvCxnSpPr>
          <p:cNvPr id="9" name="Connector: Elbow 8">
            <a:extLst>
              <a:ext uri="{FF2B5EF4-FFF2-40B4-BE49-F238E27FC236}">
                <a16:creationId xmlns:a16="http://schemas.microsoft.com/office/drawing/2014/main" id="{AE94C75D-B39D-862D-F9A7-3307DABA9A6D}"/>
              </a:ext>
            </a:extLst>
          </p:cNvPr>
          <p:cNvCxnSpPr>
            <a:cxnSpLocks/>
            <a:endCxn id="7" idx="1"/>
          </p:cNvCxnSpPr>
          <p:nvPr/>
        </p:nvCxnSpPr>
        <p:spPr>
          <a:xfrm rot="16200000" flipH="1">
            <a:off x="5457036" y="2329587"/>
            <a:ext cx="584776" cy="444500"/>
          </a:xfrm>
          <a:prstGeom prst="bentConnector2">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503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93800-1999-1868-35D7-E7913179156B}"/>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Geoid Slop</a:t>
            </a:r>
            <a:r>
              <a:rPr lang="en-US" dirty="0">
                <a:cs typeface="Times New Roman" panose="02020603050405020304" pitchFamily="18" charset="0"/>
              </a:rPr>
              <a:t>e Validation Success</a:t>
            </a:r>
            <a:endParaRPr lang="en-US" dirty="0"/>
          </a:p>
        </p:txBody>
      </p:sp>
      <p:sp>
        <p:nvSpPr>
          <p:cNvPr id="4" name="Date Placeholder 3">
            <a:extLst>
              <a:ext uri="{FF2B5EF4-FFF2-40B4-BE49-F238E27FC236}">
                <a16:creationId xmlns:a16="http://schemas.microsoft.com/office/drawing/2014/main" id="{D7A7CD83-7B13-AC6D-8500-AF34460AB1EF}"/>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A2DAE244-367F-231F-33EE-03EC09F3DD40}"/>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812B4856-ED56-5EBC-D958-C77F2D54DC9E}"/>
              </a:ext>
            </a:extLst>
          </p:cNvPr>
          <p:cNvSpPr>
            <a:spLocks noGrp="1"/>
          </p:cNvSpPr>
          <p:nvPr>
            <p:ph type="sldNum" sz="quarter" idx="12"/>
          </p:nvPr>
        </p:nvSpPr>
        <p:spPr/>
        <p:txBody>
          <a:bodyPr/>
          <a:lstStyle/>
          <a:p>
            <a:fld id="{84C1C367-1155-47A8-B187-ABB1E4FCD3DE}" type="slidenum">
              <a:rPr lang="en-US" altLang="en-US" smtClean="0"/>
              <a:pPr/>
              <a:t>8</a:t>
            </a:fld>
            <a:endParaRPr lang="en-US" altLang="en-US" dirty="0"/>
          </a:p>
        </p:txBody>
      </p:sp>
      <p:pic>
        <p:nvPicPr>
          <p:cNvPr id="8" name="Picture 7" descr="image of Slide 1 of Geoid Slope Validation Survey analysis ny Von Westrum and Ahlgren.">
            <a:extLst>
              <a:ext uri="{FF2B5EF4-FFF2-40B4-BE49-F238E27FC236}">
                <a16:creationId xmlns:a16="http://schemas.microsoft.com/office/drawing/2014/main" id="{FDA98D4E-9964-95E3-4C51-22A3DBEB215D}"/>
              </a:ext>
            </a:extLst>
          </p:cNvPr>
          <p:cNvPicPr>
            <a:picLocks noChangeAspect="1"/>
          </p:cNvPicPr>
          <p:nvPr/>
        </p:nvPicPr>
        <p:blipFill>
          <a:blip r:embed="rId3"/>
          <a:stretch>
            <a:fillRect/>
          </a:stretch>
        </p:blipFill>
        <p:spPr>
          <a:xfrm>
            <a:off x="962025" y="1178487"/>
            <a:ext cx="7219949" cy="4041354"/>
          </a:xfrm>
          <a:prstGeom prst="rect">
            <a:avLst/>
          </a:prstGeom>
        </p:spPr>
      </p:pic>
      <p:sp>
        <p:nvSpPr>
          <p:cNvPr id="11" name="TextBox 10">
            <a:extLst>
              <a:ext uri="{FF2B5EF4-FFF2-40B4-BE49-F238E27FC236}">
                <a16:creationId xmlns:a16="http://schemas.microsoft.com/office/drawing/2014/main" id="{74BFD7CE-9AD0-729F-F9F2-26258446C449}"/>
              </a:ext>
            </a:extLst>
          </p:cNvPr>
          <p:cNvSpPr txBox="1"/>
          <p:nvPr/>
        </p:nvSpPr>
        <p:spPr>
          <a:xfrm>
            <a:off x="261937" y="5321678"/>
            <a:ext cx="8024813" cy="830997"/>
          </a:xfrm>
          <a:prstGeom prst="rect">
            <a:avLst/>
          </a:prstGeom>
          <a:noFill/>
        </p:spPr>
        <p:txBody>
          <a:bodyPr wrap="square">
            <a:spAutoFit/>
          </a:bodyPr>
          <a:lstStyle/>
          <a:p>
            <a:r>
              <a:rPr lang="en-US" sz="1600" dirty="0">
                <a:latin typeface="+mj-lt"/>
              </a:rPr>
              <a:t>See NGS Presentations Library:</a:t>
            </a:r>
          </a:p>
          <a:p>
            <a:r>
              <a:rPr lang="en-US" sz="1600" dirty="0">
                <a:latin typeface="+mj-lt"/>
              </a:rPr>
              <a:t>“Geoid Slope Validation Surveys - Ground Truth Tests of the Models” by Derek van </a:t>
            </a:r>
            <a:r>
              <a:rPr lang="en-US" sz="1600" dirty="0" err="1">
                <a:latin typeface="+mj-lt"/>
              </a:rPr>
              <a:t>Westrum</a:t>
            </a:r>
            <a:endParaRPr lang="en-US" sz="1600" dirty="0">
              <a:latin typeface="+mj-lt"/>
            </a:endParaRPr>
          </a:p>
          <a:p>
            <a:r>
              <a:rPr lang="en-US" sz="1400" i="1" dirty="0">
                <a:solidFill>
                  <a:srgbClr val="FF0000"/>
                </a:solidFill>
                <a:latin typeface="+mj-lt"/>
              </a:rPr>
              <a:t>https://geodesy.noaa.gov/web/science_edu/presentations_library/files/vanwestrum_gsvssummary.pptx</a:t>
            </a:r>
          </a:p>
        </p:txBody>
      </p:sp>
      <p:sp>
        <p:nvSpPr>
          <p:cNvPr id="18" name="TextBox 17">
            <a:extLst>
              <a:ext uri="{FF2B5EF4-FFF2-40B4-BE49-F238E27FC236}">
                <a16:creationId xmlns:a16="http://schemas.microsoft.com/office/drawing/2014/main" id="{CA3E341F-872A-D2B6-E695-3D47CE6CDFC5}"/>
              </a:ext>
            </a:extLst>
          </p:cNvPr>
          <p:cNvSpPr txBox="1"/>
          <p:nvPr/>
        </p:nvSpPr>
        <p:spPr>
          <a:xfrm rot="20416354">
            <a:off x="6388857" y="3541112"/>
            <a:ext cx="1686783" cy="923330"/>
          </a:xfrm>
          <a:prstGeom prst="rect">
            <a:avLst/>
          </a:prstGeom>
          <a:noFill/>
        </p:spPr>
        <p:txBody>
          <a:bodyPr wrap="square" rtlCol="0">
            <a:spAutoFit/>
          </a:bodyPr>
          <a:lstStyle/>
          <a:p>
            <a:r>
              <a:rPr lang="en-US" dirty="0"/>
              <a:t>Success, essentially complete!</a:t>
            </a:r>
          </a:p>
        </p:txBody>
      </p:sp>
    </p:spTree>
    <p:extLst>
      <p:ext uri="{BB962C8B-B14F-4D97-AF65-F5344CB8AC3E}">
        <p14:creationId xmlns:p14="http://schemas.microsoft.com/office/powerpoint/2010/main" val="3007224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7045D-16F5-DB48-766A-5402E5834AF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GRAV-D</a:t>
            </a:r>
            <a:endParaRPr lang="en-US" dirty="0"/>
          </a:p>
        </p:txBody>
      </p:sp>
      <p:sp>
        <p:nvSpPr>
          <p:cNvPr id="3" name="Content Placeholder 2">
            <a:extLst>
              <a:ext uri="{FF2B5EF4-FFF2-40B4-BE49-F238E27FC236}">
                <a16:creationId xmlns:a16="http://schemas.microsoft.com/office/drawing/2014/main" id="{687E2965-E4CC-F432-DA86-C43D6B9EFF59}"/>
              </a:ext>
            </a:extLst>
          </p:cNvPr>
          <p:cNvSpPr>
            <a:spLocks noGrp="1"/>
          </p:cNvSpPr>
          <p:nvPr>
            <p:ph idx="1"/>
          </p:nvPr>
        </p:nvSpPr>
        <p:spPr/>
        <p:txBody>
          <a:bodyPr/>
          <a:lstStyle/>
          <a:p>
            <a:r>
              <a:rPr lang="en-US" dirty="0"/>
              <a:t>Flying an airborne gravity meter at 20,000 feet.</a:t>
            </a:r>
          </a:p>
          <a:p>
            <a:r>
              <a:rPr lang="en-US" dirty="0"/>
              <a:t>Measure the Earth’s gravity field with sufficient density and accuracy to create a </a:t>
            </a:r>
            <a:r>
              <a:rPr lang="en-US" dirty="0">
                <a:solidFill>
                  <a:srgbClr val="FF0000"/>
                </a:solidFill>
              </a:rPr>
              <a:t>“geoid model” </a:t>
            </a:r>
            <a:r>
              <a:rPr lang="en-US" dirty="0"/>
              <a:t>over ¼ of the Earth – to cover the USA. </a:t>
            </a:r>
          </a:p>
          <a:p>
            <a:endParaRPr lang="en-US" dirty="0"/>
          </a:p>
        </p:txBody>
      </p:sp>
      <p:sp>
        <p:nvSpPr>
          <p:cNvPr id="4" name="Date Placeholder 3">
            <a:extLst>
              <a:ext uri="{FF2B5EF4-FFF2-40B4-BE49-F238E27FC236}">
                <a16:creationId xmlns:a16="http://schemas.microsoft.com/office/drawing/2014/main" id="{F341E918-4600-FD8C-FCFC-EE5330A87556}"/>
              </a:ext>
            </a:extLst>
          </p:cNvPr>
          <p:cNvSpPr>
            <a:spLocks noGrp="1"/>
          </p:cNvSpPr>
          <p:nvPr>
            <p:ph type="dt" sz="half" idx="10"/>
          </p:nvPr>
        </p:nvSpPr>
        <p:spPr/>
        <p:txBody>
          <a:bodyPr/>
          <a:lstStyle/>
          <a:p>
            <a:r>
              <a:rPr lang="en-US" altLang="en-US"/>
              <a:t>November 30, 2023</a:t>
            </a:r>
            <a:endParaRPr lang="en-US" altLang="en-US" dirty="0"/>
          </a:p>
        </p:txBody>
      </p:sp>
      <p:sp>
        <p:nvSpPr>
          <p:cNvPr id="5" name="Footer Placeholder 4">
            <a:extLst>
              <a:ext uri="{FF2B5EF4-FFF2-40B4-BE49-F238E27FC236}">
                <a16:creationId xmlns:a16="http://schemas.microsoft.com/office/drawing/2014/main" id="{31FD8105-8E19-2C96-BC70-FB5836E6FE2E}"/>
              </a:ext>
            </a:extLst>
          </p:cNvPr>
          <p:cNvSpPr>
            <a:spLocks noGrp="1"/>
          </p:cNvSpPr>
          <p:nvPr>
            <p:ph type="ftr" sz="quarter" idx="11"/>
          </p:nvPr>
        </p:nvSpPr>
        <p:spPr/>
        <p:txBody>
          <a:bodyPr/>
          <a:lstStyle/>
          <a:p>
            <a:pPr>
              <a:defRPr/>
            </a:pPr>
            <a:r>
              <a:rPr lang="en-US"/>
              <a:t>NSRS2022 Update</a:t>
            </a:r>
            <a:endParaRPr lang="en-US" dirty="0"/>
          </a:p>
        </p:txBody>
      </p:sp>
      <p:sp>
        <p:nvSpPr>
          <p:cNvPr id="6" name="Slide Number Placeholder 5">
            <a:extLst>
              <a:ext uri="{FF2B5EF4-FFF2-40B4-BE49-F238E27FC236}">
                <a16:creationId xmlns:a16="http://schemas.microsoft.com/office/drawing/2014/main" id="{E1D93676-2BBF-53E3-737D-9C355C404B0E}"/>
              </a:ext>
            </a:extLst>
          </p:cNvPr>
          <p:cNvSpPr>
            <a:spLocks noGrp="1"/>
          </p:cNvSpPr>
          <p:nvPr>
            <p:ph type="sldNum" sz="quarter" idx="12"/>
          </p:nvPr>
        </p:nvSpPr>
        <p:spPr/>
        <p:txBody>
          <a:bodyPr/>
          <a:lstStyle/>
          <a:p>
            <a:fld id="{84C1C367-1155-47A8-B187-ABB1E4FCD3DE}" type="slidenum">
              <a:rPr lang="en-US" altLang="en-US" smtClean="0"/>
              <a:pPr/>
              <a:t>9</a:t>
            </a:fld>
            <a:endParaRPr lang="en-US" altLang="en-US" dirty="0"/>
          </a:p>
        </p:txBody>
      </p:sp>
      <p:pic>
        <p:nvPicPr>
          <p:cNvPr id="8" name="Picture 7" descr="Image of GRAV-D Project Plan Cover Page">
            <a:extLst>
              <a:ext uri="{FF2B5EF4-FFF2-40B4-BE49-F238E27FC236}">
                <a16:creationId xmlns:a16="http://schemas.microsoft.com/office/drawing/2014/main" id="{27378A7C-436C-F022-BE4E-09E40726DDA0}"/>
              </a:ext>
            </a:extLst>
          </p:cNvPr>
          <p:cNvPicPr>
            <a:picLocks noChangeAspect="1"/>
          </p:cNvPicPr>
          <p:nvPr/>
        </p:nvPicPr>
        <p:blipFill>
          <a:blip r:embed="rId3"/>
          <a:stretch>
            <a:fillRect/>
          </a:stretch>
        </p:blipFill>
        <p:spPr>
          <a:xfrm>
            <a:off x="4916269" y="3558387"/>
            <a:ext cx="1942921" cy="2423314"/>
          </a:xfrm>
          <a:prstGeom prst="rect">
            <a:avLst/>
          </a:prstGeom>
        </p:spPr>
      </p:pic>
      <p:sp>
        <p:nvSpPr>
          <p:cNvPr id="10" name="TextBox 9">
            <a:extLst>
              <a:ext uri="{FF2B5EF4-FFF2-40B4-BE49-F238E27FC236}">
                <a16:creationId xmlns:a16="http://schemas.microsoft.com/office/drawing/2014/main" id="{7CE2877C-183B-5F66-3BA8-C1190F0C97A7}"/>
              </a:ext>
            </a:extLst>
          </p:cNvPr>
          <p:cNvSpPr txBox="1"/>
          <p:nvPr/>
        </p:nvSpPr>
        <p:spPr>
          <a:xfrm>
            <a:off x="2362200" y="6069032"/>
            <a:ext cx="4572000" cy="276999"/>
          </a:xfrm>
          <a:prstGeom prst="rect">
            <a:avLst/>
          </a:prstGeom>
          <a:noFill/>
        </p:spPr>
        <p:txBody>
          <a:bodyPr wrap="square">
            <a:spAutoFit/>
          </a:bodyPr>
          <a:lstStyle/>
          <a:p>
            <a:r>
              <a:rPr lang="en-US" sz="1200" dirty="0">
                <a:solidFill>
                  <a:srgbClr val="FF0000"/>
                </a:solidFill>
                <a:latin typeface="+mj-lt"/>
              </a:rPr>
              <a:t>https://www.ngs.noaa.gov/GRAV-D/pubs/GRAV-D_v2007_12_19.pdf</a:t>
            </a:r>
          </a:p>
        </p:txBody>
      </p:sp>
      <p:pic>
        <p:nvPicPr>
          <p:cNvPr id="14" name="Picture 13" descr="image of proposed GEOID2022 extents">
            <a:extLst>
              <a:ext uri="{FF2B5EF4-FFF2-40B4-BE49-F238E27FC236}">
                <a16:creationId xmlns:a16="http://schemas.microsoft.com/office/drawing/2014/main" id="{DEAC21AE-FFB2-2636-042A-EC11D40E83C0}"/>
              </a:ext>
            </a:extLst>
          </p:cNvPr>
          <p:cNvPicPr>
            <a:picLocks noChangeAspect="1"/>
          </p:cNvPicPr>
          <p:nvPr/>
        </p:nvPicPr>
        <p:blipFill>
          <a:blip r:embed="rId4"/>
          <a:stretch>
            <a:fillRect/>
          </a:stretch>
        </p:blipFill>
        <p:spPr>
          <a:xfrm>
            <a:off x="1714752" y="3558386"/>
            <a:ext cx="2683323" cy="2442837"/>
          </a:xfrm>
          <a:prstGeom prst="rect">
            <a:avLst/>
          </a:prstGeom>
        </p:spPr>
      </p:pic>
      <p:sp>
        <p:nvSpPr>
          <p:cNvPr id="7" name="TextBox 6">
            <a:extLst>
              <a:ext uri="{FF2B5EF4-FFF2-40B4-BE49-F238E27FC236}">
                <a16:creationId xmlns:a16="http://schemas.microsoft.com/office/drawing/2014/main" id="{22CFC24A-97CC-2AC0-CC9B-16CC0F684A0F}"/>
              </a:ext>
            </a:extLst>
          </p:cNvPr>
          <p:cNvSpPr txBox="1"/>
          <p:nvPr/>
        </p:nvSpPr>
        <p:spPr>
          <a:xfrm rot="20416354">
            <a:off x="7227057" y="4451019"/>
            <a:ext cx="1686783" cy="923330"/>
          </a:xfrm>
          <a:prstGeom prst="rect">
            <a:avLst/>
          </a:prstGeom>
          <a:noFill/>
        </p:spPr>
        <p:txBody>
          <a:bodyPr wrap="square" rtlCol="0">
            <a:spAutoFit/>
          </a:bodyPr>
          <a:lstStyle/>
          <a:p>
            <a:r>
              <a:rPr lang="en-US" dirty="0"/>
              <a:t>Success, essentially complete!</a:t>
            </a:r>
          </a:p>
        </p:txBody>
      </p:sp>
    </p:spTree>
    <p:extLst>
      <p:ext uri="{BB962C8B-B14F-4D97-AF65-F5344CB8AC3E}">
        <p14:creationId xmlns:p14="http://schemas.microsoft.com/office/powerpoint/2010/main" val="2327346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GS_4x3_508.pptx" id="{034A993A-0178-417C-A381-708C76B640DC}" vid="{AF2AEF85-4776-44B4-ADDC-3AB153EA11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NGS_4x3_508</Template>
  <TotalTime>2758</TotalTime>
  <Words>6354</Words>
  <Application>Microsoft Office PowerPoint</Application>
  <PresentationFormat>On-screen Show (4:3)</PresentationFormat>
  <Paragraphs>837</Paragraphs>
  <Slides>56</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Courier New</vt:lpstr>
      <vt:lpstr>Times New Roman</vt:lpstr>
      <vt:lpstr>Office Theme</vt:lpstr>
      <vt:lpstr>NSRS 2022 Update Preparing for NSRS 2022 - What Should You Do Now?</vt:lpstr>
      <vt:lpstr>NSRS Background</vt:lpstr>
      <vt:lpstr>NSRS Background</vt:lpstr>
      <vt:lpstr>The NGS Stategic Plan</vt:lpstr>
      <vt:lpstr>Needed Research and Development</vt:lpstr>
      <vt:lpstr>Recent Progress at NGS</vt:lpstr>
      <vt:lpstr>Geoid Slope Validation Success</vt:lpstr>
      <vt:lpstr>Geoid Slope Validation Success</vt:lpstr>
      <vt:lpstr>GRAV-D</vt:lpstr>
      <vt:lpstr>Geoid Model (N)</vt:lpstr>
      <vt:lpstr>GPS on BM Campaign</vt:lpstr>
      <vt:lpstr>GPS on BM Campaign</vt:lpstr>
      <vt:lpstr>GPS on BM Campaign</vt:lpstr>
      <vt:lpstr>GPS on BM Campaign</vt:lpstr>
      <vt:lpstr>GPS on BM Campaign</vt:lpstr>
      <vt:lpstr>GPS on BM Campaign</vt:lpstr>
      <vt:lpstr>GPS on BM Campaign</vt:lpstr>
      <vt:lpstr>GPS on BM Campaign</vt:lpstr>
      <vt:lpstr>Iowa Passive Mark Network</vt:lpstr>
      <vt:lpstr>Nebraska Passive Mark Network</vt:lpstr>
      <vt:lpstr>South Dakota Passive Mark Network</vt:lpstr>
      <vt:lpstr>North Dakota Passive Mark Network</vt:lpstr>
      <vt:lpstr>Minnesota Passive Mark Network</vt:lpstr>
      <vt:lpstr>Coordinate Shifts</vt:lpstr>
      <vt:lpstr>Coordinate Shifts</vt:lpstr>
      <vt:lpstr>Coordinate Shifts</vt:lpstr>
      <vt:lpstr>Coordinate Shifts</vt:lpstr>
      <vt:lpstr>Coordinate Shift</vt:lpstr>
      <vt:lpstr>NCAT</vt:lpstr>
      <vt:lpstr>NCAT</vt:lpstr>
      <vt:lpstr>NCAT</vt:lpstr>
      <vt:lpstr>NCAT</vt:lpstr>
      <vt:lpstr>NCAT</vt:lpstr>
      <vt:lpstr>M-PAGES</vt:lpstr>
      <vt:lpstr>M-PAGES</vt:lpstr>
      <vt:lpstr>NOS NGS 92</vt:lpstr>
      <vt:lpstr>NOS NGS 92</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Preparation Steps You Can Take</vt:lpstr>
      <vt:lpstr>Unit Cancellation </vt:lpstr>
      <vt:lpstr>Unit Cancellation </vt:lpstr>
      <vt:lpstr>Unit Cancellation </vt:lpstr>
      <vt:lpstr>Unit Cancellation </vt:lpstr>
      <vt:lpstr>Unit Cancellation </vt:lpstr>
      <vt:lpstr>NSRS 2022 Update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NSRS 2022 Update</dc:title>
  <dc:creator>David Zenk</dc:creator>
  <cp:lastModifiedBy>David Zenk</cp:lastModifiedBy>
  <cp:revision>64</cp:revision>
  <dcterms:created xsi:type="dcterms:W3CDTF">2023-09-25T16:41:29Z</dcterms:created>
  <dcterms:modified xsi:type="dcterms:W3CDTF">2023-10-24T20:00:34Z</dcterms:modified>
</cp:coreProperties>
</file>