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9" r:id="rId2"/>
    <p:sldId id="256" r:id="rId3"/>
    <p:sldId id="561" r:id="rId4"/>
    <p:sldId id="538" r:id="rId5"/>
    <p:sldId id="544" r:id="rId6"/>
    <p:sldId id="545" r:id="rId7"/>
    <p:sldId id="546" r:id="rId8"/>
    <p:sldId id="547" r:id="rId9"/>
    <p:sldId id="562" r:id="rId10"/>
    <p:sldId id="548" r:id="rId11"/>
    <p:sldId id="564" r:id="rId12"/>
    <p:sldId id="565" r:id="rId13"/>
    <p:sldId id="550" r:id="rId14"/>
    <p:sldId id="566" r:id="rId15"/>
    <p:sldId id="551" r:id="rId16"/>
    <p:sldId id="552" r:id="rId17"/>
    <p:sldId id="563" r:id="rId18"/>
    <p:sldId id="553" r:id="rId19"/>
    <p:sldId id="554" r:id="rId20"/>
    <p:sldId id="589" r:id="rId21"/>
    <p:sldId id="555" r:id="rId22"/>
    <p:sldId id="567" r:id="rId23"/>
    <p:sldId id="572" r:id="rId24"/>
    <p:sldId id="568" r:id="rId25"/>
    <p:sldId id="570" r:id="rId26"/>
    <p:sldId id="571" r:id="rId27"/>
    <p:sldId id="580" r:id="rId28"/>
    <p:sldId id="569" r:id="rId29"/>
    <p:sldId id="573" r:id="rId30"/>
    <p:sldId id="575" r:id="rId31"/>
    <p:sldId id="574" r:id="rId32"/>
    <p:sldId id="576" r:id="rId33"/>
    <p:sldId id="577" r:id="rId34"/>
    <p:sldId id="578" r:id="rId35"/>
    <p:sldId id="582" r:id="rId36"/>
    <p:sldId id="583" r:id="rId37"/>
    <p:sldId id="579" r:id="rId38"/>
    <p:sldId id="584" r:id="rId39"/>
    <p:sldId id="585" r:id="rId40"/>
    <p:sldId id="586" r:id="rId41"/>
    <p:sldId id="556" r:id="rId42"/>
    <p:sldId id="581" r:id="rId43"/>
    <p:sldId id="557" r:id="rId44"/>
    <p:sldId id="558" r:id="rId45"/>
    <p:sldId id="559" r:id="rId46"/>
    <p:sldId id="587"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63" autoAdjust="0"/>
    <p:restoredTop sz="70234" autoAdjust="0"/>
  </p:normalViewPr>
  <p:slideViewPr>
    <p:cSldViewPr snapToGrid="0" snapToObjects="1">
      <p:cViewPr varScale="1">
        <p:scale>
          <a:sx n="73" d="100"/>
          <a:sy n="73" d="100"/>
        </p:scale>
        <p:origin x="1896" y="60"/>
      </p:cViewPr>
      <p:guideLst>
        <p:guide orient="horz" pos="2160"/>
        <p:guide pos="2880"/>
        <p:guide pos="5328"/>
        <p:guide pos="432"/>
        <p:guide orient="horz" pos="3888"/>
        <p:guide orient="horz" pos="480"/>
      </p:guideLst>
    </p:cSldViewPr>
  </p:slideViewPr>
  <p:outlineViewPr>
    <p:cViewPr>
      <p:scale>
        <a:sx n="33" d="100"/>
        <a:sy n="33" d="100"/>
      </p:scale>
      <p:origin x="0" y="-6450"/>
    </p:cViewPr>
  </p:outlineViewPr>
  <p:notesTextViewPr>
    <p:cViewPr>
      <p:scale>
        <a:sx n="100" d="100"/>
        <a:sy n="100" d="100"/>
      </p:scale>
      <p:origin x="0" y="0"/>
    </p:cViewPr>
  </p:notesTextViewPr>
  <p:sorterViewPr>
    <p:cViewPr>
      <p:scale>
        <a:sx n="100" d="100"/>
        <a:sy n="100" d="100"/>
      </p:scale>
      <p:origin x="0" y="-6444"/>
    </p:cViewPr>
  </p:sorterViewPr>
  <p:notesViewPr>
    <p:cSldViewPr snapToGrid="0" snapToObjects="1">
      <p:cViewPr>
        <p:scale>
          <a:sx n="75" d="100"/>
          <a:sy n="75" d="100"/>
        </p:scale>
        <p:origin x="3504" y="2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1B839-4037-4268-AEA3-5DF4EDB8CB30}" type="datetimeFigureOut">
              <a:rPr lang="en-US" smtClean="0"/>
              <a:t>4/14/2023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9CF62-8AA2-46DF-B246-FE2AEC3A9391}" type="slidenum">
              <a:rPr lang="en-US" smtClean="0"/>
              <a:t>‹#›</a:t>
            </a:fld>
            <a:endParaRPr lang="en-US"/>
          </a:p>
        </p:txBody>
      </p:sp>
    </p:spTree>
    <p:extLst>
      <p:ext uri="{BB962C8B-B14F-4D97-AF65-F5344CB8AC3E}">
        <p14:creationId xmlns:p14="http://schemas.microsoft.com/office/powerpoint/2010/main" val="182253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today’s webinar.</a:t>
            </a:r>
          </a:p>
          <a:p>
            <a:r>
              <a:rPr lang="en-US" dirty="0"/>
              <a:t>The topic for the day is a preview of the </a:t>
            </a:r>
          </a:p>
          <a:p>
            <a:r>
              <a:rPr lang="en-US" dirty="0"/>
              <a:t>NOAA Technical Memorandum NOS NGS 92</a:t>
            </a:r>
          </a:p>
          <a:p>
            <a:r>
              <a:rPr lang="en-US" dirty="0"/>
              <a:t>Classifications, Accuracy Standards, and General Specifications for GNSS Geodetic Control Surveys using OPUS Projects</a:t>
            </a:r>
          </a:p>
          <a:p>
            <a:endParaRPr lang="en-US" dirty="0"/>
          </a:p>
          <a:p>
            <a:r>
              <a:rPr lang="en-US" dirty="0"/>
              <a:t>I’m Dan </a:t>
            </a:r>
            <a:r>
              <a:rPr lang="en-US" dirty="0" err="1"/>
              <a:t>Gillins</a:t>
            </a:r>
            <a:r>
              <a:rPr lang="en-US" dirty="0"/>
              <a:t>, Acting Chief, Spatial Reference Systems Division</a:t>
            </a:r>
            <a:endParaRPr lang="pt-BR"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a:t>
            </a:fld>
            <a:endParaRPr lang="en-US"/>
          </a:p>
        </p:txBody>
      </p:sp>
      <p:sp>
        <p:nvSpPr>
          <p:cNvPr id="7" name="Slide Image Placeholder 6">
            <a:extLst>
              <a:ext uri="{FF2B5EF4-FFF2-40B4-BE49-F238E27FC236}">
                <a16:creationId xmlns:a16="http://schemas.microsoft.com/office/drawing/2014/main" id="{99A47CF2-2016-A0DD-265E-10D18B24DC31}"/>
              </a:ext>
            </a:extLst>
          </p:cNvPr>
          <p:cNvSpPr>
            <a:spLocks noGrp="1" noRot="1" noChangeAspect="1"/>
          </p:cNvSpPr>
          <p:nvPr>
            <p:ph type="sldImg"/>
          </p:nvPr>
        </p:nvSpPr>
        <p:spPr/>
      </p:sp>
    </p:spTree>
    <p:extLst>
      <p:ext uri="{BB962C8B-B14F-4D97-AF65-F5344CB8AC3E}">
        <p14:creationId xmlns:p14="http://schemas.microsoft.com/office/powerpoint/2010/main" val="4205523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 Standards set </a:t>
            </a:r>
            <a:r>
              <a:rPr lang="en-US" sz="1200" b="1" i="1" dirty="0"/>
              <a:t>Observation Methods </a:t>
            </a:r>
            <a:r>
              <a:rPr lang="en-US" sz="1200" dirty="0"/>
              <a:t>for the 3 mark types.</a:t>
            </a:r>
            <a:endParaRPr lang="en-US" sz="1800"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10</a:t>
            </a:fld>
            <a:endParaRPr lang="en-US"/>
          </a:p>
        </p:txBody>
      </p:sp>
    </p:spTree>
    <p:extLst>
      <p:ext uri="{BB962C8B-B14F-4D97-AF65-F5344CB8AC3E}">
        <p14:creationId xmlns:p14="http://schemas.microsoft.com/office/powerpoint/2010/main" val="375246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4 - Standards for Observation Requirements by Method</a:t>
            </a:r>
          </a:p>
          <a:p>
            <a:endParaRPr lang="en-US" dirty="0"/>
          </a:p>
          <a:p>
            <a:r>
              <a:rPr lang="en-US" dirty="0"/>
              <a:t>4.1 requires that start times of repeat occupations be  offset (or staggered) by 3 hours to 21 hours.</a:t>
            </a:r>
          </a:p>
          <a:p>
            <a:endParaRPr lang="en-US" dirty="0"/>
          </a:p>
          <a:p>
            <a:r>
              <a:rPr lang="en-US" dirty="0"/>
              <a:t>This will ensure that diversity of satellite geometry and mitigation of multipath are accomplished, and also ensure that weather diversity is accomplished by observing on different days.</a:t>
            </a:r>
          </a:p>
          <a:p>
            <a:endParaRPr lang="en-US" dirty="0"/>
          </a:p>
          <a:p>
            <a:r>
              <a:rPr lang="en-US" dirty="0"/>
              <a:t>The term “offset” refers to the difference in the starting times of successive occupations. </a:t>
            </a:r>
          </a:p>
          <a:p>
            <a:endParaRPr lang="en-US" dirty="0"/>
          </a:p>
          <a:p>
            <a:r>
              <a:rPr lang="en-US" dirty="0"/>
              <a:t>Since satellite geometries essentially repeat at approximately every 12 hours, offset times of 3 to 21 hours are logical. </a:t>
            </a:r>
          </a:p>
          <a:p>
            <a:endParaRPr lang="en-US" dirty="0"/>
          </a:p>
          <a:p>
            <a:r>
              <a:rPr lang="en-US" dirty="0"/>
              <a:t>In the case of repeat sessions/occupations whose durations are between 5 hours and 24 hours, no specific offset is required since these durations already provide adequate satellite diversity and multipath mitigation.</a:t>
            </a:r>
          </a:p>
          <a:p>
            <a:endParaRPr lang="en-US" dirty="0"/>
          </a:p>
          <a:p>
            <a:r>
              <a:rPr lang="en-US" dirty="0"/>
              <a:t>4.2 lists the required TOTAL TIME (T) for OPUS PP observations.</a:t>
            </a:r>
          </a:p>
          <a:p>
            <a:r>
              <a:rPr lang="en-US" dirty="0"/>
              <a:t>Note that these Total Times are selected to reflect varying baseline distances and intended classifications.</a:t>
            </a:r>
          </a:p>
          <a:p>
            <a:endParaRPr lang="en-US" dirty="0"/>
          </a:p>
          <a:p>
            <a:r>
              <a:rPr lang="en-US" dirty="0"/>
              <a:t>Total Time is the sum of all the individual occupation times.</a:t>
            </a:r>
          </a:p>
          <a:p>
            <a:r>
              <a:rPr lang="en-US" dirty="0"/>
              <a:t>The Recommended Session Durations suggest several options to achieve the Total Time.</a:t>
            </a:r>
          </a:p>
          <a:p>
            <a:r>
              <a:rPr lang="en-US" dirty="0"/>
              <a:t>A few longer sessions are better than many short sessions.</a:t>
            </a:r>
          </a:p>
          <a:p>
            <a:br>
              <a:rPr lang="en-US" dirty="0"/>
            </a:b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11</a:t>
            </a:fld>
            <a:endParaRPr lang="en-US"/>
          </a:p>
        </p:txBody>
      </p:sp>
      <p:sp>
        <p:nvSpPr>
          <p:cNvPr id="7" name="Slide Image Placeholder 6">
            <a:extLst>
              <a:ext uri="{FF2B5EF4-FFF2-40B4-BE49-F238E27FC236}">
                <a16:creationId xmlns:a16="http://schemas.microsoft.com/office/drawing/2014/main" id="{543B2500-D836-A2AA-9D74-57F8219EF571}"/>
              </a:ext>
            </a:extLst>
          </p:cNvPr>
          <p:cNvSpPr>
            <a:spLocks noGrp="1" noRot="1" noChangeAspect="1"/>
          </p:cNvSpPr>
          <p:nvPr>
            <p:ph type="sldImg"/>
          </p:nvPr>
        </p:nvSpPr>
        <p:spPr/>
      </p:sp>
    </p:spTree>
    <p:extLst>
      <p:ext uri="{BB962C8B-B14F-4D97-AF65-F5344CB8AC3E}">
        <p14:creationId xmlns:p14="http://schemas.microsoft.com/office/powerpoint/2010/main" val="73679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333333"/>
                </a:solidFill>
                <a:effectLst/>
                <a:latin typeface="Arial" panose="020B0604020202020204" pitchFamily="34" charset="0"/>
              </a:rPr>
              <a:t>Table 4 - </a:t>
            </a:r>
            <a:r>
              <a:rPr lang="en-US" sz="1200" b="0" i="0" u="none" strike="noStrike" dirty="0">
                <a:solidFill>
                  <a:srgbClr val="000000"/>
                </a:solidFill>
                <a:effectLst/>
                <a:latin typeface="Arial" panose="020B0604020202020204" pitchFamily="34" charset="0"/>
              </a:rPr>
              <a:t>Standards for Observation Requirements by Method (continued)</a:t>
            </a:r>
            <a:endParaRPr lang="en-US" b="0" dirty="0">
              <a:effectLst/>
            </a:endParaRPr>
          </a:p>
          <a:p>
            <a:endParaRPr lang="en-US" dirty="0"/>
          </a:p>
          <a:p>
            <a:r>
              <a:rPr lang="en-US" dirty="0"/>
              <a:t>4.3 lists the number and duration of sessions for the GVX PP Method.</a:t>
            </a:r>
          </a:p>
          <a:p>
            <a:r>
              <a:rPr lang="en-US" dirty="0"/>
              <a:t>Note that the occupation times are less than for the OPUS PP Method, </a:t>
            </a:r>
          </a:p>
          <a:p>
            <a:r>
              <a:rPr lang="en-US" dirty="0"/>
              <a:t>but so too are the allowable baseline distances, and 3 sessions are required rather than 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 lists the number and duration of occupations for the GVX NRTK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Classification requires 6 occupations with at least 3 occupations on a different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 lists the number and duration of occupations for the GVX SRTK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GVX SRTK is not allowed in the Primary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also that there are more occupations and that some must be on a different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12</a:t>
            </a:fld>
            <a:endParaRPr lang="en-US"/>
          </a:p>
        </p:txBody>
      </p:sp>
    </p:spTree>
    <p:extLst>
      <p:ext uri="{BB962C8B-B14F-4D97-AF65-F5344CB8AC3E}">
        <p14:creationId xmlns:p14="http://schemas.microsoft.com/office/powerpoint/2010/main" val="25936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5 – Standards for Network Design</a:t>
            </a:r>
          </a:p>
          <a:p>
            <a:endParaRPr lang="en-US" dirty="0"/>
          </a:p>
          <a:p>
            <a:pPr lvl="0"/>
            <a:r>
              <a:rPr lang="en-US" dirty="0"/>
              <a:t>It is not possible to set Standards that fit every possible situation.</a:t>
            </a:r>
          </a:p>
          <a:p>
            <a:pPr lvl="0"/>
            <a:r>
              <a:rPr lang="en-US" dirty="0"/>
              <a:t>In those unique circumstances, the Project Proposal must request pre-approval of variation from the Standards and discuss the situation.</a:t>
            </a:r>
          </a:p>
          <a:p>
            <a:endParaRPr lang="en-US" dirty="0"/>
          </a:p>
          <a:p>
            <a:r>
              <a:rPr lang="en-US" dirty="0"/>
              <a:t>5.1 states that the NOAA CORS NETWORK (NCN) must be the hub for all OPUS Projects networks.</a:t>
            </a:r>
          </a:p>
          <a:p>
            <a:r>
              <a:rPr lang="en-US" dirty="0"/>
              <a:t>There are situations where the nearest NCN station is far away from the survey site. </a:t>
            </a:r>
          </a:p>
          <a:p>
            <a:r>
              <a:rPr lang="en-US" dirty="0"/>
              <a:t>A non-NCN mark can then be located very near the survey site and be used as a HUB to shorten the local vector ties from the HUB to the local marks. </a:t>
            </a:r>
          </a:p>
          <a:p>
            <a:r>
              <a:rPr lang="en-US" dirty="0"/>
              <a:t>The use of non-NCN marks as hubs should be avoided when possible and used only when necessary. </a:t>
            </a:r>
          </a:p>
          <a:p>
            <a:endParaRPr lang="en-US" dirty="0"/>
          </a:p>
          <a:p>
            <a:r>
              <a:rPr lang="en-US" dirty="0"/>
              <a:t>5.2 lists the spacing of hubs in a project.</a:t>
            </a:r>
          </a:p>
          <a:p>
            <a:r>
              <a:rPr lang="en-US" dirty="0"/>
              <a:t>There is little benefit in spacing hubs closer than 100 km and in general the NCN CORS are not spaced much closer than that.</a:t>
            </a:r>
          </a:p>
          <a:p>
            <a:r>
              <a:rPr lang="en-US" dirty="0"/>
              <a:t>And baselines longer than 200 km can be avoided by adding an NCN hub.</a:t>
            </a:r>
          </a:p>
          <a:p>
            <a:endParaRPr lang="en-US" dirty="0"/>
          </a:p>
          <a:p>
            <a:r>
              <a:rPr lang="en-US" dirty="0"/>
              <a:t>5.3 the selection of the minimum CORS for a project should follow these spacings.</a:t>
            </a:r>
          </a:p>
          <a:p>
            <a:r>
              <a:rPr lang="en-US" dirty="0"/>
              <a:t>Avoid Distant CORS further than 800 km, there is no benefit from greater distance and the shorter baselines are better.</a:t>
            </a:r>
          </a:p>
          <a:p>
            <a:endParaRPr lang="en-US" dirty="0"/>
          </a:p>
          <a:p>
            <a:r>
              <a:rPr lang="en-US" dirty="0"/>
              <a:t>5.4 There are many error sources in GVX PP, GVX NRTK, and GVX SRTK field and office operations that might lead to incorrect positions or heights. </a:t>
            </a:r>
          </a:p>
          <a:p>
            <a:r>
              <a:rPr lang="en-US" dirty="0"/>
              <a:t>To guard against such errors, it is required that: </a:t>
            </a:r>
          </a:p>
          <a:p>
            <a:r>
              <a:rPr lang="en-US" dirty="0"/>
              <a:t>The Project includes 1 or more OPUS PP verified passive marks as checkpoints within the vicinity of the cluster of GVX vectors, if GVX vectors are uploaded to the Project.</a:t>
            </a:r>
          </a:p>
          <a:p>
            <a:endParaRPr lang="en-US" dirty="0"/>
          </a:p>
          <a:p>
            <a:r>
              <a:rPr lang="en-US" dirty="0"/>
              <a:t>But given the variability of survey conditions, terrain, accessibility, and other factors, it is not possible to set absolute requirements for quantity or proximity. </a:t>
            </a:r>
          </a:p>
          <a:p>
            <a:r>
              <a:rPr lang="en-US" dirty="0"/>
              <a:t>A checkpoint should be in close geographic proximity to the GVX observed marks and that sufficient checkpoints be included so that they can be routinely included in the GVX observations.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13</a:t>
            </a:fld>
            <a:endParaRPr lang="en-US"/>
          </a:p>
        </p:txBody>
      </p:sp>
      <p:sp>
        <p:nvSpPr>
          <p:cNvPr id="7" name="Slide Image Placeholder 6">
            <a:extLst>
              <a:ext uri="{FF2B5EF4-FFF2-40B4-BE49-F238E27FC236}">
                <a16:creationId xmlns:a16="http://schemas.microsoft.com/office/drawing/2014/main" id="{D922503D-06D7-90E9-4613-318C300943A8}"/>
              </a:ext>
            </a:extLst>
          </p:cNvPr>
          <p:cNvSpPr>
            <a:spLocks noGrp="1" noRot="1" noChangeAspect="1"/>
          </p:cNvSpPr>
          <p:nvPr>
            <p:ph type="sldImg"/>
          </p:nvPr>
        </p:nvSpPr>
        <p:spPr/>
      </p:sp>
    </p:spTree>
    <p:extLst>
      <p:ext uri="{BB962C8B-B14F-4D97-AF65-F5344CB8AC3E}">
        <p14:creationId xmlns:p14="http://schemas.microsoft.com/office/powerpoint/2010/main" val="1438649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Table 5 – Standards for Network Design (continued)</a:t>
            </a:r>
          </a:p>
          <a:p>
            <a:endParaRPr lang="en-US" dirty="0"/>
          </a:p>
          <a:p>
            <a:r>
              <a:rPr lang="en-US" dirty="0"/>
              <a:t>5.5 sets limits for the baseline distance for OPUS PP Methods.</a:t>
            </a:r>
          </a:p>
          <a:p>
            <a:r>
              <a:rPr lang="en-US" dirty="0"/>
              <a:t>The limit does not apply to HUB-to-NCN CORS because the HUB and NCN CORS will have 24 hour data files available and these long duration data files facilitate the longer baselines.</a:t>
            </a:r>
          </a:p>
          <a:p>
            <a:r>
              <a:rPr lang="en-US" dirty="0"/>
              <a:t>If hubs are 400 km or less (Table 5.2) the resulting baselines will seldom exceed this limit.</a:t>
            </a:r>
          </a:p>
          <a:p>
            <a:endParaRPr lang="en-US" dirty="0"/>
          </a:p>
          <a:p>
            <a:r>
              <a:rPr lang="en-US" dirty="0"/>
              <a:t>5.6 sets limits on baseline length for the GVX Methods.</a:t>
            </a:r>
          </a:p>
          <a:p>
            <a:endParaRPr lang="en-US" dirty="0"/>
          </a:p>
          <a:p>
            <a:r>
              <a:rPr lang="en-US" dirty="0"/>
              <a:t>5.7 sets limits on the number and type of vectors in a vector chain.</a:t>
            </a:r>
          </a:p>
          <a:p>
            <a:r>
              <a:rPr lang="en-US" dirty="0"/>
              <a:t>We will show examples later in the presentation.</a:t>
            </a:r>
          </a:p>
          <a:p>
            <a:endParaRPr lang="en-US" dirty="0"/>
          </a:p>
          <a:p>
            <a:r>
              <a:rPr lang="en-US" dirty="0"/>
              <a:t>5.8 sets minimum spacing between adjacent marks by Classification.</a:t>
            </a:r>
          </a:p>
          <a:p>
            <a:pPr rtl="0">
              <a:spcBef>
                <a:spcPts val="0"/>
              </a:spcBef>
              <a:spcAft>
                <a:spcPts val="0"/>
              </a:spcAft>
            </a:pPr>
            <a:r>
              <a:rPr lang="en-US" sz="1800" b="0" i="0" u="none" strike="noStrike" dirty="0">
                <a:solidFill>
                  <a:srgbClr val="000000"/>
                </a:solidFill>
                <a:effectLst/>
                <a:latin typeface="Arial" panose="020B0604020202020204" pitchFamily="34" charset="0"/>
              </a:rPr>
              <a:t>The purpose of submitting projects to NGS for review and publication is to provide primary, secondary, or local geodetic control. </a:t>
            </a:r>
          </a:p>
          <a:p>
            <a:pPr rtl="0">
              <a:spcBef>
                <a:spcPts val="0"/>
              </a:spcBef>
              <a:spcAft>
                <a:spcPts val="0"/>
              </a:spcAft>
            </a:pPr>
            <a:r>
              <a:rPr lang="en-US" sz="1800" b="0" i="0" u="none" strike="noStrike" dirty="0">
                <a:solidFill>
                  <a:srgbClr val="000000"/>
                </a:solidFill>
                <a:effectLst/>
                <a:latin typeface="Arial" panose="020B0604020202020204" pitchFamily="34" charset="0"/>
              </a:rPr>
              <a:t>Once that purpose is accomplished there is no gain by closer spacing. </a:t>
            </a:r>
          </a:p>
          <a:p>
            <a:pPr rtl="0">
              <a:spcBef>
                <a:spcPts val="0"/>
              </a:spcBef>
              <a:spcAft>
                <a:spcPts val="0"/>
              </a:spcAft>
            </a:pPr>
            <a:r>
              <a:rPr lang="en-US" sz="1800" b="0" i="0" u="none" strike="noStrike" dirty="0">
                <a:solidFill>
                  <a:srgbClr val="000000"/>
                </a:solidFill>
                <a:effectLst/>
                <a:latin typeface="Arial" panose="020B0604020202020204" pitchFamily="34" charset="0"/>
              </a:rPr>
              <a:t>The Standard limits the spacing of adjacent control marks to a reasonable spacing within which local surveying practices can reliably be followed. </a:t>
            </a:r>
          </a:p>
          <a:p>
            <a:br>
              <a:rPr lang="en-US" dirty="0"/>
            </a:br>
            <a:r>
              <a:rPr lang="en-US" dirty="0"/>
              <a:t>5.9 sets limits on the beginning to ending of observations and how soon to submit the project.</a:t>
            </a:r>
          </a:p>
        </p:txBody>
      </p:sp>
      <p:sp>
        <p:nvSpPr>
          <p:cNvPr id="4" name="Slide Number Placeholder 3"/>
          <p:cNvSpPr>
            <a:spLocks noGrp="1"/>
          </p:cNvSpPr>
          <p:nvPr>
            <p:ph type="sldNum" sz="quarter" idx="5"/>
          </p:nvPr>
        </p:nvSpPr>
        <p:spPr/>
        <p:txBody>
          <a:bodyPr/>
          <a:lstStyle/>
          <a:p>
            <a:fld id="{6889CF62-8AA2-46DF-B246-FE2AEC3A9391}" type="slidenum">
              <a:rPr lang="en-US" smtClean="0"/>
              <a:t>14</a:t>
            </a:fld>
            <a:endParaRPr lang="en-US"/>
          </a:p>
        </p:txBody>
      </p:sp>
    </p:spTree>
    <p:extLst>
      <p:ext uri="{BB962C8B-B14F-4D97-AF65-F5344CB8AC3E}">
        <p14:creationId xmlns:p14="http://schemas.microsoft.com/office/powerpoint/2010/main" val="232397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Table 6 - Standards for Monumentation</a:t>
            </a:r>
          </a:p>
          <a:p>
            <a:endParaRPr lang="en-US" dirty="0"/>
          </a:p>
          <a:p>
            <a:r>
              <a:rPr lang="en-US" dirty="0"/>
              <a:t>6.1 states that stable, publicly-accessible, identifiable, and permanent monuments be used in all projects.</a:t>
            </a:r>
          </a:p>
          <a:p>
            <a:r>
              <a:rPr lang="en-US" dirty="0"/>
              <a:t>And that Project Proposals Include a “typical monument” diagram in Project Proposal.</a:t>
            </a:r>
          </a:p>
          <a:p>
            <a:endParaRPr lang="en-US" dirty="0"/>
          </a:p>
          <a:p>
            <a:r>
              <a:rPr lang="en-US" dirty="0"/>
              <a:t>6.2 states that unique stampings are preferred.</a:t>
            </a:r>
          </a:p>
          <a:p>
            <a:r>
              <a:rPr lang="en-US" dirty="0"/>
              <a:t>Marks which are in close proximity and which have similar designations are often the source of misidentification and confusion.</a:t>
            </a:r>
          </a:p>
          <a:p>
            <a:r>
              <a:rPr lang="en-US" dirty="0"/>
              <a:t>NGS provides several tools to facilitate checking for nearby designations.</a:t>
            </a:r>
          </a:p>
          <a:p>
            <a:endParaRPr lang="en-US" dirty="0"/>
          </a:p>
          <a:p>
            <a:r>
              <a:rPr lang="en-US" dirty="0"/>
              <a:t>6.3 The stability of a mark is of utmost importance in geodetic surveys. </a:t>
            </a:r>
          </a:p>
          <a:p>
            <a:r>
              <a:rPr lang="en-US" dirty="0"/>
              <a:t>Annex P (see section A.29 Setting Class Code) lists vertical stability codes for many types of marks based on their settings. </a:t>
            </a:r>
          </a:p>
          <a:p>
            <a:r>
              <a:rPr lang="en-US" dirty="0"/>
              <a:t>The Project Proposal may request pre-approval of lower stability marks based on local conditions.</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15</a:t>
            </a:fld>
            <a:endParaRPr lang="en-US"/>
          </a:p>
        </p:txBody>
      </p:sp>
      <p:sp>
        <p:nvSpPr>
          <p:cNvPr id="7" name="Slide Image Placeholder 6">
            <a:extLst>
              <a:ext uri="{FF2B5EF4-FFF2-40B4-BE49-F238E27FC236}">
                <a16:creationId xmlns:a16="http://schemas.microsoft.com/office/drawing/2014/main" id="{AF0321DA-4EF1-2762-16F0-A1943C385F69}"/>
              </a:ext>
            </a:extLst>
          </p:cNvPr>
          <p:cNvSpPr>
            <a:spLocks noGrp="1" noRot="1" noChangeAspect="1"/>
          </p:cNvSpPr>
          <p:nvPr>
            <p:ph type="sldImg"/>
          </p:nvPr>
        </p:nvSpPr>
        <p:spPr/>
      </p:sp>
    </p:spTree>
    <p:extLst>
      <p:ext uri="{BB962C8B-B14F-4D97-AF65-F5344CB8AC3E}">
        <p14:creationId xmlns:p14="http://schemas.microsoft.com/office/powerpoint/2010/main" val="222177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Table 7 - Standards for Session Processing and Adjustment Results</a:t>
            </a:r>
          </a:p>
          <a:p>
            <a:endParaRPr lang="en-US" dirty="0"/>
          </a:p>
          <a:p>
            <a:r>
              <a:rPr lang="en-US" dirty="0"/>
              <a:t>7.1 Network accuracy represents the uncertainty of a mark’s position relative to a geodetic reference frame (datum).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maximum HORIZ, UP, and ORTHO network accuracies must be less than or equal to the allowed value in Table 7.1. </a:t>
            </a:r>
          </a:p>
          <a:p>
            <a:pPr lvl="1"/>
            <a:r>
              <a:rPr lang="en-US" dirty="0"/>
              <a:t>If any values exceed the allowed value, the survey has not met the intended classification and must be assigned a different classification.</a:t>
            </a:r>
          </a:p>
          <a:p>
            <a:endParaRPr lang="en-US" dirty="0"/>
          </a:p>
          <a:p>
            <a:r>
              <a:rPr lang="en-US" dirty="0"/>
              <a:t>7.2 Local accuracy represents the uncertainty of a mark’s position relative to other directly connected, adjacent control points.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maximum HORIZ, UP, and ORTHO local accuracy must be less than or equal to the allowed value in Table 7.2. </a:t>
            </a:r>
          </a:p>
          <a:p>
            <a:pPr lvl="1"/>
            <a:r>
              <a:rPr lang="en-US" dirty="0"/>
              <a:t>If any values exceed the allowed value, the survey has not met the intended classification and must be assigned a different classification.</a:t>
            </a:r>
          </a:p>
          <a:p>
            <a:endParaRPr lang="en-US" dirty="0"/>
          </a:p>
          <a:p>
            <a:r>
              <a:rPr lang="en-US" dirty="0"/>
              <a:t>7.3 Sets maximum peak-to-peak coordinate comparisons. </a:t>
            </a:r>
          </a:p>
          <a:p>
            <a:pPr lvl="1"/>
            <a:r>
              <a:rPr lang="en-US" dirty="0"/>
              <a:t>If any values exceed the allowed value, the survey has not met the intended classification and must be assigned a different classification.</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16</a:t>
            </a:fld>
            <a:endParaRPr lang="en-US"/>
          </a:p>
        </p:txBody>
      </p:sp>
      <p:sp>
        <p:nvSpPr>
          <p:cNvPr id="7" name="Slide Image Placeholder 6">
            <a:extLst>
              <a:ext uri="{FF2B5EF4-FFF2-40B4-BE49-F238E27FC236}">
                <a16:creationId xmlns:a16="http://schemas.microsoft.com/office/drawing/2014/main" id="{B484C22F-9B90-7E3E-A6CC-C195A95D9C6C}"/>
              </a:ext>
            </a:extLst>
          </p:cNvPr>
          <p:cNvSpPr>
            <a:spLocks noGrp="1" noRot="1" noChangeAspect="1"/>
          </p:cNvSpPr>
          <p:nvPr>
            <p:ph type="sldImg"/>
          </p:nvPr>
        </p:nvSpPr>
        <p:spPr/>
      </p:sp>
    </p:spTree>
    <p:extLst>
      <p:ext uri="{BB962C8B-B14F-4D97-AF65-F5344CB8AC3E}">
        <p14:creationId xmlns:p14="http://schemas.microsoft.com/office/powerpoint/2010/main" val="398301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Standards for Session Processing and Adjustment Results (continued)</a:t>
            </a:r>
          </a:p>
          <a:p>
            <a:endParaRPr lang="en-US" dirty="0"/>
          </a:p>
          <a:p>
            <a:r>
              <a:rPr lang="en-US" dirty="0"/>
              <a:t>7.4 The maximum residuals per vector are tabulated in the PREPLT2 output. </a:t>
            </a:r>
          </a:p>
          <a:p>
            <a:r>
              <a:rPr lang="en-US" dirty="0"/>
              <a:t>The PREPLT2 output is summarized from the detailed Processing Log (.sum) file in the adjustment. </a:t>
            </a:r>
          </a:p>
          <a:p>
            <a:r>
              <a:rPr lang="en-US" dirty="0"/>
              <a:t>Note that these are absolute  values.</a:t>
            </a:r>
          </a:p>
          <a:p>
            <a:endParaRPr lang="en-US" dirty="0"/>
          </a:p>
          <a:p>
            <a:r>
              <a:rPr lang="en-US" dirty="0"/>
              <a:t>7.5 sets statistical quality checks.</a:t>
            </a:r>
          </a:p>
          <a:p>
            <a:r>
              <a:rPr lang="en-US" dirty="0"/>
              <a:t>The F-Statistic Test is listed in the Horizontal Constrained Adjustment (.TXT) and in the Vertical Constrained Adjustment (.TXT).  </a:t>
            </a:r>
          </a:p>
          <a:p>
            <a:r>
              <a:rPr lang="en-US" dirty="0"/>
              <a:t>The Mark Constraint Ratios are listed in the Horizontal Constrained Adjustment (.TXT) and in the Vertical Constrained Adjustment (.TXT). </a:t>
            </a:r>
          </a:p>
          <a:p>
            <a:br>
              <a:rPr lang="en-US" dirty="0"/>
            </a:b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17</a:t>
            </a:fld>
            <a:endParaRPr lang="en-US"/>
          </a:p>
        </p:txBody>
      </p:sp>
      <p:sp>
        <p:nvSpPr>
          <p:cNvPr id="7" name="Slide Image Placeholder 6">
            <a:extLst>
              <a:ext uri="{FF2B5EF4-FFF2-40B4-BE49-F238E27FC236}">
                <a16:creationId xmlns:a16="http://schemas.microsoft.com/office/drawing/2014/main" id="{11C56423-D516-AA7D-2D42-641E0B0243F2}"/>
              </a:ext>
            </a:extLst>
          </p:cNvPr>
          <p:cNvSpPr>
            <a:spLocks noGrp="1" noRot="1" noChangeAspect="1"/>
          </p:cNvSpPr>
          <p:nvPr>
            <p:ph type="sldImg"/>
          </p:nvPr>
        </p:nvSpPr>
        <p:spPr/>
      </p:sp>
    </p:spTree>
    <p:extLst>
      <p:ext uri="{BB962C8B-B14F-4D97-AF65-F5344CB8AC3E}">
        <p14:creationId xmlns:p14="http://schemas.microsoft.com/office/powerpoint/2010/main" val="53527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8 - Standards for Achieving Valid Orthometric Heights</a:t>
            </a:r>
          </a:p>
          <a:p>
            <a:endParaRPr lang="en-US" dirty="0"/>
          </a:p>
          <a:p>
            <a:r>
              <a:rPr lang="en-US" dirty="0"/>
              <a:t>General Limitation</a:t>
            </a:r>
          </a:p>
          <a:p>
            <a:r>
              <a:rPr lang="en-US" dirty="0"/>
              <a:t>The requirements of Table 8 are applicable only to surveys which seek to establish valid orthometric heights via GNSS Geodetic Control Surveys using OPUS Projects. </a:t>
            </a:r>
          </a:p>
          <a:p>
            <a:r>
              <a:rPr lang="en-US" dirty="0"/>
              <a:t>The Project Proposal must state whether the project proposes to establish valid orthometric heights and </a:t>
            </a:r>
          </a:p>
          <a:p>
            <a:r>
              <a:rPr lang="en-US" dirty="0"/>
              <a:t>The Project Report must state the surveyors intent regarding the orthometric heights in the project.</a:t>
            </a:r>
          </a:p>
          <a:p>
            <a:endParaRPr lang="en-US" dirty="0"/>
          </a:p>
          <a:p>
            <a:r>
              <a:rPr lang="en-US" dirty="0"/>
              <a:t>8.1 requires that new benchmarks must be within the proximity requirements of Standard 8.3 of at least 2 existing valid benchmarks.</a:t>
            </a:r>
          </a:p>
          <a:p>
            <a:endParaRPr lang="en-US" dirty="0"/>
          </a:p>
          <a:p>
            <a:r>
              <a:rPr lang="en-US" dirty="0"/>
              <a:t>8.2 requires that existing valid benchmarks be chosen from a limited set of acceptable orthometric height types.</a:t>
            </a:r>
          </a:p>
          <a:p>
            <a:r>
              <a:rPr lang="en-US" dirty="0"/>
              <a:t>The OPUS Projects User Guide has a very extensive discussion of these orthometric height types with examples.</a:t>
            </a:r>
          </a:p>
          <a:p>
            <a:endParaRPr lang="en-US" dirty="0"/>
          </a:p>
          <a:p>
            <a:r>
              <a:rPr lang="en-US" dirty="0"/>
              <a:t>8.3 sets the maximum allowable distance from new benchmarks to existing valid benchmarks.</a:t>
            </a:r>
          </a:p>
          <a:p>
            <a:r>
              <a:rPr lang="en-US" dirty="0"/>
              <a:t>This presentation will show examples later.</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18</a:t>
            </a:fld>
            <a:endParaRPr lang="en-US"/>
          </a:p>
        </p:txBody>
      </p:sp>
      <p:sp>
        <p:nvSpPr>
          <p:cNvPr id="7" name="Slide Image Placeholder 6">
            <a:extLst>
              <a:ext uri="{FF2B5EF4-FFF2-40B4-BE49-F238E27FC236}">
                <a16:creationId xmlns:a16="http://schemas.microsoft.com/office/drawing/2014/main" id="{69CC61F2-E228-F9FD-E7E7-891CEFCCB0C7}"/>
              </a:ext>
            </a:extLst>
          </p:cNvPr>
          <p:cNvSpPr>
            <a:spLocks noGrp="1" noRot="1" noChangeAspect="1"/>
          </p:cNvSpPr>
          <p:nvPr>
            <p:ph type="sldImg"/>
          </p:nvPr>
        </p:nvSpPr>
        <p:spPr/>
      </p:sp>
    </p:spTree>
    <p:extLst>
      <p:ext uri="{BB962C8B-B14F-4D97-AF65-F5344CB8AC3E}">
        <p14:creationId xmlns:p14="http://schemas.microsoft.com/office/powerpoint/2010/main" val="3723295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9 - Standards for Equipment Used in Field Observations and Office Procedures</a:t>
            </a:r>
          </a:p>
          <a:p>
            <a:endParaRPr lang="en-US" dirty="0"/>
          </a:p>
          <a:p>
            <a:r>
              <a:rPr lang="en-US" dirty="0"/>
              <a:t>9.1 requires either fixed height or adjustable height tripods in each Classification.</a:t>
            </a:r>
          </a:p>
          <a:p>
            <a:r>
              <a:rPr lang="en-US" dirty="0"/>
              <a:t>A fixed height tripod is one in which the distance from the pole tip to the ARP cannot be adjusted or modified.  </a:t>
            </a:r>
          </a:p>
          <a:p>
            <a:r>
              <a:rPr lang="en-US" dirty="0"/>
              <a:t>An adjustable height tripod is one in which the distance from the pole tip to the ARP can be adjusted or modified. </a:t>
            </a:r>
          </a:p>
          <a:p>
            <a:r>
              <a:rPr lang="en-US" dirty="0"/>
              <a:t>All tripods and level bubbles in good repair and adjusted.</a:t>
            </a:r>
            <a:br>
              <a:rPr lang="en-US" dirty="0"/>
            </a:br>
            <a:r>
              <a:rPr lang="en-US" dirty="0"/>
              <a:t>Carefully measured tripod heights are required.</a:t>
            </a:r>
          </a:p>
          <a:p>
            <a:br>
              <a:rPr lang="en-US" dirty="0"/>
            </a:br>
            <a:r>
              <a:rPr lang="en-US" dirty="0"/>
              <a:t>9.2 NGS maintains a list of known NGS-calibrated GPS/GNSS antennas in an ANTCAL file. </a:t>
            </a:r>
          </a:p>
          <a:p>
            <a:r>
              <a:rPr lang="en-US" dirty="0"/>
              <a:t>Antennas which are not on this list are not allowed by the Standard.</a:t>
            </a:r>
          </a:p>
          <a:p>
            <a:br>
              <a:rPr lang="en-US" dirty="0"/>
            </a:br>
            <a:r>
              <a:rPr lang="en-US" dirty="0"/>
              <a:t>9.3 GNSS raw data in RINEX version 2.11 or newer is acceptable for OPUS PP methods. </a:t>
            </a:r>
          </a:p>
          <a:p>
            <a:r>
              <a:rPr lang="en-US" dirty="0"/>
              <a:t>GVX methods may use whatever raw data file the non-NGS software requires.</a:t>
            </a:r>
          </a:p>
          <a:p>
            <a:br>
              <a:rPr lang="en-US" dirty="0"/>
            </a:br>
            <a:r>
              <a:rPr lang="en-US" dirty="0"/>
              <a:t>9.4 Projects submitted to the NGS for review and publication should use the ephemeris version as listed by method in Table 9 to achieve the desired Classification.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19</a:t>
            </a:fld>
            <a:endParaRPr lang="en-US"/>
          </a:p>
        </p:txBody>
      </p:sp>
      <p:sp>
        <p:nvSpPr>
          <p:cNvPr id="7" name="Slide Image Placeholder 6">
            <a:extLst>
              <a:ext uri="{FF2B5EF4-FFF2-40B4-BE49-F238E27FC236}">
                <a16:creationId xmlns:a16="http://schemas.microsoft.com/office/drawing/2014/main" id="{23D8351D-EA54-113E-9A0F-2AD5081AF425}"/>
              </a:ext>
            </a:extLst>
          </p:cNvPr>
          <p:cNvSpPr>
            <a:spLocks noGrp="1" noRot="1" noChangeAspect="1"/>
          </p:cNvSpPr>
          <p:nvPr>
            <p:ph type="sldImg"/>
          </p:nvPr>
        </p:nvSpPr>
        <p:spPr/>
      </p:sp>
    </p:spTree>
    <p:extLst>
      <p:ext uri="{BB962C8B-B14F-4D97-AF65-F5344CB8AC3E}">
        <p14:creationId xmlns:p14="http://schemas.microsoft.com/office/powerpoint/2010/main" val="418412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Executive Summary</a:t>
            </a:r>
          </a:p>
          <a:p>
            <a:r>
              <a:rPr lang="en-US" dirty="0"/>
              <a:t>The Classifications, Standards, and Specifications are required for surveys which will become part of the NGS Integrated Database.</a:t>
            </a:r>
          </a:p>
          <a:p>
            <a:r>
              <a:rPr lang="en-US" dirty="0"/>
              <a:t>The Classifications, Standards, and Specifications document sets forth the NGS’ current standards and procedures for successful establishment of GNSS control using the OPUS Projects service. </a:t>
            </a:r>
          </a:p>
          <a:p>
            <a:r>
              <a:rPr lang="en-US" dirty="0"/>
              <a:t>The Classifications, Standards, and Specifications document is specifically limited to support:</a:t>
            </a:r>
          </a:p>
          <a:p>
            <a:pPr lvl="1"/>
            <a:r>
              <a:rPr lang="en-US" dirty="0"/>
              <a:t>OPUS Projects (version 5) </a:t>
            </a:r>
          </a:p>
          <a:p>
            <a:pPr lvl="1"/>
            <a:r>
              <a:rPr lang="en-US" dirty="0"/>
              <a:t>North American Datum of 1983 (NAD83)</a:t>
            </a:r>
          </a:p>
          <a:p>
            <a:pPr lvl="1"/>
            <a:r>
              <a:rPr lang="en-US" dirty="0"/>
              <a:t>North American Vertical Datum of 1988 (NAVD88).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Or other vertical datums that are part of the current NSRS </a:t>
            </a:r>
          </a:p>
          <a:p>
            <a:pPr lvl="0"/>
            <a:r>
              <a:rPr lang="en-US" dirty="0"/>
              <a:t>Future versions of OPUS Projects and future datums will require revision of this document.</a:t>
            </a:r>
          </a:p>
          <a:p>
            <a:endParaRPr lang="en-US" dirty="0"/>
          </a:p>
          <a:p>
            <a:endParaRPr lang="en-US" dirty="0"/>
          </a:p>
        </p:txBody>
      </p:sp>
      <p:sp>
        <p:nvSpPr>
          <p:cNvPr id="4" name="Slide Number Placeholder 3"/>
          <p:cNvSpPr>
            <a:spLocks noGrp="1"/>
          </p:cNvSpPr>
          <p:nvPr>
            <p:ph type="sldNum" sz="quarter" idx="5"/>
          </p:nvPr>
        </p:nvSpPr>
        <p:spPr/>
        <p:txBody>
          <a:bodyPr/>
          <a:lstStyle/>
          <a:p>
            <a:fld id="{87912503-6F60-4ACD-89B3-40A088C4ED6B}" type="slidenum">
              <a:rPr lang="en-US" smtClean="0"/>
              <a:pPr/>
              <a:t>2</a:t>
            </a:fld>
            <a:endParaRPr lang="en-US" dirty="0"/>
          </a:p>
        </p:txBody>
      </p:sp>
      <p:sp>
        <p:nvSpPr>
          <p:cNvPr id="7" name="Slide Image Placeholder 6">
            <a:extLst>
              <a:ext uri="{FF2B5EF4-FFF2-40B4-BE49-F238E27FC236}">
                <a16:creationId xmlns:a16="http://schemas.microsoft.com/office/drawing/2014/main" id="{55183DF8-0383-31C3-F088-A04DD8C82409}"/>
              </a:ext>
            </a:extLst>
          </p:cNvPr>
          <p:cNvSpPr>
            <a:spLocks noGrp="1" noRot="1" noChangeAspect="1"/>
          </p:cNvSpPr>
          <p:nvPr>
            <p:ph type="sldImg"/>
          </p:nvPr>
        </p:nvSpPr>
        <p:spPr/>
      </p:sp>
    </p:spTree>
    <p:extLst>
      <p:ext uri="{BB962C8B-B14F-4D97-AF65-F5344CB8AC3E}">
        <p14:creationId xmlns:p14="http://schemas.microsoft.com/office/powerpoint/2010/main" val="1287401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10 makes it clear that certain supporting documentation is required.</a:t>
            </a:r>
          </a:p>
          <a:p>
            <a:r>
              <a:rPr lang="en-US" dirty="0"/>
              <a:t>The OPUS Projects User Guide has detailed information.</a:t>
            </a:r>
          </a:p>
        </p:txBody>
      </p:sp>
      <p:sp>
        <p:nvSpPr>
          <p:cNvPr id="4" name="Slide Number Placeholder 3"/>
          <p:cNvSpPr>
            <a:spLocks noGrp="1"/>
          </p:cNvSpPr>
          <p:nvPr>
            <p:ph type="sldNum" sz="quarter" idx="5"/>
          </p:nvPr>
        </p:nvSpPr>
        <p:spPr/>
        <p:txBody>
          <a:bodyPr/>
          <a:lstStyle/>
          <a:p>
            <a:fld id="{6889CF62-8AA2-46DF-B246-FE2AEC3A9391}" type="slidenum">
              <a:rPr lang="en-US" smtClean="0"/>
              <a:t>20</a:t>
            </a:fld>
            <a:endParaRPr lang="en-US"/>
          </a:p>
        </p:txBody>
      </p:sp>
    </p:spTree>
    <p:extLst>
      <p:ext uri="{BB962C8B-B14F-4D97-AF65-F5344CB8AC3E}">
        <p14:creationId xmlns:p14="http://schemas.microsoft.com/office/powerpoint/2010/main" val="105847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Specifications explain each standard and/or describe how to meet the standard. </a:t>
            </a:r>
          </a:p>
          <a:p>
            <a:endParaRPr lang="en-US" dirty="0"/>
          </a:p>
          <a:p>
            <a:r>
              <a:rPr lang="en-US" dirty="0"/>
              <a:t>The Specifications section is arranged by Table and then each standard is discussed separately in the order found in the Table.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21</a:t>
            </a:fld>
            <a:endParaRPr lang="en-US"/>
          </a:p>
        </p:txBody>
      </p:sp>
    </p:spTree>
    <p:extLst>
      <p:ext uri="{BB962C8B-B14F-4D97-AF65-F5344CB8AC3E}">
        <p14:creationId xmlns:p14="http://schemas.microsoft.com/office/powerpoint/2010/main" val="3181908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illustrate a few key concepts.</a:t>
            </a:r>
          </a:p>
          <a:p>
            <a:pPr lvl="1"/>
            <a:r>
              <a:rPr lang="en-US" dirty="0"/>
              <a:t>Vector steps &amp; vector chains</a:t>
            </a:r>
          </a:p>
          <a:p>
            <a:pPr lvl="1"/>
            <a:r>
              <a:rPr lang="en-US" dirty="0"/>
              <a:t>Multi-hub network, joining of vector chains</a:t>
            </a:r>
          </a:p>
          <a:p>
            <a:pPr lvl="1"/>
            <a:r>
              <a:rPr lang="en-US" dirty="0"/>
              <a:t>Multi-hub network, limiting vector lengths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22</a:t>
            </a:fld>
            <a:endParaRPr lang="en-US"/>
          </a:p>
        </p:txBody>
      </p:sp>
    </p:spTree>
    <p:extLst>
      <p:ext uri="{BB962C8B-B14F-4D97-AF65-F5344CB8AC3E}">
        <p14:creationId xmlns:p14="http://schemas.microsoft.com/office/powerpoint/2010/main" val="728382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Table 5.7 – Limits vector chains to 2 vector steps, and also effectively prohibits “daisy-chaining” or “leap-frogging” of vectors.</a:t>
            </a:r>
          </a:p>
          <a:p>
            <a:endParaRPr lang="en-US" dirty="0"/>
          </a:p>
          <a:p>
            <a:r>
              <a:rPr lang="en-US" dirty="0"/>
              <a:t>By making direct connections from the NCN to a GVX Base Station, error-propagation is minimized.</a:t>
            </a:r>
          </a:p>
          <a:p>
            <a:endParaRPr lang="en-US" dirty="0"/>
          </a:p>
          <a:p>
            <a:r>
              <a:rPr lang="en-US" dirty="0"/>
              <a:t>Connecting several GVX Base stations and vectors in succession provides many opportunities for error accumulation.</a:t>
            </a:r>
          </a:p>
        </p:txBody>
      </p:sp>
      <p:sp>
        <p:nvSpPr>
          <p:cNvPr id="4" name="Slide Number Placeholder 3"/>
          <p:cNvSpPr>
            <a:spLocks noGrp="1"/>
          </p:cNvSpPr>
          <p:nvPr>
            <p:ph type="sldNum" sz="quarter" idx="5"/>
          </p:nvPr>
        </p:nvSpPr>
        <p:spPr/>
        <p:txBody>
          <a:bodyPr/>
          <a:lstStyle/>
          <a:p>
            <a:fld id="{6889CF62-8AA2-46DF-B246-FE2AEC3A9391}" type="slidenum">
              <a:rPr lang="en-US" smtClean="0"/>
              <a:t>23</a:t>
            </a:fld>
            <a:endParaRPr lang="en-US"/>
          </a:p>
        </p:txBody>
      </p:sp>
    </p:spTree>
    <p:extLst>
      <p:ext uri="{BB962C8B-B14F-4D97-AF65-F5344CB8AC3E}">
        <p14:creationId xmlns:p14="http://schemas.microsoft.com/office/powerpoint/2010/main" val="2369707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this simplified network diagram, the longest vector chain is 2 vectors.</a:t>
            </a:r>
          </a:p>
          <a:p>
            <a:r>
              <a:rPr lang="en-US" sz="1200" dirty="0">
                <a:latin typeface="+mn-lt"/>
              </a:rPr>
              <a:t>Each vector chain starts at a remote mark and steps back toward the HUB.</a:t>
            </a:r>
          </a:p>
          <a:p>
            <a:r>
              <a:rPr lang="en-US" sz="1200" dirty="0">
                <a:latin typeface="+mn-lt"/>
              </a:rPr>
              <a:t>Some of these vector chains are only 1 vector step, the others are 2 vector steps.</a:t>
            </a:r>
          </a:p>
          <a:p>
            <a:endParaRPr lang="en-US" sz="1200" dirty="0">
              <a:latin typeface="+mn-lt"/>
            </a:endParaRPr>
          </a:p>
        </p:txBody>
      </p:sp>
      <p:sp>
        <p:nvSpPr>
          <p:cNvPr id="4" name="Slide Number Placeholder 3"/>
          <p:cNvSpPr>
            <a:spLocks noGrp="1"/>
          </p:cNvSpPr>
          <p:nvPr>
            <p:ph type="sldNum" sz="quarter" idx="5"/>
          </p:nvPr>
        </p:nvSpPr>
        <p:spPr/>
        <p:txBody>
          <a:bodyPr/>
          <a:lstStyle/>
          <a:p>
            <a:fld id="{6889CF62-8AA2-46DF-B246-FE2AEC3A9391}" type="slidenum">
              <a:rPr lang="en-US" smtClean="0"/>
              <a:t>24</a:t>
            </a:fld>
            <a:endParaRPr lang="en-US"/>
          </a:p>
        </p:txBody>
      </p:sp>
    </p:spTree>
    <p:extLst>
      <p:ext uri="{BB962C8B-B14F-4D97-AF65-F5344CB8AC3E}">
        <p14:creationId xmlns:p14="http://schemas.microsoft.com/office/powerpoint/2010/main" val="3723794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mn-lt"/>
              </a:rPr>
              <a:t>When projects extend about 100 km or more from HUB 1, it may be advantageous to include a HUB 2.</a:t>
            </a:r>
          </a:p>
          <a:p>
            <a:pPr rtl="0">
              <a:spcBef>
                <a:spcPts val="0"/>
              </a:spcBef>
              <a:spcAft>
                <a:spcPts val="0"/>
              </a:spcAft>
            </a:pPr>
            <a:endParaRPr lang="en-US" sz="1200" b="0" i="0" u="none" strike="noStrike" dirty="0">
              <a:solidFill>
                <a:srgbClr val="000000"/>
              </a:solidFill>
              <a:effectLst/>
              <a:latin typeface="+mn-lt"/>
            </a:endParaRPr>
          </a:p>
          <a:p>
            <a:pPr rtl="0">
              <a:spcBef>
                <a:spcPts val="0"/>
              </a:spcBef>
              <a:spcAft>
                <a:spcPts val="0"/>
              </a:spcAft>
            </a:pPr>
            <a:r>
              <a:rPr lang="en-US" sz="1200" b="0" i="0" u="none" strike="noStrike" dirty="0">
                <a:solidFill>
                  <a:srgbClr val="000000"/>
                </a:solidFill>
                <a:effectLst/>
                <a:latin typeface="+mn-lt"/>
              </a:rPr>
              <a:t>The first advantage is that vectors from HUB 2 may attach to the same marks as vectors from HUB 1, making joined vector chains possible.</a:t>
            </a:r>
          </a:p>
          <a:p>
            <a:pPr rtl="0">
              <a:spcBef>
                <a:spcPts val="0"/>
              </a:spcBef>
              <a:spcAft>
                <a:spcPts val="0"/>
              </a:spcAft>
            </a:pPr>
            <a:endParaRPr lang="en-US" sz="1200" b="0" i="0" u="none" strike="noStrike" dirty="0">
              <a:solidFill>
                <a:srgbClr val="000000"/>
              </a:solidFill>
              <a:effectLst/>
              <a:latin typeface="+mn-lt"/>
            </a:endParaRPr>
          </a:p>
          <a:p>
            <a:pPr rtl="0">
              <a:spcBef>
                <a:spcPts val="0"/>
              </a:spcBef>
              <a:spcAft>
                <a:spcPts val="0"/>
              </a:spcAft>
            </a:pPr>
            <a:r>
              <a:rPr lang="en-US" sz="1200" b="0" i="0" u="none" strike="noStrike" dirty="0">
                <a:solidFill>
                  <a:srgbClr val="000000"/>
                </a:solidFill>
                <a:effectLst/>
                <a:latin typeface="+mn-lt"/>
              </a:rPr>
              <a:t>In this diagram, it is evident that a vector chain which starts at a remote mark might have 2 (or more) paths back to a HUB or HUBs. </a:t>
            </a:r>
          </a:p>
          <a:p>
            <a:pPr rtl="0">
              <a:spcBef>
                <a:spcPts val="0"/>
              </a:spcBef>
              <a:spcAft>
                <a:spcPts val="0"/>
              </a:spcAft>
            </a:pPr>
            <a:r>
              <a:rPr lang="en-US" sz="1200" b="0" i="0" u="none" strike="noStrike" dirty="0">
                <a:solidFill>
                  <a:srgbClr val="000000"/>
                </a:solidFill>
                <a:effectLst/>
                <a:latin typeface="+mn-lt"/>
              </a:rPr>
              <a:t>The dashed red lines show the vector chain junctions.</a:t>
            </a:r>
            <a:endParaRPr lang="en-US" sz="1200" b="0" dirty="0">
              <a:effectLst/>
              <a:latin typeface="+mn-lt"/>
            </a:endParaRPr>
          </a:p>
          <a:p>
            <a:pPr rtl="0">
              <a:spcBef>
                <a:spcPts val="0"/>
              </a:spcBef>
              <a:spcAft>
                <a:spcPts val="0"/>
              </a:spcAft>
            </a:pPr>
            <a:r>
              <a:rPr lang="en-US" sz="1200" b="0" i="0" u="none" strike="noStrike" dirty="0">
                <a:solidFill>
                  <a:srgbClr val="000000"/>
                </a:solidFill>
                <a:effectLst/>
                <a:latin typeface="+mn-lt"/>
              </a:rPr>
              <a:t>It shows how passive marks might be located from more than one GVX Base or HUB.</a:t>
            </a:r>
            <a:endParaRPr lang="en-US" sz="1200" b="0" dirty="0">
              <a:effectLst/>
              <a:latin typeface="+mn-lt"/>
            </a:endParaRPr>
          </a:p>
          <a:p>
            <a:pPr rtl="0">
              <a:spcBef>
                <a:spcPts val="0"/>
              </a:spcBef>
              <a:spcAft>
                <a:spcPts val="0"/>
              </a:spcAft>
            </a:pPr>
            <a:r>
              <a:rPr lang="en-US" sz="1200" b="0" i="0" u="none" strike="noStrike" dirty="0">
                <a:solidFill>
                  <a:srgbClr val="000000"/>
                </a:solidFill>
                <a:effectLst/>
                <a:latin typeface="+mn-lt"/>
              </a:rPr>
              <a:t>It also shows that the cumulative length of the vector steps may sometimes exceed the HUB-to-HUB spacing.</a:t>
            </a:r>
            <a:endParaRPr lang="en-US" sz="1200" b="0" dirty="0">
              <a:effectLst/>
              <a:latin typeface="+mn-lt"/>
            </a:endParaRP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25</a:t>
            </a:fld>
            <a:endParaRPr lang="en-US"/>
          </a:p>
        </p:txBody>
      </p:sp>
    </p:spTree>
    <p:extLst>
      <p:ext uri="{BB962C8B-B14F-4D97-AF65-F5344CB8AC3E}">
        <p14:creationId xmlns:p14="http://schemas.microsoft.com/office/powerpoint/2010/main" val="3697186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mn-lt"/>
              </a:rPr>
              <a:t>The second advantage is that vectors from HUB2 to marks 8, 9, and 10 are shorter than would have been the case in a 1 HUB project.</a:t>
            </a:r>
          </a:p>
          <a:p>
            <a:pPr rtl="0">
              <a:spcBef>
                <a:spcPts val="0"/>
              </a:spcBef>
              <a:spcAft>
                <a:spcPts val="0"/>
              </a:spcAft>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 diagram shows how a second hub is used to extend the project beyond 100-200 km (see Table 4 and Table 5) thereby limiting the length of the vectors.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26</a:t>
            </a:fld>
            <a:endParaRPr lang="en-US"/>
          </a:p>
        </p:txBody>
      </p:sp>
    </p:spTree>
    <p:extLst>
      <p:ext uri="{BB962C8B-B14F-4D97-AF65-F5344CB8AC3E}">
        <p14:creationId xmlns:p14="http://schemas.microsoft.com/office/powerpoint/2010/main" val="4277996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show examples of the implementation of selected Standards of interest.</a:t>
            </a:r>
          </a:p>
          <a:p>
            <a:pPr lvl="1"/>
            <a:r>
              <a:rPr lang="en-US" dirty="0"/>
              <a:t>Checkpoints (RTN Validation Stations)</a:t>
            </a:r>
          </a:p>
          <a:p>
            <a:pPr lvl="1"/>
            <a:r>
              <a:rPr lang="en-US" dirty="0"/>
              <a:t>Minimum CORS arrangements</a:t>
            </a:r>
          </a:p>
          <a:p>
            <a:pPr lvl="1"/>
            <a:r>
              <a:rPr lang="en-US" dirty="0"/>
              <a:t>Establishing Orthometric Heights</a:t>
            </a:r>
          </a:p>
        </p:txBody>
      </p:sp>
      <p:sp>
        <p:nvSpPr>
          <p:cNvPr id="4" name="Slide Number Placeholder 3"/>
          <p:cNvSpPr>
            <a:spLocks noGrp="1"/>
          </p:cNvSpPr>
          <p:nvPr>
            <p:ph type="sldNum" sz="quarter" idx="5"/>
          </p:nvPr>
        </p:nvSpPr>
        <p:spPr/>
        <p:txBody>
          <a:bodyPr/>
          <a:lstStyle/>
          <a:p>
            <a:fld id="{6889CF62-8AA2-46DF-B246-FE2AEC3A9391}" type="slidenum">
              <a:rPr lang="en-US" smtClean="0"/>
              <a:t>27</a:t>
            </a:fld>
            <a:endParaRPr lang="en-US"/>
          </a:p>
        </p:txBody>
      </p:sp>
    </p:spTree>
    <p:extLst>
      <p:ext uri="{BB962C8B-B14F-4D97-AF65-F5344CB8AC3E}">
        <p14:creationId xmlns:p14="http://schemas.microsoft.com/office/powerpoint/2010/main" val="65006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NETWORK 4  - OPUS Projects will process, but is not submittable to NGS</a:t>
            </a:r>
          </a:p>
          <a:p>
            <a:r>
              <a:rPr lang="en-US" sz="1200" dirty="0">
                <a:latin typeface="+mn-lt"/>
              </a:rPr>
              <a:t>All passive marks and GVX Bases (numbers 1 through 10) are directly connected to the NCN by OPUS PP derived vectors (blue). Additional marks (green diamonds, lettered “a” through “r”) are positioned from them via GVX vectors (purple and cyan). </a:t>
            </a:r>
          </a:p>
          <a:p>
            <a:endParaRPr lang="en-US" sz="1200" dirty="0">
              <a:latin typeface="+mn-lt"/>
            </a:endParaRPr>
          </a:p>
          <a:p>
            <a:r>
              <a:rPr lang="en-US" sz="1200" dirty="0">
                <a:latin typeface="+mn-lt"/>
              </a:rPr>
              <a:t>Taking a look at the vector steps from HUB 1 to mark 4 to mark “k” to mark 8 to HUB 2, one can see that it is composed of 2 vector chains, each ending in a GVX vector (and therefore meeting the Standards) joined at a single mark (“k”). This example has several such linked vector chains.  </a:t>
            </a:r>
          </a:p>
          <a:p>
            <a:r>
              <a:rPr lang="en-US" sz="1200" dirty="0">
                <a:latin typeface="+mn-lt"/>
              </a:rPr>
              <a:t>Network 4 can be processed in OPUS Projects. </a:t>
            </a:r>
          </a:p>
          <a:p>
            <a:endParaRPr lang="en-US" sz="1200" dirty="0">
              <a:latin typeface="+mn-lt"/>
            </a:endParaRPr>
          </a:p>
          <a:p>
            <a:r>
              <a:rPr lang="en-US" sz="1200" dirty="0">
                <a:latin typeface="+mn-lt"/>
              </a:rPr>
              <a:t>Network 4 does not contain OPUS PP verified checkpoints. </a:t>
            </a:r>
          </a:p>
          <a:p>
            <a:r>
              <a:rPr lang="en-US" sz="1200" dirty="0">
                <a:latin typeface="+mn-lt"/>
              </a:rPr>
              <a:t>Network 4 is not submittable to NGS for review and publication.</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28</a:t>
            </a:fld>
            <a:endParaRPr lang="en-US"/>
          </a:p>
        </p:txBody>
      </p:sp>
    </p:spTree>
    <p:extLst>
      <p:ext uri="{BB962C8B-B14F-4D97-AF65-F5344CB8AC3E}">
        <p14:creationId xmlns:p14="http://schemas.microsoft.com/office/powerpoint/2010/main" val="2275569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Network 4A implements the requirement in Table 5.4 that “</a:t>
            </a:r>
            <a:r>
              <a:rPr lang="en-US" sz="1200" i="1" dirty="0">
                <a:latin typeface="+mn-lt"/>
              </a:rPr>
              <a:t>Project includes 1 or more OPUS PP verified passive marks as checkpoints within the vicinity of the cluster of GVX vectors</a:t>
            </a:r>
            <a:r>
              <a:rPr lang="en-US" sz="1200" dirty="0">
                <a:latin typeface="+mn-lt"/>
              </a:rPr>
              <a:t>”. The marks designated </a:t>
            </a:r>
            <a:r>
              <a:rPr lang="en-US" sz="1200" dirty="0" err="1">
                <a:latin typeface="+mn-lt"/>
              </a:rPr>
              <a:t>i</a:t>
            </a:r>
            <a:r>
              <a:rPr lang="en-US" sz="1200" dirty="0">
                <a:latin typeface="+mn-lt"/>
              </a:rPr>
              <a:t>, s, t, u, v, w, x, and y are GVX observed and OPUS PP verified and are used as checkpoints.  </a:t>
            </a:r>
          </a:p>
          <a:p>
            <a:endParaRPr lang="en-US" sz="1200" dirty="0">
              <a:latin typeface="+mn-lt"/>
            </a:endParaRPr>
          </a:p>
          <a:p>
            <a:r>
              <a:rPr lang="en-US" sz="1200" dirty="0">
                <a:latin typeface="+mn-lt"/>
              </a:rPr>
              <a:t>These checkpoints provide independent verification that the GVX related field work, data collector settings, and office computations are within acceptable error limits.   </a:t>
            </a:r>
          </a:p>
          <a:p>
            <a:endParaRPr lang="en-US" sz="1200" dirty="0">
              <a:latin typeface="+mn-lt"/>
            </a:endParaRPr>
          </a:p>
          <a:p>
            <a:r>
              <a:rPr lang="en-US" sz="1200" dirty="0">
                <a:latin typeface="+mn-lt"/>
              </a:rPr>
              <a:t>Network 4A is submittable to NGS for review and publication.</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29</a:t>
            </a:fld>
            <a:endParaRPr lang="en-US"/>
          </a:p>
        </p:txBody>
      </p:sp>
    </p:spTree>
    <p:extLst>
      <p:ext uri="{BB962C8B-B14F-4D97-AF65-F5344CB8AC3E}">
        <p14:creationId xmlns:p14="http://schemas.microsoft.com/office/powerpoint/2010/main" val="84729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There is a need for New Classifications &amp; Standards</a:t>
            </a:r>
          </a:p>
          <a:p>
            <a:pPr lvl="0"/>
            <a:endParaRPr lang="en-US" dirty="0"/>
          </a:p>
          <a:p>
            <a:pPr lvl="0"/>
            <a:r>
              <a:rPr lang="en-US" dirty="0"/>
              <a:t>NGS58 &amp; NGS59 were published in 1997 &amp; 2008, and GNSS technologies and survey methods have evolved and improved.</a:t>
            </a:r>
          </a:p>
          <a:p>
            <a:pPr lvl="0"/>
            <a:endParaRPr lang="en-US" dirty="0"/>
          </a:p>
          <a:p>
            <a:pPr lvl="0"/>
            <a:r>
              <a:rPr lang="en-US" dirty="0"/>
              <a:t>NGS58 &amp; NGS59 did not allow use of real-time kinematic (RTK) technology, which is highly popular.</a:t>
            </a:r>
          </a:p>
          <a:p>
            <a:pPr lvl="0"/>
            <a:endParaRPr lang="en-US" dirty="0"/>
          </a:p>
          <a:p>
            <a:pPr lvl="0"/>
            <a:r>
              <a:rPr lang="en-US" dirty="0"/>
              <a:t>NGS has released the freely available, web-based software, OPUS Projects, to streamline the work of: </a:t>
            </a:r>
          </a:p>
          <a:p>
            <a:pPr lvl="1"/>
            <a:r>
              <a:rPr lang="en-US" dirty="0"/>
              <a:t>Campaign-style GNSS surveys</a:t>
            </a:r>
          </a:p>
          <a:p>
            <a:pPr lvl="1"/>
            <a:r>
              <a:rPr lang="en-US" dirty="0"/>
              <a:t>Baseline processing and network adjustments</a:t>
            </a:r>
          </a:p>
          <a:p>
            <a:pPr lvl="1"/>
            <a:r>
              <a:rPr lang="en-US" dirty="0"/>
              <a:t>Preparing files in FGCS “Bluebook” format for uploading into IDB </a:t>
            </a:r>
          </a:p>
          <a:p>
            <a:pPr lvl="1"/>
            <a:r>
              <a:rPr lang="en-US" dirty="0"/>
              <a:t>Organizing project data submissions to NGS for review and publication</a:t>
            </a:r>
          </a:p>
        </p:txBody>
      </p:sp>
      <p:sp>
        <p:nvSpPr>
          <p:cNvPr id="4" name="Slide Number Placeholder 3"/>
          <p:cNvSpPr>
            <a:spLocks noGrp="1"/>
          </p:cNvSpPr>
          <p:nvPr>
            <p:ph type="sldNum" sz="quarter" idx="5"/>
          </p:nvPr>
        </p:nvSpPr>
        <p:spPr/>
        <p:txBody>
          <a:bodyPr/>
          <a:lstStyle/>
          <a:p>
            <a:fld id="{6889CF62-8AA2-46DF-B246-FE2AEC3A9391}" type="slidenum">
              <a:rPr lang="en-US" smtClean="0"/>
              <a:pPr/>
              <a:t>3</a:t>
            </a:fld>
            <a:endParaRPr lang="en-US"/>
          </a:p>
        </p:txBody>
      </p:sp>
      <p:sp>
        <p:nvSpPr>
          <p:cNvPr id="7" name="Slide Image Placeholder 6">
            <a:extLst>
              <a:ext uri="{FF2B5EF4-FFF2-40B4-BE49-F238E27FC236}">
                <a16:creationId xmlns:a16="http://schemas.microsoft.com/office/drawing/2014/main" id="{DEC64733-1EC3-B1D0-5687-2B657CF66AEA}"/>
              </a:ext>
            </a:extLst>
          </p:cNvPr>
          <p:cNvSpPr>
            <a:spLocks noGrp="1" noRot="1" noChangeAspect="1"/>
          </p:cNvSpPr>
          <p:nvPr>
            <p:ph type="sldImg"/>
          </p:nvPr>
        </p:nvSpPr>
        <p:spPr/>
      </p:sp>
    </p:spTree>
    <p:extLst>
      <p:ext uri="{BB962C8B-B14F-4D97-AF65-F5344CB8AC3E}">
        <p14:creationId xmlns:p14="http://schemas.microsoft.com/office/powerpoint/2010/main" val="2604867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NETWORK 8 - OPUS Projects will process, but is not submittable to NGS</a:t>
            </a:r>
          </a:p>
          <a:p>
            <a:r>
              <a:rPr lang="en-US" sz="1200" dirty="0">
                <a:latin typeface="+mn-lt"/>
              </a:rPr>
              <a:t>In this network marks 1, 2, 3, 4 and 5 are NCN CORS (used as GVX NRTK bases).</a:t>
            </a:r>
          </a:p>
          <a:p>
            <a:r>
              <a:rPr lang="en-US" sz="1200" dirty="0">
                <a:latin typeface="+mn-lt"/>
              </a:rPr>
              <a:t>Therefore, they have constrainable positions. </a:t>
            </a:r>
          </a:p>
          <a:p>
            <a:endParaRPr lang="en-US" sz="1200" dirty="0">
              <a:latin typeface="+mn-lt"/>
            </a:endParaRPr>
          </a:p>
          <a:p>
            <a:r>
              <a:rPr lang="en-US" sz="1200" dirty="0">
                <a:latin typeface="+mn-lt"/>
              </a:rPr>
              <a:t>The surveyor uses data from the NCN CORS and from local GNSS rovers to compute GVX vectors from the NRTK bases to the green diamonds, and then uploads them to an OPUS Project. </a:t>
            </a:r>
          </a:p>
          <a:p>
            <a:endParaRPr lang="en-US" sz="1200" dirty="0">
              <a:latin typeface="+mn-lt"/>
            </a:endParaRPr>
          </a:p>
          <a:p>
            <a:r>
              <a:rPr lang="en-US" sz="1200" dirty="0">
                <a:latin typeface="+mn-lt"/>
              </a:rPr>
              <a:t>OPUS PROJECTS can adjust the resulting network. </a:t>
            </a:r>
          </a:p>
          <a:p>
            <a:endParaRPr lang="en-US" sz="1200" dirty="0">
              <a:latin typeface="+mn-lt"/>
            </a:endParaRPr>
          </a:p>
          <a:p>
            <a:r>
              <a:rPr lang="en-US" sz="1200" dirty="0">
                <a:latin typeface="+mn-lt"/>
              </a:rPr>
              <a:t>Network 8 does not contain OPUS PP verified checkpoints.</a:t>
            </a:r>
          </a:p>
          <a:p>
            <a:r>
              <a:rPr lang="en-US" sz="1200" dirty="0">
                <a:latin typeface="+mn-lt"/>
              </a:rPr>
              <a:t>Network 8 is not submittable to NGS for review and publication.</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30</a:t>
            </a:fld>
            <a:endParaRPr lang="en-US"/>
          </a:p>
        </p:txBody>
      </p:sp>
    </p:spTree>
    <p:extLst>
      <p:ext uri="{BB962C8B-B14F-4D97-AF65-F5344CB8AC3E}">
        <p14:creationId xmlns:p14="http://schemas.microsoft.com/office/powerpoint/2010/main" val="1861706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By also collecting raw data files at marks a, b, c, and d and submitting them to OPUS PROJECTS, the surveyor can create checkpoints and also tie the entire network together. </a:t>
            </a:r>
          </a:p>
          <a:p>
            <a:endParaRPr lang="en-US" sz="1200" dirty="0">
              <a:latin typeface="+mn-lt"/>
            </a:endParaRPr>
          </a:p>
          <a:p>
            <a:r>
              <a:rPr lang="en-US" sz="1200" dirty="0">
                <a:latin typeface="+mn-lt"/>
              </a:rPr>
              <a:t>Network 8A does contain OPUS PP verified checkpoints and is submittable to NGS for review and publication.</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31</a:t>
            </a:fld>
            <a:endParaRPr lang="en-US"/>
          </a:p>
        </p:txBody>
      </p:sp>
    </p:spTree>
    <p:extLst>
      <p:ext uri="{BB962C8B-B14F-4D97-AF65-F5344CB8AC3E}">
        <p14:creationId xmlns:p14="http://schemas.microsoft.com/office/powerpoint/2010/main" val="183594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5.3 requires 3 or more CORS spaced within designated distance ranges.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10 - This diagram of a proposed network shows proposed CORS selections and locations of marks within targeted distance ranges.</a:t>
            </a:r>
          </a:p>
          <a:p>
            <a:r>
              <a:rPr lang="en-US" dirty="0"/>
              <a:t>Given the non-uniform distribution of NCN CORS, project mark locations, and other considerations, adherence to this Standard can best be judged by selecting a local CORS to use as HUB, then selecting the needed surrounding CORS, and finally selecting a distant CORS. </a:t>
            </a:r>
          </a:p>
          <a:p>
            <a:endParaRPr lang="en-US" dirty="0"/>
          </a:p>
          <a:p>
            <a:r>
              <a:rPr lang="en-US" dirty="0"/>
              <a:t>After these selections are made, one can measure: </a:t>
            </a:r>
          </a:p>
          <a:p>
            <a:pPr lvl="1"/>
            <a:r>
              <a:rPr lang="en-US" dirty="0"/>
              <a:t>from the proposed local HUB to the project marks (should be less than 100 to 200 km)</a:t>
            </a:r>
          </a:p>
          <a:p>
            <a:pPr lvl="1"/>
            <a:r>
              <a:rPr lang="en-US" dirty="0"/>
              <a:t>from the proposed local HUB to the nearby CORS (should be less than 300 km)</a:t>
            </a:r>
          </a:p>
          <a:p>
            <a:pPr lvl="1"/>
            <a:r>
              <a:rPr lang="en-US" dirty="0"/>
              <a:t>from the proposed local HUB to the distant CORS (should be 400 km to 800 km)</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32</a:t>
            </a:fld>
            <a:endParaRPr lang="en-US"/>
          </a:p>
        </p:txBody>
      </p:sp>
    </p:spTree>
    <p:extLst>
      <p:ext uri="{BB962C8B-B14F-4D97-AF65-F5344CB8AC3E}">
        <p14:creationId xmlns:p14="http://schemas.microsoft.com/office/powerpoint/2010/main" val="4087576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12 - Benchmark Location and Spacing Diagram </a:t>
            </a:r>
          </a:p>
          <a:p>
            <a:endParaRPr lang="en-US" dirty="0"/>
          </a:p>
          <a:p>
            <a:r>
              <a:rPr lang="en-US" dirty="0"/>
              <a:t>For small projects</a:t>
            </a:r>
          </a:p>
          <a:p>
            <a:r>
              <a:rPr lang="en-US" dirty="0"/>
              <a:t>An easy way to determine if a proposed new benchmark lies with the allowable maximum distance to 2 or more existing valid benchmarks is to make a scaled plot, then draw circles of the appropriate radius around each existing valid benchmark.</a:t>
            </a:r>
          </a:p>
          <a:p>
            <a:r>
              <a:rPr lang="en-US" dirty="0"/>
              <a:t>If the proposed new benchmark lies within 2 or more overlapping circles, then it meets the Standard.</a:t>
            </a:r>
          </a:p>
          <a:p>
            <a:endParaRPr lang="en-US" dirty="0"/>
          </a:p>
          <a:p>
            <a:r>
              <a:rPr lang="en-US" dirty="0"/>
              <a:t>However, this is potentially cumbersome and error prone since the overlaps can be visually difficult to determine.</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33</a:t>
            </a:fld>
            <a:endParaRPr lang="en-US"/>
          </a:p>
        </p:txBody>
      </p:sp>
    </p:spTree>
    <p:extLst>
      <p:ext uri="{BB962C8B-B14F-4D97-AF65-F5344CB8AC3E}">
        <p14:creationId xmlns:p14="http://schemas.microsoft.com/office/powerpoint/2010/main" val="4111686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13 - </a:t>
            </a:r>
            <a:r>
              <a:rPr kumimoji="0" lang="en-US" altLang="en-US" sz="1200" b="0" i="0" u="none" strike="noStrike" cap="none" normalizeH="0" baseline="0" dirty="0">
                <a:ln>
                  <a:noFill/>
                </a:ln>
                <a:solidFill>
                  <a:srgbClr val="000000"/>
                </a:solidFill>
                <a:effectLst/>
                <a:latin typeface="+mn-lt"/>
                <a:cs typeface="Arial" panose="020B0604020202020204" pitchFamily="34" charset="0"/>
              </a:rPr>
              <a:t>Benchmark Distance Tabulation</a:t>
            </a:r>
            <a:endParaRPr kumimoji="0" lang="en-US" altLang="en-US" sz="1200" b="0" i="0" u="none" strike="noStrike" cap="none" normalizeH="0" baseline="0" dirty="0">
              <a:ln>
                <a:noFill/>
              </a:ln>
              <a:solidFill>
                <a:schemeClr val="tx1"/>
              </a:solidFill>
              <a:effectLst/>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small projects</a:t>
            </a:r>
          </a:p>
          <a:p>
            <a:r>
              <a:rPr lang="en-US" dirty="0"/>
              <a:t>An alternative method is to measure on the scaled plot from a proposed new benchmark to each existing valid benchmark and tabulate the results in a multi-column format.</a:t>
            </a:r>
          </a:p>
          <a:p>
            <a:r>
              <a:rPr lang="en-US" dirty="0"/>
              <a:t>By inspection, one can find which new benchmarks are within the maximum allowable distance to 2 or more existing valid benchmarks.</a:t>
            </a:r>
          </a:p>
          <a:p>
            <a:endParaRPr lang="en-US" dirty="0"/>
          </a:p>
          <a:p>
            <a:r>
              <a:rPr lang="en-US" dirty="0"/>
              <a:t>In this example, colors were applied to the table.</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34</a:t>
            </a:fld>
            <a:endParaRPr lang="en-US"/>
          </a:p>
        </p:txBody>
      </p:sp>
    </p:spTree>
    <p:extLst>
      <p:ext uri="{BB962C8B-B14F-4D97-AF65-F5344CB8AC3E}">
        <p14:creationId xmlns:p14="http://schemas.microsoft.com/office/powerpoint/2010/main" val="124852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13A - </a:t>
            </a:r>
            <a:r>
              <a:rPr kumimoji="0" lang="en-US" altLang="en-US" sz="12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200" b="0" i="0" u="none" strike="noStrike" cap="none" normalizeH="0" baseline="0" dirty="0">
              <a:ln>
                <a:noFill/>
              </a:ln>
              <a:solidFill>
                <a:schemeClr val="tx1"/>
              </a:solidFill>
              <a:effectLst/>
              <a:latin typeface="+mn-lt"/>
            </a:endParaRPr>
          </a:p>
          <a:p>
            <a:endParaRPr lang="en-US" dirty="0"/>
          </a:p>
          <a:p>
            <a:r>
              <a:rPr lang="en-US" dirty="0"/>
              <a:t>Since every mark in a project has a coordinate, the distance between any pair of marks can be computed by coordinate geometry.</a:t>
            </a:r>
          </a:p>
          <a:p>
            <a:endParaRPr lang="en-US" dirty="0"/>
          </a:p>
          <a:p>
            <a:r>
              <a:rPr lang="en-US" dirty="0"/>
              <a:t>A 3 column design for the output will allow easy sorting.</a:t>
            </a:r>
          </a:p>
          <a:p>
            <a:endParaRPr lang="en-US" dirty="0"/>
          </a:p>
          <a:p>
            <a:r>
              <a:rPr lang="en-US" dirty="0"/>
              <a:t>First, sort by Distance.</a:t>
            </a:r>
          </a:p>
          <a:p>
            <a:r>
              <a:rPr lang="en-US" dirty="0"/>
              <a:t>The small distances will be easily located.</a:t>
            </a:r>
          </a:p>
          <a:p>
            <a:r>
              <a:rPr lang="en-US" dirty="0"/>
              <a:t>And the marks which have 2 or more entries in the table within the allowable distance can be found by inspection.</a:t>
            </a:r>
          </a:p>
          <a:p>
            <a:r>
              <a:rPr lang="en-US" dirty="0"/>
              <a:t>Here shown in colored ellipses.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35</a:t>
            </a:fld>
            <a:endParaRPr lang="en-US"/>
          </a:p>
        </p:txBody>
      </p:sp>
    </p:spTree>
    <p:extLst>
      <p:ext uri="{BB962C8B-B14F-4D97-AF65-F5344CB8AC3E}">
        <p14:creationId xmlns:p14="http://schemas.microsoft.com/office/powerpoint/2010/main" val="1770365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13A - </a:t>
            </a:r>
            <a:r>
              <a:rPr kumimoji="0" lang="en-US" altLang="en-US" sz="12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200" b="0" i="0" u="none" strike="noStrike" cap="none" normalizeH="0" baseline="0" dirty="0">
              <a:ln>
                <a:noFill/>
              </a:ln>
              <a:solidFill>
                <a:schemeClr val="tx1"/>
              </a:solidFill>
              <a:effectLst/>
              <a:latin typeface="+mn-lt"/>
            </a:endParaRPr>
          </a:p>
          <a:p>
            <a:endParaRPr lang="en-US" dirty="0"/>
          </a:p>
          <a:p>
            <a:r>
              <a:rPr lang="en-US" dirty="0"/>
              <a:t>For larger projects, a second sorting of just the top part of the table will put the FROM marks in alphabetical order and make selecting marks having 2 or more entries easier.</a:t>
            </a:r>
          </a:p>
          <a:p>
            <a:r>
              <a:rPr lang="en-US" dirty="0"/>
              <a:t>Here shown in colored ellipses.</a:t>
            </a:r>
          </a:p>
          <a:p>
            <a:endParaRPr lang="en-US" dirty="0"/>
          </a:p>
          <a:p>
            <a:r>
              <a:rPr lang="en-US" dirty="0"/>
              <a:t>It may advantageous to develop a computerized algorithm to automate the identification of those new benchmarks that fall within the maximum allowable distance to 2 or more existing valid benchmarks.</a:t>
            </a:r>
          </a:p>
          <a:p>
            <a:endParaRPr lang="en-US" dirty="0"/>
          </a:p>
          <a:p>
            <a:r>
              <a:rPr lang="en-US" dirty="0"/>
              <a:t>If you need more new benchmarks to meet the Standard, then a larger radius will be needed.</a:t>
            </a:r>
          </a:p>
          <a:p>
            <a:endParaRPr lang="en-US" dirty="0"/>
          </a:p>
          <a:p>
            <a:r>
              <a:rPr lang="en-US" dirty="0"/>
              <a:t>Let’s assume 45 km will be sufficient.</a:t>
            </a:r>
          </a:p>
        </p:txBody>
      </p:sp>
      <p:sp>
        <p:nvSpPr>
          <p:cNvPr id="4" name="Slide Number Placeholder 3"/>
          <p:cNvSpPr>
            <a:spLocks noGrp="1"/>
          </p:cNvSpPr>
          <p:nvPr>
            <p:ph type="sldNum" sz="quarter" idx="5"/>
          </p:nvPr>
        </p:nvSpPr>
        <p:spPr/>
        <p:txBody>
          <a:bodyPr/>
          <a:lstStyle/>
          <a:p>
            <a:fld id="{6889CF62-8AA2-46DF-B246-FE2AEC3A9391}" type="slidenum">
              <a:rPr lang="en-US" smtClean="0"/>
              <a:t>36</a:t>
            </a:fld>
            <a:endParaRPr lang="en-US"/>
          </a:p>
        </p:txBody>
      </p:sp>
    </p:spTree>
    <p:extLst>
      <p:ext uri="{BB962C8B-B14F-4D97-AF65-F5344CB8AC3E}">
        <p14:creationId xmlns:p14="http://schemas.microsoft.com/office/powerpoint/2010/main" val="3471614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14 - Allowable Distance to Vertical Constraints to Achieve Orthometric Height (K-Code)</a:t>
            </a:r>
            <a:endParaRPr kumimoji="0" lang="en-US" altLang="en-US" sz="1200" b="0" i="0" u="none" strike="noStrike" cap="none" normalizeH="0" baseline="0" dirty="0">
              <a:ln>
                <a:noFill/>
              </a:ln>
              <a:solidFill>
                <a:schemeClr val="tx1"/>
              </a:solidFill>
              <a:effectLst/>
              <a:latin typeface="+mn-lt"/>
            </a:endParaRPr>
          </a:p>
          <a:p>
            <a:endParaRPr lang="en-US" dirty="0"/>
          </a:p>
          <a:p>
            <a:r>
              <a:rPr lang="en-US" dirty="0"/>
              <a:t>This figure shows a chart which relates the Maximum Allowable Distance to the Occupation Duration.</a:t>
            </a:r>
          </a:p>
          <a:p>
            <a:endParaRPr lang="en-US" dirty="0"/>
          </a:p>
          <a:p>
            <a:r>
              <a:rPr lang="en-US" dirty="0"/>
              <a:t>As an example, your Benchmark Tabulation shows that you need a 45 km allowable distance to achieve your goals.</a:t>
            </a:r>
          </a:p>
          <a:p>
            <a:r>
              <a:rPr lang="en-US" dirty="0"/>
              <a:t>The chart shows that you would need to occupy the new benchmarks for an average of 5 hours.</a:t>
            </a:r>
          </a:p>
        </p:txBody>
      </p:sp>
      <p:sp>
        <p:nvSpPr>
          <p:cNvPr id="4" name="Slide Number Placeholder 3"/>
          <p:cNvSpPr>
            <a:spLocks noGrp="1"/>
          </p:cNvSpPr>
          <p:nvPr>
            <p:ph type="sldNum" sz="quarter" idx="5"/>
          </p:nvPr>
        </p:nvSpPr>
        <p:spPr/>
        <p:txBody>
          <a:bodyPr/>
          <a:lstStyle/>
          <a:p>
            <a:fld id="{6889CF62-8AA2-46DF-B246-FE2AEC3A9391}" type="slidenum">
              <a:rPr lang="en-US" smtClean="0"/>
              <a:t>37</a:t>
            </a:fld>
            <a:endParaRPr lang="en-US"/>
          </a:p>
        </p:txBody>
      </p:sp>
    </p:spTree>
    <p:extLst>
      <p:ext uri="{BB962C8B-B14F-4D97-AF65-F5344CB8AC3E}">
        <p14:creationId xmlns:p14="http://schemas.microsoft.com/office/powerpoint/2010/main" val="346882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Tips on Using Figure 14</a:t>
            </a:r>
          </a:p>
          <a:p>
            <a:endParaRPr lang="en-US" sz="1200" dirty="0">
              <a:latin typeface="+mn-lt"/>
            </a:endParaRPr>
          </a:p>
          <a:p>
            <a:r>
              <a:rPr lang="en-US" sz="1200" dirty="0">
                <a:latin typeface="+mn-lt"/>
              </a:rPr>
              <a:t>The chart in Figure 14 is only meant to help you plan how long to occupy new marks in order to determine high accuracy orthometric heights with GNSS (i.e., to get the so-called K-height classification in the IDB). The session duration on such new marks is dependent on the distance to two nearby existing valid benchmarks. For a given new mark, you would look at your project map, find the two nearest existing valid benchmarks, and plot their distances on this chart.</a:t>
            </a:r>
          </a:p>
          <a:p>
            <a:endParaRPr lang="en-US" sz="1200" dirty="0">
              <a:latin typeface="+mn-lt"/>
            </a:endParaRPr>
          </a:p>
          <a:p>
            <a:r>
              <a:rPr lang="en-US" sz="1200" dirty="0">
                <a:latin typeface="+mn-lt"/>
              </a:rPr>
              <a:t>Say one is at 30 km, and the other is at 50 km. The more distant benchmark is further so select 50 km. The chart indicates to occupy the new mark for 6 hours. </a:t>
            </a:r>
          </a:p>
          <a:p>
            <a:endParaRPr lang="en-US" sz="1200" dirty="0">
              <a:latin typeface="+mn-lt"/>
            </a:endParaRPr>
          </a:p>
          <a:p>
            <a:r>
              <a:rPr lang="en-US" sz="1200" dirty="0">
                <a:latin typeface="+mn-lt"/>
              </a:rPr>
              <a:t>Since the Standard requires a minimum of 2 or 3 sessions depending on Classification, then the surveyor should occupy the new mark for an average of 6 hours for the 2 or 3 sessions to meet the Specification.</a:t>
            </a:r>
          </a:p>
          <a:p>
            <a:endParaRPr lang="en-US" sz="1200" dirty="0">
              <a:latin typeface="+mn-lt"/>
            </a:endParaRPr>
          </a:p>
          <a:p>
            <a:r>
              <a:rPr lang="en-US" sz="1200" dirty="0">
                <a:latin typeface="+mn-lt"/>
              </a:rPr>
              <a:t>For existing valid benchmarks, they already have published orthometric heights. In that case, this chart doesn't apply (you are not determining their orthometric height). Instead, they should be occupied according to the desired Standard for ellipsoid heights.</a:t>
            </a:r>
          </a:p>
          <a:p>
            <a:endParaRPr lang="en-US" sz="1200" dirty="0">
              <a:latin typeface="+mn-lt"/>
            </a:endParaRPr>
          </a:p>
          <a:p>
            <a:r>
              <a:rPr lang="en-US" sz="1200" dirty="0">
                <a:latin typeface="+mn-lt"/>
              </a:rPr>
              <a:t>The general rule for Figure 14:  Occupation Duration times apply to the new marks where you want to derive its orthometric height with GNSS.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38</a:t>
            </a:fld>
            <a:endParaRPr lang="en-US"/>
          </a:p>
        </p:txBody>
      </p:sp>
    </p:spTree>
    <p:extLst>
      <p:ext uri="{BB962C8B-B14F-4D97-AF65-F5344CB8AC3E}">
        <p14:creationId xmlns:p14="http://schemas.microsoft.com/office/powerpoint/2010/main" val="4294682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Q:  WHY does OPUS PP require such long durations?</a:t>
            </a:r>
          </a:p>
          <a:p>
            <a:r>
              <a:rPr lang="en-US" dirty="0"/>
              <a:t>A:  Because OPUS uses a post-processing engine that takes into account many variables that might or might not be considered in  non-NGS </a:t>
            </a:r>
            <a:r>
              <a:rPr lang="en-US" dirty="0" err="1"/>
              <a:t>softwares</a:t>
            </a:r>
            <a:r>
              <a:rPr lang="en-US" dirty="0"/>
              <a:t>.</a:t>
            </a:r>
          </a:p>
          <a:p>
            <a:pPr lvl="1"/>
            <a:r>
              <a:rPr lang="en-US" dirty="0"/>
              <a:t>These include ocean loading, earth tides, correction for the motion of the earth's center-of-mass.</a:t>
            </a:r>
          </a:p>
          <a:p>
            <a:pPr lvl="1"/>
            <a:r>
              <a:rPr lang="en-US" dirty="0"/>
              <a:t>Successfully solving for these variables requires more data over a longer duration. </a:t>
            </a:r>
          </a:p>
          <a:p>
            <a:pPr lvl="1"/>
            <a:r>
              <a:rPr lang="en-US" dirty="0"/>
              <a:t>NGS does not know whether any particular software (or the surveyor's choice of settings within) has included any of these effects, so NGS limits the GVX PP and other GVX methods to shorter baselines and sets shorter occupation durations for them.</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39</a:t>
            </a:fld>
            <a:endParaRPr lang="en-US"/>
          </a:p>
        </p:txBody>
      </p:sp>
      <p:sp>
        <p:nvSpPr>
          <p:cNvPr id="7" name="Slide Image Placeholder 6">
            <a:extLst>
              <a:ext uri="{FF2B5EF4-FFF2-40B4-BE49-F238E27FC236}">
                <a16:creationId xmlns:a16="http://schemas.microsoft.com/office/drawing/2014/main" id="{A52F2D6F-56E6-B08E-9F75-88DFB0EE5575}"/>
              </a:ext>
            </a:extLst>
          </p:cNvPr>
          <p:cNvSpPr>
            <a:spLocks noGrp="1" noRot="1" noChangeAspect="1"/>
          </p:cNvSpPr>
          <p:nvPr>
            <p:ph type="sldImg"/>
          </p:nvPr>
        </p:nvSpPr>
        <p:spPr/>
      </p:sp>
    </p:spTree>
    <p:extLst>
      <p:ext uri="{BB962C8B-B14F-4D97-AF65-F5344CB8AC3E}">
        <p14:creationId xmlns:p14="http://schemas.microsoft.com/office/powerpoint/2010/main" val="237282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publication supplements </a:t>
            </a:r>
          </a:p>
          <a:p>
            <a:pPr lvl="1"/>
            <a:r>
              <a:rPr lang="en-US" dirty="0"/>
              <a:t>“Standards and Specification for Geodetic Control Networks” issued September 1984, by Admiral John D. Bossler.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4</a:t>
            </a:fld>
            <a:endParaRPr lang="en-US"/>
          </a:p>
        </p:txBody>
      </p:sp>
      <p:sp>
        <p:nvSpPr>
          <p:cNvPr id="7" name="Slide Image Placeholder 6">
            <a:extLst>
              <a:ext uri="{FF2B5EF4-FFF2-40B4-BE49-F238E27FC236}">
                <a16:creationId xmlns:a16="http://schemas.microsoft.com/office/drawing/2014/main" id="{9E516679-FDF1-FF49-D2FF-E7A212B459EA}"/>
              </a:ext>
            </a:extLst>
          </p:cNvPr>
          <p:cNvSpPr>
            <a:spLocks noGrp="1" noRot="1" noChangeAspect="1"/>
          </p:cNvSpPr>
          <p:nvPr>
            <p:ph type="sldImg"/>
          </p:nvPr>
        </p:nvSpPr>
        <p:spPr/>
      </p:sp>
    </p:spTree>
    <p:extLst>
      <p:ext uri="{BB962C8B-B14F-4D97-AF65-F5344CB8AC3E}">
        <p14:creationId xmlns:p14="http://schemas.microsoft.com/office/powerpoint/2010/main" val="2314638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absolute rule.</a:t>
            </a:r>
          </a:p>
          <a:p>
            <a:pPr lvl="1"/>
            <a:r>
              <a:rPr lang="en-US" dirty="0"/>
              <a:t>Use OPUS PP methods to connect to NSRS at CORS (and other control) and to establish verifiable positions on points from which shorter duration GVX methods can be employed.</a:t>
            </a:r>
          </a:p>
          <a:p>
            <a:pPr lvl="1"/>
            <a:endParaRPr lang="en-US" dirty="0"/>
          </a:p>
          <a:p>
            <a:pPr lvl="1"/>
            <a:r>
              <a:rPr lang="en-US" dirty="0"/>
              <a:t>A combination of methods (OPUS PP + GVX) is likely the most efficient.</a:t>
            </a:r>
          </a:p>
          <a:p>
            <a:pPr lvl="1"/>
            <a:endParaRPr lang="en-US" dirty="0"/>
          </a:p>
          <a:p>
            <a:pPr lvl="1"/>
            <a:r>
              <a:rPr lang="en-US" dirty="0"/>
              <a:t>But, it all depends on local trade-offs, capability, and survey requirements.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40</a:t>
            </a:fld>
            <a:endParaRPr lang="en-US"/>
          </a:p>
        </p:txBody>
      </p:sp>
    </p:spTree>
    <p:extLst>
      <p:ext uri="{BB962C8B-B14F-4D97-AF65-F5344CB8AC3E}">
        <p14:creationId xmlns:p14="http://schemas.microsoft.com/office/powerpoint/2010/main" val="3333636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 is the surveyor’s responsibility to plan the survey project carefully, then submit a Project Proposal to NGS for approval.</a:t>
            </a:r>
          </a:p>
          <a:p>
            <a:pPr lvl="1"/>
            <a:r>
              <a:rPr lang="en-US" dirty="0"/>
              <a:t>NGS provides a web page and Sample Project Proposal template for this purpose.</a:t>
            </a:r>
          </a:p>
          <a:p>
            <a:r>
              <a:rPr lang="en-US" dirty="0"/>
              <a:t>The Standards make several mentions of “unless pre-approved in the Project Proposal”.  The project proposal must address the need for such pre-approvals and discuss the justification for the requested pre-approvals.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41</a:t>
            </a:fld>
            <a:endParaRPr lang="en-US"/>
          </a:p>
        </p:txBody>
      </p:sp>
      <p:sp>
        <p:nvSpPr>
          <p:cNvPr id="7" name="Slide Image Placeholder 6">
            <a:extLst>
              <a:ext uri="{FF2B5EF4-FFF2-40B4-BE49-F238E27FC236}">
                <a16:creationId xmlns:a16="http://schemas.microsoft.com/office/drawing/2014/main" id="{DD9A4002-FF16-B0AA-3322-AEB963E49632}"/>
              </a:ext>
            </a:extLst>
          </p:cNvPr>
          <p:cNvSpPr>
            <a:spLocks noGrp="1" noRot="1" noChangeAspect="1"/>
          </p:cNvSpPr>
          <p:nvPr>
            <p:ph type="sldImg"/>
          </p:nvPr>
        </p:nvSpPr>
        <p:spPr/>
      </p:sp>
    </p:spTree>
    <p:extLst>
      <p:ext uri="{BB962C8B-B14F-4D97-AF65-F5344CB8AC3E}">
        <p14:creationId xmlns:p14="http://schemas.microsoft.com/office/powerpoint/2010/main" val="3689073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Project Proposal web page has link to sample Project Proposal and Project Reports.</a:t>
            </a:r>
          </a:p>
        </p:txBody>
      </p:sp>
      <p:sp>
        <p:nvSpPr>
          <p:cNvPr id="4" name="Slide Number Placeholder 3"/>
          <p:cNvSpPr>
            <a:spLocks noGrp="1"/>
          </p:cNvSpPr>
          <p:nvPr>
            <p:ph type="sldNum" sz="quarter" idx="5"/>
          </p:nvPr>
        </p:nvSpPr>
        <p:spPr/>
        <p:txBody>
          <a:bodyPr/>
          <a:lstStyle/>
          <a:p>
            <a:fld id="{6889CF62-8AA2-46DF-B246-FE2AEC3A9391}" type="slidenum">
              <a:rPr lang="en-US" smtClean="0"/>
              <a:t>42</a:t>
            </a:fld>
            <a:endParaRPr lang="en-US"/>
          </a:p>
        </p:txBody>
      </p:sp>
    </p:spTree>
    <p:extLst>
      <p:ext uri="{BB962C8B-B14F-4D97-AF65-F5344CB8AC3E}">
        <p14:creationId xmlns:p14="http://schemas.microsoft.com/office/powerpoint/2010/main" val="2265338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surveyor must analyze the survey project carefully to verify adherence to the Standards as listed in these Tables. </a:t>
            </a:r>
          </a:p>
          <a:p>
            <a:r>
              <a:rPr lang="en-US" dirty="0"/>
              <a:t>Upon completion of the project analysis, the surveyor must write a Project Report which summarizes and discusses the results of the project. </a:t>
            </a:r>
          </a:p>
          <a:p>
            <a:r>
              <a:rPr lang="en-US" dirty="0"/>
              <a:t>The Project Report must contain a tabulation of the various Tables’ requirements which the surveyor will use to support a provisional classification. </a:t>
            </a:r>
          </a:p>
          <a:p>
            <a:pPr lvl="1"/>
            <a:r>
              <a:rPr lang="en-US" dirty="0"/>
              <a:t>NGS provides a Sample Project Report template for this purpose.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43</a:t>
            </a:fld>
            <a:endParaRPr lang="en-US"/>
          </a:p>
        </p:txBody>
      </p:sp>
      <p:sp>
        <p:nvSpPr>
          <p:cNvPr id="7" name="Slide Image Placeholder 6">
            <a:extLst>
              <a:ext uri="{FF2B5EF4-FFF2-40B4-BE49-F238E27FC236}">
                <a16:creationId xmlns:a16="http://schemas.microsoft.com/office/drawing/2014/main" id="{56E6024B-16D7-46E2-BD54-0746121D3DB6}"/>
              </a:ext>
            </a:extLst>
          </p:cNvPr>
          <p:cNvSpPr>
            <a:spLocks noGrp="1" noRot="1" noChangeAspect="1"/>
          </p:cNvSpPr>
          <p:nvPr>
            <p:ph type="sldImg"/>
          </p:nvPr>
        </p:nvSpPr>
        <p:spPr/>
      </p:sp>
    </p:spTree>
    <p:extLst>
      <p:ext uri="{BB962C8B-B14F-4D97-AF65-F5344CB8AC3E}">
        <p14:creationId xmlns:p14="http://schemas.microsoft.com/office/powerpoint/2010/main" val="958473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b="0" i="0" u="none" strike="noStrike" dirty="0">
                <a:solidFill>
                  <a:srgbClr val="000000"/>
                </a:solidFill>
                <a:effectLst/>
              </a:rPr>
              <a:t>The Project </a:t>
            </a:r>
            <a:r>
              <a:rPr lang="en-US" dirty="0">
                <a:solidFill>
                  <a:srgbClr val="000000"/>
                </a:solidFill>
              </a:rPr>
              <a:t>R</a:t>
            </a:r>
            <a:r>
              <a:rPr lang="en-US" sz="1200" b="0" i="0" u="none" strike="noStrike" dirty="0">
                <a:solidFill>
                  <a:srgbClr val="000000"/>
                </a:solidFill>
                <a:effectLst/>
              </a:rPr>
              <a:t>eport must discuss any pre-approvals that were requested in advance, what final impact these had on the project, and also discuss unexpected circumstances which may justify </a:t>
            </a:r>
            <a:r>
              <a:rPr lang="en-US" sz="1200" b="0" i="1" u="none" strike="noStrike" dirty="0">
                <a:solidFill>
                  <a:srgbClr val="000000"/>
                </a:solidFill>
                <a:effectLst/>
              </a:rPr>
              <a:t>post-approval of additional variances</a:t>
            </a:r>
            <a:r>
              <a:rPr lang="en-US" sz="1200" b="0" i="0" u="none" strike="noStrike" dirty="0">
                <a:solidFill>
                  <a:srgbClr val="000000"/>
                </a:solidFill>
                <a:effectLst/>
              </a:rPr>
              <a:t> from the Standards.</a:t>
            </a:r>
          </a:p>
          <a:p>
            <a:pPr>
              <a:spcBef>
                <a:spcPts val="0"/>
              </a:spcBef>
              <a:spcAft>
                <a:spcPts val="0"/>
              </a:spcAft>
            </a:pPr>
            <a:r>
              <a:rPr lang="en-US" sz="1200" dirty="0"/>
              <a:t>The Project Report will be used by the NGS acceptance personnel to efficiently determine whether the requirements for the intended classification have been achieved.</a:t>
            </a:r>
            <a:endParaRPr lang="en-US" sz="1200" b="0" i="0" u="none" strike="noStrike"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44</a:t>
            </a:fld>
            <a:endParaRPr lang="en-US"/>
          </a:p>
        </p:txBody>
      </p:sp>
    </p:spTree>
    <p:extLst>
      <p:ext uri="{BB962C8B-B14F-4D97-AF65-F5344CB8AC3E}">
        <p14:creationId xmlns:p14="http://schemas.microsoft.com/office/powerpoint/2010/main" val="139821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89CF62-8AA2-46DF-B246-FE2AEC3A9391}" type="slidenum">
              <a:rPr lang="en-US" smtClean="0"/>
              <a:t>45</a:t>
            </a:fld>
            <a:endParaRPr lang="en-US"/>
          </a:p>
        </p:txBody>
      </p:sp>
    </p:spTree>
    <p:extLst>
      <p:ext uri="{BB962C8B-B14F-4D97-AF65-F5344CB8AC3E}">
        <p14:creationId xmlns:p14="http://schemas.microsoft.com/office/powerpoint/2010/main" val="898182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89CF62-8AA2-46DF-B246-FE2AEC3A9391}" type="slidenum">
              <a:rPr lang="en-US" smtClean="0"/>
              <a:t>46</a:t>
            </a:fld>
            <a:endParaRPr lang="en-US"/>
          </a:p>
        </p:txBody>
      </p:sp>
    </p:spTree>
    <p:extLst>
      <p:ext uri="{BB962C8B-B14F-4D97-AF65-F5344CB8AC3E}">
        <p14:creationId xmlns:p14="http://schemas.microsoft.com/office/powerpoint/2010/main" val="32730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publication replaces the NOAA Technical Memorandum NOS NGS 58 </a:t>
            </a:r>
          </a:p>
          <a:p>
            <a:pPr lvl="1"/>
            <a:r>
              <a:rPr lang="en-US" dirty="0"/>
              <a:t>“Guidelines For Establishing GPS-Derived Ellipsoid Heights, (Standards: 2 cm and 5 cm), Version 4.3” November 1997 by David B. </a:t>
            </a:r>
            <a:r>
              <a:rPr lang="en-US" dirty="0" err="1"/>
              <a:t>Zilkoski</a:t>
            </a:r>
            <a:r>
              <a:rPr lang="en-US" dirty="0"/>
              <a:t>.</a:t>
            </a:r>
          </a:p>
          <a:p>
            <a:endParaRPr lang="en-US" dirty="0"/>
          </a:p>
          <a:p>
            <a:r>
              <a:rPr lang="en-US" dirty="0"/>
              <a:t>This publication replaces the NOAA Technical Memorandum NOS NGS 59 </a:t>
            </a:r>
          </a:p>
          <a:p>
            <a:pPr lvl="1"/>
            <a:r>
              <a:rPr lang="en-US" dirty="0"/>
              <a:t>“Guidelines for Establishing GPS-Derived Orthometric Heights” March 2008 by David B. </a:t>
            </a:r>
            <a:r>
              <a:rPr lang="en-US" dirty="0" err="1"/>
              <a:t>Zilkoski</a:t>
            </a:r>
            <a:r>
              <a:rPr lang="en-US" dirty="0"/>
              <a:t>.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5</a:t>
            </a:fld>
            <a:endParaRPr lang="en-US"/>
          </a:p>
        </p:txBody>
      </p:sp>
      <p:sp>
        <p:nvSpPr>
          <p:cNvPr id="7" name="Slide Image Placeholder 6">
            <a:extLst>
              <a:ext uri="{FF2B5EF4-FFF2-40B4-BE49-F238E27FC236}">
                <a16:creationId xmlns:a16="http://schemas.microsoft.com/office/drawing/2014/main" id="{F07683A0-77AE-8DCF-3771-F62C195F0EC6}"/>
              </a:ext>
            </a:extLst>
          </p:cNvPr>
          <p:cNvSpPr>
            <a:spLocks noGrp="1" noRot="1" noChangeAspect="1"/>
          </p:cNvSpPr>
          <p:nvPr>
            <p:ph type="sldImg"/>
          </p:nvPr>
        </p:nvSpPr>
        <p:spPr/>
      </p:sp>
    </p:spTree>
    <p:extLst>
      <p:ext uri="{BB962C8B-B14F-4D97-AF65-F5344CB8AC3E}">
        <p14:creationId xmlns:p14="http://schemas.microsoft.com/office/powerpoint/2010/main" val="300971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publication </a:t>
            </a:r>
            <a:r>
              <a:rPr lang="en-US" sz="1200" u="sng" dirty="0"/>
              <a:t>provides</a:t>
            </a:r>
            <a:r>
              <a:rPr lang="en-US" sz="1200" dirty="0"/>
              <a:t> Classification, Standards, and Specifications for GNSS geodetic control surveys which use Global Navigation Satellite Systems (GNSS) and which will be submitted to NGS for review and publication. </a:t>
            </a:r>
          </a:p>
          <a:p>
            <a:endParaRPr lang="en-US" sz="1200" dirty="0"/>
          </a:p>
          <a:p>
            <a:r>
              <a:rPr lang="en-US" sz="1200" dirty="0"/>
              <a:t>These types of surveys were not well-established at the date of the 1984, 1997, &amp; 2008 publications. </a:t>
            </a:r>
          </a:p>
          <a:p>
            <a:endParaRPr lang="en-US" sz="1200" dirty="0"/>
          </a:p>
          <a:p>
            <a:r>
              <a:rPr lang="en-US" sz="1200" dirty="0"/>
              <a:t>Research into best practices and analysis of achievable results supports this publication.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a:t>
            </a:fld>
            <a:endParaRPr lang="en-US"/>
          </a:p>
        </p:txBody>
      </p:sp>
    </p:spTree>
    <p:extLst>
      <p:ext uri="{BB962C8B-B14F-4D97-AF65-F5344CB8AC3E}">
        <p14:creationId xmlns:p14="http://schemas.microsoft.com/office/powerpoint/2010/main" val="149396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publication is specifically limited to support:</a:t>
            </a:r>
          </a:p>
          <a:p>
            <a:pPr lvl="1"/>
            <a:r>
              <a:rPr lang="en-US" dirty="0"/>
              <a:t>OPUS Projects (version 5)</a:t>
            </a:r>
          </a:p>
          <a:p>
            <a:pPr lvl="1"/>
            <a:r>
              <a:rPr lang="en-US" dirty="0"/>
              <a:t>North American Datum of 1983 (NAD83) </a:t>
            </a:r>
          </a:p>
          <a:p>
            <a:pPr lvl="1"/>
            <a:r>
              <a:rPr lang="en-US" dirty="0"/>
              <a:t>North American Vertical Datum of 1988 (NAVD88) </a:t>
            </a:r>
          </a:p>
          <a:p>
            <a:pPr lvl="1"/>
            <a:r>
              <a:rPr lang="en-US" dirty="0"/>
              <a:t>and other vertical datums that are part of the NSRS</a:t>
            </a:r>
          </a:p>
          <a:p>
            <a:endParaRPr lang="en-US" dirty="0"/>
          </a:p>
          <a:p>
            <a:r>
              <a:rPr lang="en-US" dirty="0"/>
              <a:t>Future versions of OPUS Projects and future datums will require revision of this publication.</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7</a:t>
            </a:fld>
            <a:endParaRPr lang="en-US"/>
          </a:p>
        </p:txBody>
      </p:sp>
      <p:sp>
        <p:nvSpPr>
          <p:cNvPr id="7" name="Slide Image Placeholder 6">
            <a:extLst>
              <a:ext uri="{FF2B5EF4-FFF2-40B4-BE49-F238E27FC236}">
                <a16:creationId xmlns:a16="http://schemas.microsoft.com/office/drawing/2014/main" id="{9D73DE71-68B0-AD1F-105E-5E70B484D881}"/>
              </a:ext>
            </a:extLst>
          </p:cNvPr>
          <p:cNvSpPr>
            <a:spLocks noGrp="1" noRot="1" noChangeAspect="1"/>
          </p:cNvSpPr>
          <p:nvPr>
            <p:ph type="sldImg"/>
          </p:nvPr>
        </p:nvSpPr>
        <p:spPr/>
      </p:sp>
    </p:spTree>
    <p:extLst>
      <p:ext uri="{BB962C8B-B14F-4D97-AF65-F5344CB8AC3E}">
        <p14:creationId xmlns:p14="http://schemas.microsoft.com/office/powerpoint/2010/main" val="381869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Standards define the following </a:t>
            </a:r>
            <a:r>
              <a:rPr lang="en-US" b="1" i="1" dirty="0"/>
              <a:t>3 Classifications of Network and Local Accuracy </a:t>
            </a:r>
            <a:r>
              <a:rPr lang="en-US" dirty="0"/>
              <a:t>for GNSS geodetic control surveys which will be submitted to NGS for review and publication.</a:t>
            </a:r>
          </a:p>
          <a:p>
            <a:endParaRPr lang="en-US" dirty="0"/>
          </a:p>
          <a:p>
            <a:r>
              <a:rPr lang="en-US" dirty="0"/>
              <a:t>Research and experience has shown that achieving accurate ellipsoid heights is more difficult than achieving accurate latitude and longitude, and that orthometric heights have additional uncertainty.</a:t>
            </a:r>
          </a:p>
          <a:p>
            <a:endParaRPr lang="en-US" dirty="0"/>
          </a:p>
          <a:p>
            <a:r>
              <a:rPr lang="en-US" dirty="0"/>
              <a:t>Accordingly, there are separate standards for each and all standards must be met to achieve the intended Classification.</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8</a:t>
            </a:fld>
            <a:endParaRPr lang="en-US"/>
          </a:p>
        </p:txBody>
      </p:sp>
      <p:sp>
        <p:nvSpPr>
          <p:cNvPr id="7" name="Slide Image Placeholder 6">
            <a:extLst>
              <a:ext uri="{FF2B5EF4-FFF2-40B4-BE49-F238E27FC236}">
                <a16:creationId xmlns:a16="http://schemas.microsoft.com/office/drawing/2014/main" id="{BA265179-7430-DF64-06D1-B8C307B635B6}"/>
              </a:ext>
            </a:extLst>
          </p:cNvPr>
          <p:cNvSpPr>
            <a:spLocks noGrp="1" noRot="1" noChangeAspect="1"/>
          </p:cNvSpPr>
          <p:nvPr>
            <p:ph type="sldImg"/>
          </p:nvPr>
        </p:nvSpPr>
        <p:spPr/>
      </p:sp>
    </p:spTree>
    <p:extLst>
      <p:ext uri="{BB962C8B-B14F-4D97-AF65-F5344CB8AC3E}">
        <p14:creationId xmlns:p14="http://schemas.microsoft.com/office/powerpoint/2010/main" val="3346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Standards define 3 </a:t>
            </a:r>
            <a:r>
              <a:rPr lang="en-US" sz="1200" b="1" i="1" dirty="0"/>
              <a:t>Mark Types </a:t>
            </a:r>
            <a:r>
              <a:rPr lang="en-US" sz="1200" dirty="0"/>
              <a:t>as listed and described in Table 2.</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9</a:t>
            </a:fld>
            <a:endParaRPr lang="en-US"/>
          </a:p>
        </p:txBody>
      </p:sp>
    </p:spTree>
    <p:extLst>
      <p:ext uri="{BB962C8B-B14F-4D97-AF65-F5344CB8AC3E}">
        <p14:creationId xmlns:p14="http://schemas.microsoft.com/office/powerpoint/2010/main" val="2540046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April 13, 2023</a:t>
            </a: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dirty="0"/>
              <a:t>Classifications, Standards, and Specifications OPUS Projects 5.1</a:t>
            </a:r>
          </a:p>
        </p:txBody>
      </p:sp>
      <p:sp>
        <p:nvSpPr>
          <p:cNvPr id="6" name="Slide Number Placeholder 5"/>
          <p:cNvSpPr>
            <a:spLocks noGrp="1"/>
          </p:cNvSpPr>
          <p:nvPr>
            <p:ph type="sldNum" sz="quarter" idx="12"/>
          </p:nvPr>
        </p:nvSpPr>
        <p:spPr/>
        <p:txBody>
          <a:bodyPr/>
          <a:lstStyle>
            <a:lvl1pPr>
              <a:defRPr>
                <a:latin typeface="+mj-lt"/>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April 13, 2023</a:t>
            </a:r>
          </a:p>
        </p:txBody>
      </p:sp>
      <p:sp>
        <p:nvSpPr>
          <p:cNvPr id="5"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April 13, 2023</a:t>
            </a:r>
          </a:p>
        </p:txBody>
      </p:sp>
      <p:sp>
        <p:nvSpPr>
          <p:cNvPr id="5"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Times New Roman" panose="02020603050405020304" pitchFamily="18" charset="0"/>
              </a:defRPr>
            </a:lvl1pPr>
            <a:lvl2pPr>
              <a:defRPr>
                <a:latin typeface="+mj-lt"/>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mj-lt"/>
              </a:defRPr>
            </a:lvl1pPr>
          </a:lstStyle>
          <a:p>
            <a:r>
              <a:rPr lang="en-US" altLang="en-US"/>
              <a:t>April 13, 2023</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endParaRPr lang="en-US" dirty="0"/>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r>
              <a:rPr lang="en-US" altLang="en-US"/>
              <a:t>April 13, 2023</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endParaRPr lang="en-US" dirty="0"/>
          </a:p>
        </p:txBody>
      </p:sp>
      <p:sp>
        <p:nvSpPr>
          <p:cNvPr id="6" name="Slide Number Placeholder 5"/>
          <p:cNvSpPr>
            <a:spLocks noGrp="1"/>
          </p:cNvSpPr>
          <p:nvPr>
            <p:ph type="sldNum" sz="quarter" idx="12"/>
          </p:nvPr>
        </p:nvSpPr>
        <p:spPr/>
        <p:txBody>
          <a:bodyPr/>
          <a:lstStyle>
            <a:lvl1pPr>
              <a:defRPr/>
            </a:lvl1pPr>
          </a:lstStyle>
          <a:p>
            <a:fld id="{402729D8-1644-4D0C-9B5E-42A347FE2C29}" type="slidenum">
              <a:rPr lang="en-US" altLang="en-US"/>
              <a:pPr/>
              <a:t>‹#›</a:t>
            </a:fld>
            <a:endParaRPr lang="en-US" altLang="en-US" dirty="0"/>
          </a:p>
        </p:txBody>
      </p:sp>
    </p:spTree>
    <p:extLst>
      <p:ext uri="{BB962C8B-B14F-4D97-AF65-F5344CB8AC3E}">
        <p14:creationId xmlns:p14="http://schemas.microsoft.com/office/powerpoint/2010/main" val="3918249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ltLang="en-US"/>
              <a:t>April 13, 2023</a:t>
            </a:r>
          </a:p>
        </p:txBody>
      </p:sp>
      <p:sp>
        <p:nvSpPr>
          <p:cNvPr id="6"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ltLang="en-US"/>
              <a:t>April 13, 2023</a:t>
            </a:r>
          </a:p>
        </p:txBody>
      </p:sp>
      <p:sp>
        <p:nvSpPr>
          <p:cNvPr id="8"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r>
              <a:rPr lang="en-US" altLang="en-US"/>
              <a:t>April 13, 2023</a:t>
            </a:r>
          </a:p>
        </p:txBody>
      </p:sp>
      <p:sp>
        <p:nvSpPr>
          <p:cNvPr id="4"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ltLang="en-US"/>
              <a:t>April 13, 2023</a:t>
            </a:r>
          </a:p>
        </p:txBody>
      </p:sp>
      <p:sp>
        <p:nvSpPr>
          <p:cNvPr id="3"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April 13, 2023</a:t>
            </a:r>
          </a:p>
        </p:txBody>
      </p:sp>
      <p:sp>
        <p:nvSpPr>
          <p:cNvPr id="6"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April 13, 2023</a:t>
            </a:r>
          </a:p>
        </p:txBody>
      </p:sp>
      <p:sp>
        <p:nvSpPr>
          <p:cNvPr id="6" name="Footer Placeholder 4"/>
          <p:cNvSpPr>
            <a:spLocks noGrp="1"/>
          </p:cNvSpPr>
          <p:nvPr>
            <p:ph type="ftr" sz="quarter" idx="11"/>
          </p:nvPr>
        </p:nvSpPr>
        <p:spPr/>
        <p:txBody>
          <a:bodyPr/>
          <a:lstStyle>
            <a:lvl1pPr>
              <a:defRPr/>
            </a:lvl1pPr>
          </a:lstStyle>
          <a:p>
            <a:pPr>
              <a:defRPr/>
            </a:pPr>
            <a:r>
              <a:rPr lang="en-US"/>
              <a:t>Classifications, Standards, and Specifications OPUS Projects 5.1</a:t>
            </a:r>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12827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j-lt"/>
              </a:defRPr>
            </a:lvl1pPr>
          </a:lstStyle>
          <a:p>
            <a:r>
              <a:rPr lang="en-US" altLang="en-US"/>
              <a:t>April 13, 2023</a:t>
            </a:r>
            <a:endParaRPr lang="en-US" altLang="en-US" dirty="0"/>
          </a:p>
        </p:txBody>
      </p:sp>
      <p:sp>
        <p:nvSpPr>
          <p:cNvPr id="5" name="Footer Placeholder 4"/>
          <p:cNvSpPr>
            <a:spLocks noGrp="1"/>
          </p:cNvSpPr>
          <p:nvPr>
            <p:ph type="ftr" sz="quarter" idx="3"/>
          </p:nvPr>
        </p:nvSpPr>
        <p:spPr>
          <a:xfrm>
            <a:off x="2108200" y="6356350"/>
            <a:ext cx="5613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j-lt"/>
                <a:ea typeface="+mn-ea"/>
                <a:cs typeface="+mn-cs"/>
              </a:defRPr>
            </a:lvl1pPr>
          </a:lstStyle>
          <a:p>
            <a:pPr>
              <a:defRPr/>
            </a:pPr>
            <a:r>
              <a:rPr lang="en-US" dirty="0"/>
              <a:t>Classifications, Standards, and Specifications OPUS Projects 5.1</a:t>
            </a:r>
          </a:p>
        </p:txBody>
      </p:sp>
      <p:sp>
        <p:nvSpPr>
          <p:cNvPr id="6" name="Slide Number Placeholder 5"/>
          <p:cNvSpPr>
            <a:spLocks noGrp="1"/>
          </p:cNvSpPr>
          <p:nvPr>
            <p:ph type="sldNum" sz="quarter" idx="4"/>
          </p:nvPr>
        </p:nvSpPr>
        <p:spPr>
          <a:xfrm>
            <a:off x="7968342" y="6356350"/>
            <a:ext cx="71845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anose="02020603050405020304" pitchFamily="18" charset="0"/>
                <a:cs typeface="Times New Roman" panose="020206030504050203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j-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j-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05A8-EA5B-4638-8461-A022069F1F2D}"/>
              </a:ext>
            </a:extLst>
          </p:cNvPr>
          <p:cNvSpPr>
            <a:spLocks noGrp="1"/>
          </p:cNvSpPr>
          <p:nvPr>
            <p:ph type="ctrTitle"/>
          </p:nvPr>
        </p:nvSpPr>
        <p:spPr>
          <a:xfrm>
            <a:off x="685800" y="1926286"/>
            <a:ext cx="7772400" cy="841375"/>
          </a:xfrm>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NGS Webinar</a:t>
            </a:r>
          </a:p>
        </p:txBody>
      </p:sp>
      <p:sp>
        <p:nvSpPr>
          <p:cNvPr id="3" name="Subtitle 2">
            <a:extLst>
              <a:ext uri="{FF2B5EF4-FFF2-40B4-BE49-F238E27FC236}">
                <a16:creationId xmlns:a16="http://schemas.microsoft.com/office/drawing/2014/main" id="{9BD0FD7A-9590-4849-8DB2-8A69A4863C82}"/>
              </a:ext>
            </a:extLst>
          </p:cNvPr>
          <p:cNvSpPr>
            <a:spLocks noGrp="1"/>
          </p:cNvSpPr>
          <p:nvPr>
            <p:ph type="subTitle" idx="1"/>
          </p:nvPr>
        </p:nvSpPr>
        <p:spPr>
          <a:xfrm>
            <a:off x="457200" y="2767661"/>
            <a:ext cx="8229599" cy="1120298"/>
          </a:xfrm>
        </p:spPr>
        <p:txBody>
          <a:bodyPr/>
          <a:lstStyle/>
          <a:p>
            <a:r>
              <a:rPr lang="pt-BR" sz="2400" b="1" u="none" strike="noStrike" dirty="0">
                <a:solidFill>
                  <a:srgbClr val="000000"/>
                </a:solidFill>
                <a:effectLst/>
                <a:latin typeface="+mj-lt"/>
              </a:rPr>
              <a:t>NOAA Technical Memorandum NOS NGS 92</a:t>
            </a:r>
            <a:endParaRPr lang="en-US" sz="2400" b="1" u="none" strike="noStrike" dirty="0">
              <a:solidFill>
                <a:srgbClr val="000000"/>
              </a:solidFill>
              <a:effectLst/>
              <a:latin typeface="+mj-lt"/>
            </a:endParaRPr>
          </a:p>
          <a:p>
            <a:r>
              <a:rPr lang="en-US" sz="1800" b="1" u="none" strike="noStrike" dirty="0">
                <a:solidFill>
                  <a:srgbClr val="000000"/>
                </a:solidFill>
                <a:effectLst/>
                <a:latin typeface="+mj-lt"/>
              </a:rPr>
              <a:t>Classifications, Accuracy Standards, and General Specifications for GNSS Geodetic Control Surveys using OPUS Projects</a:t>
            </a:r>
            <a:endParaRPr lang="en-US" sz="1800" b="1" dirty="0">
              <a:solidFill>
                <a:schemeClr val="accent1">
                  <a:lumMod val="75000"/>
                </a:schemeClr>
              </a:solidFill>
              <a:latin typeface="+mj-lt"/>
              <a:cs typeface="Times New Roman" panose="02020603050405020304" pitchFamily="18" charset="0"/>
            </a:endParaRPr>
          </a:p>
        </p:txBody>
      </p:sp>
      <p:sp>
        <p:nvSpPr>
          <p:cNvPr id="4" name="Subtitle 2">
            <a:extLst>
              <a:ext uri="{FF2B5EF4-FFF2-40B4-BE49-F238E27FC236}">
                <a16:creationId xmlns:a16="http://schemas.microsoft.com/office/drawing/2014/main" id="{A5233C44-7D3F-2B91-FB12-CE81B52F619C}"/>
              </a:ext>
            </a:extLst>
          </p:cNvPr>
          <p:cNvSpPr txBox="1">
            <a:spLocks/>
          </p:cNvSpPr>
          <p:nvPr/>
        </p:nvSpPr>
        <p:spPr bwMode="auto">
          <a:xfrm>
            <a:off x="457201" y="4065383"/>
            <a:ext cx="8366288" cy="20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panose="020B0604020202020204" pitchFamily="34" charset="0"/>
              <a:buNone/>
              <a:defRPr sz="3200" kern="1200" baseline="0">
                <a:solidFill>
                  <a:schemeClr val="tx1">
                    <a:tint val="75000"/>
                  </a:schemeClr>
                </a:solidFill>
                <a:latin typeface="Times New Roman" panose="02020603050405020304" pitchFamily="18" charset="0"/>
                <a:ea typeface="MS PGothic" panose="020B0600070205080204" pitchFamily="34" charset="-128"/>
                <a:cs typeface="ＭＳ Ｐゴシック" charset="0"/>
              </a:defRPr>
            </a:lvl1pPr>
            <a:lvl2pPr marL="457200" indent="0" algn="ctr" defTabSz="457200"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mj-lt"/>
                <a:ea typeface="MS PGothic" panose="020B0600070205080204" pitchFamily="34" charset="-128"/>
                <a:cs typeface="+mn-cs"/>
              </a:defRPr>
            </a:lvl2pPr>
            <a:lvl3pPr marL="914400" indent="0" algn="ctr" defTabSz="457200"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Times New Roman" panose="02020603050405020304" pitchFamily="18" charset="0"/>
                <a:ea typeface="MS PGothic" panose="020B0600070205080204" pitchFamily="34" charset="-128"/>
                <a:cs typeface="Times New Roman" panose="02020603050405020304" pitchFamily="18" charset="0"/>
              </a:defRPr>
            </a:lvl3pPr>
            <a:lvl4pPr marL="13716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j-lt"/>
                <a:ea typeface="MS PGothic" panose="020B0600070205080204" pitchFamily="34" charset="-128"/>
                <a:cs typeface="+mn-cs"/>
              </a:defRPr>
            </a:lvl4pPr>
            <a:lvl5pPr marL="18288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j-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solidFill>
                  <a:srgbClr val="000000"/>
                </a:solidFill>
                <a:latin typeface="+mj-lt"/>
              </a:rPr>
              <a:t>April 13, 2023</a:t>
            </a:r>
          </a:p>
          <a:p>
            <a:endParaRPr lang="en-US" sz="1600" b="1" dirty="0">
              <a:solidFill>
                <a:srgbClr val="000000"/>
              </a:solidFill>
              <a:latin typeface="+mj-lt"/>
            </a:endParaRPr>
          </a:p>
          <a:p>
            <a:r>
              <a:rPr lang="en-US" sz="1600" b="1" dirty="0">
                <a:solidFill>
                  <a:srgbClr val="000000"/>
                </a:solidFill>
                <a:latin typeface="+mj-lt"/>
              </a:rPr>
              <a:t>presenters:</a:t>
            </a:r>
          </a:p>
          <a:p>
            <a:endParaRPr lang="en-US" sz="1600" b="1" dirty="0">
              <a:solidFill>
                <a:srgbClr val="000000"/>
              </a:solidFill>
              <a:latin typeface="+mj-lt"/>
            </a:endParaRPr>
          </a:p>
          <a:p>
            <a:r>
              <a:rPr lang="en-US" sz="1800" b="1" dirty="0">
                <a:solidFill>
                  <a:srgbClr val="000000"/>
                </a:solidFill>
                <a:latin typeface="+mj-lt"/>
                <a:cs typeface="Times New Roman" panose="02020603050405020304" pitchFamily="18" charset="0"/>
              </a:rPr>
              <a:t>Dr. Dan </a:t>
            </a:r>
            <a:r>
              <a:rPr lang="en-US" sz="1800" b="1" dirty="0" err="1">
                <a:solidFill>
                  <a:srgbClr val="000000"/>
                </a:solidFill>
                <a:latin typeface="+mj-lt"/>
                <a:cs typeface="Times New Roman" panose="02020603050405020304" pitchFamily="18" charset="0"/>
              </a:rPr>
              <a:t>Gillins</a:t>
            </a:r>
            <a:r>
              <a:rPr lang="en-US" sz="1800" b="1" dirty="0">
                <a:solidFill>
                  <a:srgbClr val="000000"/>
                </a:solidFill>
                <a:latin typeface="+mj-lt"/>
                <a:cs typeface="Times New Roman" panose="02020603050405020304" pitchFamily="18" charset="0"/>
              </a:rPr>
              <a:t> Ph.D., Acting Chief, Spatial Reference Systems Division</a:t>
            </a:r>
            <a:endParaRPr lang="en-US" sz="1800" dirty="0">
              <a:solidFill>
                <a:schemeClr val="accent1">
                  <a:lumMod val="75000"/>
                </a:schemeClr>
              </a:solidFill>
              <a:latin typeface="+mj-lt"/>
              <a:cs typeface="Times New Roman" panose="02020603050405020304" pitchFamily="18" charset="0"/>
            </a:endParaRPr>
          </a:p>
          <a:p>
            <a:r>
              <a:rPr lang="en-US" sz="1800" b="1" dirty="0">
                <a:solidFill>
                  <a:srgbClr val="000000"/>
                </a:solidFill>
                <a:latin typeface="+mj-lt"/>
              </a:rPr>
              <a:t>Dave Zenk PE LS, Northern Plains Regional Advisor (MN, ND, SD, NE, IA)</a:t>
            </a:r>
          </a:p>
        </p:txBody>
      </p:sp>
      <p:sp>
        <p:nvSpPr>
          <p:cNvPr id="5" name="Slide Number Placeholder 4">
            <a:extLst>
              <a:ext uri="{FF2B5EF4-FFF2-40B4-BE49-F238E27FC236}">
                <a16:creationId xmlns:a16="http://schemas.microsoft.com/office/drawing/2014/main" id="{6D4345BD-BB9F-1543-22C2-8F52EC9465F5}"/>
              </a:ext>
            </a:extLst>
          </p:cNvPr>
          <p:cNvSpPr>
            <a:spLocks noGrp="1"/>
          </p:cNvSpPr>
          <p:nvPr>
            <p:ph type="sldNum" sz="quarter" idx="12"/>
          </p:nvPr>
        </p:nvSpPr>
        <p:spPr/>
        <p:txBody>
          <a:bodyPr/>
          <a:lstStyle/>
          <a:p>
            <a:fld id="{7AD4DCD3-172B-4990-80A6-45F69410C25B}" type="slidenum">
              <a:rPr lang="en-US" altLang="en-US" smtClean="0"/>
              <a:pPr/>
              <a:t>1</a:t>
            </a:fld>
            <a:endParaRPr lang="en-US" altLang="en-US" dirty="0"/>
          </a:p>
        </p:txBody>
      </p:sp>
      <p:sp>
        <p:nvSpPr>
          <p:cNvPr id="6" name="Date Placeholder 5">
            <a:extLst>
              <a:ext uri="{FF2B5EF4-FFF2-40B4-BE49-F238E27FC236}">
                <a16:creationId xmlns:a16="http://schemas.microsoft.com/office/drawing/2014/main" id="{988EEC8F-309F-1696-6FA5-51D4AFCF0519}"/>
              </a:ext>
            </a:extLst>
          </p:cNvPr>
          <p:cNvSpPr>
            <a:spLocks noGrp="1"/>
          </p:cNvSpPr>
          <p:nvPr>
            <p:ph type="dt" sz="half" idx="10"/>
          </p:nvPr>
        </p:nvSpPr>
        <p:spPr/>
        <p:txBody>
          <a:bodyPr/>
          <a:lstStyle/>
          <a:p>
            <a:r>
              <a:rPr lang="en-US" altLang="en-US"/>
              <a:t>April 13, 2023</a:t>
            </a:r>
          </a:p>
        </p:txBody>
      </p:sp>
      <p:sp>
        <p:nvSpPr>
          <p:cNvPr id="7" name="Footer Placeholder 6">
            <a:extLst>
              <a:ext uri="{FF2B5EF4-FFF2-40B4-BE49-F238E27FC236}">
                <a16:creationId xmlns:a16="http://schemas.microsoft.com/office/drawing/2014/main" id="{1FE01190-E19C-07F6-F17D-64BF272A79F1}"/>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Network Designs and Observation Methods</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10</a:t>
            </a:fld>
            <a:endParaRPr lang="en-US" altLang="en-US" dirty="0"/>
          </a:p>
        </p:txBody>
      </p:sp>
      <p:sp>
        <p:nvSpPr>
          <p:cNvPr id="3" name="Content Placeholder 2">
            <a:extLst>
              <a:ext uri="{FF2B5EF4-FFF2-40B4-BE49-F238E27FC236}">
                <a16:creationId xmlns:a16="http://schemas.microsoft.com/office/drawing/2014/main" id="{A8275D47-74B3-C005-EBE9-9B3B3A81BC3C}"/>
              </a:ext>
            </a:extLst>
          </p:cNvPr>
          <p:cNvSpPr txBox="1">
            <a:spLocks/>
          </p:cNvSpPr>
          <p:nvPr/>
        </p:nvSpPr>
        <p:spPr bwMode="auto">
          <a:xfrm>
            <a:off x="570214" y="1062787"/>
            <a:ext cx="691964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a:t>
            </a:r>
            <a:r>
              <a:rPr lang="en-US" sz="1800" b="1" i="1" dirty="0"/>
              <a:t>Observation Methods </a:t>
            </a:r>
            <a:r>
              <a:rPr lang="en-US" sz="1800" dirty="0"/>
              <a:t>for the 3 mark types.</a:t>
            </a:r>
            <a:endParaRPr lang="en-US" sz="2800" dirty="0"/>
          </a:p>
        </p:txBody>
      </p:sp>
      <p:sp>
        <p:nvSpPr>
          <p:cNvPr id="7" name="TextBox 6">
            <a:extLst>
              <a:ext uri="{FF2B5EF4-FFF2-40B4-BE49-F238E27FC236}">
                <a16:creationId xmlns:a16="http://schemas.microsoft.com/office/drawing/2014/main" id="{2F3749B9-0747-78C9-DB77-D02F373063BC}"/>
              </a:ext>
            </a:extLst>
          </p:cNvPr>
          <p:cNvSpPr txBox="1"/>
          <p:nvPr/>
        </p:nvSpPr>
        <p:spPr>
          <a:xfrm>
            <a:off x="878437" y="1380248"/>
            <a:ext cx="634191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000000"/>
                </a:solidFill>
                <a:effectLst/>
                <a:latin typeface="+mn-lt"/>
                <a:cs typeface="Arial" panose="020B0604020202020204" pitchFamily="34" charset="0"/>
              </a:rPr>
              <a:t>Table 3 - Observation Method Requirements for Mark Types</a:t>
            </a:r>
            <a:endParaRPr kumimoji="0" lang="en-US" altLang="en-US" sz="1000" i="0" u="none" strike="noStrike" cap="none" normalizeH="0" baseline="0" dirty="0">
              <a:ln>
                <a:noFill/>
              </a:ln>
              <a:solidFill>
                <a:schemeClr val="tx1"/>
              </a:solidFill>
              <a:effectLst/>
              <a:latin typeface="+mn-lt"/>
            </a:endParaRPr>
          </a:p>
        </p:txBody>
      </p:sp>
      <p:graphicFrame>
        <p:nvGraphicFramePr>
          <p:cNvPr id="11" name="Table 10" descr="&quot;&quot;">
            <a:extLst>
              <a:ext uri="{FF2B5EF4-FFF2-40B4-BE49-F238E27FC236}">
                <a16:creationId xmlns:a16="http://schemas.microsoft.com/office/drawing/2014/main" id="{2D7AC3B2-2647-736A-0F39-9BBA81B3000F}"/>
              </a:ext>
            </a:extLst>
          </p:cNvPr>
          <p:cNvGraphicFramePr>
            <a:graphicFrameLocks noGrp="1"/>
          </p:cNvGraphicFramePr>
          <p:nvPr>
            <p:extLst>
              <p:ext uri="{D42A27DB-BD31-4B8C-83A1-F6EECF244321}">
                <p14:modId xmlns:p14="http://schemas.microsoft.com/office/powerpoint/2010/main" val="3010620454"/>
              </p:ext>
            </p:extLst>
          </p:nvPr>
        </p:nvGraphicFramePr>
        <p:xfrm>
          <a:off x="879666" y="1796482"/>
          <a:ext cx="7376058" cy="2077720"/>
        </p:xfrm>
        <a:graphic>
          <a:graphicData uri="http://schemas.openxmlformats.org/drawingml/2006/table">
            <a:tbl>
              <a:tblPr/>
              <a:tblGrid>
                <a:gridCol w="414878">
                  <a:extLst>
                    <a:ext uri="{9D8B030D-6E8A-4147-A177-3AD203B41FA5}">
                      <a16:colId xmlns:a16="http://schemas.microsoft.com/office/drawing/2014/main" val="1873336836"/>
                    </a:ext>
                  </a:extLst>
                </a:gridCol>
                <a:gridCol w="1305437">
                  <a:extLst>
                    <a:ext uri="{9D8B030D-6E8A-4147-A177-3AD203B41FA5}">
                      <a16:colId xmlns:a16="http://schemas.microsoft.com/office/drawing/2014/main" val="294445561"/>
                    </a:ext>
                  </a:extLst>
                </a:gridCol>
                <a:gridCol w="5655743">
                  <a:extLst>
                    <a:ext uri="{9D8B030D-6E8A-4147-A177-3AD203B41FA5}">
                      <a16:colId xmlns:a16="http://schemas.microsoft.com/office/drawing/2014/main" val="771996077"/>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Mark Type </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Observation Method Requirements for Mark Type</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20036917"/>
                  </a:ext>
                </a:extLst>
              </a:tr>
              <a:tr h="0">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3.1</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cs typeface="Arial" panose="020B0604020202020204" pitchFamily="34" charset="0"/>
                        </a:rPr>
                        <a:t>NCN CORS</a:t>
                      </a:r>
                      <a:endParaRPr lang="en-US" sz="9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NONE.  OPUS Projects will automatically gather all needed information.</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24496"/>
                  </a:ext>
                </a:extLst>
              </a:tr>
              <a:tr h="0">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3.2</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Bases</a:t>
                      </a:r>
                    </a:p>
                    <a:p>
                      <a:pPr algn="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PP</a:t>
                      </a:r>
                    </a:p>
                    <a:p>
                      <a:pPr algn="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NRTK</a:t>
                      </a:r>
                    </a:p>
                    <a:p>
                      <a:pPr algn="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STRK</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endParaRPr lang="en-US" sz="9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a:t>
                      </a:r>
                    </a:p>
                    <a:p>
                      <a:pPr marL="0" marR="0" lvl="0" indent="0" algn="l" defTabSz="9144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a:t>
                      </a:r>
                      <a:endParaRPr lang="en-US" sz="900" dirty="0">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887579"/>
                  </a:ext>
                </a:extLst>
              </a:tr>
              <a:tr h="0">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3.4</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Passive</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4.2 - or-</a:t>
                      </a:r>
                      <a:endParaRPr lang="en-US" sz="9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GVX PP in Table 4.3 - or -</a:t>
                      </a:r>
                      <a:endParaRPr lang="en-US" sz="9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GVX NRTK in Table 4.4 - or - </a:t>
                      </a:r>
                      <a:endParaRPr lang="en-US" sz="9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GVX SRTK in Table 4.5</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869210"/>
                  </a:ext>
                </a:extLst>
              </a:tr>
            </a:tbl>
          </a:graphicData>
        </a:graphic>
      </p:graphicFrame>
    </p:spTree>
    <p:extLst>
      <p:ext uri="{BB962C8B-B14F-4D97-AF65-F5344CB8AC3E}">
        <p14:creationId xmlns:p14="http://schemas.microsoft.com/office/powerpoint/2010/main" val="1446148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2FB8-41C1-C2DC-07CC-1604D625C604}"/>
              </a:ext>
            </a:extLst>
          </p:cNvPr>
          <p:cNvSpPr>
            <a:spLocks noGrp="1"/>
          </p:cNvSpPr>
          <p:nvPr>
            <p:ph type="title"/>
          </p:nvPr>
        </p:nvSpPr>
        <p:spPr/>
        <p:txBody>
          <a:bodyPr/>
          <a:lstStyle/>
          <a:p>
            <a:r>
              <a:rPr lang="en-US" sz="3600" dirty="0"/>
              <a:t>Standards for each Observation Method </a:t>
            </a:r>
          </a:p>
        </p:txBody>
      </p:sp>
      <p:sp>
        <p:nvSpPr>
          <p:cNvPr id="4" name="Date Placeholder 3">
            <a:extLst>
              <a:ext uri="{FF2B5EF4-FFF2-40B4-BE49-F238E27FC236}">
                <a16:creationId xmlns:a16="http://schemas.microsoft.com/office/drawing/2014/main" id="{3EBC06F7-A973-A584-E4D8-80700C4A3A87}"/>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09915368-E8F6-4152-D519-3E13433AB318}"/>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357C7F22-1C0A-C0FD-78BC-53BD4359EF93}"/>
              </a:ext>
            </a:extLst>
          </p:cNvPr>
          <p:cNvSpPr>
            <a:spLocks noGrp="1"/>
          </p:cNvSpPr>
          <p:nvPr>
            <p:ph type="sldNum" sz="quarter" idx="12"/>
          </p:nvPr>
        </p:nvSpPr>
        <p:spPr/>
        <p:txBody>
          <a:bodyPr/>
          <a:lstStyle/>
          <a:p>
            <a:fld id="{84C1C367-1155-47A8-B187-ABB1E4FCD3DE}" type="slidenum">
              <a:rPr lang="en-US" altLang="en-US" smtClean="0"/>
              <a:pPr/>
              <a:t>11</a:t>
            </a:fld>
            <a:endParaRPr lang="en-US" altLang="en-US" dirty="0"/>
          </a:p>
        </p:txBody>
      </p:sp>
      <p:graphicFrame>
        <p:nvGraphicFramePr>
          <p:cNvPr id="14" name="Table 13" descr="&quot;&quot;">
            <a:extLst>
              <a:ext uri="{FF2B5EF4-FFF2-40B4-BE49-F238E27FC236}">
                <a16:creationId xmlns:a16="http://schemas.microsoft.com/office/drawing/2014/main" id="{47F0E5DC-871D-2BA7-14D2-DB66F9BB8331}"/>
              </a:ext>
            </a:extLst>
          </p:cNvPr>
          <p:cNvGraphicFramePr>
            <a:graphicFrameLocks noGrp="1"/>
          </p:cNvGraphicFramePr>
          <p:nvPr>
            <p:extLst>
              <p:ext uri="{D42A27DB-BD31-4B8C-83A1-F6EECF244321}">
                <p14:modId xmlns:p14="http://schemas.microsoft.com/office/powerpoint/2010/main" val="3886724267"/>
              </p:ext>
            </p:extLst>
          </p:nvPr>
        </p:nvGraphicFramePr>
        <p:xfrm>
          <a:off x="879668" y="1796482"/>
          <a:ext cx="7376058" cy="3709570"/>
        </p:xfrm>
        <a:graphic>
          <a:graphicData uri="http://schemas.openxmlformats.org/drawingml/2006/table">
            <a:tbl>
              <a:tblPr/>
              <a:tblGrid>
                <a:gridCol w="425541">
                  <a:extLst>
                    <a:ext uri="{9D8B030D-6E8A-4147-A177-3AD203B41FA5}">
                      <a16:colId xmlns:a16="http://schemas.microsoft.com/office/drawing/2014/main" val="2712544891"/>
                    </a:ext>
                  </a:extLst>
                </a:gridCol>
                <a:gridCol w="2044965">
                  <a:extLst>
                    <a:ext uri="{9D8B030D-6E8A-4147-A177-3AD203B41FA5}">
                      <a16:colId xmlns:a16="http://schemas.microsoft.com/office/drawing/2014/main" val="108348251"/>
                    </a:ext>
                  </a:extLst>
                </a:gridCol>
                <a:gridCol w="1820374">
                  <a:extLst>
                    <a:ext uri="{9D8B030D-6E8A-4147-A177-3AD203B41FA5}">
                      <a16:colId xmlns:a16="http://schemas.microsoft.com/office/drawing/2014/main" val="3112215851"/>
                    </a:ext>
                  </a:extLst>
                </a:gridCol>
                <a:gridCol w="1595783">
                  <a:extLst>
                    <a:ext uri="{9D8B030D-6E8A-4147-A177-3AD203B41FA5}">
                      <a16:colId xmlns:a16="http://schemas.microsoft.com/office/drawing/2014/main" val="2215431595"/>
                    </a:ext>
                  </a:extLst>
                </a:gridCol>
                <a:gridCol w="1489395">
                  <a:extLst>
                    <a:ext uri="{9D8B030D-6E8A-4147-A177-3AD203B41FA5}">
                      <a16:colId xmlns:a16="http://schemas.microsoft.com/office/drawing/2014/main" val="3160589440"/>
                    </a:ext>
                  </a:extLst>
                </a:gridCol>
              </a:tblGrid>
              <a:tr h="299018">
                <a:tc>
                  <a:txBody>
                    <a:bodyPr/>
                    <a:lstStyle/>
                    <a:p>
                      <a:pPr fontAlgn="t"/>
                      <a:br>
                        <a:rPr lang="en-US" sz="1100" dirty="0">
                          <a:effectLst/>
                          <a:latin typeface="+mn-lt"/>
                        </a:rPr>
                      </a:b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Requirement</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PRIMARY</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SECONDARY</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LOCAL</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01139696"/>
                  </a:ext>
                </a:extLst>
              </a:tr>
              <a:tr h="671388">
                <a:tc>
                  <a:txBody>
                    <a:bodyPr/>
                    <a:lstStyle/>
                    <a:p>
                      <a:pPr rtl="0" fontAlgn="t">
                        <a:spcBef>
                          <a:spcPts val="0"/>
                        </a:spcBef>
                        <a:spcAft>
                          <a:spcPts val="0"/>
                        </a:spcAft>
                      </a:pPr>
                      <a:r>
                        <a:rPr lang="en-US" sz="900" b="1" i="0" u="none" strike="noStrike">
                          <a:solidFill>
                            <a:srgbClr val="000000"/>
                          </a:solidFill>
                          <a:effectLst/>
                          <a:latin typeface="+mn-lt"/>
                        </a:rPr>
                        <a:t>4.1</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 </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ALL METHODS</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Repeat occupations and offset time</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Offset sessions/occupations by 3 to 21 hours.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8577522"/>
                  </a:ext>
                </a:extLst>
              </a:tr>
              <a:tr h="2581501">
                <a:tc>
                  <a:txBody>
                    <a:bodyPr/>
                    <a:lstStyle/>
                    <a:p>
                      <a:pPr rtl="0" fontAlgn="t">
                        <a:spcBef>
                          <a:spcPts val="0"/>
                        </a:spcBef>
                        <a:spcAft>
                          <a:spcPts val="0"/>
                        </a:spcAft>
                      </a:pPr>
                      <a:r>
                        <a:rPr lang="en-US" sz="900" b="1" i="0" u="none" strike="noStrike">
                          <a:solidFill>
                            <a:srgbClr val="000000"/>
                          </a:solidFill>
                          <a:effectLst/>
                          <a:latin typeface="+mn-lt"/>
                        </a:rPr>
                        <a:t>4.2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 </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OPUS PP </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Required TOTAL Static GNSS Observation Time (T) </a:t>
                      </a:r>
                      <a:endParaRPr lang="en-US" sz="900" dirty="0">
                        <a:effectLst/>
                        <a:latin typeface="+mn-lt"/>
                      </a:endParaRPr>
                    </a:p>
                    <a:p>
                      <a:pPr algn="r" rtl="0" fontAlgn="t">
                        <a:spcBef>
                          <a:spcPts val="0"/>
                        </a:spcBef>
                        <a:spcAft>
                          <a:spcPts val="0"/>
                        </a:spcAft>
                      </a:pP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r>
                        <a:rPr lang="en-US" sz="900" b="1" i="0" u="none" strike="noStrike" dirty="0">
                          <a:solidFill>
                            <a:srgbClr val="000000"/>
                          </a:solidFill>
                          <a:effectLst/>
                          <a:latin typeface="+mn-lt"/>
                        </a:rPr>
                        <a:t>- Recommended GNSS Session Durations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T = 20 hours </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200 km)</a:t>
                      </a:r>
                      <a:endParaRPr lang="en-US" sz="900" dirty="0">
                        <a:effectLst/>
                        <a:latin typeface="+mn-lt"/>
                      </a:endParaRPr>
                    </a:p>
                    <a:p>
                      <a:pPr rtl="0" fontAlgn="t">
                        <a:spcBef>
                          <a:spcPts val="0"/>
                        </a:spcBef>
                        <a:spcAft>
                          <a:spcPts val="0"/>
                        </a:spcAft>
                      </a:pP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Requires at least 2 sessions, with at least 1 session on a different day</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(2) 10 hour sessions or </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 7 hour sessions or</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 5 hour sessions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T = 8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200 km)</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T = 6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150 km)</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T = 4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100 km)</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2 sessions.</a:t>
                      </a:r>
                      <a:endParaRPr lang="en-US" sz="900" dirty="0">
                        <a:effectLst/>
                        <a:latin typeface="+mn-lt"/>
                      </a:endParaRPr>
                    </a:p>
                    <a:p>
                      <a:pPr rtl="0" fontAlgn="t">
                        <a:spcBef>
                          <a:spcPts val="0"/>
                        </a:spcBef>
                        <a:spcAft>
                          <a:spcPts val="0"/>
                        </a:spcAft>
                      </a:pPr>
                      <a:br>
                        <a:rPr lang="en-US" sz="900" dirty="0">
                          <a:effectLst/>
                          <a:latin typeface="+mn-lt"/>
                        </a:rPr>
                      </a:b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(2) 4 hour sessions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 3 hour sessions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 2 hour sessions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T = 4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200 km)</a:t>
                      </a:r>
                      <a:endParaRPr lang="en-US" sz="900" dirty="0">
                        <a:effectLst/>
                        <a:latin typeface="+mn-lt"/>
                      </a:endParaRPr>
                    </a:p>
                    <a:p>
                      <a:pPr rtl="0" fontAlgn="t">
                        <a:spcBef>
                          <a:spcPts val="0"/>
                        </a:spcBef>
                        <a:spcAft>
                          <a:spcPts val="0"/>
                        </a:spcAft>
                      </a:pP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Requires at least 2 sessions.</a:t>
                      </a:r>
                      <a:endParaRPr lang="en-US" sz="900" dirty="0">
                        <a:effectLst/>
                        <a:latin typeface="+mn-lt"/>
                      </a:endParaRPr>
                    </a:p>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 2 hour sessions</a:t>
                      </a:r>
                      <a:endParaRPr lang="en-US" sz="900" dirty="0">
                        <a:effectLst/>
                        <a:latin typeface="+mn-lt"/>
                      </a:endParaRPr>
                    </a:p>
                    <a:p>
                      <a:pPr fontAlgn="t"/>
                      <a:br>
                        <a:rPr lang="en-US" sz="900" dirty="0">
                          <a:effectLst/>
                          <a:latin typeface="+mn-lt"/>
                        </a:rPr>
                      </a:b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861240447"/>
                  </a:ext>
                </a:extLst>
              </a:tr>
            </a:tbl>
          </a:graphicData>
        </a:graphic>
      </p:graphicFrame>
      <p:sp>
        <p:nvSpPr>
          <p:cNvPr id="15" name="TextBox 14">
            <a:extLst>
              <a:ext uri="{FF2B5EF4-FFF2-40B4-BE49-F238E27FC236}">
                <a16:creationId xmlns:a16="http://schemas.microsoft.com/office/drawing/2014/main" id="{A961A799-671D-A19E-C45E-0A434D15B583}"/>
              </a:ext>
            </a:extLst>
          </p:cNvPr>
          <p:cNvSpPr txBox="1"/>
          <p:nvPr/>
        </p:nvSpPr>
        <p:spPr>
          <a:xfrm>
            <a:off x="884750" y="1390945"/>
            <a:ext cx="7807019" cy="369332"/>
          </a:xfrm>
          <a:prstGeom prst="rect">
            <a:avLst/>
          </a:prstGeom>
          <a:noFill/>
        </p:spPr>
        <p:txBody>
          <a:bodyPr wrap="square">
            <a:spAutoFit/>
          </a:bodyPr>
          <a:lstStyle/>
          <a:p>
            <a:pPr rtl="0">
              <a:spcBef>
                <a:spcPts val="0"/>
              </a:spcBef>
              <a:spcAft>
                <a:spcPts val="0"/>
              </a:spcAft>
            </a:pPr>
            <a:r>
              <a:rPr lang="en-US" sz="1800" b="0" i="0" u="none" strike="noStrike" dirty="0">
                <a:solidFill>
                  <a:srgbClr val="333333"/>
                </a:solidFill>
                <a:effectLst/>
                <a:latin typeface="Arial" panose="020B0604020202020204" pitchFamily="34" charset="0"/>
              </a:rPr>
              <a:t>Table 4 - </a:t>
            </a:r>
            <a:r>
              <a:rPr lang="en-US" sz="1800" b="0" i="0" u="none" strike="noStrike" dirty="0">
                <a:solidFill>
                  <a:srgbClr val="000000"/>
                </a:solidFill>
                <a:effectLst/>
                <a:latin typeface="Arial" panose="020B0604020202020204" pitchFamily="34" charset="0"/>
              </a:rPr>
              <a:t>Standards for Observation Requirements by Method</a:t>
            </a:r>
            <a:endParaRPr lang="en-US" b="0" dirty="0">
              <a:effectLst/>
            </a:endParaRPr>
          </a:p>
        </p:txBody>
      </p:sp>
    </p:spTree>
    <p:extLst>
      <p:ext uri="{BB962C8B-B14F-4D97-AF65-F5344CB8AC3E}">
        <p14:creationId xmlns:p14="http://schemas.microsoft.com/office/powerpoint/2010/main" val="3233459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871B-7BB0-8DB3-7557-B35EB57E0BD5}"/>
              </a:ext>
            </a:extLst>
          </p:cNvPr>
          <p:cNvSpPr>
            <a:spLocks noGrp="1"/>
          </p:cNvSpPr>
          <p:nvPr>
            <p:ph type="title"/>
          </p:nvPr>
        </p:nvSpPr>
        <p:spPr/>
        <p:txBody>
          <a:bodyPr/>
          <a:lstStyle/>
          <a:p>
            <a:r>
              <a:rPr lang="en-US" sz="3600" dirty="0"/>
              <a:t>Standards for each Observation Method </a:t>
            </a:r>
          </a:p>
        </p:txBody>
      </p:sp>
      <p:sp>
        <p:nvSpPr>
          <p:cNvPr id="4" name="Date Placeholder 3">
            <a:extLst>
              <a:ext uri="{FF2B5EF4-FFF2-40B4-BE49-F238E27FC236}">
                <a16:creationId xmlns:a16="http://schemas.microsoft.com/office/drawing/2014/main" id="{2CA022CF-42D7-31C0-853D-FF7CA4A58061}"/>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CB52FB67-7C37-875F-5312-47E919686CDE}"/>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076DC62D-4244-570C-8CB2-1717B778CFD1}"/>
              </a:ext>
            </a:extLst>
          </p:cNvPr>
          <p:cNvSpPr>
            <a:spLocks noGrp="1"/>
          </p:cNvSpPr>
          <p:nvPr>
            <p:ph type="sldNum" sz="quarter" idx="12"/>
          </p:nvPr>
        </p:nvSpPr>
        <p:spPr/>
        <p:txBody>
          <a:bodyPr/>
          <a:lstStyle/>
          <a:p>
            <a:fld id="{84C1C367-1155-47A8-B187-ABB1E4FCD3DE}" type="slidenum">
              <a:rPr lang="en-US" altLang="en-US" smtClean="0"/>
              <a:pPr/>
              <a:t>12</a:t>
            </a:fld>
            <a:endParaRPr lang="en-US" altLang="en-US" dirty="0"/>
          </a:p>
        </p:txBody>
      </p:sp>
      <p:sp>
        <p:nvSpPr>
          <p:cNvPr id="8" name="Rectangle 1">
            <a:extLst>
              <a:ext uri="{FF2B5EF4-FFF2-40B4-BE49-F238E27FC236}">
                <a16:creationId xmlns:a16="http://schemas.microsoft.com/office/drawing/2014/main" id="{3CCD7003-9A3C-AA67-A5E7-10483AD67A7D}"/>
              </a:ext>
            </a:extLst>
          </p:cNvPr>
          <p:cNvSpPr>
            <a:spLocks noChangeArrowheads="1"/>
          </p:cNvSpPr>
          <p:nvPr/>
        </p:nvSpPr>
        <p:spPr bwMode="auto">
          <a:xfrm>
            <a:off x="21066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descr="&quot;&quot;">
            <a:extLst>
              <a:ext uri="{FF2B5EF4-FFF2-40B4-BE49-F238E27FC236}">
                <a16:creationId xmlns:a16="http://schemas.microsoft.com/office/drawing/2014/main" id="{2250025F-B9CD-AB4D-B3A1-85CC9F061AE3}"/>
              </a:ext>
            </a:extLst>
          </p:cNvPr>
          <p:cNvGraphicFramePr>
            <a:graphicFrameLocks noGrp="1"/>
          </p:cNvGraphicFramePr>
          <p:nvPr>
            <p:extLst>
              <p:ext uri="{D42A27DB-BD31-4B8C-83A1-F6EECF244321}">
                <p14:modId xmlns:p14="http://schemas.microsoft.com/office/powerpoint/2010/main" val="2758903866"/>
              </p:ext>
            </p:extLst>
          </p:nvPr>
        </p:nvGraphicFramePr>
        <p:xfrm>
          <a:off x="880295" y="1796482"/>
          <a:ext cx="7375430" cy="3562004"/>
        </p:xfrm>
        <a:graphic>
          <a:graphicData uri="http://schemas.openxmlformats.org/drawingml/2006/table">
            <a:tbl>
              <a:tblPr/>
              <a:tblGrid>
                <a:gridCol w="425505">
                  <a:extLst>
                    <a:ext uri="{9D8B030D-6E8A-4147-A177-3AD203B41FA5}">
                      <a16:colId xmlns:a16="http://schemas.microsoft.com/office/drawing/2014/main" val="3378818681"/>
                    </a:ext>
                  </a:extLst>
                </a:gridCol>
                <a:gridCol w="2044790">
                  <a:extLst>
                    <a:ext uri="{9D8B030D-6E8A-4147-A177-3AD203B41FA5}">
                      <a16:colId xmlns:a16="http://schemas.microsoft.com/office/drawing/2014/main" val="982867594"/>
                    </a:ext>
                  </a:extLst>
                </a:gridCol>
                <a:gridCol w="1820219">
                  <a:extLst>
                    <a:ext uri="{9D8B030D-6E8A-4147-A177-3AD203B41FA5}">
                      <a16:colId xmlns:a16="http://schemas.microsoft.com/office/drawing/2014/main" val="3714485102"/>
                    </a:ext>
                  </a:extLst>
                </a:gridCol>
                <a:gridCol w="1595647">
                  <a:extLst>
                    <a:ext uri="{9D8B030D-6E8A-4147-A177-3AD203B41FA5}">
                      <a16:colId xmlns:a16="http://schemas.microsoft.com/office/drawing/2014/main" val="3775279902"/>
                    </a:ext>
                  </a:extLst>
                </a:gridCol>
                <a:gridCol w="1489269">
                  <a:extLst>
                    <a:ext uri="{9D8B030D-6E8A-4147-A177-3AD203B41FA5}">
                      <a16:colId xmlns:a16="http://schemas.microsoft.com/office/drawing/2014/main" val="2414841720"/>
                    </a:ext>
                  </a:extLst>
                </a:gridCol>
              </a:tblGrid>
              <a:tr h="1490381">
                <a:tc>
                  <a:txBody>
                    <a:bodyPr/>
                    <a:lstStyle/>
                    <a:p>
                      <a:pPr rtl="0" fontAlgn="t">
                        <a:spcBef>
                          <a:spcPts val="0"/>
                        </a:spcBef>
                        <a:spcAft>
                          <a:spcPts val="0"/>
                        </a:spcAft>
                      </a:pPr>
                      <a:r>
                        <a:rPr lang="en-US" sz="900" b="1" i="0" u="none" strike="noStrike" dirty="0">
                          <a:solidFill>
                            <a:srgbClr val="000000"/>
                          </a:solidFill>
                          <a:effectLst/>
                          <a:latin typeface="+mn-lt"/>
                        </a:rPr>
                        <a:t>4.3</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 </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GVX PP </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Number and duration of sessions</a:t>
                      </a:r>
                      <a:endParaRPr lang="en-US" sz="900" dirty="0">
                        <a:effectLst/>
                        <a:latin typeface="+mn-lt"/>
                      </a:endParaRPr>
                    </a:p>
                    <a:p>
                      <a:pPr fontAlgn="t"/>
                      <a:br>
                        <a:rPr lang="en-US" sz="900" dirty="0">
                          <a:effectLst/>
                          <a:latin typeface="+mn-lt"/>
                        </a:rPr>
                      </a:b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mn-lt"/>
                        </a:rPr>
                        <a:t>3 sessions</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60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0 to 25 km)</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90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25 to 50 km)</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Requires at least 1 session on a different day.</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mn-lt"/>
                        </a:rPr>
                        <a:t>3 sessions</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30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0 to 25 km)</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60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25 to 50 km)</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3 sessions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15 minutes each</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25 km)</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30 minutes each</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25 to 50 km)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64293422"/>
                  </a:ext>
                </a:extLst>
              </a:tr>
              <a:tr h="945448">
                <a:tc>
                  <a:txBody>
                    <a:bodyPr/>
                    <a:lstStyle/>
                    <a:p>
                      <a:pPr rtl="0" fontAlgn="t">
                        <a:spcBef>
                          <a:spcPts val="0"/>
                        </a:spcBef>
                        <a:spcAft>
                          <a:spcPts val="0"/>
                        </a:spcAft>
                      </a:pPr>
                      <a:r>
                        <a:rPr lang="en-US" sz="900" b="1" i="0" u="none" strike="noStrike">
                          <a:solidFill>
                            <a:srgbClr val="000000"/>
                          </a:solidFill>
                          <a:effectLst/>
                          <a:latin typeface="+mn-lt"/>
                        </a:rPr>
                        <a:t>4.4</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Requirements for</a:t>
                      </a:r>
                      <a:endParaRPr lang="en-US" sz="900">
                        <a:effectLst/>
                        <a:latin typeface="+mn-lt"/>
                      </a:endParaRPr>
                    </a:p>
                    <a:p>
                      <a:pPr rtl="0" fontAlgn="t">
                        <a:spcBef>
                          <a:spcPts val="0"/>
                        </a:spcBef>
                        <a:spcAft>
                          <a:spcPts val="0"/>
                        </a:spcAft>
                      </a:pPr>
                      <a:r>
                        <a:rPr lang="en-US" sz="900" b="1" i="0" u="none" strike="noStrike">
                          <a:solidFill>
                            <a:srgbClr val="000000"/>
                          </a:solidFill>
                          <a:effectLst/>
                          <a:latin typeface="+mn-lt"/>
                        </a:rPr>
                        <a:t>GVX  NRTK</a:t>
                      </a:r>
                      <a:endParaRPr lang="en-US" sz="900">
                        <a:effectLst/>
                        <a:latin typeface="+mn-lt"/>
                      </a:endParaRPr>
                    </a:p>
                    <a:p>
                      <a:pPr algn="r" rtl="0" fontAlgn="t">
                        <a:spcBef>
                          <a:spcPts val="0"/>
                        </a:spcBef>
                        <a:spcAft>
                          <a:spcPts val="0"/>
                        </a:spcAft>
                      </a:pPr>
                      <a:r>
                        <a:rPr lang="en-US" sz="900" b="1" i="0" u="none" strike="noStrike">
                          <a:solidFill>
                            <a:srgbClr val="000000"/>
                          </a:solidFill>
                          <a:effectLst/>
                          <a:latin typeface="+mn-lt"/>
                        </a:rPr>
                        <a:t>- Number and duration of occupations</a:t>
                      </a:r>
                      <a:endParaRPr lang="en-US" sz="900">
                        <a:effectLst/>
                        <a:latin typeface="+mn-lt"/>
                      </a:endParaRPr>
                    </a:p>
                    <a:p>
                      <a:pPr fontAlgn="t"/>
                      <a:br>
                        <a:rPr lang="en-US" sz="900">
                          <a:effectLst/>
                          <a:latin typeface="+mn-lt"/>
                        </a:rPr>
                      </a:b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(6) 5 minutes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3 occupations on a different day.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a:effectLst/>
                          <a:latin typeface="+mn-lt"/>
                        </a:rPr>
                      </a:br>
                      <a:br>
                        <a:rPr lang="en-US" sz="900">
                          <a:effectLst/>
                          <a:latin typeface="+mn-lt"/>
                        </a:rPr>
                      </a:br>
                      <a:r>
                        <a:rPr lang="en-US" sz="900" b="0" i="0" u="none" strike="noStrike">
                          <a:solidFill>
                            <a:srgbClr val="000000"/>
                          </a:solidFill>
                          <a:effectLst/>
                          <a:latin typeface="+mn-lt"/>
                        </a:rPr>
                        <a:t>(3) 5 minutes</a:t>
                      </a:r>
                      <a:endParaRPr lang="en-US" sz="900">
                        <a:effectLst/>
                        <a:latin typeface="+mn-lt"/>
                      </a:endParaRPr>
                    </a:p>
                    <a:p>
                      <a:pPr fontAlgn="t"/>
                      <a:br>
                        <a:rPr lang="en-US" sz="900">
                          <a:effectLst/>
                          <a:latin typeface="+mn-lt"/>
                        </a:rPr>
                      </a:b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a:effectLst/>
                          <a:latin typeface="+mn-lt"/>
                        </a:rPr>
                      </a:br>
                      <a:br>
                        <a:rPr lang="en-US" sz="900">
                          <a:effectLst/>
                          <a:latin typeface="+mn-lt"/>
                        </a:rPr>
                      </a:br>
                      <a:r>
                        <a:rPr lang="en-US" sz="900" b="0" i="0" u="none" strike="noStrike">
                          <a:solidFill>
                            <a:srgbClr val="000000"/>
                          </a:solidFill>
                          <a:effectLst/>
                          <a:latin typeface="+mn-lt"/>
                        </a:rPr>
                        <a:t>(3) 5 minutes</a:t>
                      </a:r>
                      <a:endParaRPr lang="en-US" sz="900">
                        <a:effectLst/>
                        <a:latin typeface="+mn-lt"/>
                      </a:endParaRPr>
                    </a:p>
                    <a:p>
                      <a:pPr fontAlgn="t"/>
                      <a:br>
                        <a:rPr lang="en-US" sz="900">
                          <a:effectLst/>
                          <a:latin typeface="+mn-lt"/>
                        </a:rPr>
                      </a:b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230355793"/>
                  </a:ext>
                </a:extLst>
              </a:tr>
              <a:tr h="1113444">
                <a:tc>
                  <a:txBody>
                    <a:bodyPr/>
                    <a:lstStyle/>
                    <a:p>
                      <a:pPr rtl="0" fontAlgn="t">
                        <a:spcBef>
                          <a:spcPts val="0"/>
                        </a:spcBef>
                        <a:spcAft>
                          <a:spcPts val="0"/>
                        </a:spcAft>
                      </a:pPr>
                      <a:r>
                        <a:rPr lang="en-US" sz="900" b="1" i="0" u="none" strike="noStrike">
                          <a:solidFill>
                            <a:srgbClr val="000000"/>
                          </a:solidFill>
                          <a:effectLst/>
                          <a:latin typeface="+mn-lt"/>
                        </a:rPr>
                        <a:t>4.5</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GVX SRTK</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Number and duration of occupations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Not allowed</a:t>
                      </a:r>
                      <a:endParaRPr lang="en-US" sz="900" dirty="0">
                        <a:effectLst/>
                        <a:latin typeface="+mn-lt"/>
                      </a:endParaRPr>
                    </a:p>
                    <a:p>
                      <a:pPr fontAlgn="t"/>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(5) 5 minutes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2 occupations on a different day.</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(4) 5 minutes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1 occupation on a different day.</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959450475"/>
                  </a:ext>
                </a:extLst>
              </a:tr>
            </a:tbl>
          </a:graphicData>
        </a:graphic>
      </p:graphicFrame>
      <p:sp>
        <p:nvSpPr>
          <p:cNvPr id="13" name="TextBox 12">
            <a:extLst>
              <a:ext uri="{FF2B5EF4-FFF2-40B4-BE49-F238E27FC236}">
                <a16:creationId xmlns:a16="http://schemas.microsoft.com/office/drawing/2014/main" id="{06BCA350-6330-ACE7-C8D2-2F7F52C85B13}"/>
              </a:ext>
            </a:extLst>
          </p:cNvPr>
          <p:cNvSpPr txBox="1"/>
          <p:nvPr/>
        </p:nvSpPr>
        <p:spPr>
          <a:xfrm>
            <a:off x="884750" y="1390945"/>
            <a:ext cx="7807019" cy="369332"/>
          </a:xfrm>
          <a:prstGeom prst="rect">
            <a:avLst/>
          </a:prstGeom>
          <a:noFill/>
        </p:spPr>
        <p:txBody>
          <a:bodyPr wrap="square">
            <a:spAutoFit/>
          </a:bodyPr>
          <a:lstStyle/>
          <a:p>
            <a:pPr rtl="0">
              <a:spcBef>
                <a:spcPts val="0"/>
              </a:spcBef>
              <a:spcAft>
                <a:spcPts val="0"/>
              </a:spcAft>
            </a:pPr>
            <a:r>
              <a:rPr lang="en-US" sz="1800" b="0" i="0" u="none" strike="noStrike" dirty="0">
                <a:solidFill>
                  <a:srgbClr val="333333"/>
                </a:solidFill>
                <a:effectLst/>
                <a:latin typeface="Arial" panose="020B0604020202020204" pitchFamily="34" charset="0"/>
              </a:rPr>
              <a:t>Table 4 - </a:t>
            </a:r>
            <a:r>
              <a:rPr lang="en-US" sz="1800" b="0" i="0" u="none" strike="noStrike" dirty="0">
                <a:solidFill>
                  <a:srgbClr val="000000"/>
                </a:solidFill>
                <a:effectLst/>
                <a:latin typeface="Arial" panose="020B0604020202020204" pitchFamily="34" charset="0"/>
              </a:rPr>
              <a:t>Standards for Observation Requirements by Method (continued)</a:t>
            </a:r>
            <a:endParaRPr lang="en-US" b="0" dirty="0">
              <a:effectLst/>
            </a:endParaRPr>
          </a:p>
        </p:txBody>
      </p:sp>
    </p:spTree>
    <p:extLst>
      <p:ext uri="{BB962C8B-B14F-4D97-AF65-F5344CB8AC3E}">
        <p14:creationId xmlns:p14="http://schemas.microsoft.com/office/powerpoint/2010/main" val="74798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Network Design</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13</a:t>
            </a:fld>
            <a:endParaRPr lang="en-US" altLang="en-US" dirty="0"/>
          </a:p>
        </p:txBody>
      </p:sp>
      <p:graphicFrame>
        <p:nvGraphicFramePr>
          <p:cNvPr id="7" name="Table 6" descr="&quot;&quot;">
            <a:extLst>
              <a:ext uri="{FF2B5EF4-FFF2-40B4-BE49-F238E27FC236}">
                <a16:creationId xmlns:a16="http://schemas.microsoft.com/office/drawing/2014/main" id="{3DC6FAA2-1D60-F22A-BF82-2308C62124AD}"/>
              </a:ext>
            </a:extLst>
          </p:cNvPr>
          <p:cNvGraphicFramePr>
            <a:graphicFrameLocks noGrp="1"/>
          </p:cNvGraphicFramePr>
          <p:nvPr>
            <p:extLst>
              <p:ext uri="{D42A27DB-BD31-4B8C-83A1-F6EECF244321}">
                <p14:modId xmlns:p14="http://schemas.microsoft.com/office/powerpoint/2010/main" val="1576166274"/>
              </p:ext>
            </p:extLst>
          </p:nvPr>
        </p:nvGraphicFramePr>
        <p:xfrm>
          <a:off x="888274" y="1802007"/>
          <a:ext cx="7367451" cy="2419075"/>
        </p:xfrm>
        <a:graphic>
          <a:graphicData uri="http://schemas.openxmlformats.org/drawingml/2006/table">
            <a:tbl>
              <a:tblPr/>
              <a:tblGrid>
                <a:gridCol w="435242">
                  <a:extLst>
                    <a:ext uri="{9D8B030D-6E8A-4147-A177-3AD203B41FA5}">
                      <a16:colId xmlns:a16="http://schemas.microsoft.com/office/drawing/2014/main" val="2640331832"/>
                    </a:ext>
                  </a:extLst>
                </a:gridCol>
                <a:gridCol w="2067403">
                  <a:extLst>
                    <a:ext uri="{9D8B030D-6E8A-4147-A177-3AD203B41FA5}">
                      <a16:colId xmlns:a16="http://schemas.microsoft.com/office/drawing/2014/main" val="2669066989"/>
                    </a:ext>
                  </a:extLst>
                </a:gridCol>
                <a:gridCol w="1866766">
                  <a:extLst>
                    <a:ext uri="{9D8B030D-6E8A-4147-A177-3AD203B41FA5}">
                      <a16:colId xmlns:a16="http://schemas.microsoft.com/office/drawing/2014/main" val="1876973011"/>
                    </a:ext>
                  </a:extLst>
                </a:gridCol>
                <a:gridCol w="1632161">
                  <a:extLst>
                    <a:ext uri="{9D8B030D-6E8A-4147-A177-3AD203B41FA5}">
                      <a16:colId xmlns:a16="http://schemas.microsoft.com/office/drawing/2014/main" val="3882025656"/>
                    </a:ext>
                  </a:extLst>
                </a:gridCol>
                <a:gridCol w="1365879">
                  <a:extLst>
                    <a:ext uri="{9D8B030D-6E8A-4147-A177-3AD203B41FA5}">
                      <a16:colId xmlns:a16="http://schemas.microsoft.com/office/drawing/2014/main" val="392177433"/>
                    </a:ext>
                  </a:extLst>
                </a:gridCol>
              </a:tblGrid>
              <a:tr h="375981">
                <a:tc>
                  <a:txBody>
                    <a:bodyPr/>
                    <a:lstStyle/>
                    <a:p>
                      <a:pPr fontAlgn="t"/>
                      <a:br>
                        <a:rPr lang="en-US" sz="1100" dirty="0">
                          <a:effectLst/>
                          <a:latin typeface="+mn-lt"/>
                        </a:rPr>
                      </a:b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498821"/>
                  </a:ext>
                </a:extLst>
              </a:tr>
              <a:tr h="375981">
                <a:tc>
                  <a:txBody>
                    <a:bodyPr/>
                    <a:lstStyle/>
                    <a:p>
                      <a:pPr rtl="0" fontAlgn="t">
                        <a:spcBef>
                          <a:spcPts val="0"/>
                        </a:spcBef>
                        <a:spcAft>
                          <a:spcPts val="0"/>
                        </a:spcAft>
                      </a:pPr>
                      <a:r>
                        <a:rPr lang="en-US" sz="900" b="1" i="0" u="none" strike="noStrike">
                          <a:solidFill>
                            <a:srgbClr val="000000"/>
                          </a:solidFill>
                          <a:effectLst/>
                          <a:latin typeface="+mn-lt"/>
                        </a:rPr>
                        <a:t>5.1</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All HUBS are NCN CORS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Yes.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9650757"/>
                  </a:ext>
                </a:extLst>
              </a:tr>
              <a:tr h="375981">
                <a:tc>
                  <a:txBody>
                    <a:bodyPr/>
                    <a:lstStyle/>
                    <a:p>
                      <a:pPr rtl="0" fontAlgn="t">
                        <a:spcBef>
                          <a:spcPts val="0"/>
                        </a:spcBef>
                        <a:spcAft>
                          <a:spcPts val="0"/>
                        </a:spcAft>
                      </a:pPr>
                      <a:r>
                        <a:rPr lang="en-US" sz="900" b="1" i="0" u="none" strike="noStrike">
                          <a:solidFill>
                            <a:srgbClr val="000000"/>
                          </a:solidFill>
                          <a:effectLst/>
                          <a:latin typeface="+mn-lt"/>
                        </a:rPr>
                        <a:t>5.2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Distance between HUBS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100 km minimum, 400 km maximum.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7724567"/>
                  </a:ext>
                </a:extLst>
              </a:tr>
              <a:tr h="567519">
                <a:tc>
                  <a:txBody>
                    <a:bodyPr/>
                    <a:lstStyle/>
                    <a:p>
                      <a:pPr rtl="0" fontAlgn="t">
                        <a:spcBef>
                          <a:spcPts val="0"/>
                        </a:spcBef>
                        <a:spcAft>
                          <a:spcPts val="0"/>
                        </a:spcAft>
                      </a:pPr>
                      <a:r>
                        <a:rPr lang="en-US" sz="900" b="1" i="0" u="none" strike="noStrike">
                          <a:solidFill>
                            <a:srgbClr val="000000"/>
                          </a:solidFill>
                          <a:effectLst/>
                          <a:latin typeface="+mn-lt"/>
                        </a:rPr>
                        <a:t>5.3</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Project includes 3 or more NCN CORS</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1 local NCN CORS used as HUB  (0 to 200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nearby NCN CORS (0 to 300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distant NCN CORS (400-800 km)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6730639"/>
                  </a:ext>
                </a:extLst>
              </a:tr>
              <a:tr h="423866">
                <a:tc>
                  <a:txBody>
                    <a:bodyPr/>
                    <a:lstStyle/>
                    <a:p>
                      <a:pPr rtl="0" fontAlgn="t">
                        <a:spcBef>
                          <a:spcPts val="0"/>
                        </a:spcBef>
                        <a:spcAft>
                          <a:spcPts val="0"/>
                        </a:spcAft>
                      </a:pPr>
                      <a:r>
                        <a:rPr lang="en-US" sz="900" b="1" i="0" u="none" strike="noStrike">
                          <a:solidFill>
                            <a:srgbClr val="000000"/>
                          </a:solidFill>
                          <a:effectLst/>
                          <a:latin typeface="+mn-lt"/>
                        </a:rPr>
                        <a:t>5.4</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Project includes 1 or more OPUS PP verified passive marks as </a:t>
                      </a:r>
                      <a:r>
                        <a:rPr lang="en-US" sz="900" b="1" i="0" u="sng">
                          <a:solidFill>
                            <a:srgbClr val="000000"/>
                          </a:solidFill>
                          <a:effectLst/>
                          <a:latin typeface="+mn-lt"/>
                        </a:rPr>
                        <a:t>checkpoints</a:t>
                      </a:r>
                      <a:r>
                        <a:rPr lang="en-US" sz="900" b="1" i="0" u="none" strike="noStrike">
                          <a:solidFill>
                            <a:srgbClr val="000000"/>
                          </a:solidFill>
                          <a:effectLst/>
                          <a:latin typeface="+mn-lt"/>
                        </a:rPr>
                        <a:t> (GVX Validation Stations) </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Yes, if GVX vectors are uploaded to the Project.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4302315"/>
                  </a:ext>
                </a:extLst>
              </a:tr>
            </a:tbl>
          </a:graphicData>
        </a:graphic>
      </p:graphicFrame>
      <p:sp>
        <p:nvSpPr>
          <p:cNvPr id="9" name="TextBox 8">
            <a:extLst>
              <a:ext uri="{FF2B5EF4-FFF2-40B4-BE49-F238E27FC236}">
                <a16:creationId xmlns:a16="http://schemas.microsoft.com/office/drawing/2014/main" id="{083E9922-87CF-C85C-2723-4F1763BFCE37}"/>
              </a:ext>
            </a:extLst>
          </p:cNvPr>
          <p:cNvSpPr txBox="1"/>
          <p:nvPr/>
        </p:nvSpPr>
        <p:spPr>
          <a:xfrm>
            <a:off x="888274" y="1381694"/>
            <a:ext cx="5777769" cy="369332"/>
          </a:xfrm>
          <a:prstGeom prst="rect">
            <a:avLst/>
          </a:prstGeom>
          <a:noFill/>
        </p:spPr>
        <p:txBody>
          <a:bodyPr wrap="square" rtlCol="0">
            <a:spAutoFit/>
          </a:bodyPr>
          <a:lstStyle/>
          <a:p>
            <a:r>
              <a:rPr lang="en-US" dirty="0">
                <a:latin typeface="+mn-lt"/>
              </a:rPr>
              <a:t>Table 5 – Standards for Network Design</a:t>
            </a:r>
          </a:p>
        </p:txBody>
      </p:sp>
    </p:spTree>
    <p:extLst>
      <p:ext uri="{BB962C8B-B14F-4D97-AF65-F5344CB8AC3E}">
        <p14:creationId xmlns:p14="http://schemas.microsoft.com/office/powerpoint/2010/main" val="3351026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D53F-3309-8A8A-6B96-C29C51EE5049}"/>
              </a:ext>
            </a:extLst>
          </p:cNvPr>
          <p:cNvSpPr>
            <a:spLocks noGrp="1"/>
          </p:cNvSpPr>
          <p:nvPr>
            <p:ph type="title"/>
          </p:nvPr>
        </p:nvSpPr>
        <p:spPr/>
        <p:txBody>
          <a:bodyPr/>
          <a:lstStyle/>
          <a:p>
            <a:r>
              <a:rPr lang="en-US" sz="3600" dirty="0"/>
              <a:t>Standards for Network Design</a:t>
            </a:r>
          </a:p>
        </p:txBody>
      </p:sp>
      <p:sp>
        <p:nvSpPr>
          <p:cNvPr id="4" name="Date Placeholder 3">
            <a:extLst>
              <a:ext uri="{FF2B5EF4-FFF2-40B4-BE49-F238E27FC236}">
                <a16:creationId xmlns:a16="http://schemas.microsoft.com/office/drawing/2014/main" id="{0CF38DBD-2422-43D3-A4C6-70E5ADE2BECF}"/>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CCBABE56-A33A-C3BA-0F83-3FF53586F3FA}"/>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6196FAE4-D005-FA85-478D-1DF4862E42A1}"/>
              </a:ext>
            </a:extLst>
          </p:cNvPr>
          <p:cNvSpPr>
            <a:spLocks noGrp="1"/>
          </p:cNvSpPr>
          <p:nvPr>
            <p:ph type="sldNum" sz="quarter" idx="12"/>
          </p:nvPr>
        </p:nvSpPr>
        <p:spPr/>
        <p:txBody>
          <a:bodyPr/>
          <a:lstStyle/>
          <a:p>
            <a:fld id="{84C1C367-1155-47A8-B187-ABB1E4FCD3DE}" type="slidenum">
              <a:rPr lang="en-US" altLang="en-US" smtClean="0"/>
              <a:pPr/>
              <a:t>14</a:t>
            </a:fld>
            <a:endParaRPr lang="en-US" altLang="en-US" dirty="0"/>
          </a:p>
        </p:txBody>
      </p:sp>
      <p:graphicFrame>
        <p:nvGraphicFramePr>
          <p:cNvPr id="9" name="Table 8" descr="&quot;&quot;">
            <a:extLst>
              <a:ext uri="{FF2B5EF4-FFF2-40B4-BE49-F238E27FC236}">
                <a16:creationId xmlns:a16="http://schemas.microsoft.com/office/drawing/2014/main" id="{6467C4E4-F66A-5A96-94A9-05202920EF2E}"/>
              </a:ext>
            </a:extLst>
          </p:cNvPr>
          <p:cNvGraphicFramePr>
            <a:graphicFrameLocks noGrp="1"/>
          </p:cNvGraphicFramePr>
          <p:nvPr>
            <p:extLst>
              <p:ext uri="{D42A27DB-BD31-4B8C-83A1-F6EECF244321}">
                <p14:modId xmlns:p14="http://schemas.microsoft.com/office/powerpoint/2010/main" val="583417498"/>
              </p:ext>
            </p:extLst>
          </p:nvPr>
        </p:nvGraphicFramePr>
        <p:xfrm>
          <a:off x="888274" y="1805004"/>
          <a:ext cx="7367452" cy="2555240"/>
        </p:xfrm>
        <a:graphic>
          <a:graphicData uri="http://schemas.openxmlformats.org/drawingml/2006/table">
            <a:tbl>
              <a:tblPr/>
              <a:tblGrid>
                <a:gridCol w="435243">
                  <a:extLst>
                    <a:ext uri="{9D8B030D-6E8A-4147-A177-3AD203B41FA5}">
                      <a16:colId xmlns:a16="http://schemas.microsoft.com/office/drawing/2014/main" val="2640331832"/>
                    </a:ext>
                  </a:extLst>
                </a:gridCol>
                <a:gridCol w="2067403">
                  <a:extLst>
                    <a:ext uri="{9D8B030D-6E8A-4147-A177-3AD203B41FA5}">
                      <a16:colId xmlns:a16="http://schemas.microsoft.com/office/drawing/2014/main" val="2669066989"/>
                    </a:ext>
                  </a:extLst>
                </a:gridCol>
                <a:gridCol w="1866766">
                  <a:extLst>
                    <a:ext uri="{9D8B030D-6E8A-4147-A177-3AD203B41FA5}">
                      <a16:colId xmlns:a16="http://schemas.microsoft.com/office/drawing/2014/main" val="1876973011"/>
                    </a:ext>
                  </a:extLst>
                </a:gridCol>
                <a:gridCol w="1632161">
                  <a:extLst>
                    <a:ext uri="{9D8B030D-6E8A-4147-A177-3AD203B41FA5}">
                      <a16:colId xmlns:a16="http://schemas.microsoft.com/office/drawing/2014/main" val="3882025656"/>
                    </a:ext>
                  </a:extLst>
                </a:gridCol>
                <a:gridCol w="1365879">
                  <a:extLst>
                    <a:ext uri="{9D8B030D-6E8A-4147-A177-3AD203B41FA5}">
                      <a16:colId xmlns:a16="http://schemas.microsoft.com/office/drawing/2014/main" val="392177433"/>
                    </a:ext>
                  </a:extLst>
                </a:gridCol>
              </a:tblGrid>
              <a:tr h="516269">
                <a:tc>
                  <a:txBody>
                    <a:bodyPr/>
                    <a:lstStyle/>
                    <a:p>
                      <a:pPr rtl="0" fontAlgn="t">
                        <a:spcBef>
                          <a:spcPts val="0"/>
                        </a:spcBef>
                        <a:spcAft>
                          <a:spcPts val="0"/>
                        </a:spcAft>
                      </a:pPr>
                      <a:r>
                        <a:rPr lang="en-US" sz="900" b="1" i="0" u="none" strike="noStrike" dirty="0">
                          <a:solidFill>
                            <a:srgbClr val="000000"/>
                          </a:solidFill>
                          <a:effectLst/>
                          <a:latin typeface="+mn-lt"/>
                        </a:rPr>
                        <a:t>5.5</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Longest OPUS PP Vector from HUB to mark </a:t>
                      </a:r>
                      <a:r>
                        <a:rPr lang="en-US" sz="900" b="1" i="1" u="none" strike="noStrike" dirty="0">
                          <a:solidFill>
                            <a:srgbClr val="000000"/>
                          </a:solidFill>
                          <a:effectLst/>
                          <a:latin typeface="+mn-lt"/>
                        </a:rPr>
                        <a:t>(excluding from HUB to NCN CORS)</a:t>
                      </a:r>
                      <a:r>
                        <a:rPr lang="en-US" sz="900" b="1" i="0" u="none" strike="noStrike" dirty="0">
                          <a:solidFill>
                            <a:srgbClr val="000000"/>
                          </a:solidFill>
                          <a:effectLst/>
                          <a:latin typeface="+mn-lt"/>
                        </a:rPr>
                        <a:t>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200 km (for T = 20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p>
                      <a:pPr fontAlgn="t"/>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200 km (for T = 8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150 km (for T = 6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100 km (for T = 4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200 km (for T = 4 </a:t>
                      </a:r>
                      <a:r>
                        <a:rPr lang="en-US" sz="900" b="0" i="0" u="none" strike="noStrike" dirty="0" err="1">
                          <a:solidFill>
                            <a:srgbClr val="000000"/>
                          </a:solidFill>
                          <a:effectLst/>
                          <a:latin typeface="+mn-lt"/>
                        </a:rPr>
                        <a:t>hr</a:t>
                      </a:r>
                      <a:r>
                        <a:rPr lang="en-US" sz="900" b="0" i="0" u="none" strike="noStrike" dirty="0">
                          <a:solidFill>
                            <a:srgbClr val="000000"/>
                          </a:solidFill>
                          <a:effectLst/>
                          <a:latin typeface="+mn-lt"/>
                        </a:rPr>
                        <a: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803416310"/>
                  </a:ext>
                </a:extLst>
              </a:tr>
              <a:tr h="519634">
                <a:tc>
                  <a:txBody>
                    <a:bodyPr/>
                    <a:lstStyle/>
                    <a:p>
                      <a:pPr rtl="0" fontAlgn="t">
                        <a:spcBef>
                          <a:spcPts val="0"/>
                        </a:spcBef>
                        <a:spcAft>
                          <a:spcPts val="0"/>
                        </a:spcAft>
                      </a:pPr>
                      <a:r>
                        <a:rPr lang="en-US" sz="900" b="1" i="0" u="none" strike="noStrike">
                          <a:solidFill>
                            <a:srgbClr val="000000"/>
                          </a:solidFill>
                          <a:effectLst/>
                          <a:latin typeface="+mn-lt"/>
                        </a:rPr>
                        <a:t>5.6</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Longest </a:t>
                      </a:r>
                      <a:r>
                        <a:rPr lang="en-US" sz="900" b="1" i="1" u="none" strike="noStrike" dirty="0">
                          <a:solidFill>
                            <a:srgbClr val="000000"/>
                          </a:solidFill>
                          <a:effectLst/>
                          <a:latin typeface="+mn-lt"/>
                        </a:rPr>
                        <a:t>GVX </a:t>
                      </a:r>
                      <a:r>
                        <a:rPr lang="en-US" sz="900" b="1" i="0" u="none" strike="noStrike" dirty="0">
                          <a:solidFill>
                            <a:srgbClr val="000000"/>
                          </a:solidFill>
                          <a:effectLst/>
                          <a:latin typeface="+mn-lt"/>
                        </a:rPr>
                        <a:t>Vector </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GVX PP</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GVX NRTK</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GVX SRTK</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50 km</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 km </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Not allowed</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nn-NO" sz="900">
                          <a:effectLst/>
                          <a:latin typeface="+mn-lt"/>
                        </a:rPr>
                      </a:br>
                      <a:r>
                        <a:rPr lang="nn-NO" sz="900" b="0" i="0" u="none" strike="noStrike">
                          <a:solidFill>
                            <a:srgbClr val="000000"/>
                          </a:solidFill>
                          <a:effectLst/>
                          <a:latin typeface="+mn-lt"/>
                        </a:rPr>
                        <a:t>50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40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10 km</a:t>
                      </a:r>
                      <a:endParaRPr lang="nn-NO"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nn-NO" sz="900">
                          <a:effectLst/>
                          <a:latin typeface="+mn-lt"/>
                        </a:rPr>
                      </a:br>
                      <a:r>
                        <a:rPr lang="nn-NO" sz="900" b="0" i="0" u="none" strike="noStrike">
                          <a:solidFill>
                            <a:srgbClr val="000000"/>
                          </a:solidFill>
                          <a:effectLst/>
                          <a:latin typeface="+mn-lt"/>
                        </a:rPr>
                        <a:t>50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40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20 km</a:t>
                      </a:r>
                      <a:endParaRPr lang="nn-NO"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306017953"/>
                  </a:ext>
                </a:extLst>
              </a:tr>
              <a:tr h="266427">
                <a:tc>
                  <a:txBody>
                    <a:bodyPr/>
                    <a:lstStyle/>
                    <a:p>
                      <a:pPr rtl="0" fontAlgn="t">
                        <a:spcBef>
                          <a:spcPts val="0"/>
                        </a:spcBef>
                        <a:spcAft>
                          <a:spcPts val="0"/>
                        </a:spcAft>
                      </a:pPr>
                      <a:r>
                        <a:rPr lang="en-US" sz="900" b="1" i="0" u="none" strike="noStrike">
                          <a:solidFill>
                            <a:srgbClr val="000000"/>
                          </a:solidFill>
                          <a:effectLst/>
                          <a:latin typeface="+mn-lt"/>
                        </a:rPr>
                        <a:t>5.7</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Maximum Number Of Vector Steps In A Vector Chain</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2 vector steps, consisting of:</a:t>
                      </a:r>
                      <a:endParaRPr lang="en-US" sz="900" dirty="0">
                        <a:effectLst/>
                        <a:latin typeface="+mn-lt"/>
                      </a:endParaRPr>
                    </a:p>
                    <a:p>
                      <a:pPr marL="457200" rtl="0" fontAlgn="t">
                        <a:spcBef>
                          <a:spcPts val="0"/>
                        </a:spcBef>
                        <a:spcAft>
                          <a:spcPts val="0"/>
                        </a:spcAft>
                      </a:pPr>
                      <a:r>
                        <a:rPr lang="en-US" sz="900" b="0" i="0" u="none" strike="noStrike" dirty="0">
                          <a:solidFill>
                            <a:srgbClr val="000000"/>
                          </a:solidFill>
                          <a:effectLst/>
                          <a:latin typeface="+mn-lt"/>
                        </a:rPr>
                        <a:t>1 OPUS derived vector, plus </a:t>
                      </a:r>
                      <a:endParaRPr lang="en-US" sz="900" dirty="0">
                        <a:effectLst/>
                        <a:latin typeface="+mn-lt"/>
                      </a:endParaRPr>
                    </a:p>
                    <a:p>
                      <a:pPr marL="457200" rtl="0" fontAlgn="t">
                        <a:spcBef>
                          <a:spcPts val="0"/>
                        </a:spcBef>
                        <a:spcAft>
                          <a:spcPts val="0"/>
                        </a:spcAft>
                      </a:pPr>
                      <a:r>
                        <a:rPr lang="en-US" sz="900" b="0" i="0" u="none" strike="noStrike" dirty="0">
                          <a:solidFill>
                            <a:srgbClr val="000000"/>
                          </a:solidFill>
                          <a:effectLst/>
                          <a:latin typeface="+mn-lt"/>
                        </a:rPr>
                        <a:t>1 GVX vector.</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7080796"/>
                  </a:ext>
                </a:extLst>
              </a:tr>
              <a:tr h="271446">
                <a:tc>
                  <a:txBody>
                    <a:bodyPr/>
                    <a:lstStyle/>
                    <a:p>
                      <a:pPr rtl="0" fontAlgn="t">
                        <a:spcBef>
                          <a:spcPts val="0"/>
                        </a:spcBef>
                        <a:spcAft>
                          <a:spcPts val="0"/>
                        </a:spcAft>
                      </a:pPr>
                      <a:r>
                        <a:rPr lang="en-US" sz="900" b="1" i="0" u="none" strike="noStrike">
                          <a:solidFill>
                            <a:srgbClr val="000000"/>
                          </a:solidFill>
                          <a:effectLst/>
                          <a:latin typeface="+mn-lt"/>
                        </a:rPr>
                        <a:t>5.8</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Minimum Spacing Distance Between Adjacent Marks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1000 meters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500 meters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100 meters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845568897"/>
                  </a:ext>
                </a:extLst>
              </a:tr>
              <a:tr h="375981">
                <a:tc>
                  <a:txBody>
                    <a:bodyPr/>
                    <a:lstStyle/>
                    <a:p>
                      <a:pPr rtl="0" fontAlgn="t">
                        <a:spcBef>
                          <a:spcPts val="0"/>
                        </a:spcBef>
                        <a:spcAft>
                          <a:spcPts val="0"/>
                        </a:spcAft>
                      </a:pPr>
                      <a:r>
                        <a:rPr lang="en-US" sz="900" b="1" i="0" u="none" strike="noStrike">
                          <a:solidFill>
                            <a:srgbClr val="000000"/>
                          </a:solidFill>
                          <a:effectLst/>
                          <a:latin typeface="+mn-lt"/>
                        </a:rPr>
                        <a:t>5.9</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Timeliness of Projects</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Start to end of observations = 12 months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End of observations to date of submission = 6 months </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5738159"/>
                  </a:ext>
                </a:extLst>
              </a:tr>
            </a:tbl>
          </a:graphicData>
        </a:graphic>
      </p:graphicFrame>
      <p:sp>
        <p:nvSpPr>
          <p:cNvPr id="11" name="TextBox 10">
            <a:extLst>
              <a:ext uri="{FF2B5EF4-FFF2-40B4-BE49-F238E27FC236}">
                <a16:creationId xmlns:a16="http://schemas.microsoft.com/office/drawing/2014/main" id="{4B1CC4B8-9E8C-9B2A-CD82-7685A86C8131}"/>
              </a:ext>
            </a:extLst>
          </p:cNvPr>
          <p:cNvSpPr txBox="1"/>
          <p:nvPr/>
        </p:nvSpPr>
        <p:spPr>
          <a:xfrm>
            <a:off x="888274" y="1381694"/>
            <a:ext cx="5777769" cy="369332"/>
          </a:xfrm>
          <a:prstGeom prst="rect">
            <a:avLst/>
          </a:prstGeom>
          <a:noFill/>
        </p:spPr>
        <p:txBody>
          <a:bodyPr wrap="square" rtlCol="0">
            <a:spAutoFit/>
          </a:bodyPr>
          <a:lstStyle/>
          <a:p>
            <a:r>
              <a:rPr lang="en-US" dirty="0">
                <a:latin typeface="+mn-lt"/>
              </a:rPr>
              <a:t>Table 5 – Standards for Network Design (continued)</a:t>
            </a:r>
          </a:p>
        </p:txBody>
      </p:sp>
    </p:spTree>
    <p:extLst>
      <p:ext uri="{BB962C8B-B14F-4D97-AF65-F5344CB8AC3E}">
        <p14:creationId xmlns:p14="http://schemas.microsoft.com/office/powerpoint/2010/main" val="2174010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Monumentation</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sp>
        <p:nvSpPr>
          <p:cNvPr id="8" name="Rectangle 1">
            <a:extLst>
              <a:ext uri="{FF2B5EF4-FFF2-40B4-BE49-F238E27FC236}">
                <a16:creationId xmlns:a16="http://schemas.microsoft.com/office/drawing/2014/main" id="{70E8C499-E28A-3BAE-EDC7-86578C482202}"/>
              </a:ext>
            </a:extLst>
          </p:cNvPr>
          <p:cNvSpPr>
            <a:spLocks noChangeArrowheads="1"/>
          </p:cNvSpPr>
          <p:nvPr/>
        </p:nvSpPr>
        <p:spPr bwMode="auto">
          <a:xfrm>
            <a:off x="894080" y="1371799"/>
            <a:ext cx="4782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mn-lt"/>
                <a:cs typeface="Arial" panose="020B0604020202020204" pitchFamily="34" charset="0"/>
              </a:rPr>
              <a:t>Table 6 - Standards for Monumentation</a:t>
            </a:r>
            <a:endParaRPr kumimoji="0" lang="en-US" altLang="en-US" b="0" i="0" u="none" strike="noStrike" cap="none" normalizeH="0" baseline="0" dirty="0">
              <a:ln>
                <a:noFill/>
              </a:ln>
              <a:solidFill>
                <a:schemeClr val="tx1"/>
              </a:solidFill>
              <a:effectLst/>
              <a:latin typeface="+mn-lt"/>
            </a:endParaRPr>
          </a:p>
        </p:txBody>
      </p:sp>
      <p:graphicFrame>
        <p:nvGraphicFramePr>
          <p:cNvPr id="9" name="Table 8" descr="&quot;&quot;">
            <a:extLst>
              <a:ext uri="{FF2B5EF4-FFF2-40B4-BE49-F238E27FC236}">
                <a16:creationId xmlns:a16="http://schemas.microsoft.com/office/drawing/2014/main" id="{A9DF7D81-F712-256D-4947-3EF2F523ED17}"/>
              </a:ext>
            </a:extLst>
          </p:cNvPr>
          <p:cNvGraphicFramePr>
            <a:graphicFrameLocks noGrp="1"/>
          </p:cNvGraphicFramePr>
          <p:nvPr>
            <p:extLst>
              <p:ext uri="{D42A27DB-BD31-4B8C-83A1-F6EECF244321}">
                <p14:modId xmlns:p14="http://schemas.microsoft.com/office/powerpoint/2010/main" val="3119344717"/>
              </p:ext>
            </p:extLst>
          </p:nvPr>
        </p:nvGraphicFramePr>
        <p:xfrm>
          <a:off x="883920" y="1791931"/>
          <a:ext cx="7371806" cy="1391920"/>
        </p:xfrm>
        <a:graphic>
          <a:graphicData uri="http://schemas.openxmlformats.org/drawingml/2006/table">
            <a:tbl>
              <a:tblPr/>
              <a:tblGrid>
                <a:gridCol w="425296">
                  <a:extLst>
                    <a:ext uri="{9D8B030D-6E8A-4147-A177-3AD203B41FA5}">
                      <a16:colId xmlns:a16="http://schemas.microsoft.com/office/drawing/2014/main" val="1066000767"/>
                    </a:ext>
                  </a:extLst>
                </a:gridCol>
                <a:gridCol w="2031972">
                  <a:extLst>
                    <a:ext uri="{9D8B030D-6E8A-4147-A177-3AD203B41FA5}">
                      <a16:colId xmlns:a16="http://schemas.microsoft.com/office/drawing/2014/main" val="93032764"/>
                    </a:ext>
                  </a:extLst>
                </a:gridCol>
                <a:gridCol w="1831138">
                  <a:extLst>
                    <a:ext uri="{9D8B030D-6E8A-4147-A177-3AD203B41FA5}">
                      <a16:colId xmlns:a16="http://schemas.microsoft.com/office/drawing/2014/main" val="4276170444"/>
                    </a:ext>
                  </a:extLst>
                </a:gridCol>
                <a:gridCol w="1594862">
                  <a:extLst>
                    <a:ext uri="{9D8B030D-6E8A-4147-A177-3AD203B41FA5}">
                      <a16:colId xmlns:a16="http://schemas.microsoft.com/office/drawing/2014/main" val="334929105"/>
                    </a:ext>
                  </a:extLst>
                </a:gridCol>
                <a:gridCol w="1488538">
                  <a:extLst>
                    <a:ext uri="{9D8B030D-6E8A-4147-A177-3AD203B41FA5}">
                      <a16:colId xmlns:a16="http://schemas.microsoft.com/office/drawing/2014/main" val="896990992"/>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90323476"/>
                  </a:ext>
                </a:extLst>
              </a:tr>
              <a:tr h="241300">
                <a:tc>
                  <a:txBody>
                    <a:bodyPr/>
                    <a:lstStyle/>
                    <a:p>
                      <a:pPr rtl="0" fontAlgn="t">
                        <a:spcBef>
                          <a:spcPts val="0"/>
                        </a:spcBef>
                        <a:spcAft>
                          <a:spcPts val="0"/>
                        </a:spcAft>
                      </a:pPr>
                      <a:r>
                        <a:rPr lang="en-US" sz="900" b="1" i="0" u="none" strike="noStrike">
                          <a:solidFill>
                            <a:srgbClr val="333333"/>
                          </a:solidFill>
                          <a:effectLst/>
                          <a:latin typeface="+mn-lt"/>
                        </a:rPr>
                        <a:t>6.1</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General Requirement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222222"/>
                          </a:solidFill>
                          <a:effectLst/>
                          <a:latin typeface="+mn-lt"/>
                        </a:rPr>
                        <a:t>Stable, publicly-accessible, identifiable, and permanent monuments.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7278854"/>
                  </a:ext>
                </a:extLst>
              </a:tr>
              <a:tr h="241300">
                <a:tc>
                  <a:txBody>
                    <a:bodyPr/>
                    <a:lstStyle/>
                    <a:p>
                      <a:pPr rtl="0" fontAlgn="t">
                        <a:spcBef>
                          <a:spcPts val="0"/>
                        </a:spcBef>
                        <a:spcAft>
                          <a:spcPts val="0"/>
                        </a:spcAft>
                      </a:pPr>
                      <a:r>
                        <a:rPr lang="en-US" sz="900" b="1" i="0" u="none" strike="noStrike">
                          <a:solidFill>
                            <a:srgbClr val="333333"/>
                          </a:solidFill>
                          <a:effectLst/>
                          <a:latin typeface="+mn-lt"/>
                        </a:rPr>
                        <a:t>6.2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mn-lt"/>
                        </a:rPr>
                        <a:t>Stamping/Designation</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Prefer unique stampings (see Annex D). </a:t>
                      </a: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8328586"/>
                  </a:ext>
                </a:extLst>
              </a:tr>
              <a:tr h="0">
                <a:tc>
                  <a:txBody>
                    <a:bodyPr/>
                    <a:lstStyle/>
                    <a:p>
                      <a:pPr rtl="0" fontAlgn="t">
                        <a:spcBef>
                          <a:spcPts val="0"/>
                        </a:spcBef>
                        <a:spcAft>
                          <a:spcPts val="0"/>
                        </a:spcAft>
                      </a:pPr>
                      <a:r>
                        <a:rPr lang="en-US" sz="900" b="1" i="0" u="none" strike="noStrike">
                          <a:solidFill>
                            <a:srgbClr val="000000"/>
                          </a:solidFill>
                          <a:effectLst/>
                          <a:latin typeface="+mn-lt"/>
                        </a:rPr>
                        <a:t>6.3</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Vertical Stability Code</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mn-lt"/>
                        </a:rPr>
                        <a:t>A or B</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(See Annex P)</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A, B, or C</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(See Annex P)</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A, B, C, or D</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(See Annex P)</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2734144308"/>
                  </a:ext>
                </a:extLst>
              </a:tr>
            </a:tbl>
          </a:graphicData>
        </a:graphic>
      </p:graphicFrame>
    </p:spTree>
    <p:extLst>
      <p:ext uri="{BB962C8B-B14F-4D97-AF65-F5344CB8AC3E}">
        <p14:creationId xmlns:p14="http://schemas.microsoft.com/office/powerpoint/2010/main" val="265167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Session Processing and Adjustment Results </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16</a:t>
            </a:fld>
            <a:endParaRPr lang="en-US" altLang="en-US" dirty="0"/>
          </a:p>
        </p:txBody>
      </p:sp>
      <p:sp>
        <p:nvSpPr>
          <p:cNvPr id="9" name="Rectangle 1">
            <a:extLst>
              <a:ext uri="{FF2B5EF4-FFF2-40B4-BE49-F238E27FC236}">
                <a16:creationId xmlns:a16="http://schemas.microsoft.com/office/drawing/2014/main" id="{21B45A67-B2D9-052C-DD55-07EAD3E84151}"/>
              </a:ext>
            </a:extLst>
          </p:cNvPr>
          <p:cNvSpPr>
            <a:spLocks noChangeArrowheads="1"/>
          </p:cNvSpPr>
          <p:nvPr/>
        </p:nvSpPr>
        <p:spPr bwMode="auto">
          <a:xfrm>
            <a:off x="876300" y="1377359"/>
            <a:ext cx="728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Table 7 - Standards for Session Processing and Adjustment Results</a:t>
            </a:r>
            <a:endParaRPr kumimoji="0" lang="en-US" altLang="en-US" b="0" i="0" u="none" strike="noStrike" cap="none" normalizeH="0" baseline="0" dirty="0">
              <a:ln>
                <a:noFill/>
              </a:ln>
              <a:solidFill>
                <a:schemeClr val="tx1"/>
              </a:solidFill>
              <a:effectLst/>
              <a:latin typeface="+mn-lt"/>
            </a:endParaRPr>
          </a:p>
        </p:txBody>
      </p:sp>
      <p:graphicFrame>
        <p:nvGraphicFramePr>
          <p:cNvPr id="10" name="Table 9" descr="&quot;&quot;">
            <a:extLst>
              <a:ext uri="{FF2B5EF4-FFF2-40B4-BE49-F238E27FC236}">
                <a16:creationId xmlns:a16="http://schemas.microsoft.com/office/drawing/2014/main" id="{EB63D59A-81C7-E612-A189-A17FC0D39F16}"/>
              </a:ext>
            </a:extLst>
          </p:cNvPr>
          <p:cNvGraphicFramePr>
            <a:graphicFrameLocks noGrp="1"/>
          </p:cNvGraphicFramePr>
          <p:nvPr>
            <p:extLst>
              <p:ext uri="{D42A27DB-BD31-4B8C-83A1-F6EECF244321}">
                <p14:modId xmlns:p14="http://schemas.microsoft.com/office/powerpoint/2010/main" val="2550228482"/>
              </p:ext>
            </p:extLst>
          </p:nvPr>
        </p:nvGraphicFramePr>
        <p:xfrm>
          <a:off x="876300" y="1782102"/>
          <a:ext cx="7371806" cy="2850288"/>
        </p:xfrm>
        <a:graphic>
          <a:graphicData uri="http://schemas.openxmlformats.org/drawingml/2006/table">
            <a:tbl>
              <a:tblPr/>
              <a:tblGrid>
                <a:gridCol w="536729">
                  <a:extLst>
                    <a:ext uri="{9D8B030D-6E8A-4147-A177-3AD203B41FA5}">
                      <a16:colId xmlns:a16="http://schemas.microsoft.com/office/drawing/2014/main" val="3302808256"/>
                    </a:ext>
                  </a:extLst>
                </a:gridCol>
                <a:gridCol w="2608584">
                  <a:extLst>
                    <a:ext uri="{9D8B030D-6E8A-4147-A177-3AD203B41FA5}">
                      <a16:colId xmlns:a16="http://schemas.microsoft.com/office/drawing/2014/main" val="3883307069"/>
                    </a:ext>
                  </a:extLst>
                </a:gridCol>
                <a:gridCol w="1296752">
                  <a:extLst>
                    <a:ext uri="{9D8B030D-6E8A-4147-A177-3AD203B41FA5}">
                      <a16:colId xmlns:a16="http://schemas.microsoft.com/office/drawing/2014/main" val="746339968"/>
                    </a:ext>
                  </a:extLst>
                </a:gridCol>
                <a:gridCol w="1655429">
                  <a:extLst>
                    <a:ext uri="{9D8B030D-6E8A-4147-A177-3AD203B41FA5}">
                      <a16:colId xmlns:a16="http://schemas.microsoft.com/office/drawing/2014/main" val="2770988164"/>
                    </a:ext>
                  </a:extLst>
                </a:gridCol>
                <a:gridCol w="1274312">
                  <a:extLst>
                    <a:ext uri="{9D8B030D-6E8A-4147-A177-3AD203B41FA5}">
                      <a16:colId xmlns:a16="http://schemas.microsoft.com/office/drawing/2014/main" val="3494217464"/>
                    </a:ext>
                  </a:extLst>
                </a:gridCol>
              </a:tblGrid>
              <a:tr h="407551">
                <a:tc>
                  <a:txBody>
                    <a:bodyPr/>
                    <a:lstStyle/>
                    <a:p>
                      <a:pPr fontAlgn="t"/>
                      <a:br>
                        <a:rPr lang="en-US" sz="1100" dirty="0">
                          <a:effectLst/>
                          <a:latin typeface="+mn-lt"/>
                        </a:rPr>
                      </a:b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94679533"/>
                  </a:ext>
                </a:extLst>
              </a:tr>
              <a:tr h="642447">
                <a:tc>
                  <a:txBody>
                    <a:bodyPr/>
                    <a:lstStyle/>
                    <a:p>
                      <a:pPr rtl="0" fontAlgn="t">
                        <a:spcBef>
                          <a:spcPts val="0"/>
                        </a:spcBef>
                        <a:spcAft>
                          <a:spcPts val="0"/>
                        </a:spcAft>
                      </a:pPr>
                      <a:r>
                        <a:rPr lang="en-US" sz="900" b="1" i="0" u="none" strike="noStrike" dirty="0">
                          <a:solidFill>
                            <a:srgbClr val="333333"/>
                          </a:solidFill>
                          <a:effectLst/>
                          <a:latin typeface="+mn-lt"/>
                        </a:rPr>
                        <a:t>7.1</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Achieved Network Accuracy, </a:t>
                      </a:r>
                    </a:p>
                    <a:p>
                      <a:pPr rtl="0" fontAlgn="t">
                        <a:spcBef>
                          <a:spcPts val="0"/>
                        </a:spcBef>
                        <a:spcAft>
                          <a:spcPts val="0"/>
                        </a:spcAft>
                      </a:pPr>
                      <a:r>
                        <a:rPr lang="en-US" sz="900" b="1" i="0" u="none" strike="noStrike" dirty="0">
                          <a:solidFill>
                            <a:srgbClr val="000000"/>
                          </a:solidFill>
                          <a:effectLst/>
                          <a:latin typeface="+mn-lt"/>
                        </a:rPr>
                        <a:t>less than or equal to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HORIZ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UP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ORTHO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6.0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17203844"/>
                  </a:ext>
                </a:extLst>
              </a:tr>
              <a:tr h="692839">
                <a:tc>
                  <a:txBody>
                    <a:bodyPr/>
                    <a:lstStyle/>
                    <a:p>
                      <a:pPr rtl="0" fontAlgn="t">
                        <a:spcBef>
                          <a:spcPts val="0"/>
                        </a:spcBef>
                        <a:spcAft>
                          <a:spcPts val="0"/>
                        </a:spcAft>
                      </a:pPr>
                      <a:r>
                        <a:rPr lang="en-US" sz="900" b="1" i="0" u="none" strike="noStrike">
                          <a:solidFill>
                            <a:srgbClr val="333333"/>
                          </a:solidFill>
                          <a:effectLst/>
                          <a:latin typeface="+mn-lt"/>
                        </a:rPr>
                        <a:t>7.2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Achieved Local Accuracy, </a:t>
                      </a:r>
                    </a:p>
                    <a:p>
                      <a:pPr rtl="0" fontAlgn="t">
                        <a:spcBef>
                          <a:spcPts val="0"/>
                        </a:spcBef>
                        <a:spcAft>
                          <a:spcPts val="0"/>
                        </a:spcAft>
                      </a:pPr>
                      <a:r>
                        <a:rPr lang="en-US" sz="900" b="1" i="0" u="none" strike="noStrike" dirty="0">
                          <a:solidFill>
                            <a:srgbClr val="000000"/>
                          </a:solidFill>
                          <a:effectLst/>
                          <a:latin typeface="+mn-lt"/>
                        </a:rPr>
                        <a:t>less than or equal to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HORIZ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UP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ORTHO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6.0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256973705"/>
                  </a:ext>
                </a:extLst>
              </a:tr>
              <a:tr h="806731">
                <a:tc>
                  <a:txBody>
                    <a:bodyPr/>
                    <a:lstStyle/>
                    <a:p>
                      <a:pPr rtl="0" fontAlgn="t">
                        <a:spcBef>
                          <a:spcPts val="0"/>
                        </a:spcBef>
                        <a:spcAft>
                          <a:spcPts val="0"/>
                        </a:spcAft>
                      </a:pPr>
                      <a:r>
                        <a:rPr lang="en-US" sz="900" b="1" i="0" u="none" strike="noStrike">
                          <a:solidFill>
                            <a:srgbClr val="333333"/>
                          </a:solidFill>
                          <a:effectLst/>
                          <a:latin typeface="+mn-lt"/>
                        </a:rPr>
                        <a:t>7.3</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Peak-to-peak Coordinate Comparison,</a:t>
                      </a:r>
                    </a:p>
                    <a:p>
                      <a:pPr rtl="0" fontAlgn="t">
                        <a:spcBef>
                          <a:spcPts val="0"/>
                        </a:spcBef>
                        <a:spcAft>
                          <a:spcPts val="0"/>
                        </a:spcAft>
                      </a:pPr>
                      <a:r>
                        <a:rPr lang="en-US" sz="900" b="1" i="0" u="none" strike="noStrike" dirty="0">
                          <a:solidFill>
                            <a:srgbClr val="000000"/>
                          </a:solidFill>
                          <a:effectLst/>
                          <a:latin typeface="+mn-lt"/>
                        </a:rPr>
                        <a:t> less than or equal to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NORTH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EAST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UP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6.0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4.0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8.0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10.0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303828868"/>
                  </a:ext>
                </a:extLst>
              </a:tr>
            </a:tbl>
          </a:graphicData>
        </a:graphic>
      </p:graphicFrame>
    </p:spTree>
    <p:extLst>
      <p:ext uri="{BB962C8B-B14F-4D97-AF65-F5344CB8AC3E}">
        <p14:creationId xmlns:p14="http://schemas.microsoft.com/office/powerpoint/2010/main" val="2526925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CA9-5AB0-1A55-4B13-57622ECD8987}"/>
              </a:ext>
            </a:extLst>
          </p:cNvPr>
          <p:cNvSpPr>
            <a:spLocks noGrp="1"/>
          </p:cNvSpPr>
          <p:nvPr>
            <p:ph type="title"/>
          </p:nvPr>
        </p:nvSpPr>
        <p:spPr/>
        <p:txBody>
          <a:bodyPr/>
          <a:lstStyle/>
          <a:p>
            <a:r>
              <a:rPr lang="en-US" sz="3600" dirty="0"/>
              <a:t>Standards for Session Processing and Adjustment Results </a:t>
            </a:r>
          </a:p>
        </p:txBody>
      </p:sp>
      <p:sp>
        <p:nvSpPr>
          <p:cNvPr id="4" name="Date Placeholder 3">
            <a:extLst>
              <a:ext uri="{FF2B5EF4-FFF2-40B4-BE49-F238E27FC236}">
                <a16:creationId xmlns:a16="http://schemas.microsoft.com/office/drawing/2014/main" id="{5080C902-D4A7-9266-5DCE-55B664A5802C}"/>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F3EBA87F-CD5D-3D67-1263-8B55EEC5786B}"/>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4CEB8A19-41B6-F75F-4DF6-EE43DF7323BE}"/>
              </a:ext>
            </a:extLst>
          </p:cNvPr>
          <p:cNvSpPr>
            <a:spLocks noGrp="1"/>
          </p:cNvSpPr>
          <p:nvPr>
            <p:ph type="sldNum" sz="quarter" idx="12"/>
          </p:nvPr>
        </p:nvSpPr>
        <p:spPr/>
        <p:txBody>
          <a:bodyPr/>
          <a:lstStyle/>
          <a:p>
            <a:fld id="{84C1C367-1155-47A8-B187-ABB1E4FCD3DE}" type="slidenum">
              <a:rPr lang="en-US" altLang="en-US" smtClean="0"/>
              <a:pPr/>
              <a:t>17</a:t>
            </a:fld>
            <a:endParaRPr lang="en-US" altLang="en-US" dirty="0"/>
          </a:p>
        </p:txBody>
      </p:sp>
      <p:sp>
        <p:nvSpPr>
          <p:cNvPr id="3" name="Rectangle 1">
            <a:extLst>
              <a:ext uri="{FF2B5EF4-FFF2-40B4-BE49-F238E27FC236}">
                <a16:creationId xmlns:a16="http://schemas.microsoft.com/office/drawing/2014/main" id="{73494F52-09B0-6216-8544-3DA8E612F1BA}"/>
              </a:ext>
            </a:extLst>
          </p:cNvPr>
          <p:cNvSpPr>
            <a:spLocks noChangeArrowheads="1"/>
          </p:cNvSpPr>
          <p:nvPr/>
        </p:nvSpPr>
        <p:spPr bwMode="auto">
          <a:xfrm>
            <a:off x="870146" y="1377359"/>
            <a:ext cx="826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Table 7 - Standards for Session Processing and Adjustment Results (continued)</a:t>
            </a:r>
            <a:endParaRPr kumimoji="0" lang="en-US" altLang="en-US" b="0" i="0" u="none" strike="noStrike" cap="none" normalizeH="0" baseline="0" dirty="0">
              <a:ln>
                <a:noFill/>
              </a:ln>
              <a:solidFill>
                <a:schemeClr val="tx1"/>
              </a:solidFill>
              <a:effectLst/>
              <a:latin typeface="+mn-lt"/>
            </a:endParaRPr>
          </a:p>
        </p:txBody>
      </p:sp>
      <p:graphicFrame>
        <p:nvGraphicFramePr>
          <p:cNvPr id="7" name="Table 6" descr="&quot;&quot;">
            <a:extLst>
              <a:ext uri="{FF2B5EF4-FFF2-40B4-BE49-F238E27FC236}">
                <a16:creationId xmlns:a16="http://schemas.microsoft.com/office/drawing/2014/main" id="{F4C2F0B4-F671-04A7-7E49-EDD43E0629F3}"/>
              </a:ext>
            </a:extLst>
          </p:cNvPr>
          <p:cNvGraphicFramePr>
            <a:graphicFrameLocks noGrp="1"/>
          </p:cNvGraphicFramePr>
          <p:nvPr>
            <p:extLst>
              <p:ext uri="{D42A27DB-BD31-4B8C-83A1-F6EECF244321}">
                <p14:modId xmlns:p14="http://schemas.microsoft.com/office/powerpoint/2010/main" val="1852823798"/>
              </p:ext>
            </p:extLst>
          </p:nvPr>
        </p:nvGraphicFramePr>
        <p:xfrm>
          <a:off x="876300" y="1779249"/>
          <a:ext cx="7371806" cy="3822721"/>
        </p:xfrm>
        <a:graphic>
          <a:graphicData uri="http://schemas.openxmlformats.org/drawingml/2006/table">
            <a:tbl>
              <a:tblPr/>
              <a:tblGrid>
                <a:gridCol w="527434">
                  <a:extLst>
                    <a:ext uri="{9D8B030D-6E8A-4147-A177-3AD203B41FA5}">
                      <a16:colId xmlns:a16="http://schemas.microsoft.com/office/drawing/2014/main" val="3245533722"/>
                    </a:ext>
                  </a:extLst>
                </a:gridCol>
                <a:gridCol w="2624903">
                  <a:extLst>
                    <a:ext uri="{9D8B030D-6E8A-4147-A177-3AD203B41FA5}">
                      <a16:colId xmlns:a16="http://schemas.microsoft.com/office/drawing/2014/main" val="4289588084"/>
                    </a:ext>
                  </a:extLst>
                </a:gridCol>
                <a:gridCol w="1365553">
                  <a:extLst>
                    <a:ext uri="{9D8B030D-6E8A-4147-A177-3AD203B41FA5}">
                      <a16:colId xmlns:a16="http://schemas.microsoft.com/office/drawing/2014/main" val="2386573899"/>
                    </a:ext>
                  </a:extLst>
                </a:gridCol>
                <a:gridCol w="1479552">
                  <a:extLst>
                    <a:ext uri="{9D8B030D-6E8A-4147-A177-3AD203B41FA5}">
                      <a16:colId xmlns:a16="http://schemas.microsoft.com/office/drawing/2014/main" val="1464650716"/>
                    </a:ext>
                  </a:extLst>
                </a:gridCol>
                <a:gridCol w="1374364">
                  <a:extLst>
                    <a:ext uri="{9D8B030D-6E8A-4147-A177-3AD203B41FA5}">
                      <a16:colId xmlns:a16="http://schemas.microsoft.com/office/drawing/2014/main" val="3660594246"/>
                    </a:ext>
                  </a:extLst>
                </a:gridCol>
              </a:tblGrid>
              <a:tr h="815361">
                <a:tc>
                  <a:txBody>
                    <a:bodyPr/>
                    <a:lstStyle/>
                    <a:p>
                      <a:pPr rtl="0" fontAlgn="t">
                        <a:spcBef>
                          <a:spcPts val="0"/>
                        </a:spcBef>
                        <a:spcAft>
                          <a:spcPts val="0"/>
                        </a:spcAft>
                      </a:pPr>
                      <a:r>
                        <a:rPr lang="en-US" sz="900" b="1" i="0" u="none" strike="noStrike" dirty="0">
                          <a:solidFill>
                            <a:srgbClr val="333333"/>
                          </a:solidFill>
                          <a:effectLst/>
                          <a:latin typeface="+mn-lt"/>
                        </a:rPr>
                        <a:t>7.4</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333333"/>
                          </a:solidFill>
                          <a:effectLst/>
                          <a:latin typeface="+mn-lt"/>
                        </a:rPr>
                        <a:t>Maximum Residuals per Vector, less than or equal to, </a:t>
                      </a:r>
                      <a:r>
                        <a:rPr lang="en-US" sz="900" b="1" i="0" u="none" strike="noStrike" dirty="0">
                          <a:solidFill>
                            <a:srgbClr val="000000"/>
                          </a:solidFill>
                          <a:effectLst/>
                          <a:latin typeface="+mn-lt"/>
                        </a:rPr>
                        <a:t>(in any adjustment) </a:t>
                      </a:r>
                      <a:endParaRPr lang="en-US" sz="900" dirty="0">
                        <a:effectLst/>
                        <a:latin typeface="+mn-lt"/>
                      </a:endParaRPr>
                    </a:p>
                    <a:p>
                      <a:pPr algn="r" rtl="0" fontAlgn="t">
                        <a:spcBef>
                          <a:spcPts val="0"/>
                        </a:spcBef>
                        <a:spcAft>
                          <a:spcPts val="0"/>
                        </a:spcAft>
                      </a:pPr>
                      <a:r>
                        <a:rPr lang="en-US" sz="900" b="1" i="0" u="none" strike="noStrike" dirty="0">
                          <a:solidFill>
                            <a:srgbClr val="333333"/>
                          </a:solidFill>
                          <a:effectLst/>
                          <a:latin typeface="+mn-lt"/>
                        </a:rPr>
                        <a:t>DN (cm)</a:t>
                      </a:r>
                      <a:endParaRPr lang="en-US" sz="900" dirty="0">
                        <a:effectLst/>
                        <a:latin typeface="+mn-lt"/>
                      </a:endParaRPr>
                    </a:p>
                    <a:p>
                      <a:pPr algn="r" rtl="0" fontAlgn="t">
                        <a:spcBef>
                          <a:spcPts val="0"/>
                        </a:spcBef>
                        <a:spcAft>
                          <a:spcPts val="0"/>
                        </a:spcAft>
                      </a:pPr>
                      <a:r>
                        <a:rPr lang="en-US" sz="900" b="1" i="0" u="none" strike="noStrike" dirty="0">
                          <a:solidFill>
                            <a:srgbClr val="333333"/>
                          </a:solidFill>
                          <a:effectLst/>
                          <a:latin typeface="+mn-lt"/>
                        </a:rPr>
                        <a:t>DE (cm)</a:t>
                      </a:r>
                      <a:endParaRPr lang="en-US" sz="900" dirty="0">
                        <a:effectLst/>
                        <a:latin typeface="+mn-lt"/>
                      </a:endParaRPr>
                    </a:p>
                    <a:p>
                      <a:pPr algn="r" rtl="0" fontAlgn="t">
                        <a:spcBef>
                          <a:spcPts val="0"/>
                        </a:spcBef>
                        <a:spcAft>
                          <a:spcPts val="0"/>
                        </a:spcAft>
                      </a:pPr>
                      <a:r>
                        <a:rPr lang="en-US" sz="900" b="1" i="0" u="none" strike="noStrike" dirty="0">
                          <a:solidFill>
                            <a:srgbClr val="333333"/>
                          </a:solidFill>
                          <a:effectLst/>
                          <a:latin typeface="+mn-lt"/>
                        </a:rPr>
                        <a:t>DU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 absolute value</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2.0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2.0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 absolute value</a:t>
                      </a:r>
                      <a:endParaRPr lang="en-US" sz="900" dirty="0">
                        <a:effectLst/>
                        <a:latin typeface="+mn-lt"/>
                      </a:endParaRPr>
                    </a:p>
                  </a:txBody>
                  <a:tcPr marL="38963" marR="38963" marT="38963" marB="3896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 absolute value</a:t>
                      </a:r>
                      <a:endParaRPr lang="en-US" sz="900" dirty="0">
                        <a:effectLst/>
                        <a:latin typeface="+mn-lt"/>
                      </a:endParaRPr>
                    </a:p>
                  </a:txBody>
                  <a:tcPr marL="38963" marR="38963" marT="38963" marB="3896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4224646703"/>
                  </a:ext>
                </a:extLst>
              </a:tr>
              <a:tr h="1996005">
                <a:tc>
                  <a:txBody>
                    <a:bodyPr/>
                    <a:lstStyle/>
                    <a:p>
                      <a:pPr rtl="0" fontAlgn="t">
                        <a:spcBef>
                          <a:spcPts val="0"/>
                        </a:spcBef>
                        <a:spcAft>
                          <a:spcPts val="0"/>
                        </a:spcAft>
                      </a:pPr>
                      <a:r>
                        <a:rPr lang="en-US" sz="900" b="1" i="0" u="none" strike="noStrike">
                          <a:solidFill>
                            <a:srgbClr val="000000"/>
                          </a:solidFill>
                          <a:effectLst/>
                          <a:latin typeface="+mn-lt"/>
                        </a:rPr>
                        <a:t>7.5</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Statistical Checks from Constrained Adjustment</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 Horizontal Constrained Adjustment.txt file</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F-Statistic Test</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Maximum Allowable Mark Constraint Ratio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N:</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E:</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a:t>
                      </a:r>
                      <a:endParaRPr lang="en-US" sz="900" dirty="0">
                        <a:effectLst/>
                        <a:latin typeface="+mn-lt"/>
                      </a:endParaRPr>
                    </a:p>
                    <a:p>
                      <a:pPr algn="r" rtl="0" fontAlgn="t">
                        <a:spcBef>
                          <a:spcPts val="0"/>
                        </a:spcBef>
                        <a:spcAft>
                          <a:spcPts val="0"/>
                        </a:spcAft>
                      </a:pPr>
                      <a:br>
                        <a:rPr lang="en-US" sz="900" dirty="0">
                          <a:effectLst/>
                          <a:latin typeface="+mn-lt"/>
                        </a:rPr>
                      </a:br>
                      <a:br>
                        <a:rPr lang="en-US" sz="900" dirty="0">
                          <a:effectLst/>
                          <a:latin typeface="+mn-lt"/>
                        </a:rPr>
                      </a:br>
                      <a:r>
                        <a:rPr lang="en-US" sz="900" b="1" i="0" u="none" strike="noStrike" dirty="0">
                          <a:solidFill>
                            <a:srgbClr val="000000"/>
                          </a:solidFill>
                          <a:effectLst/>
                          <a:latin typeface="+mn-lt"/>
                        </a:rPr>
                        <a:t>- Vertical Constrained Adjustment.txt file </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F-Statistic Test</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Maximum Allowable Mark Constraint Ratio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N:</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E:</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gridSpan="3">
                  <a:txBody>
                    <a:bodyPr/>
                    <a:lstStyle/>
                    <a:p>
                      <a:pPr rtl="0" fontAlgn="t">
                        <a:spcBef>
                          <a:spcPts val="0"/>
                        </a:spcBef>
                        <a:spcAft>
                          <a:spcPts val="0"/>
                        </a:spcAft>
                      </a:pPr>
                      <a:br>
                        <a:rPr lang="pt-BR" sz="900" dirty="0">
                          <a:effectLst/>
                          <a:latin typeface="+mn-lt"/>
                        </a:rPr>
                      </a:br>
                      <a:br>
                        <a:rPr lang="pt-BR" sz="900" dirty="0">
                          <a:effectLst/>
                          <a:latin typeface="+mn-lt"/>
                        </a:rPr>
                      </a:br>
                      <a:br>
                        <a:rPr lang="pt-BR" sz="900" dirty="0">
                          <a:effectLst/>
                          <a:latin typeface="+mn-lt"/>
                        </a:rPr>
                      </a:br>
                      <a:br>
                        <a:rPr lang="pt-BR" sz="900" dirty="0">
                          <a:effectLst/>
                          <a:latin typeface="+mn-lt"/>
                        </a:rPr>
                      </a:br>
                      <a:br>
                        <a:rPr lang="pt-BR" sz="900" dirty="0">
                          <a:effectLst/>
                          <a:latin typeface="+mn-lt"/>
                        </a:rPr>
                      </a:br>
                      <a:r>
                        <a:rPr lang="pt-BR" sz="900" b="0" i="0" u="none" strike="noStrike" dirty="0">
                          <a:solidFill>
                            <a:srgbClr val="000000"/>
                          </a:solidFill>
                          <a:effectLst/>
                          <a:latin typeface="+mn-lt"/>
                        </a:rPr>
                        <a:t>PASS</a:t>
                      </a:r>
                      <a:endParaRPr lang="pt-BR" sz="900" dirty="0">
                        <a:effectLst/>
                        <a:latin typeface="+mn-lt"/>
                      </a:endParaRPr>
                    </a:p>
                    <a:p>
                      <a:pPr rtl="0" fontAlgn="t">
                        <a:spcBef>
                          <a:spcPts val="0"/>
                        </a:spcBef>
                        <a:spcAft>
                          <a:spcPts val="0"/>
                        </a:spcAft>
                      </a:pPr>
                      <a:br>
                        <a:rPr lang="pt-BR" sz="900" dirty="0">
                          <a:effectLst/>
                          <a:latin typeface="+mn-lt"/>
                        </a:rPr>
                      </a:br>
                      <a:br>
                        <a:rPr lang="pt-BR" sz="900" dirty="0">
                          <a:effectLst/>
                          <a:latin typeface="+mn-lt"/>
                        </a:rPr>
                      </a:br>
                      <a:r>
                        <a:rPr lang="pt-BR" sz="900" b="0" i="0" u="none" strike="noStrike" dirty="0">
                          <a:solidFill>
                            <a:srgbClr val="000000"/>
                          </a:solidFill>
                          <a:effectLst/>
                          <a:latin typeface="+mn-lt"/>
                        </a:rPr>
                        <a:t>3.5</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3.5</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3.5</a:t>
                      </a:r>
                      <a:endParaRPr lang="pt-BR" sz="900" dirty="0">
                        <a:effectLst/>
                        <a:latin typeface="+mn-lt"/>
                      </a:endParaRPr>
                    </a:p>
                    <a:p>
                      <a:pPr rtl="0" fontAlgn="t">
                        <a:spcBef>
                          <a:spcPts val="0"/>
                        </a:spcBef>
                        <a:spcAft>
                          <a:spcPts val="0"/>
                        </a:spcAft>
                      </a:pPr>
                      <a:br>
                        <a:rPr lang="pt-BR" sz="900" dirty="0">
                          <a:effectLst/>
                          <a:latin typeface="+mn-lt"/>
                        </a:rPr>
                      </a:br>
                      <a:br>
                        <a:rPr lang="pt-BR" sz="900" dirty="0">
                          <a:effectLst/>
                          <a:latin typeface="+mn-lt"/>
                        </a:rPr>
                      </a:br>
                      <a:br>
                        <a:rPr lang="pt-BR" sz="900" dirty="0">
                          <a:effectLst/>
                          <a:latin typeface="+mn-lt"/>
                        </a:rPr>
                      </a:br>
                      <a:br>
                        <a:rPr lang="pt-BR" sz="900" dirty="0">
                          <a:effectLst/>
                          <a:latin typeface="+mn-lt"/>
                        </a:rPr>
                      </a:br>
                      <a:r>
                        <a:rPr lang="pt-BR" sz="900" b="0" i="0" u="none" strike="noStrike" dirty="0">
                          <a:solidFill>
                            <a:srgbClr val="000000"/>
                          </a:solidFill>
                          <a:effectLst/>
                          <a:latin typeface="+mn-lt"/>
                        </a:rPr>
                        <a:t>PASS</a:t>
                      </a:r>
                      <a:endParaRPr lang="pt-BR" sz="900" dirty="0">
                        <a:effectLst/>
                        <a:latin typeface="+mn-lt"/>
                      </a:endParaRPr>
                    </a:p>
                    <a:p>
                      <a:pPr rtl="0" fontAlgn="t">
                        <a:spcBef>
                          <a:spcPts val="0"/>
                        </a:spcBef>
                        <a:spcAft>
                          <a:spcPts val="0"/>
                        </a:spcAft>
                      </a:pPr>
                      <a:br>
                        <a:rPr lang="pt-BR" sz="900" dirty="0">
                          <a:effectLst/>
                          <a:latin typeface="+mn-lt"/>
                        </a:rPr>
                      </a:br>
                      <a:br>
                        <a:rPr lang="pt-BR" sz="900" dirty="0">
                          <a:effectLst/>
                          <a:latin typeface="+mn-lt"/>
                        </a:rPr>
                      </a:br>
                      <a:r>
                        <a:rPr lang="pt-BR" sz="900" b="0" i="0" u="none" strike="noStrike" dirty="0">
                          <a:solidFill>
                            <a:srgbClr val="000000"/>
                          </a:solidFill>
                          <a:effectLst/>
                          <a:latin typeface="+mn-lt"/>
                        </a:rPr>
                        <a:t>n/a</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n/a</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3.5</a:t>
                      </a:r>
                      <a:endParaRPr lang="pt-BR"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hMerge="1">
                  <a:txBody>
                    <a:bodyPr/>
                    <a:lstStyle/>
                    <a:p>
                      <a:endParaRPr lang="en-US" sz="900" dirty="0">
                        <a:latin typeface="+mn-lt"/>
                      </a:endParaRPr>
                    </a:p>
                  </a:txBody>
                  <a:tcPr>
                    <a:lnL w="12700" cap="flat" cmpd="sng" algn="ctr">
                      <a:solidFill>
                        <a:srgbClr val="333333"/>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210345937"/>
                  </a:ext>
                </a:extLst>
              </a:tr>
            </a:tbl>
          </a:graphicData>
        </a:graphic>
      </p:graphicFrame>
    </p:spTree>
    <p:extLst>
      <p:ext uri="{BB962C8B-B14F-4D97-AF65-F5344CB8AC3E}">
        <p14:creationId xmlns:p14="http://schemas.microsoft.com/office/powerpoint/2010/main" val="3551917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Achieving Valid Orthometric Heights</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18</a:t>
            </a:fld>
            <a:endParaRPr lang="en-US" altLang="en-US" dirty="0"/>
          </a:p>
        </p:txBody>
      </p:sp>
      <p:sp>
        <p:nvSpPr>
          <p:cNvPr id="3" name="TextBox 2">
            <a:extLst>
              <a:ext uri="{FF2B5EF4-FFF2-40B4-BE49-F238E27FC236}">
                <a16:creationId xmlns:a16="http://schemas.microsoft.com/office/drawing/2014/main" id="{35E06426-67F8-F66A-3573-03F1E086D441}"/>
              </a:ext>
            </a:extLst>
          </p:cNvPr>
          <p:cNvSpPr txBox="1"/>
          <p:nvPr/>
        </p:nvSpPr>
        <p:spPr>
          <a:xfrm>
            <a:off x="883920" y="1378585"/>
            <a:ext cx="6368143" cy="369332"/>
          </a:xfrm>
          <a:prstGeom prst="rect">
            <a:avLst/>
          </a:prstGeom>
          <a:noFill/>
        </p:spPr>
        <p:txBody>
          <a:bodyPr wrap="square">
            <a:spAutoFit/>
          </a:bodyPr>
          <a:lstStyle/>
          <a:p>
            <a:r>
              <a:rPr lang="en-US" dirty="0">
                <a:latin typeface="+mn-lt"/>
              </a:rPr>
              <a:t>Table 8 - Standards for Achieving Valid Orthometric Heights</a:t>
            </a:r>
          </a:p>
        </p:txBody>
      </p:sp>
      <p:graphicFrame>
        <p:nvGraphicFramePr>
          <p:cNvPr id="8" name="Table 7" descr="&quot;&quot;">
            <a:extLst>
              <a:ext uri="{FF2B5EF4-FFF2-40B4-BE49-F238E27FC236}">
                <a16:creationId xmlns:a16="http://schemas.microsoft.com/office/drawing/2014/main" id="{A03DA333-5A0F-8085-FB0B-8413C45733AE}"/>
              </a:ext>
            </a:extLst>
          </p:cNvPr>
          <p:cNvGraphicFramePr>
            <a:graphicFrameLocks noGrp="1"/>
          </p:cNvGraphicFramePr>
          <p:nvPr>
            <p:extLst>
              <p:ext uri="{D42A27DB-BD31-4B8C-83A1-F6EECF244321}">
                <p14:modId xmlns:p14="http://schemas.microsoft.com/office/powerpoint/2010/main" val="1844746119"/>
              </p:ext>
            </p:extLst>
          </p:nvPr>
        </p:nvGraphicFramePr>
        <p:xfrm>
          <a:off x="871220" y="1775222"/>
          <a:ext cx="7376885" cy="1940560"/>
        </p:xfrm>
        <a:graphic>
          <a:graphicData uri="http://schemas.openxmlformats.org/drawingml/2006/table">
            <a:tbl>
              <a:tblPr/>
              <a:tblGrid>
                <a:gridCol w="437411">
                  <a:extLst>
                    <a:ext uri="{9D8B030D-6E8A-4147-A177-3AD203B41FA5}">
                      <a16:colId xmlns:a16="http://schemas.microsoft.com/office/drawing/2014/main" val="1891095896"/>
                    </a:ext>
                  </a:extLst>
                </a:gridCol>
                <a:gridCol w="1974262">
                  <a:extLst>
                    <a:ext uri="{9D8B030D-6E8A-4147-A177-3AD203B41FA5}">
                      <a16:colId xmlns:a16="http://schemas.microsoft.com/office/drawing/2014/main" val="4142767335"/>
                    </a:ext>
                  </a:extLst>
                </a:gridCol>
                <a:gridCol w="1997906">
                  <a:extLst>
                    <a:ext uri="{9D8B030D-6E8A-4147-A177-3AD203B41FA5}">
                      <a16:colId xmlns:a16="http://schemas.microsoft.com/office/drawing/2014/main" val="2862822531"/>
                    </a:ext>
                  </a:extLst>
                </a:gridCol>
                <a:gridCol w="1483653">
                  <a:extLst>
                    <a:ext uri="{9D8B030D-6E8A-4147-A177-3AD203B41FA5}">
                      <a16:colId xmlns:a16="http://schemas.microsoft.com/office/drawing/2014/main" val="3428646488"/>
                    </a:ext>
                  </a:extLst>
                </a:gridCol>
                <a:gridCol w="1483653">
                  <a:extLst>
                    <a:ext uri="{9D8B030D-6E8A-4147-A177-3AD203B41FA5}">
                      <a16:colId xmlns:a16="http://schemas.microsoft.com/office/drawing/2014/main" val="212377775"/>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a:solidFill>
                            <a:srgbClr val="333333"/>
                          </a:solidFill>
                          <a:effectLst/>
                          <a:latin typeface="+mn-lt"/>
                        </a:rPr>
                        <a:t>PRIMARY</a:t>
                      </a: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a:solidFill>
                            <a:srgbClr val="333333"/>
                          </a:solidFill>
                          <a:effectLst/>
                          <a:latin typeface="+mn-lt"/>
                        </a:rPr>
                        <a:t>SECONDARY</a:t>
                      </a: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95489700"/>
                  </a:ext>
                </a:extLst>
              </a:tr>
              <a:tr h="241300">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8.1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Minimum Number Of </a:t>
                      </a:r>
                      <a:r>
                        <a:rPr lang="en-US" sz="900" b="1" i="0" u="none" strike="noStrike">
                          <a:solidFill>
                            <a:srgbClr val="000000"/>
                          </a:solidFill>
                          <a:effectLst/>
                          <a:latin typeface="Arial" panose="020B0604020202020204" pitchFamily="34" charset="0"/>
                        </a:rPr>
                        <a:t>Existing Valid </a:t>
                      </a:r>
                      <a:r>
                        <a:rPr lang="en-US" sz="900" b="1" i="0" u="none" strike="noStrike">
                          <a:solidFill>
                            <a:srgbClr val="333333"/>
                          </a:solidFill>
                          <a:effectLst/>
                          <a:latin typeface="Arial" panose="020B0604020202020204" pitchFamily="34" charset="0"/>
                        </a:rPr>
                        <a:t>Bench Marks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a:solidFill>
                            <a:srgbClr val="333333"/>
                          </a:solidFill>
                          <a:effectLst/>
                          <a:latin typeface="Arial" panose="020B0604020202020204" pitchFamily="34"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136789"/>
                  </a:ext>
                </a:extLst>
              </a:tr>
              <a:tr h="241300">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8.2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Order/Class Of </a:t>
                      </a:r>
                      <a:r>
                        <a:rPr lang="en-US" sz="900" b="1" i="0" u="none" strike="noStrike">
                          <a:solidFill>
                            <a:srgbClr val="000000"/>
                          </a:solidFill>
                          <a:effectLst/>
                          <a:latin typeface="Arial" panose="020B0604020202020204" pitchFamily="34" charset="0"/>
                        </a:rPr>
                        <a:t>Existing Valid </a:t>
                      </a:r>
                      <a:r>
                        <a:rPr lang="en-US" sz="900" b="1" i="0" u="none" strike="noStrike">
                          <a:solidFill>
                            <a:srgbClr val="333333"/>
                          </a:solidFill>
                          <a:effectLst/>
                          <a:latin typeface="Arial" panose="020B0604020202020204" pitchFamily="34" charset="0"/>
                        </a:rPr>
                        <a:t>Bench Marks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a:solidFill>
                            <a:srgbClr val="333333"/>
                          </a:solidFill>
                          <a:effectLst/>
                          <a:latin typeface="Arial" panose="020B0604020202020204" pitchFamily="34" charset="0"/>
                        </a:rPr>
                        <a:t>Adjusted Leveling (3rd Order or better), and </a:t>
                      </a:r>
                      <a:r>
                        <a:rPr lang="en-US" sz="900" b="0" i="0" u="none" strike="noStrike">
                          <a:solidFill>
                            <a:srgbClr val="444746"/>
                          </a:solidFill>
                          <a:effectLst/>
                          <a:latin typeface="Arial" panose="020B0604020202020204" pitchFamily="34" charset="0"/>
                        </a:rPr>
                        <a:t>GPS derived Height Modernization (</a:t>
                      </a:r>
                      <a:r>
                        <a:rPr lang="en-US" sz="900" b="0" i="0" u="none" strike="noStrike">
                          <a:solidFill>
                            <a:srgbClr val="333333"/>
                          </a:solidFill>
                          <a:effectLst/>
                          <a:latin typeface="Arial" panose="020B0604020202020204" pitchFamily="34" charset="0"/>
                        </a:rPr>
                        <a:t>K-heights),  See Specification 8.2 for detail.</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7252640"/>
                  </a:ext>
                </a:extLst>
              </a:tr>
              <a:tr h="24130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8.3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Maximum Allowable Distance From Newly Established Control Mark to 2 Existing Valid Bench Marks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30 km to 50 km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8094606"/>
                  </a:ext>
                </a:extLst>
              </a:tr>
            </a:tbl>
          </a:graphicData>
        </a:graphic>
      </p:graphicFrame>
    </p:spTree>
    <p:extLst>
      <p:ext uri="{BB962C8B-B14F-4D97-AF65-F5344CB8AC3E}">
        <p14:creationId xmlns:p14="http://schemas.microsoft.com/office/powerpoint/2010/main" val="2472992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Equipment Used in Field Observations and Office Procedures</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19</a:t>
            </a:fld>
            <a:endParaRPr lang="en-US" altLang="en-US" dirty="0"/>
          </a:p>
        </p:txBody>
      </p:sp>
      <p:graphicFrame>
        <p:nvGraphicFramePr>
          <p:cNvPr id="8" name="Table 7" descr="&quot;&quot;">
            <a:extLst>
              <a:ext uri="{FF2B5EF4-FFF2-40B4-BE49-F238E27FC236}">
                <a16:creationId xmlns:a16="http://schemas.microsoft.com/office/drawing/2014/main" id="{6293E23D-999B-1536-C55E-507C3E98CBB7}"/>
              </a:ext>
            </a:extLst>
          </p:cNvPr>
          <p:cNvGraphicFramePr>
            <a:graphicFrameLocks noGrp="1"/>
          </p:cNvGraphicFramePr>
          <p:nvPr>
            <p:extLst>
              <p:ext uri="{D42A27DB-BD31-4B8C-83A1-F6EECF244321}">
                <p14:modId xmlns:p14="http://schemas.microsoft.com/office/powerpoint/2010/main" val="1947748426"/>
              </p:ext>
            </p:extLst>
          </p:nvPr>
        </p:nvGraphicFramePr>
        <p:xfrm>
          <a:off x="871220" y="2045494"/>
          <a:ext cx="7376884" cy="2067560"/>
        </p:xfrm>
        <a:graphic>
          <a:graphicData uri="http://schemas.openxmlformats.org/drawingml/2006/table">
            <a:tbl>
              <a:tblPr/>
              <a:tblGrid>
                <a:gridCol w="472877">
                  <a:extLst>
                    <a:ext uri="{9D8B030D-6E8A-4147-A177-3AD203B41FA5}">
                      <a16:colId xmlns:a16="http://schemas.microsoft.com/office/drawing/2014/main" val="457780796"/>
                    </a:ext>
                  </a:extLst>
                </a:gridCol>
                <a:gridCol w="2440503">
                  <a:extLst>
                    <a:ext uri="{9D8B030D-6E8A-4147-A177-3AD203B41FA5}">
                      <a16:colId xmlns:a16="http://schemas.microsoft.com/office/drawing/2014/main" val="3637010832"/>
                    </a:ext>
                  </a:extLst>
                </a:gridCol>
                <a:gridCol w="1500140">
                  <a:extLst>
                    <a:ext uri="{9D8B030D-6E8A-4147-A177-3AD203B41FA5}">
                      <a16:colId xmlns:a16="http://schemas.microsoft.com/office/drawing/2014/main" val="3762704710"/>
                    </a:ext>
                  </a:extLst>
                </a:gridCol>
                <a:gridCol w="1481682">
                  <a:extLst>
                    <a:ext uri="{9D8B030D-6E8A-4147-A177-3AD203B41FA5}">
                      <a16:colId xmlns:a16="http://schemas.microsoft.com/office/drawing/2014/main" val="2023781484"/>
                    </a:ext>
                  </a:extLst>
                </a:gridCol>
                <a:gridCol w="1481682">
                  <a:extLst>
                    <a:ext uri="{9D8B030D-6E8A-4147-A177-3AD203B41FA5}">
                      <a16:colId xmlns:a16="http://schemas.microsoft.com/office/drawing/2014/main" val="2198902048"/>
                    </a:ext>
                  </a:extLst>
                </a:gridCol>
              </a:tblGrid>
              <a:tr h="0">
                <a:tc>
                  <a:txBody>
                    <a:bodyPr/>
                    <a:lstStyle/>
                    <a:p>
                      <a:pPr fontAlgn="t"/>
                      <a:br>
                        <a:rPr lang="en-US" sz="1100">
                          <a:effectLst/>
                          <a:latin typeface="+mn-lt"/>
                        </a:rPr>
                      </a:b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a:solidFill>
                            <a:srgbClr val="333333"/>
                          </a:solidFill>
                          <a:effectLst/>
                          <a:latin typeface="+mn-lt"/>
                        </a:rPr>
                        <a:t>PRIMARY</a:t>
                      </a: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79062892"/>
                  </a:ext>
                </a:extLst>
              </a:tr>
              <a:tr h="0">
                <a:tc>
                  <a:txBody>
                    <a:bodyPr/>
                    <a:lstStyle/>
                    <a:p>
                      <a:pPr rtl="0" fontAlgn="t">
                        <a:spcBef>
                          <a:spcPts val="0"/>
                        </a:spcBef>
                        <a:spcAft>
                          <a:spcPts val="0"/>
                        </a:spcAft>
                      </a:pPr>
                      <a:r>
                        <a:rPr lang="en-US" sz="900" b="1" i="0" u="none" strike="noStrike">
                          <a:solidFill>
                            <a:srgbClr val="333333"/>
                          </a:solidFill>
                          <a:effectLst/>
                          <a:latin typeface="+mn-lt"/>
                        </a:rPr>
                        <a:t>9.1</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Tripod Type</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333333"/>
                          </a:solidFill>
                          <a:effectLst/>
                          <a:latin typeface="+mn-lt"/>
                        </a:rPr>
                        <a:t>Fixed height</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333333"/>
                          </a:solidFill>
                          <a:effectLst/>
                          <a:latin typeface="+mn-lt"/>
                        </a:rPr>
                        <a:t>Fixed height</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333333"/>
                          </a:solidFill>
                          <a:effectLst/>
                          <a:latin typeface="+mn-lt"/>
                        </a:rPr>
                        <a:t>Adjustable height</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902946"/>
                  </a:ext>
                </a:extLst>
              </a:tr>
              <a:tr h="241300">
                <a:tc>
                  <a:txBody>
                    <a:bodyPr/>
                    <a:lstStyle/>
                    <a:p>
                      <a:pPr rtl="0" fontAlgn="t">
                        <a:spcBef>
                          <a:spcPts val="0"/>
                        </a:spcBef>
                        <a:spcAft>
                          <a:spcPts val="0"/>
                        </a:spcAft>
                      </a:pPr>
                      <a:r>
                        <a:rPr lang="en-US" sz="900" b="1" i="0" u="none" strike="noStrike">
                          <a:solidFill>
                            <a:srgbClr val="333333"/>
                          </a:solidFill>
                          <a:effectLst/>
                          <a:latin typeface="+mn-lt"/>
                        </a:rPr>
                        <a:t>9.2</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mn-lt"/>
                        </a:rPr>
                        <a:t>Antenna Calibration</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a:solidFill>
                            <a:srgbClr val="333333"/>
                          </a:solidFill>
                          <a:effectLst/>
                          <a:latin typeface="+mn-lt"/>
                        </a:rPr>
                        <a:t>Listed on NGS Antenna Calibration page</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633780"/>
                  </a:ext>
                </a:extLst>
              </a:tr>
              <a:tr h="241300">
                <a:tc>
                  <a:txBody>
                    <a:bodyPr/>
                    <a:lstStyle/>
                    <a:p>
                      <a:pPr rtl="0" fontAlgn="t">
                        <a:spcBef>
                          <a:spcPts val="0"/>
                        </a:spcBef>
                        <a:spcAft>
                          <a:spcPts val="0"/>
                        </a:spcAft>
                      </a:pPr>
                      <a:r>
                        <a:rPr lang="en-US" sz="900" b="1" i="0" u="none" strike="noStrike">
                          <a:solidFill>
                            <a:srgbClr val="000000"/>
                          </a:solidFill>
                          <a:effectLst/>
                          <a:latin typeface="+mn-lt"/>
                        </a:rPr>
                        <a:t>9.3</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RINEX version</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a:solidFill>
                            <a:srgbClr val="000000"/>
                          </a:solidFill>
                          <a:effectLst/>
                          <a:latin typeface="+mn-lt"/>
                        </a:rPr>
                        <a:t>2.11 or newer</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6880269"/>
                  </a:ext>
                </a:extLst>
              </a:tr>
              <a:tr h="0">
                <a:tc>
                  <a:txBody>
                    <a:bodyPr/>
                    <a:lstStyle/>
                    <a:p>
                      <a:pPr rtl="0" fontAlgn="t">
                        <a:spcBef>
                          <a:spcPts val="0"/>
                        </a:spcBef>
                        <a:spcAft>
                          <a:spcPts val="0"/>
                        </a:spcAft>
                      </a:pPr>
                      <a:r>
                        <a:rPr lang="en-US" sz="900" b="1" i="0" u="none" strike="noStrike">
                          <a:solidFill>
                            <a:srgbClr val="333333"/>
                          </a:solidFill>
                          <a:effectLst/>
                          <a:latin typeface="+mn-lt"/>
                        </a:rPr>
                        <a:t>9.4</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mn-lt"/>
                        </a:rPr>
                        <a:t>Ephemeris </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OPUS PP</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GVX PP</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GVX NRTK</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GVX SRTK</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Final</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Final</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Broadcast</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Broadcast</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Rapid</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Rapid</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Broadcast</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Broadcast</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Rapid</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Rapid</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Broadcast</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Broadcast</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326801"/>
                  </a:ext>
                </a:extLst>
              </a:tr>
            </a:tbl>
          </a:graphicData>
        </a:graphic>
      </p:graphicFrame>
      <p:sp>
        <p:nvSpPr>
          <p:cNvPr id="9" name="TextBox 8">
            <a:extLst>
              <a:ext uri="{FF2B5EF4-FFF2-40B4-BE49-F238E27FC236}">
                <a16:creationId xmlns:a16="http://schemas.microsoft.com/office/drawing/2014/main" id="{0D0C863A-C0AF-A247-97F8-21926630758E}"/>
              </a:ext>
            </a:extLst>
          </p:cNvPr>
          <p:cNvSpPr txBox="1"/>
          <p:nvPr/>
        </p:nvSpPr>
        <p:spPr>
          <a:xfrm>
            <a:off x="883920" y="1378585"/>
            <a:ext cx="7376884" cy="646331"/>
          </a:xfrm>
          <a:prstGeom prst="rect">
            <a:avLst/>
          </a:prstGeom>
          <a:noFill/>
        </p:spPr>
        <p:txBody>
          <a:bodyPr wrap="square">
            <a:spAutoFit/>
          </a:bodyPr>
          <a:lstStyle/>
          <a:p>
            <a:r>
              <a:rPr lang="en-US" dirty="0">
                <a:latin typeface="+mn-lt"/>
              </a:rPr>
              <a:t>Table 9 - Standards for Equipment Used in Field Observations and Office Procedures</a:t>
            </a:r>
          </a:p>
        </p:txBody>
      </p:sp>
    </p:spTree>
    <p:extLst>
      <p:ext uri="{BB962C8B-B14F-4D97-AF65-F5344CB8AC3E}">
        <p14:creationId xmlns:p14="http://schemas.microsoft.com/office/powerpoint/2010/main" val="4087665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547D76-BEAA-420B-AE68-41723F7FE4D1}"/>
              </a:ext>
            </a:extLst>
          </p:cNvPr>
          <p:cNvSpPr>
            <a:spLocks noGrp="1"/>
          </p:cNvSpPr>
          <p:nvPr>
            <p:ph type="ctrTitle"/>
          </p:nvPr>
        </p:nvSpPr>
        <p:spPr>
          <a:xfrm>
            <a:off x="1351280" y="799433"/>
            <a:ext cx="7772400" cy="1083826"/>
          </a:xfrm>
        </p:spPr>
        <p:txBody>
          <a:bodyPr/>
          <a:lstStyle/>
          <a:p>
            <a:r>
              <a:rPr lang="en-US" sz="3600" dirty="0"/>
              <a:t>NGS Webinar </a:t>
            </a:r>
            <a:endParaRPr lang="en-US" sz="4400" dirty="0"/>
          </a:p>
        </p:txBody>
      </p:sp>
      <p:sp>
        <p:nvSpPr>
          <p:cNvPr id="5" name="Subtitle 4">
            <a:extLst>
              <a:ext uri="{FF2B5EF4-FFF2-40B4-BE49-F238E27FC236}">
                <a16:creationId xmlns:a16="http://schemas.microsoft.com/office/drawing/2014/main" id="{D18939E8-A7FF-4BF0-A4A3-D57B4744D413}"/>
              </a:ext>
            </a:extLst>
          </p:cNvPr>
          <p:cNvSpPr>
            <a:spLocks noGrp="1"/>
          </p:cNvSpPr>
          <p:nvPr>
            <p:ph type="subTitle" idx="1"/>
          </p:nvPr>
        </p:nvSpPr>
        <p:spPr>
          <a:xfrm>
            <a:off x="409030" y="2046545"/>
            <a:ext cx="8386627" cy="4120339"/>
          </a:xfrm>
          <a:solidFill>
            <a:schemeClr val="accent1">
              <a:alpha val="10000"/>
            </a:schemeClr>
          </a:solidFill>
        </p:spPr>
        <p:txBody>
          <a:bodyPr/>
          <a:lstStyle/>
          <a:p>
            <a:pPr algn="l"/>
            <a:r>
              <a:rPr lang="en-US" sz="2000" b="1" dirty="0">
                <a:solidFill>
                  <a:schemeClr val="tx1"/>
                </a:solidFill>
              </a:rPr>
              <a:t>Executive Summary</a:t>
            </a:r>
          </a:p>
          <a:p>
            <a:pPr marL="342900" indent="-342900" algn="l">
              <a:buFont typeface="Arial" panose="020B0604020202020204" pitchFamily="34" charset="0"/>
              <a:buChar char="•"/>
            </a:pPr>
            <a:r>
              <a:rPr lang="en-US" sz="1800" dirty="0">
                <a:solidFill>
                  <a:schemeClr val="tx1"/>
                </a:solidFill>
                <a:latin typeface="+mj-lt"/>
              </a:rPr>
              <a:t>The Classifications, Standards, and Specifications are required for surveys which will become part of the NGS Integrated Database.</a:t>
            </a:r>
          </a:p>
          <a:p>
            <a:pPr marL="342900" indent="-342900" algn="l">
              <a:buFont typeface="Arial" panose="020B0604020202020204" pitchFamily="34" charset="0"/>
              <a:buChar char="•"/>
            </a:pPr>
            <a:r>
              <a:rPr lang="en-US" sz="1800" dirty="0">
                <a:solidFill>
                  <a:schemeClr val="tx1"/>
                </a:solidFill>
                <a:latin typeface="+mj-lt"/>
              </a:rPr>
              <a:t>The </a:t>
            </a:r>
            <a:r>
              <a:rPr lang="en-US" sz="1800" dirty="0">
                <a:solidFill>
                  <a:schemeClr val="tx1"/>
                </a:solidFill>
              </a:rPr>
              <a:t>Classifications, Standards, and Specifications </a:t>
            </a:r>
            <a:r>
              <a:rPr lang="en-US" sz="1800" dirty="0">
                <a:solidFill>
                  <a:schemeClr val="tx1"/>
                </a:solidFill>
                <a:latin typeface="+mj-lt"/>
              </a:rPr>
              <a:t>document sets forth the NGS’ current standards and procedures for successful establishment of GNSS control using the OPUS Projects service. </a:t>
            </a:r>
          </a:p>
          <a:p>
            <a:pPr marL="342900" indent="-342900" algn="l">
              <a:buFont typeface="Arial" panose="020B0604020202020204" pitchFamily="34" charset="0"/>
              <a:buChar char="•"/>
            </a:pPr>
            <a:r>
              <a:rPr lang="en-US" sz="1800" dirty="0">
                <a:solidFill>
                  <a:schemeClr val="tx1"/>
                </a:solidFill>
                <a:latin typeface="+mj-lt"/>
              </a:rPr>
              <a:t>The </a:t>
            </a:r>
            <a:r>
              <a:rPr lang="en-US" sz="1800" dirty="0">
                <a:solidFill>
                  <a:schemeClr val="tx1"/>
                </a:solidFill>
              </a:rPr>
              <a:t>Classifications, Standards, and Specifications</a:t>
            </a:r>
            <a:r>
              <a:rPr lang="en-US" sz="1800" dirty="0">
                <a:solidFill>
                  <a:schemeClr val="tx1"/>
                </a:solidFill>
                <a:latin typeface="+mj-lt"/>
              </a:rPr>
              <a:t> document is specifically limited to support:</a:t>
            </a:r>
          </a:p>
          <a:p>
            <a:pPr marL="800100" lvl="1" indent="-342900" algn="l">
              <a:buFont typeface="Arial" panose="020B0604020202020204" pitchFamily="34" charset="0"/>
              <a:buChar char="•"/>
            </a:pPr>
            <a:r>
              <a:rPr lang="en-US" sz="1800" dirty="0">
                <a:solidFill>
                  <a:schemeClr val="tx1"/>
                </a:solidFill>
              </a:rPr>
              <a:t>OPUS Projects (version 5) </a:t>
            </a:r>
          </a:p>
          <a:p>
            <a:pPr marL="800100" lvl="1" indent="-342900" algn="l">
              <a:buFont typeface="Arial" panose="020B0604020202020204" pitchFamily="34" charset="0"/>
              <a:buChar char="•"/>
            </a:pPr>
            <a:r>
              <a:rPr lang="en-US" sz="1800" dirty="0">
                <a:solidFill>
                  <a:schemeClr val="tx1"/>
                </a:solidFill>
              </a:rPr>
              <a:t>North American Datum of 1983 (NAD83)</a:t>
            </a:r>
          </a:p>
          <a:p>
            <a:pPr marL="800100" lvl="1" indent="-342900" algn="l">
              <a:buFont typeface="Arial" panose="020B0604020202020204" pitchFamily="34" charset="0"/>
              <a:buChar char="•"/>
            </a:pPr>
            <a:r>
              <a:rPr lang="en-US" sz="1800" dirty="0">
                <a:solidFill>
                  <a:schemeClr val="tx1"/>
                </a:solidFill>
              </a:rPr>
              <a:t>North American Vertical Datum of 1988 (NAVD88).</a:t>
            </a:r>
          </a:p>
          <a:p>
            <a:pPr marL="1257300" lvl="2" indent="-342900" algn="l">
              <a:buFont typeface="Arial" panose="020B0604020202020204" pitchFamily="34" charset="0"/>
              <a:buChar char="•"/>
            </a:pPr>
            <a:r>
              <a:rPr lang="en-US" sz="1400" dirty="0">
                <a:solidFill>
                  <a:schemeClr val="tx1"/>
                </a:solidFill>
              </a:rPr>
              <a:t>Or other vertical datums that are part of the current NSRS </a:t>
            </a:r>
          </a:p>
          <a:p>
            <a:pPr marL="342900" indent="-342900" algn="l">
              <a:buFont typeface="Arial" panose="020B0604020202020204" pitchFamily="34" charset="0"/>
              <a:buChar char="•"/>
            </a:pPr>
            <a:r>
              <a:rPr lang="en-US" sz="1800" dirty="0">
                <a:solidFill>
                  <a:schemeClr val="tx1"/>
                </a:solidFill>
                <a:latin typeface="+mj-lt"/>
              </a:rPr>
              <a:t>Future versions of OPUS Projects and future datums will require revision of this document.</a:t>
            </a:r>
          </a:p>
        </p:txBody>
      </p:sp>
      <p:sp>
        <p:nvSpPr>
          <p:cNvPr id="7" name="Date Placeholder 6">
            <a:extLst>
              <a:ext uri="{FF2B5EF4-FFF2-40B4-BE49-F238E27FC236}">
                <a16:creationId xmlns:a16="http://schemas.microsoft.com/office/drawing/2014/main" id="{E8FA24DC-5695-46A1-9581-01767E62B102}"/>
              </a:ext>
            </a:extLst>
          </p:cNvPr>
          <p:cNvSpPr>
            <a:spLocks noGrp="1"/>
          </p:cNvSpPr>
          <p:nvPr>
            <p:ph type="dt" sz="half" idx="10"/>
          </p:nvPr>
        </p:nvSpPr>
        <p:spPr/>
        <p:txBody>
          <a:bodyPr/>
          <a:lstStyle/>
          <a:p>
            <a:pPr>
              <a:defRPr/>
            </a:pPr>
            <a:r>
              <a:rPr lang="en-US" altLang="en-US"/>
              <a:t>April 13, 2023</a:t>
            </a:r>
            <a:endParaRPr lang="en-US" altLang="en-US" dirty="0"/>
          </a:p>
        </p:txBody>
      </p:sp>
      <p:sp>
        <p:nvSpPr>
          <p:cNvPr id="8" name="Footer Placeholder 7">
            <a:extLst>
              <a:ext uri="{FF2B5EF4-FFF2-40B4-BE49-F238E27FC236}">
                <a16:creationId xmlns:a16="http://schemas.microsoft.com/office/drawing/2014/main" id="{2E0669E6-8673-4A59-B4F5-78DB13F979C2}"/>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9" name="Slide Number Placeholder 8">
            <a:extLst>
              <a:ext uri="{FF2B5EF4-FFF2-40B4-BE49-F238E27FC236}">
                <a16:creationId xmlns:a16="http://schemas.microsoft.com/office/drawing/2014/main" id="{79ACEAF4-F685-450F-AE33-5B7DE6D035BA}"/>
              </a:ext>
            </a:extLst>
          </p:cNvPr>
          <p:cNvSpPr>
            <a:spLocks noGrp="1"/>
          </p:cNvSpPr>
          <p:nvPr>
            <p:ph type="sldNum" sz="quarter" idx="12"/>
          </p:nvPr>
        </p:nvSpPr>
        <p:spPr/>
        <p:txBody>
          <a:bodyPr/>
          <a:lstStyle/>
          <a:p>
            <a:pPr>
              <a:defRPr/>
            </a:pPr>
            <a:fld id="{0B366B1F-012C-4E31-AB14-A18E7992FCFE}" type="slidenum">
              <a:rPr lang="en-US" altLang="en-US" smtClean="0"/>
              <a:pPr>
                <a:defRPr/>
              </a:pPr>
              <a:t>2</a:t>
            </a:fld>
            <a:endParaRPr lang="en-US" altLang="en-US" dirty="0"/>
          </a:p>
        </p:txBody>
      </p:sp>
    </p:spTree>
    <p:extLst>
      <p:ext uri="{BB962C8B-B14F-4D97-AF65-F5344CB8AC3E}">
        <p14:creationId xmlns:p14="http://schemas.microsoft.com/office/powerpoint/2010/main" val="43587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8FC7-27C4-B854-3DC6-1B73F91BFACB}"/>
              </a:ext>
            </a:extLst>
          </p:cNvPr>
          <p:cNvSpPr>
            <a:spLocks noGrp="1"/>
          </p:cNvSpPr>
          <p:nvPr>
            <p:ph type="title"/>
          </p:nvPr>
        </p:nvSpPr>
        <p:spPr/>
        <p:txBody>
          <a:bodyPr/>
          <a:lstStyle/>
          <a:p>
            <a:r>
              <a:rPr kumimoji="0" lang="en-US" altLang="en-US" b="0" i="0" u="none" strike="noStrike" cap="none" normalizeH="0" baseline="0" dirty="0">
                <a:ln>
                  <a:noFill/>
                </a:ln>
                <a:solidFill>
                  <a:srgbClr val="000000"/>
                </a:solidFill>
                <a:effectLst/>
                <a:cs typeface="Arial" panose="020B0604020202020204" pitchFamily="34" charset="0"/>
              </a:rPr>
              <a:t>Standards for Required Documentation</a:t>
            </a:r>
            <a:endParaRPr lang="en-US" dirty="0"/>
          </a:p>
        </p:txBody>
      </p:sp>
      <p:sp>
        <p:nvSpPr>
          <p:cNvPr id="4" name="Date Placeholder 3">
            <a:extLst>
              <a:ext uri="{FF2B5EF4-FFF2-40B4-BE49-F238E27FC236}">
                <a16:creationId xmlns:a16="http://schemas.microsoft.com/office/drawing/2014/main" id="{B391EC55-DBA8-DD3C-333C-7F8E23E792FE}"/>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1697D164-C2CB-5F10-E466-8DB52521B31E}"/>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53F830F4-AC1C-F972-13AF-CD644E81BACB}"/>
              </a:ext>
            </a:extLst>
          </p:cNvPr>
          <p:cNvSpPr>
            <a:spLocks noGrp="1"/>
          </p:cNvSpPr>
          <p:nvPr>
            <p:ph type="sldNum" sz="quarter" idx="12"/>
          </p:nvPr>
        </p:nvSpPr>
        <p:spPr/>
        <p:txBody>
          <a:bodyPr/>
          <a:lstStyle/>
          <a:p>
            <a:fld id="{84C1C367-1155-47A8-B187-ABB1E4FCD3DE}" type="slidenum">
              <a:rPr lang="en-US" altLang="en-US" smtClean="0"/>
              <a:pPr/>
              <a:t>20</a:t>
            </a:fld>
            <a:endParaRPr lang="en-US" altLang="en-US" dirty="0"/>
          </a:p>
        </p:txBody>
      </p:sp>
      <p:sp>
        <p:nvSpPr>
          <p:cNvPr id="11" name="Rectangle 1">
            <a:extLst>
              <a:ext uri="{FF2B5EF4-FFF2-40B4-BE49-F238E27FC236}">
                <a16:creationId xmlns:a16="http://schemas.microsoft.com/office/drawing/2014/main" id="{737A5FA5-37DE-A296-F6B0-7C97C17055F3}"/>
              </a:ext>
            </a:extLst>
          </p:cNvPr>
          <p:cNvSpPr>
            <a:spLocks noChangeArrowheads="1"/>
          </p:cNvSpPr>
          <p:nvPr/>
        </p:nvSpPr>
        <p:spPr bwMode="auto">
          <a:xfrm>
            <a:off x="882257" y="1379876"/>
            <a:ext cx="58437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Table 10 - Standards for Required Documentation</a:t>
            </a:r>
            <a:endParaRPr kumimoji="0" lang="en-US" altLang="en-US" sz="1000" b="0" i="0" u="none" strike="noStrike" cap="none" normalizeH="0" baseline="0" dirty="0">
              <a:ln>
                <a:noFill/>
              </a:ln>
              <a:solidFill>
                <a:schemeClr val="tx1"/>
              </a:solidFill>
              <a:effectLst/>
            </a:endParaRPr>
          </a:p>
        </p:txBody>
      </p:sp>
      <p:graphicFrame>
        <p:nvGraphicFramePr>
          <p:cNvPr id="8" name="Content Placeholder 6">
            <a:extLst>
              <a:ext uri="{FF2B5EF4-FFF2-40B4-BE49-F238E27FC236}">
                <a16:creationId xmlns:a16="http://schemas.microsoft.com/office/drawing/2014/main" id="{F37C09B7-5652-2E0D-30A5-A7852E37BAE2}"/>
              </a:ext>
            </a:extLst>
          </p:cNvPr>
          <p:cNvGraphicFramePr>
            <a:graphicFrameLocks noGrp="1"/>
          </p:cNvGraphicFramePr>
          <p:nvPr>
            <p:ph idx="1"/>
            <p:extLst>
              <p:ext uri="{D42A27DB-BD31-4B8C-83A1-F6EECF244321}">
                <p14:modId xmlns:p14="http://schemas.microsoft.com/office/powerpoint/2010/main" val="2305784085"/>
              </p:ext>
            </p:extLst>
          </p:nvPr>
        </p:nvGraphicFramePr>
        <p:xfrm>
          <a:off x="871220" y="2049423"/>
          <a:ext cx="7376884" cy="1518920"/>
        </p:xfrm>
        <a:graphic>
          <a:graphicData uri="http://schemas.openxmlformats.org/drawingml/2006/table">
            <a:tbl>
              <a:tblPr/>
              <a:tblGrid>
                <a:gridCol w="474980">
                  <a:extLst>
                    <a:ext uri="{9D8B030D-6E8A-4147-A177-3AD203B41FA5}">
                      <a16:colId xmlns:a16="http://schemas.microsoft.com/office/drawing/2014/main" val="2960546178"/>
                    </a:ext>
                  </a:extLst>
                </a:gridCol>
                <a:gridCol w="2432050">
                  <a:extLst>
                    <a:ext uri="{9D8B030D-6E8A-4147-A177-3AD203B41FA5}">
                      <a16:colId xmlns:a16="http://schemas.microsoft.com/office/drawing/2014/main" val="685903988"/>
                    </a:ext>
                  </a:extLst>
                </a:gridCol>
                <a:gridCol w="1519100">
                  <a:extLst>
                    <a:ext uri="{9D8B030D-6E8A-4147-A177-3AD203B41FA5}">
                      <a16:colId xmlns:a16="http://schemas.microsoft.com/office/drawing/2014/main" val="2065461772"/>
                    </a:ext>
                  </a:extLst>
                </a:gridCol>
                <a:gridCol w="1475377">
                  <a:extLst>
                    <a:ext uri="{9D8B030D-6E8A-4147-A177-3AD203B41FA5}">
                      <a16:colId xmlns:a16="http://schemas.microsoft.com/office/drawing/2014/main" val="718570151"/>
                    </a:ext>
                  </a:extLst>
                </a:gridCol>
                <a:gridCol w="1475377">
                  <a:extLst>
                    <a:ext uri="{9D8B030D-6E8A-4147-A177-3AD203B41FA5}">
                      <a16:colId xmlns:a16="http://schemas.microsoft.com/office/drawing/2014/main" val="1840003856"/>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Requirement</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PRIMARY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SECONDARY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47468865"/>
                  </a:ext>
                </a:extLst>
              </a:tr>
              <a:tr h="241300">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rPr>
                        <a:t>10.1</a:t>
                      </a: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rPr>
                        <a:t>Project Proposal</a:t>
                      </a: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See: OPUS Projects User Guide</a:t>
                      </a:r>
                      <a:endParaRPr lang="en-US" sz="1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3517184"/>
                  </a:ext>
                </a:extLst>
              </a:tr>
              <a:tr h="24130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10.2</a:t>
                      </a:r>
                      <a:endParaRPr lang="en-US" sz="1800" b="1">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rPr>
                        <a:t>Field Observation Logs</a:t>
                      </a: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See: OPUS Projects User Guide</a:t>
                      </a:r>
                      <a:endParaRPr lang="en-US" sz="1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1559244"/>
                  </a:ext>
                </a:extLst>
              </a:tr>
              <a:tr h="24130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10.3</a:t>
                      </a:r>
                      <a:endParaRPr lang="en-US" sz="1800" b="1">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err="1">
                          <a:solidFill>
                            <a:srgbClr val="000000"/>
                          </a:solidFill>
                          <a:effectLst/>
                          <a:latin typeface="Arial" panose="020B0604020202020204" pitchFamily="34" charset="0"/>
                        </a:rPr>
                        <a:t>Windesc</a:t>
                      </a: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See: OPUS Projects User Guide</a:t>
                      </a:r>
                      <a:endParaRPr lang="en-US" sz="1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8444111"/>
                  </a:ext>
                </a:extLst>
              </a:tr>
              <a:tr h="24130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10.4</a:t>
                      </a:r>
                      <a:endParaRPr lang="en-US" sz="1800" b="1">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rPr>
                        <a:t>Project Report</a:t>
                      </a: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See: OPUS Projects User Guide</a:t>
                      </a:r>
                      <a:endParaRPr lang="en-US" sz="18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9614294"/>
                  </a:ext>
                </a:extLst>
              </a:tr>
            </a:tbl>
          </a:graphicData>
        </a:graphic>
      </p:graphicFrame>
    </p:spTree>
    <p:extLst>
      <p:ext uri="{BB962C8B-B14F-4D97-AF65-F5344CB8AC3E}">
        <p14:creationId xmlns:p14="http://schemas.microsoft.com/office/powerpoint/2010/main" val="523965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dirty="0"/>
              <a:t>Specifications</a:t>
            </a:r>
          </a:p>
        </p:txBody>
      </p:sp>
      <p:sp>
        <p:nvSpPr>
          <p:cNvPr id="3" name="Content Placeholder 2">
            <a:extLst>
              <a:ext uri="{FF2B5EF4-FFF2-40B4-BE49-F238E27FC236}">
                <a16:creationId xmlns:a16="http://schemas.microsoft.com/office/drawing/2014/main" id="{9D3CFECC-1867-6A8C-E662-8E3D5BE6578B}"/>
              </a:ext>
            </a:extLst>
          </p:cNvPr>
          <p:cNvSpPr>
            <a:spLocks noGrp="1"/>
          </p:cNvSpPr>
          <p:nvPr>
            <p:ph idx="1"/>
          </p:nvPr>
        </p:nvSpPr>
        <p:spPr/>
        <p:txBody>
          <a:bodyPr/>
          <a:lstStyle/>
          <a:p>
            <a:r>
              <a:rPr lang="en-US" dirty="0"/>
              <a:t>The Specifications explain each standard and/or describe how to meet the standard. </a:t>
            </a:r>
          </a:p>
          <a:p>
            <a:endParaRPr lang="en-US" dirty="0"/>
          </a:p>
          <a:p>
            <a:r>
              <a:rPr lang="en-US" dirty="0"/>
              <a:t>The Specifications section is arranged by Table and then each standard is discussed separately in the order found in the Table. </a:t>
            </a:r>
          </a:p>
          <a:p>
            <a:endParaRPr lang="en-US" dirty="0"/>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21</a:t>
            </a:fld>
            <a:endParaRPr lang="en-US" altLang="en-US" dirty="0"/>
          </a:p>
        </p:txBody>
      </p:sp>
    </p:spTree>
    <p:extLst>
      <p:ext uri="{BB962C8B-B14F-4D97-AF65-F5344CB8AC3E}">
        <p14:creationId xmlns:p14="http://schemas.microsoft.com/office/powerpoint/2010/main" val="3523117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9872-7348-788F-6BED-070CAAEB5D4F}"/>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2789F3FA-3F0B-582D-5711-0CBB9BBBFD70}"/>
              </a:ext>
            </a:extLst>
          </p:cNvPr>
          <p:cNvSpPr>
            <a:spLocks noGrp="1"/>
          </p:cNvSpPr>
          <p:nvPr>
            <p:ph idx="1"/>
          </p:nvPr>
        </p:nvSpPr>
        <p:spPr/>
        <p:txBody>
          <a:bodyPr/>
          <a:lstStyle/>
          <a:p>
            <a:r>
              <a:rPr lang="en-US" dirty="0"/>
              <a:t>The next several slides will illustrate a few key concepts.</a:t>
            </a:r>
          </a:p>
          <a:p>
            <a:pPr lvl="1"/>
            <a:r>
              <a:rPr lang="en-US" dirty="0"/>
              <a:t>Vector steps &amp; vector chains</a:t>
            </a:r>
          </a:p>
          <a:p>
            <a:pPr lvl="1"/>
            <a:r>
              <a:rPr lang="en-US" dirty="0"/>
              <a:t>Multi-hub network, joining of vector chains</a:t>
            </a:r>
          </a:p>
          <a:p>
            <a:pPr lvl="1"/>
            <a:r>
              <a:rPr lang="en-US" dirty="0"/>
              <a:t>Multi-hub network, limiting vector lengths</a:t>
            </a:r>
          </a:p>
        </p:txBody>
      </p:sp>
      <p:sp>
        <p:nvSpPr>
          <p:cNvPr id="4" name="Date Placeholder 3">
            <a:extLst>
              <a:ext uri="{FF2B5EF4-FFF2-40B4-BE49-F238E27FC236}">
                <a16:creationId xmlns:a16="http://schemas.microsoft.com/office/drawing/2014/main" id="{89D202A4-C213-4B71-D2BE-54754A6D5672}"/>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22</a:t>
            </a:fld>
            <a:endParaRPr lang="en-US" altLang="en-US" dirty="0"/>
          </a:p>
        </p:txBody>
      </p:sp>
    </p:spTree>
    <p:extLst>
      <p:ext uri="{BB962C8B-B14F-4D97-AF65-F5344CB8AC3E}">
        <p14:creationId xmlns:p14="http://schemas.microsoft.com/office/powerpoint/2010/main" val="4185452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321336-2F4D-468E-3D2D-637360257286}"/>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778B5BD4-DD1F-2A3A-F3C0-72FFC057B5C8}"/>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E07FA95F-DAB2-3D65-ABDE-2564E8571B5D}"/>
              </a:ext>
            </a:extLst>
          </p:cNvPr>
          <p:cNvSpPr>
            <a:spLocks noGrp="1"/>
          </p:cNvSpPr>
          <p:nvPr>
            <p:ph type="sldNum" sz="quarter" idx="12"/>
          </p:nvPr>
        </p:nvSpPr>
        <p:spPr/>
        <p:txBody>
          <a:bodyPr/>
          <a:lstStyle/>
          <a:p>
            <a:fld id="{84C1C367-1155-47A8-B187-ABB1E4FCD3DE}" type="slidenum">
              <a:rPr lang="en-US" altLang="en-US" smtClean="0"/>
              <a:pPr/>
              <a:t>23</a:t>
            </a:fld>
            <a:endParaRPr lang="en-US" altLang="en-US" dirty="0"/>
          </a:p>
        </p:txBody>
      </p:sp>
      <p:sp>
        <p:nvSpPr>
          <p:cNvPr id="7" name="TextBox 6">
            <a:extLst>
              <a:ext uri="{FF2B5EF4-FFF2-40B4-BE49-F238E27FC236}">
                <a16:creationId xmlns:a16="http://schemas.microsoft.com/office/drawing/2014/main" id="{B4FE0A0B-64B9-2489-3E31-AAE8E3404649}"/>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Vector Steps &amp; Vector Chains</a:t>
            </a:r>
          </a:p>
        </p:txBody>
      </p:sp>
      <p:sp>
        <p:nvSpPr>
          <p:cNvPr id="8" name="TextBox 7">
            <a:extLst>
              <a:ext uri="{FF2B5EF4-FFF2-40B4-BE49-F238E27FC236}">
                <a16:creationId xmlns:a16="http://schemas.microsoft.com/office/drawing/2014/main" id="{FE15F16D-5E34-FA80-485B-C186E04CCA94}"/>
              </a:ext>
            </a:extLst>
          </p:cNvPr>
          <p:cNvSpPr txBox="1"/>
          <p:nvPr/>
        </p:nvSpPr>
        <p:spPr>
          <a:xfrm>
            <a:off x="907262" y="3189879"/>
            <a:ext cx="7482358" cy="338554"/>
          </a:xfrm>
          <a:prstGeom prst="rect">
            <a:avLst/>
          </a:prstGeom>
          <a:noFill/>
        </p:spPr>
        <p:txBody>
          <a:bodyPr wrap="square" rtlCol="0">
            <a:spAutoFit/>
          </a:bodyPr>
          <a:lstStyle/>
          <a:p>
            <a:r>
              <a:rPr lang="en-US" sz="1600" dirty="0">
                <a:latin typeface="+mn-lt"/>
              </a:rPr>
              <a:t>Table 5.7 – also effectively prohibits “daisy-chaining” or “leap-frogging” of vectors</a:t>
            </a:r>
          </a:p>
        </p:txBody>
      </p:sp>
      <p:sp>
        <p:nvSpPr>
          <p:cNvPr id="9" name="TextBox 8">
            <a:extLst>
              <a:ext uri="{FF2B5EF4-FFF2-40B4-BE49-F238E27FC236}">
                <a16:creationId xmlns:a16="http://schemas.microsoft.com/office/drawing/2014/main" id="{D4ED3B11-7F50-02A9-47EE-703167529DE2}"/>
              </a:ext>
            </a:extLst>
          </p:cNvPr>
          <p:cNvSpPr txBox="1"/>
          <p:nvPr/>
        </p:nvSpPr>
        <p:spPr>
          <a:xfrm>
            <a:off x="907263" y="501500"/>
            <a:ext cx="5580293" cy="338554"/>
          </a:xfrm>
          <a:prstGeom prst="rect">
            <a:avLst/>
          </a:prstGeom>
          <a:noFill/>
        </p:spPr>
        <p:txBody>
          <a:bodyPr wrap="square" rtlCol="0">
            <a:spAutoFit/>
          </a:bodyPr>
          <a:lstStyle/>
          <a:p>
            <a:r>
              <a:rPr lang="en-US" sz="1600" dirty="0">
                <a:latin typeface="+mn-lt"/>
              </a:rPr>
              <a:t>Table 5.7 – Limits vector chains to 2 vector steps</a:t>
            </a:r>
          </a:p>
        </p:txBody>
      </p:sp>
      <p:pic>
        <p:nvPicPr>
          <p:cNvPr id="10251" name="Picture 10250" descr="Vectors connected in a simple tree-like pattern with minimal branching.">
            <a:extLst>
              <a:ext uri="{FF2B5EF4-FFF2-40B4-BE49-F238E27FC236}">
                <a16:creationId xmlns:a16="http://schemas.microsoft.com/office/drawing/2014/main" id="{C8DFD128-9907-766C-C5CF-05AC1010DA63}"/>
              </a:ext>
            </a:extLst>
          </p:cNvPr>
          <p:cNvPicPr>
            <a:picLocks noChangeAspect="1"/>
          </p:cNvPicPr>
          <p:nvPr/>
        </p:nvPicPr>
        <p:blipFill>
          <a:blip r:embed="rId3"/>
          <a:stretch>
            <a:fillRect/>
          </a:stretch>
        </p:blipFill>
        <p:spPr>
          <a:xfrm>
            <a:off x="1522771" y="951809"/>
            <a:ext cx="6784258" cy="2141247"/>
          </a:xfrm>
          <a:prstGeom prst="rect">
            <a:avLst/>
          </a:prstGeom>
        </p:spPr>
      </p:pic>
      <p:pic>
        <p:nvPicPr>
          <p:cNvPr id="10252" name="Picture 10251" descr="Vectors connected in a tree-like pattern with significant branching.">
            <a:extLst>
              <a:ext uri="{FF2B5EF4-FFF2-40B4-BE49-F238E27FC236}">
                <a16:creationId xmlns:a16="http://schemas.microsoft.com/office/drawing/2014/main" id="{98AA569D-5B1C-0002-649F-95E729E0A424}"/>
              </a:ext>
            </a:extLst>
          </p:cNvPr>
          <p:cNvPicPr>
            <a:picLocks noChangeAspect="1"/>
          </p:cNvPicPr>
          <p:nvPr/>
        </p:nvPicPr>
        <p:blipFill>
          <a:blip r:embed="rId4"/>
          <a:stretch>
            <a:fillRect/>
          </a:stretch>
        </p:blipFill>
        <p:spPr>
          <a:xfrm>
            <a:off x="1522766" y="3457389"/>
            <a:ext cx="6784263" cy="2141249"/>
          </a:xfrm>
          <a:prstGeom prst="rect">
            <a:avLst/>
          </a:prstGeom>
        </p:spPr>
      </p:pic>
    </p:spTree>
    <p:extLst>
      <p:ext uri="{BB962C8B-B14F-4D97-AF65-F5344CB8AC3E}">
        <p14:creationId xmlns:p14="http://schemas.microsoft.com/office/powerpoint/2010/main" val="3984528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D202A4-C213-4B71-D2BE-54754A6D5672}"/>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24</a:t>
            </a:fld>
            <a:endParaRPr lang="en-US" altLang="en-US" dirty="0"/>
          </a:p>
        </p:txBody>
      </p:sp>
      <p:sp>
        <p:nvSpPr>
          <p:cNvPr id="10" name="TextBox 9">
            <a:extLst>
              <a:ext uri="{FF2B5EF4-FFF2-40B4-BE49-F238E27FC236}">
                <a16:creationId xmlns:a16="http://schemas.microsoft.com/office/drawing/2014/main" id="{1B0BDFD2-306D-2F04-CD45-709BB5855111}"/>
              </a:ext>
            </a:extLst>
          </p:cNvPr>
          <p:cNvSpPr txBox="1"/>
          <p:nvPr/>
        </p:nvSpPr>
        <p:spPr>
          <a:xfrm>
            <a:off x="321133" y="474345"/>
            <a:ext cx="7892142" cy="954107"/>
          </a:xfrm>
          <a:prstGeom prst="rect">
            <a:avLst/>
          </a:prstGeom>
          <a:noFill/>
        </p:spPr>
        <p:txBody>
          <a:bodyPr wrap="square">
            <a:spAutoFit/>
          </a:bodyPr>
          <a:lstStyle/>
          <a:p>
            <a:r>
              <a:rPr lang="en-US" sz="1400" dirty="0">
                <a:latin typeface="+mn-lt"/>
              </a:rPr>
              <a:t>Figure 1 - Simplified Network Design Example 1</a:t>
            </a:r>
          </a:p>
          <a:p>
            <a:r>
              <a:rPr lang="en-US" sz="1400" dirty="0">
                <a:latin typeface="+mn-lt"/>
              </a:rPr>
              <a:t>In this simplified network diagram, the longest vector chain is 2 vectors.</a:t>
            </a:r>
          </a:p>
          <a:p>
            <a:r>
              <a:rPr lang="en-US" sz="1400" dirty="0">
                <a:latin typeface="+mn-lt"/>
              </a:rPr>
              <a:t>Each vector chain starts at a remote mark and steps back toward the HUB.</a:t>
            </a:r>
          </a:p>
          <a:p>
            <a:r>
              <a:rPr lang="en-US" sz="1400" dirty="0">
                <a:latin typeface="+mn-lt"/>
              </a:rPr>
              <a:t>Some of these vector chains are only 1 vector step, the others are 2 vector steps.</a:t>
            </a:r>
          </a:p>
        </p:txBody>
      </p:sp>
      <p:sp>
        <p:nvSpPr>
          <p:cNvPr id="11" name="TextBox 10">
            <a:extLst>
              <a:ext uri="{FF2B5EF4-FFF2-40B4-BE49-F238E27FC236}">
                <a16:creationId xmlns:a16="http://schemas.microsoft.com/office/drawing/2014/main" id="{133A7C2E-8CAE-2745-AA27-BC685CC01ADF}"/>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Vector Steps &amp; Vector Chains</a:t>
            </a:r>
          </a:p>
        </p:txBody>
      </p:sp>
      <p:pic>
        <p:nvPicPr>
          <p:cNvPr id="7" name="Picture 6" descr="Vectors connected in a radial pattern with minimal branching.">
            <a:extLst>
              <a:ext uri="{FF2B5EF4-FFF2-40B4-BE49-F238E27FC236}">
                <a16:creationId xmlns:a16="http://schemas.microsoft.com/office/drawing/2014/main" id="{BA0C8C1B-7C0C-86E2-5036-90D017E23829}"/>
              </a:ext>
            </a:extLst>
          </p:cNvPr>
          <p:cNvPicPr>
            <a:picLocks noChangeAspect="1"/>
          </p:cNvPicPr>
          <p:nvPr/>
        </p:nvPicPr>
        <p:blipFill>
          <a:blip r:embed="rId3"/>
          <a:stretch>
            <a:fillRect/>
          </a:stretch>
        </p:blipFill>
        <p:spPr>
          <a:xfrm>
            <a:off x="835391" y="2730142"/>
            <a:ext cx="7447935" cy="3528599"/>
          </a:xfrm>
          <a:prstGeom prst="rect">
            <a:avLst/>
          </a:prstGeom>
        </p:spPr>
      </p:pic>
    </p:spTree>
    <p:extLst>
      <p:ext uri="{BB962C8B-B14F-4D97-AF65-F5344CB8AC3E}">
        <p14:creationId xmlns:p14="http://schemas.microsoft.com/office/powerpoint/2010/main" val="2822217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D202A4-C213-4B71-D2BE-54754A6D5672}"/>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25</a:t>
            </a:fld>
            <a:endParaRPr lang="en-US" altLang="en-US" dirty="0"/>
          </a:p>
        </p:txBody>
      </p:sp>
      <p:sp>
        <p:nvSpPr>
          <p:cNvPr id="8" name="TextBox 7">
            <a:extLst>
              <a:ext uri="{FF2B5EF4-FFF2-40B4-BE49-F238E27FC236}">
                <a16:creationId xmlns:a16="http://schemas.microsoft.com/office/drawing/2014/main" id="{7526B5C6-CA89-D891-643F-FE3793B8D119}"/>
              </a:ext>
            </a:extLst>
          </p:cNvPr>
          <p:cNvSpPr txBox="1"/>
          <p:nvPr/>
        </p:nvSpPr>
        <p:spPr>
          <a:xfrm>
            <a:off x="326571" y="474345"/>
            <a:ext cx="8534399" cy="2246769"/>
          </a:xfrm>
          <a:prstGeom prst="rect">
            <a:avLst/>
          </a:prstGeom>
          <a:noFill/>
        </p:spPr>
        <p:txBody>
          <a:bodyPr wrap="square">
            <a:spAutoFit/>
          </a:bodyPr>
          <a:lstStyle/>
          <a:p>
            <a:pPr rtl="0">
              <a:spcBef>
                <a:spcPts val="0"/>
              </a:spcBef>
              <a:spcAft>
                <a:spcPts val="0"/>
              </a:spcAft>
            </a:pPr>
            <a:r>
              <a:rPr lang="en-US" sz="1400" b="0" i="0" u="none" strike="noStrike" dirty="0">
                <a:solidFill>
                  <a:srgbClr val="000000"/>
                </a:solidFill>
                <a:effectLst/>
                <a:latin typeface="+mn-lt"/>
              </a:rPr>
              <a:t>Figure 2 - Simplified Network Design Example 2</a:t>
            </a:r>
            <a:endParaRPr lang="en-US" sz="1400" b="0" dirty="0">
              <a:effectLst/>
              <a:latin typeface="+mn-lt"/>
            </a:endParaRPr>
          </a:p>
          <a:p>
            <a:pPr rtl="0">
              <a:spcBef>
                <a:spcPts val="0"/>
              </a:spcBef>
              <a:spcAft>
                <a:spcPts val="0"/>
              </a:spcAft>
            </a:pPr>
            <a:r>
              <a:rPr lang="en-US" sz="1400" b="0" i="0" u="none" strike="noStrike" dirty="0">
                <a:solidFill>
                  <a:srgbClr val="000000"/>
                </a:solidFill>
                <a:effectLst/>
                <a:latin typeface="+mn-lt"/>
              </a:rPr>
              <a:t>In this simplified network diagram, the longest vector chain is 2 vectors. </a:t>
            </a:r>
            <a:endParaRPr lang="en-US" sz="1400" b="0" dirty="0">
              <a:effectLst/>
              <a:latin typeface="+mn-lt"/>
            </a:endParaRPr>
          </a:p>
          <a:p>
            <a:pPr>
              <a:spcBef>
                <a:spcPts val="0"/>
              </a:spcBef>
              <a:spcAft>
                <a:spcPts val="0"/>
              </a:spcAft>
            </a:pPr>
            <a:r>
              <a:rPr lang="en-US" sz="1400" dirty="0">
                <a:solidFill>
                  <a:srgbClr val="000000"/>
                </a:solidFill>
                <a:latin typeface="+mn-lt"/>
              </a:rPr>
              <a:t>Each vector chain starts at a remote mark and steps back toward the HUB.</a:t>
            </a:r>
          </a:p>
          <a:p>
            <a:pPr>
              <a:spcBef>
                <a:spcPts val="0"/>
              </a:spcBef>
              <a:spcAft>
                <a:spcPts val="0"/>
              </a:spcAft>
            </a:pPr>
            <a:r>
              <a:rPr lang="en-US" sz="1400" dirty="0">
                <a:solidFill>
                  <a:srgbClr val="000000"/>
                </a:solidFill>
                <a:latin typeface="+mn-lt"/>
              </a:rPr>
              <a:t>Some of these vector chains are only 1 vector step, the others are 2 vector steps.</a:t>
            </a:r>
            <a:endParaRPr lang="en-US" sz="1400" dirty="0">
              <a:latin typeface="+mn-lt"/>
            </a:endParaRPr>
          </a:p>
          <a:p>
            <a:pPr rtl="0">
              <a:spcBef>
                <a:spcPts val="0"/>
              </a:spcBef>
              <a:spcAft>
                <a:spcPts val="0"/>
              </a:spcAft>
            </a:pPr>
            <a:r>
              <a:rPr lang="en-US" sz="1400" b="0" i="0" u="none" strike="noStrike" dirty="0">
                <a:solidFill>
                  <a:srgbClr val="000000"/>
                </a:solidFill>
                <a:effectLst/>
                <a:latin typeface="+mn-lt"/>
              </a:rPr>
              <a:t> </a:t>
            </a:r>
          </a:p>
          <a:p>
            <a:pPr rtl="0">
              <a:spcBef>
                <a:spcPts val="0"/>
              </a:spcBef>
              <a:spcAft>
                <a:spcPts val="0"/>
              </a:spcAft>
            </a:pPr>
            <a:r>
              <a:rPr lang="en-US" sz="1400" b="0" i="0" u="none" strike="noStrike" dirty="0">
                <a:solidFill>
                  <a:srgbClr val="000000"/>
                </a:solidFill>
                <a:effectLst/>
                <a:latin typeface="+mn-lt"/>
              </a:rPr>
              <a:t>In this diagram, it is evident that a vector chain which starts at a remote mark might have 2 (or more) paths back to a HUB or HUBs. The dashed red lines show the vector chain junctions.</a:t>
            </a:r>
            <a:endParaRPr lang="en-US" sz="1400" b="0" dirty="0">
              <a:effectLst/>
              <a:latin typeface="+mn-lt"/>
            </a:endParaRPr>
          </a:p>
          <a:p>
            <a:pPr rtl="0">
              <a:spcBef>
                <a:spcPts val="0"/>
              </a:spcBef>
              <a:spcAft>
                <a:spcPts val="0"/>
              </a:spcAft>
            </a:pPr>
            <a:r>
              <a:rPr lang="en-US" sz="1400" b="0" i="0" u="none" strike="noStrike" dirty="0">
                <a:solidFill>
                  <a:srgbClr val="000000"/>
                </a:solidFill>
                <a:effectLst/>
                <a:latin typeface="+mn-lt"/>
              </a:rPr>
              <a:t>It shows how passive marks might be located from more than one </a:t>
            </a:r>
            <a:r>
              <a:rPr lang="en-US" sz="1400" dirty="0">
                <a:solidFill>
                  <a:srgbClr val="000000"/>
                </a:solidFill>
                <a:latin typeface="+mn-lt"/>
              </a:rPr>
              <a:t>GVX Base</a:t>
            </a:r>
            <a:r>
              <a:rPr lang="en-US" sz="1400" b="0" i="0" u="none" strike="noStrike" dirty="0">
                <a:solidFill>
                  <a:srgbClr val="000000"/>
                </a:solidFill>
                <a:effectLst/>
                <a:latin typeface="+mn-lt"/>
              </a:rPr>
              <a:t> or HUB.</a:t>
            </a:r>
            <a:endParaRPr lang="en-US" sz="1400" b="0" dirty="0">
              <a:effectLst/>
              <a:latin typeface="+mn-lt"/>
            </a:endParaRPr>
          </a:p>
          <a:p>
            <a:pPr rtl="0">
              <a:spcBef>
                <a:spcPts val="0"/>
              </a:spcBef>
              <a:spcAft>
                <a:spcPts val="0"/>
              </a:spcAft>
            </a:pPr>
            <a:r>
              <a:rPr lang="en-US" sz="1400" b="0" i="0" u="none" strike="noStrike" dirty="0">
                <a:solidFill>
                  <a:srgbClr val="000000"/>
                </a:solidFill>
                <a:effectLst/>
                <a:latin typeface="+mn-lt"/>
              </a:rPr>
              <a:t>It also shows that the cumulative length of the vector steps may sometimes exceed the HUB-to-HUB spacing.</a:t>
            </a:r>
            <a:endParaRPr lang="en-US" sz="1400" b="0" dirty="0">
              <a:effectLst/>
              <a:latin typeface="+mn-lt"/>
            </a:endParaRPr>
          </a:p>
        </p:txBody>
      </p:sp>
      <p:sp>
        <p:nvSpPr>
          <p:cNvPr id="14" name="TextBox 13">
            <a:extLst>
              <a:ext uri="{FF2B5EF4-FFF2-40B4-BE49-F238E27FC236}">
                <a16:creationId xmlns:a16="http://schemas.microsoft.com/office/drawing/2014/main" id="{94F4CD3D-F97A-F29D-4CD0-53D464AA59C1}"/>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Joining of Vector Chains</a:t>
            </a:r>
          </a:p>
        </p:txBody>
      </p:sp>
      <p:pic>
        <p:nvPicPr>
          <p:cNvPr id="11" name="Picture 10" descr="Vectors connected in two radial patterns with minimal branching. Radial patterns meet each other in the middle.">
            <a:extLst>
              <a:ext uri="{FF2B5EF4-FFF2-40B4-BE49-F238E27FC236}">
                <a16:creationId xmlns:a16="http://schemas.microsoft.com/office/drawing/2014/main" id="{3432E554-8F80-90D0-DFDF-67989DE641C0}"/>
              </a:ext>
            </a:extLst>
          </p:cNvPr>
          <p:cNvPicPr>
            <a:picLocks noChangeAspect="1"/>
          </p:cNvPicPr>
          <p:nvPr/>
        </p:nvPicPr>
        <p:blipFill>
          <a:blip r:embed="rId3"/>
          <a:stretch>
            <a:fillRect/>
          </a:stretch>
        </p:blipFill>
        <p:spPr>
          <a:xfrm>
            <a:off x="840413" y="2728734"/>
            <a:ext cx="7442914" cy="3530007"/>
          </a:xfrm>
          <a:prstGeom prst="rect">
            <a:avLst/>
          </a:prstGeom>
        </p:spPr>
      </p:pic>
    </p:spTree>
    <p:extLst>
      <p:ext uri="{BB962C8B-B14F-4D97-AF65-F5344CB8AC3E}">
        <p14:creationId xmlns:p14="http://schemas.microsoft.com/office/powerpoint/2010/main" val="1927960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D202A4-C213-4B71-D2BE-54754A6D5672}"/>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26</a:t>
            </a:fld>
            <a:endParaRPr lang="en-US" altLang="en-US" dirty="0"/>
          </a:p>
        </p:txBody>
      </p:sp>
      <p:sp>
        <p:nvSpPr>
          <p:cNvPr id="10" name="TextBox 9">
            <a:extLst>
              <a:ext uri="{FF2B5EF4-FFF2-40B4-BE49-F238E27FC236}">
                <a16:creationId xmlns:a16="http://schemas.microsoft.com/office/drawing/2014/main" id="{7183373E-633E-F09B-A980-84517DC54574}"/>
              </a:ext>
            </a:extLst>
          </p:cNvPr>
          <p:cNvSpPr txBox="1"/>
          <p:nvPr/>
        </p:nvSpPr>
        <p:spPr>
          <a:xfrm>
            <a:off x="326574" y="477083"/>
            <a:ext cx="8175171" cy="1600438"/>
          </a:xfrm>
          <a:prstGeom prst="rect">
            <a:avLst/>
          </a:prstGeom>
          <a:noFill/>
        </p:spPr>
        <p:txBody>
          <a:bodyPr wrap="square">
            <a:spAutoFit/>
          </a:bodyPr>
          <a:lstStyle/>
          <a:p>
            <a:r>
              <a:rPr lang="en-US" sz="1400" dirty="0">
                <a:latin typeface="+mn-lt"/>
              </a:rPr>
              <a:t>Figure 3 - Simplified Network Design Example 3</a:t>
            </a:r>
          </a:p>
          <a:p>
            <a:pPr rtl="0">
              <a:spcBef>
                <a:spcPts val="0"/>
              </a:spcBef>
              <a:spcAft>
                <a:spcPts val="0"/>
              </a:spcAft>
            </a:pPr>
            <a:r>
              <a:rPr lang="en-US" sz="1400" b="0" i="0" u="none" strike="noStrike" dirty="0">
                <a:solidFill>
                  <a:srgbClr val="000000"/>
                </a:solidFill>
                <a:effectLst/>
                <a:latin typeface="+mn-lt"/>
              </a:rPr>
              <a:t>In this simplified network diagram, the longest vector chain is 2 vectors. </a:t>
            </a:r>
            <a:endParaRPr lang="en-US" sz="1400" b="0" dirty="0">
              <a:effectLst/>
              <a:latin typeface="+mn-lt"/>
            </a:endParaRPr>
          </a:p>
          <a:p>
            <a:pPr>
              <a:spcBef>
                <a:spcPts val="0"/>
              </a:spcBef>
              <a:spcAft>
                <a:spcPts val="0"/>
              </a:spcAft>
            </a:pPr>
            <a:r>
              <a:rPr lang="en-US" sz="1400" dirty="0">
                <a:solidFill>
                  <a:srgbClr val="000000"/>
                </a:solidFill>
                <a:latin typeface="+mn-lt"/>
              </a:rPr>
              <a:t>Each vector chain starts at a remote mark and steps back toward the HUB.</a:t>
            </a:r>
          </a:p>
          <a:p>
            <a:pPr>
              <a:spcBef>
                <a:spcPts val="0"/>
              </a:spcBef>
              <a:spcAft>
                <a:spcPts val="0"/>
              </a:spcAft>
            </a:pPr>
            <a:r>
              <a:rPr lang="en-US" sz="1400" dirty="0">
                <a:solidFill>
                  <a:srgbClr val="000000"/>
                </a:solidFill>
                <a:latin typeface="+mn-lt"/>
              </a:rPr>
              <a:t>Some of these vector chains are only 1 vector step, the others are 2 vector steps.</a:t>
            </a:r>
            <a:endParaRPr lang="en-US" sz="1400" dirty="0">
              <a:latin typeface="+mn-lt"/>
            </a:endParaRPr>
          </a:p>
          <a:p>
            <a:endParaRPr lang="en-US" sz="1400" dirty="0">
              <a:latin typeface="+mn-lt"/>
            </a:endParaRPr>
          </a:p>
          <a:p>
            <a:r>
              <a:rPr lang="en-US" sz="1400" dirty="0">
                <a:latin typeface="+mn-lt"/>
              </a:rPr>
              <a:t>This diagram shows how a second hub is used to extend the project beyond 100-200 km (see Table 4 and Table 5) thereby limiting the length of the vectors.</a:t>
            </a:r>
          </a:p>
        </p:txBody>
      </p:sp>
      <p:sp>
        <p:nvSpPr>
          <p:cNvPr id="12" name="TextBox 11">
            <a:extLst>
              <a:ext uri="{FF2B5EF4-FFF2-40B4-BE49-F238E27FC236}">
                <a16:creationId xmlns:a16="http://schemas.microsoft.com/office/drawing/2014/main" id="{16237587-DC23-2548-8FF3-CA5F93082BBE}"/>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Limiting Vector Lengths</a:t>
            </a:r>
          </a:p>
        </p:txBody>
      </p:sp>
      <p:pic>
        <p:nvPicPr>
          <p:cNvPr id="7" name="Picture 6" descr="Vectors connected in two radial patterns with minimal branching. Vector lengths are minimized.">
            <a:extLst>
              <a:ext uri="{FF2B5EF4-FFF2-40B4-BE49-F238E27FC236}">
                <a16:creationId xmlns:a16="http://schemas.microsoft.com/office/drawing/2014/main" id="{FCAEA3A0-98B0-6829-F913-55A112175BDB}"/>
              </a:ext>
            </a:extLst>
          </p:cNvPr>
          <p:cNvPicPr>
            <a:picLocks noChangeAspect="1"/>
          </p:cNvPicPr>
          <p:nvPr/>
        </p:nvPicPr>
        <p:blipFill>
          <a:blip r:embed="rId3"/>
          <a:stretch>
            <a:fillRect/>
          </a:stretch>
        </p:blipFill>
        <p:spPr>
          <a:xfrm>
            <a:off x="840214" y="2727542"/>
            <a:ext cx="7442915" cy="3889344"/>
          </a:xfrm>
          <a:prstGeom prst="rect">
            <a:avLst/>
          </a:prstGeom>
        </p:spPr>
      </p:pic>
    </p:spTree>
    <p:extLst>
      <p:ext uri="{BB962C8B-B14F-4D97-AF65-F5344CB8AC3E}">
        <p14:creationId xmlns:p14="http://schemas.microsoft.com/office/powerpoint/2010/main" val="1265471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FE475D-DB3E-C4D8-2AEB-F69A0BE1854A}"/>
              </a:ext>
            </a:extLst>
          </p:cNvPr>
          <p:cNvSpPr>
            <a:spLocks noGrp="1"/>
          </p:cNvSpPr>
          <p:nvPr>
            <p:ph type="title"/>
          </p:nvPr>
        </p:nvSpPr>
        <p:spPr/>
        <p:txBody>
          <a:bodyPr/>
          <a:lstStyle/>
          <a:p>
            <a:r>
              <a:rPr lang="en-US" dirty="0"/>
              <a:t>Examples </a:t>
            </a:r>
          </a:p>
        </p:txBody>
      </p:sp>
      <p:sp>
        <p:nvSpPr>
          <p:cNvPr id="6" name="Content Placeholder 5">
            <a:extLst>
              <a:ext uri="{FF2B5EF4-FFF2-40B4-BE49-F238E27FC236}">
                <a16:creationId xmlns:a16="http://schemas.microsoft.com/office/drawing/2014/main" id="{9210ED28-8BA8-EAE2-B874-17CB85E37134}"/>
              </a:ext>
            </a:extLst>
          </p:cNvPr>
          <p:cNvSpPr>
            <a:spLocks noGrp="1"/>
          </p:cNvSpPr>
          <p:nvPr>
            <p:ph idx="1"/>
          </p:nvPr>
        </p:nvSpPr>
        <p:spPr/>
        <p:txBody>
          <a:bodyPr/>
          <a:lstStyle/>
          <a:p>
            <a:r>
              <a:rPr lang="en-US" dirty="0"/>
              <a:t>The next several slides will show examples of the implementation of selected Standards of interest.</a:t>
            </a:r>
          </a:p>
          <a:p>
            <a:pPr lvl="1"/>
            <a:r>
              <a:rPr lang="en-US" dirty="0"/>
              <a:t>Checkpoints (RTN Validation Stations)</a:t>
            </a:r>
          </a:p>
          <a:p>
            <a:pPr lvl="1"/>
            <a:r>
              <a:rPr lang="en-US" dirty="0"/>
              <a:t>Minimum CORS arrangements</a:t>
            </a:r>
          </a:p>
          <a:p>
            <a:pPr lvl="1"/>
            <a:r>
              <a:rPr lang="en-US" dirty="0"/>
              <a:t>Establishing Orthometric Heights</a:t>
            </a:r>
          </a:p>
        </p:txBody>
      </p:sp>
      <p:sp>
        <p:nvSpPr>
          <p:cNvPr id="2" name="Date Placeholder 1">
            <a:extLst>
              <a:ext uri="{FF2B5EF4-FFF2-40B4-BE49-F238E27FC236}">
                <a16:creationId xmlns:a16="http://schemas.microsoft.com/office/drawing/2014/main" id="{C7A32724-BDC5-B20F-70AA-A918395304DE}"/>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2524369E-0F8C-C1CC-2A51-A18670ADF8B9}"/>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057B407C-E9D8-23B6-CDF1-7209086E2D51}"/>
              </a:ext>
            </a:extLst>
          </p:cNvPr>
          <p:cNvSpPr>
            <a:spLocks noGrp="1"/>
          </p:cNvSpPr>
          <p:nvPr>
            <p:ph type="sldNum" sz="quarter" idx="12"/>
          </p:nvPr>
        </p:nvSpPr>
        <p:spPr/>
        <p:txBody>
          <a:bodyPr/>
          <a:lstStyle/>
          <a:p>
            <a:fld id="{21522A12-69FB-4CEA-B41C-E21C20ABD61E}" type="slidenum">
              <a:rPr lang="en-US" altLang="en-US" smtClean="0"/>
              <a:pPr/>
              <a:t>27</a:t>
            </a:fld>
            <a:endParaRPr lang="en-US" altLang="en-US"/>
          </a:p>
        </p:txBody>
      </p:sp>
    </p:spTree>
    <p:extLst>
      <p:ext uri="{BB962C8B-B14F-4D97-AF65-F5344CB8AC3E}">
        <p14:creationId xmlns:p14="http://schemas.microsoft.com/office/powerpoint/2010/main" val="4108099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9D202A4-C213-4B71-D2BE-54754A6D5672}"/>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28</a:t>
            </a:fld>
            <a:endParaRPr lang="en-US" altLang="en-US" dirty="0"/>
          </a:p>
        </p:txBody>
      </p:sp>
      <p:sp>
        <p:nvSpPr>
          <p:cNvPr id="11" name="TextBox 10">
            <a:extLst>
              <a:ext uri="{FF2B5EF4-FFF2-40B4-BE49-F238E27FC236}">
                <a16:creationId xmlns:a16="http://schemas.microsoft.com/office/drawing/2014/main" id="{06838518-08E2-C9CC-9FC0-332647F63AEB}"/>
              </a:ext>
            </a:extLst>
          </p:cNvPr>
          <p:cNvSpPr txBox="1"/>
          <p:nvPr/>
        </p:nvSpPr>
        <p:spPr>
          <a:xfrm>
            <a:off x="333828" y="482219"/>
            <a:ext cx="8621486" cy="2246769"/>
          </a:xfrm>
          <a:prstGeom prst="rect">
            <a:avLst/>
          </a:prstGeom>
          <a:noFill/>
        </p:spPr>
        <p:txBody>
          <a:bodyPr wrap="square">
            <a:spAutoFit/>
          </a:bodyPr>
          <a:lstStyle/>
          <a:p>
            <a:r>
              <a:rPr lang="en-US" sz="1400" dirty="0">
                <a:latin typeface="+mn-lt"/>
              </a:rPr>
              <a:t>NETWORK 4  - OPUS Projects will process, but is not submittable to NGS</a:t>
            </a:r>
          </a:p>
          <a:p>
            <a:r>
              <a:rPr lang="en-US" sz="1400" dirty="0">
                <a:latin typeface="+mn-lt"/>
              </a:rPr>
              <a:t>All passive marks and GVX Bases (numbers 1 through 10) are directly connected to the NCN by OPUS PP derived vectors (blue). Additional marks (green diamonds, lettered “a” through “r”) are positioned from them via GVX vectors (purple and cyan). </a:t>
            </a:r>
          </a:p>
          <a:p>
            <a:endParaRPr lang="en-US" sz="1400" dirty="0">
              <a:latin typeface="+mn-lt"/>
            </a:endParaRPr>
          </a:p>
          <a:p>
            <a:r>
              <a:rPr lang="en-US" sz="1400" dirty="0">
                <a:latin typeface="+mn-lt"/>
              </a:rPr>
              <a:t>Taking a look at the vector steps from HUB 1 to mark 4 to mark “k” to mark 8 to HUB 2, one can see that it is composed of 2 vector chains, each ending in a GVX vector (and therefore meeting the Standards) joined at a single mark (“k”). This example has several such linked chains.  Network 4 can be processed in OPUS Projects. But, Network 4 does not contain OPUS PP verified checkpoints. Network 4 is not submittable to NGS for review and publication.</a:t>
            </a:r>
          </a:p>
        </p:txBody>
      </p:sp>
      <p:sp>
        <p:nvSpPr>
          <p:cNvPr id="16" name="TextBox 15">
            <a:extLst>
              <a:ext uri="{FF2B5EF4-FFF2-40B4-BE49-F238E27FC236}">
                <a16:creationId xmlns:a16="http://schemas.microsoft.com/office/drawing/2014/main" id="{4556DD1D-7BDE-24F8-E190-76536089B927}"/>
              </a:ext>
            </a:extLst>
          </p:cNvPr>
          <p:cNvSpPr txBox="1"/>
          <p:nvPr/>
        </p:nvSpPr>
        <p:spPr>
          <a:xfrm rot="20920806">
            <a:off x="5473617" y="5687042"/>
            <a:ext cx="3403683" cy="338554"/>
          </a:xfrm>
          <a:prstGeom prst="rect">
            <a:avLst/>
          </a:prstGeom>
          <a:noFill/>
        </p:spPr>
        <p:txBody>
          <a:bodyPr wrap="square" rtlCol="0">
            <a:spAutoFit/>
          </a:bodyPr>
          <a:lstStyle/>
          <a:p>
            <a:r>
              <a:rPr lang="en-US" sz="1600" dirty="0">
                <a:solidFill>
                  <a:srgbClr val="FF0000"/>
                </a:solidFill>
                <a:latin typeface="+mn-lt"/>
              </a:rPr>
              <a:t>Table 5.4 – Requires Checkpoints</a:t>
            </a:r>
          </a:p>
        </p:txBody>
      </p:sp>
      <p:pic>
        <p:nvPicPr>
          <p:cNvPr id="3" name="Picture 2" descr="Vectors connected in two radial patterns with minimal branching. Few marks are positioned by both OPUS PP and GVX methods.">
            <a:extLst>
              <a:ext uri="{FF2B5EF4-FFF2-40B4-BE49-F238E27FC236}">
                <a16:creationId xmlns:a16="http://schemas.microsoft.com/office/drawing/2014/main" id="{08518810-273C-60EE-8C77-29DC57DF778E}"/>
              </a:ext>
            </a:extLst>
          </p:cNvPr>
          <p:cNvPicPr>
            <a:picLocks noChangeAspect="1"/>
          </p:cNvPicPr>
          <p:nvPr/>
        </p:nvPicPr>
        <p:blipFill>
          <a:blip r:embed="rId3"/>
          <a:stretch>
            <a:fillRect/>
          </a:stretch>
        </p:blipFill>
        <p:spPr>
          <a:xfrm>
            <a:off x="837075" y="2734903"/>
            <a:ext cx="7438631" cy="3523838"/>
          </a:xfrm>
          <a:prstGeom prst="rect">
            <a:avLst/>
          </a:prstGeom>
        </p:spPr>
      </p:pic>
    </p:spTree>
    <p:extLst>
      <p:ext uri="{BB962C8B-B14F-4D97-AF65-F5344CB8AC3E}">
        <p14:creationId xmlns:p14="http://schemas.microsoft.com/office/powerpoint/2010/main" val="1324432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59194-A77E-568A-4611-03483E58802E}"/>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9CC80BE5-5D94-225E-D3C1-96AF8C1BBFEB}"/>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D43CC91E-1D69-41C4-D57A-269D6BA626A5}"/>
              </a:ext>
            </a:extLst>
          </p:cNvPr>
          <p:cNvSpPr>
            <a:spLocks noGrp="1"/>
          </p:cNvSpPr>
          <p:nvPr>
            <p:ph type="sldNum" sz="quarter" idx="12"/>
          </p:nvPr>
        </p:nvSpPr>
        <p:spPr/>
        <p:txBody>
          <a:bodyPr/>
          <a:lstStyle/>
          <a:p>
            <a:fld id="{21522A12-69FB-4CEA-B41C-E21C20ABD61E}" type="slidenum">
              <a:rPr lang="en-US" altLang="en-US" smtClean="0"/>
              <a:pPr/>
              <a:t>29</a:t>
            </a:fld>
            <a:endParaRPr lang="en-US" altLang="en-US"/>
          </a:p>
        </p:txBody>
      </p:sp>
      <p:sp>
        <p:nvSpPr>
          <p:cNvPr id="7" name="TextBox 6">
            <a:extLst>
              <a:ext uri="{FF2B5EF4-FFF2-40B4-BE49-F238E27FC236}">
                <a16:creationId xmlns:a16="http://schemas.microsoft.com/office/drawing/2014/main" id="{792F848A-FC83-3501-0A3E-C1B2615C8EE6}"/>
              </a:ext>
            </a:extLst>
          </p:cNvPr>
          <p:cNvSpPr txBox="1"/>
          <p:nvPr/>
        </p:nvSpPr>
        <p:spPr>
          <a:xfrm rot="20920806">
            <a:off x="5473617" y="5687042"/>
            <a:ext cx="3403683" cy="338554"/>
          </a:xfrm>
          <a:prstGeom prst="rect">
            <a:avLst/>
          </a:prstGeom>
          <a:noFill/>
        </p:spPr>
        <p:txBody>
          <a:bodyPr wrap="square" rtlCol="0">
            <a:spAutoFit/>
          </a:bodyPr>
          <a:lstStyle/>
          <a:p>
            <a:r>
              <a:rPr lang="en-US" sz="1600" dirty="0">
                <a:solidFill>
                  <a:srgbClr val="FF0000"/>
                </a:solidFill>
                <a:latin typeface="+mn-lt"/>
              </a:rPr>
              <a:t>Table 5.4 – Requires Checkpoints</a:t>
            </a:r>
          </a:p>
        </p:txBody>
      </p:sp>
      <p:sp>
        <p:nvSpPr>
          <p:cNvPr id="9" name="TextBox 8">
            <a:extLst>
              <a:ext uri="{FF2B5EF4-FFF2-40B4-BE49-F238E27FC236}">
                <a16:creationId xmlns:a16="http://schemas.microsoft.com/office/drawing/2014/main" id="{D89AD4B9-D5CA-7EE7-3E93-062A90D5DF80}"/>
              </a:ext>
            </a:extLst>
          </p:cNvPr>
          <p:cNvSpPr txBox="1"/>
          <p:nvPr/>
        </p:nvSpPr>
        <p:spPr>
          <a:xfrm>
            <a:off x="333830" y="479943"/>
            <a:ext cx="8671625" cy="2462213"/>
          </a:xfrm>
          <a:prstGeom prst="rect">
            <a:avLst/>
          </a:prstGeom>
          <a:noFill/>
        </p:spPr>
        <p:txBody>
          <a:bodyPr wrap="square">
            <a:spAutoFit/>
          </a:bodyPr>
          <a:lstStyle/>
          <a:p>
            <a:r>
              <a:rPr lang="en-US" sz="1400" dirty="0">
                <a:latin typeface="+mn-lt"/>
              </a:rPr>
              <a:t>NETWORK 4A  - submittable to NGS.</a:t>
            </a:r>
          </a:p>
          <a:p>
            <a:r>
              <a:rPr lang="en-US" sz="1400" dirty="0">
                <a:latin typeface="+mn-lt"/>
              </a:rPr>
              <a:t>All passive marks and GVX Bases (numbers 1 through 10) are directly connected to the NCN by OPUS PP derived vectors (blue). Additional marks (green diamonds, lettered “a” through “r”) are positioned from them via GVX vectors (purple and cyan). </a:t>
            </a:r>
          </a:p>
          <a:p>
            <a:endParaRPr lang="en-US" sz="1400" dirty="0">
              <a:latin typeface="+mn-lt"/>
            </a:endParaRPr>
          </a:p>
          <a:p>
            <a:r>
              <a:rPr lang="en-US" sz="1400" dirty="0">
                <a:latin typeface="+mn-lt"/>
              </a:rPr>
              <a:t>Network 4A implements the requirement in Table 5.4 that “</a:t>
            </a:r>
            <a:r>
              <a:rPr lang="en-US" sz="1400" i="1" dirty="0">
                <a:latin typeface="+mn-lt"/>
              </a:rPr>
              <a:t>Project includes 1 or more OPUS PP verified passive marks as checkpoints within the vicinity of the cluster of GVX vectors</a:t>
            </a:r>
            <a:r>
              <a:rPr lang="en-US" sz="1400" dirty="0">
                <a:latin typeface="+mn-lt"/>
              </a:rPr>
              <a:t>”. The marks designated </a:t>
            </a:r>
            <a:r>
              <a:rPr lang="en-US" sz="1400" dirty="0" err="1">
                <a:latin typeface="+mn-lt"/>
              </a:rPr>
              <a:t>i</a:t>
            </a:r>
            <a:r>
              <a:rPr lang="en-US" sz="1400" dirty="0">
                <a:latin typeface="+mn-lt"/>
              </a:rPr>
              <a:t>, s, t, u, v, w, x, and y are GVX observed and OPUS PP verified and are used as checkpoints.  These checkpoints provide independent verification that the GVX related field work, data collector settings, and office computations are within acceptable error limits. Network 4A is submittable to NGS for review and publication.</a:t>
            </a:r>
          </a:p>
        </p:txBody>
      </p:sp>
      <p:pic>
        <p:nvPicPr>
          <p:cNvPr id="10" name="Picture 9" descr="Vectors connected in two radial patterns with minimal branching. Many marks are positioned by both OPUS PP and GVX methods.">
            <a:extLst>
              <a:ext uri="{FF2B5EF4-FFF2-40B4-BE49-F238E27FC236}">
                <a16:creationId xmlns:a16="http://schemas.microsoft.com/office/drawing/2014/main" id="{9684BAD3-6D8A-3B83-59F7-742B389E3706}"/>
              </a:ext>
            </a:extLst>
          </p:cNvPr>
          <p:cNvPicPr>
            <a:picLocks noChangeAspect="1"/>
          </p:cNvPicPr>
          <p:nvPr/>
        </p:nvPicPr>
        <p:blipFill>
          <a:blip r:embed="rId3"/>
          <a:stretch>
            <a:fillRect/>
          </a:stretch>
        </p:blipFill>
        <p:spPr>
          <a:xfrm>
            <a:off x="837901" y="2736793"/>
            <a:ext cx="7431456" cy="3521948"/>
          </a:xfrm>
          <a:prstGeom prst="rect">
            <a:avLst/>
          </a:prstGeom>
        </p:spPr>
      </p:pic>
    </p:spTree>
    <p:extLst>
      <p:ext uri="{BB962C8B-B14F-4D97-AF65-F5344CB8AC3E}">
        <p14:creationId xmlns:p14="http://schemas.microsoft.com/office/powerpoint/2010/main" val="2135619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136C-E2F7-2D3A-FA3B-3E62C5FC03FF}"/>
              </a:ext>
            </a:extLst>
          </p:cNvPr>
          <p:cNvSpPr>
            <a:spLocks noGrp="1"/>
          </p:cNvSpPr>
          <p:nvPr>
            <p:ph type="title"/>
          </p:nvPr>
        </p:nvSpPr>
        <p:spPr/>
        <p:txBody>
          <a:bodyPr/>
          <a:lstStyle/>
          <a:p>
            <a:r>
              <a:rPr lang="en-US" dirty="0"/>
              <a:t>Need for New Classifications &amp; Standards</a:t>
            </a:r>
          </a:p>
        </p:txBody>
      </p:sp>
      <p:sp>
        <p:nvSpPr>
          <p:cNvPr id="3" name="Content Placeholder 2">
            <a:extLst>
              <a:ext uri="{FF2B5EF4-FFF2-40B4-BE49-F238E27FC236}">
                <a16:creationId xmlns:a16="http://schemas.microsoft.com/office/drawing/2014/main" id="{CE2492C0-3235-551C-796B-45542D375994}"/>
              </a:ext>
            </a:extLst>
          </p:cNvPr>
          <p:cNvSpPr>
            <a:spLocks noGrp="1"/>
          </p:cNvSpPr>
          <p:nvPr>
            <p:ph idx="1"/>
          </p:nvPr>
        </p:nvSpPr>
        <p:spPr>
          <a:xfrm>
            <a:off x="457199" y="1600200"/>
            <a:ext cx="8229601" cy="4525963"/>
          </a:xfrm>
        </p:spPr>
        <p: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400" dirty="0">
                <a:effectLst/>
                <a:latin typeface="+mj-lt"/>
                <a:ea typeface="Calibri" panose="020F0502020204030204" pitchFamily="34" charset="0"/>
                <a:cs typeface="Times New Roman" panose="02020603050405020304" pitchFamily="18" charset="0"/>
              </a:rPr>
              <a:t>NGS58 &amp; </a:t>
            </a:r>
            <a:r>
              <a:rPr lang="en-US" sz="2400" dirty="0">
                <a:latin typeface="+mj-lt"/>
                <a:ea typeface="Calibri" panose="020F0502020204030204" pitchFamily="34" charset="0"/>
                <a:cs typeface="Times New Roman" panose="02020603050405020304" pitchFamily="18" charset="0"/>
              </a:rPr>
              <a:t>NGS</a:t>
            </a:r>
            <a:r>
              <a:rPr lang="en-US" sz="2400" dirty="0">
                <a:effectLst/>
                <a:latin typeface="+mj-lt"/>
                <a:ea typeface="Calibri" panose="020F0502020204030204" pitchFamily="34" charset="0"/>
                <a:cs typeface="Times New Roman" panose="02020603050405020304" pitchFamily="18" charset="0"/>
              </a:rPr>
              <a:t>59 were published in 1997 &amp; 2008, and GNSS technologies and survey methods have evolved and improved.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400" dirty="0">
                <a:effectLst/>
                <a:latin typeface="+mj-lt"/>
                <a:ea typeface="Calibri" panose="020F0502020204030204" pitchFamily="34" charset="0"/>
                <a:cs typeface="Times New Roman" panose="02020603050405020304" pitchFamily="18" charset="0"/>
              </a:rPr>
              <a:t>NGS58 &amp; NGS59 did not allow use of real-time kinematic (RTK) technology, which is highly popular.</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400" dirty="0">
                <a:effectLst/>
                <a:latin typeface="+mj-lt"/>
                <a:ea typeface="Calibri" panose="020F0502020204030204" pitchFamily="34" charset="0"/>
                <a:cs typeface="Times New Roman" panose="02020603050405020304" pitchFamily="18" charset="0"/>
              </a:rPr>
              <a:t>NGS has released </a:t>
            </a:r>
            <a:r>
              <a:rPr lang="en-US" sz="2400" dirty="0">
                <a:latin typeface="+mj-lt"/>
                <a:ea typeface="Calibri" panose="020F0502020204030204" pitchFamily="34" charset="0"/>
                <a:cs typeface="Times New Roman" panose="02020603050405020304" pitchFamily="18" charset="0"/>
              </a:rPr>
              <a:t>the </a:t>
            </a:r>
            <a:r>
              <a:rPr lang="en-US" sz="2400" dirty="0">
                <a:effectLst/>
                <a:latin typeface="+mj-lt"/>
                <a:ea typeface="Calibri" panose="020F0502020204030204" pitchFamily="34" charset="0"/>
                <a:cs typeface="Times New Roman" panose="02020603050405020304" pitchFamily="18" charset="0"/>
              </a:rPr>
              <a:t>freely available, web-based software, OPUS Projects, to streamline the work of: </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ffectLst/>
                <a:ea typeface="Calibri" panose="020F0502020204030204" pitchFamily="34" charset="0"/>
                <a:cs typeface="Times New Roman" panose="02020603050405020304" pitchFamily="18" charset="0"/>
              </a:rPr>
              <a:t>Campaign-style GNSS surveys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ffectLst/>
                <a:ea typeface="Calibri" panose="020F0502020204030204" pitchFamily="34" charset="0"/>
                <a:cs typeface="Times New Roman" panose="02020603050405020304" pitchFamily="18" charset="0"/>
              </a:rPr>
              <a:t>Baseline processing and network adjustments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ffectLst/>
                <a:ea typeface="Calibri" panose="020F0502020204030204" pitchFamily="34" charset="0"/>
                <a:cs typeface="Times New Roman" panose="02020603050405020304" pitchFamily="18" charset="0"/>
              </a:rPr>
              <a:t>Preparing files in FGCS “Bluebook” format for uploading into IDB </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a typeface="Calibri" panose="020F0502020204030204" pitchFamily="34" charset="0"/>
                <a:cs typeface="Times New Roman" panose="02020603050405020304" pitchFamily="18" charset="0"/>
              </a:rPr>
              <a:t>Organizing</a:t>
            </a:r>
            <a:r>
              <a:rPr lang="en-US" sz="2000" dirty="0">
                <a:effectLst/>
                <a:ea typeface="Calibri" panose="020F0502020204030204" pitchFamily="34" charset="0"/>
                <a:cs typeface="Times New Roman" panose="02020603050405020304" pitchFamily="18" charset="0"/>
              </a:rPr>
              <a:t> project data submissions to NGS for review and publication</a:t>
            </a:r>
          </a:p>
        </p:txBody>
      </p:sp>
      <p:sp>
        <p:nvSpPr>
          <p:cNvPr id="4" name="Date Placeholder 3">
            <a:extLst>
              <a:ext uri="{FF2B5EF4-FFF2-40B4-BE49-F238E27FC236}">
                <a16:creationId xmlns:a16="http://schemas.microsoft.com/office/drawing/2014/main" id="{05022FD1-DFD4-C284-2262-914402ADEBE5}"/>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233E30A0-BE53-FE99-768E-0A0946044B86}"/>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BD95B238-6FFB-537A-D357-F3C5C08A39E8}"/>
              </a:ext>
            </a:extLst>
          </p:cNvPr>
          <p:cNvSpPr>
            <a:spLocks noGrp="1"/>
          </p:cNvSpPr>
          <p:nvPr>
            <p:ph type="sldNum" sz="quarter" idx="12"/>
          </p:nvPr>
        </p:nvSpPr>
        <p:spPr/>
        <p:txBody>
          <a:bodyPr/>
          <a:lstStyle/>
          <a:p>
            <a:pPr>
              <a:defRPr/>
            </a:pPr>
            <a:fld id="{A269A303-B593-45E6-8920-67DA3337AB25}" type="slidenum">
              <a:rPr lang="en-US" altLang="en-US" smtClean="0"/>
              <a:pPr>
                <a:defRPr/>
              </a:pPr>
              <a:t>3</a:t>
            </a:fld>
            <a:endParaRPr lang="en-US" altLang="en-US" dirty="0"/>
          </a:p>
        </p:txBody>
      </p:sp>
    </p:spTree>
    <p:extLst>
      <p:ext uri="{BB962C8B-B14F-4D97-AF65-F5344CB8AC3E}">
        <p14:creationId xmlns:p14="http://schemas.microsoft.com/office/powerpoint/2010/main" val="2186831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network composed of two disconnected sub-networks. All marks were positioned only by GVX methods.">
            <a:extLst>
              <a:ext uri="{FF2B5EF4-FFF2-40B4-BE49-F238E27FC236}">
                <a16:creationId xmlns:a16="http://schemas.microsoft.com/office/drawing/2014/main" id="{D2A961DE-581F-0EE0-EB9B-042307DBBBE9}"/>
              </a:ext>
            </a:extLst>
          </p:cNvPr>
          <p:cNvPicPr>
            <a:picLocks noChangeAspect="1"/>
          </p:cNvPicPr>
          <p:nvPr/>
        </p:nvPicPr>
        <p:blipFill>
          <a:blip r:embed="rId3"/>
          <a:stretch>
            <a:fillRect/>
          </a:stretch>
        </p:blipFill>
        <p:spPr>
          <a:xfrm>
            <a:off x="1244599" y="2901221"/>
            <a:ext cx="7082972" cy="3379382"/>
          </a:xfrm>
          <a:prstGeom prst="rect">
            <a:avLst/>
          </a:prstGeom>
        </p:spPr>
      </p:pic>
      <p:sp>
        <p:nvSpPr>
          <p:cNvPr id="2" name="Date Placeholder 1">
            <a:extLst>
              <a:ext uri="{FF2B5EF4-FFF2-40B4-BE49-F238E27FC236}">
                <a16:creationId xmlns:a16="http://schemas.microsoft.com/office/drawing/2014/main" id="{AAA0F972-196C-4172-064F-26FE027EF213}"/>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EE5C5962-9FAE-B605-7831-134C59902EE9}"/>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DF7D38AC-3757-4A5F-B435-B6A5130C62B6}"/>
              </a:ext>
            </a:extLst>
          </p:cNvPr>
          <p:cNvSpPr>
            <a:spLocks noGrp="1"/>
          </p:cNvSpPr>
          <p:nvPr>
            <p:ph type="sldNum" sz="quarter" idx="12"/>
          </p:nvPr>
        </p:nvSpPr>
        <p:spPr/>
        <p:txBody>
          <a:bodyPr/>
          <a:lstStyle/>
          <a:p>
            <a:fld id="{21522A12-69FB-4CEA-B41C-E21C20ABD61E}" type="slidenum">
              <a:rPr lang="en-US" altLang="en-US" smtClean="0"/>
              <a:pPr/>
              <a:t>30</a:t>
            </a:fld>
            <a:endParaRPr lang="en-US" altLang="en-US"/>
          </a:p>
        </p:txBody>
      </p:sp>
      <p:sp>
        <p:nvSpPr>
          <p:cNvPr id="6" name="TextBox 5">
            <a:extLst>
              <a:ext uri="{FF2B5EF4-FFF2-40B4-BE49-F238E27FC236}">
                <a16:creationId xmlns:a16="http://schemas.microsoft.com/office/drawing/2014/main" id="{B525400A-4718-0E74-5B89-0EEFAA3F0BB4}"/>
              </a:ext>
            </a:extLst>
          </p:cNvPr>
          <p:cNvSpPr txBox="1"/>
          <p:nvPr/>
        </p:nvSpPr>
        <p:spPr>
          <a:xfrm>
            <a:off x="330200" y="479943"/>
            <a:ext cx="8455582" cy="2246769"/>
          </a:xfrm>
          <a:prstGeom prst="rect">
            <a:avLst/>
          </a:prstGeom>
          <a:noFill/>
        </p:spPr>
        <p:txBody>
          <a:bodyPr wrap="square">
            <a:spAutoFit/>
          </a:bodyPr>
          <a:lstStyle/>
          <a:p>
            <a:r>
              <a:rPr lang="en-US" sz="1400" dirty="0">
                <a:latin typeface="+mn-lt"/>
              </a:rPr>
              <a:t>NETWORK 8 - OPUS Projects will process, but is not submittable to NGS</a:t>
            </a:r>
          </a:p>
          <a:p>
            <a:r>
              <a:rPr lang="en-US" sz="1400" dirty="0">
                <a:latin typeface="+mn-lt"/>
              </a:rPr>
              <a:t>In this network marks 1, 2, 3, 4 and 5 are NCN CORS (used as GVX NRTK bases).</a:t>
            </a:r>
          </a:p>
          <a:p>
            <a:r>
              <a:rPr lang="en-US" sz="1400" dirty="0">
                <a:latin typeface="+mn-lt"/>
              </a:rPr>
              <a:t>Therefore, they have constrainable positions. </a:t>
            </a:r>
          </a:p>
          <a:p>
            <a:endParaRPr lang="en-US" sz="1400" dirty="0">
              <a:latin typeface="+mn-lt"/>
            </a:endParaRPr>
          </a:p>
          <a:p>
            <a:r>
              <a:rPr lang="en-US" sz="1400" dirty="0">
                <a:latin typeface="+mn-lt"/>
              </a:rPr>
              <a:t>The surveyor uses data from the NCN CORS and from local GNSS rovers to compute GVX vectors from the NRTK bases to the green diamonds, and then uploads them to an OPUS Project. OPUS PROJECTS can adjust the resulting network.  </a:t>
            </a:r>
          </a:p>
          <a:p>
            <a:endParaRPr lang="en-US" sz="1400" dirty="0">
              <a:latin typeface="+mn-lt"/>
            </a:endParaRPr>
          </a:p>
          <a:p>
            <a:r>
              <a:rPr lang="en-US" sz="1400" dirty="0">
                <a:latin typeface="+mn-lt"/>
              </a:rPr>
              <a:t>Network 8 does not contain OPUS PP verified checkpoints. Network 8 is not submittable to NGS for review and publication.</a:t>
            </a:r>
          </a:p>
        </p:txBody>
      </p:sp>
      <p:sp>
        <p:nvSpPr>
          <p:cNvPr id="7" name="TextBox 6">
            <a:extLst>
              <a:ext uri="{FF2B5EF4-FFF2-40B4-BE49-F238E27FC236}">
                <a16:creationId xmlns:a16="http://schemas.microsoft.com/office/drawing/2014/main" id="{B6A1B801-3E28-6E2A-8168-0B5C946CB6C7}"/>
              </a:ext>
            </a:extLst>
          </p:cNvPr>
          <p:cNvSpPr txBox="1"/>
          <p:nvPr/>
        </p:nvSpPr>
        <p:spPr>
          <a:xfrm rot="20920806">
            <a:off x="5473617" y="5687042"/>
            <a:ext cx="3403683" cy="338554"/>
          </a:xfrm>
          <a:prstGeom prst="rect">
            <a:avLst/>
          </a:prstGeom>
          <a:noFill/>
        </p:spPr>
        <p:txBody>
          <a:bodyPr wrap="square" rtlCol="0">
            <a:spAutoFit/>
          </a:bodyPr>
          <a:lstStyle/>
          <a:p>
            <a:r>
              <a:rPr lang="en-US" sz="1600" dirty="0">
                <a:solidFill>
                  <a:srgbClr val="FF0000"/>
                </a:solidFill>
                <a:latin typeface="+mn-lt"/>
              </a:rPr>
              <a:t>All GVX-Derived</a:t>
            </a:r>
          </a:p>
        </p:txBody>
      </p:sp>
    </p:spTree>
    <p:extLst>
      <p:ext uri="{BB962C8B-B14F-4D97-AF65-F5344CB8AC3E}">
        <p14:creationId xmlns:p14="http://schemas.microsoft.com/office/powerpoint/2010/main" val="965542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connected sub-networks are united by a few OPUS PP vectors which create both checkpoints and a single combined network.">
            <a:extLst>
              <a:ext uri="{FF2B5EF4-FFF2-40B4-BE49-F238E27FC236}">
                <a16:creationId xmlns:a16="http://schemas.microsoft.com/office/drawing/2014/main" id="{3C892C01-E670-4D5C-3881-A55462165C64}"/>
              </a:ext>
            </a:extLst>
          </p:cNvPr>
          <p:cNvPicPr>
            <a:picLocks noChangeAspect="1"/>
          </p:cNvPicPr>
          <p:nvPr/>
        </p:nvPicPr>
        <p:blipFill>
          <a:blip r:embed="rId3"/>
          <a:stretch>
            <a:fillRect/>
          </a:stretch>
        </p:blipFill>
        <p:spPr>
          <a:xfrm>
            <a:off x="1244077" y="2903220"/>
            <a:ext cx="7082972" cy="3379382"/>
          </a:xfrm>
          <a:prstGeom prst="rect">
            <a:avLst/>
          </a:prstGeom>
        </p:spPr>
      </p:pic>
      <p:sp>
        <p:nvSpPr>
          <p:cNvPr id="2" name="Date Placeholder 1">
            <a:extLst>
              <a:ext uri="{FF2B5EF4-FFF2-40B4-BE49-F238E27FC236}">
                <a16:creationId xmlns:a16="http://schemas.microsoft.com/office/drawing/2014/main" id="{64473106-74D1-40BB-2074-E404B2A62624}"/>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8484AC9F-51C5-DE6E-C91D-B7E34A6A6ECF}"/>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6F17B434-C2DE-1914-3872-AD0053EB15FA}"/>
              </a:ext>
            </a:extLst>
          </p:cNvPr>
          <p:cNvSpPr>
            <a:spLocks noGrp="1"/>
          </p:cNvSpPr>
          <p:nvPr>
            <p:ph type="sldNum" sz="quarter" idx="12"/>
          </p:nvPr>
        </p:nvSpPr>
        <p:spPr/>
        <p:txBody>
          <a:bodyPr/>
          <a:lstStyle/>
          <a:p>
            <a:fld id="{21522A12-69FB-4CEA-B41C-E21C20ABD61E}" type="slidenum">
              <a:rPr lang="en-US" altLang="en-US" smtClean="0"/>
              <a:pPr/>
              <a:t>31</a:t>
            </a:fld>
            <a:endParaRPr lang="en-US" altLang="en-US"/>
          </a:p>
        </p:txBody>
      </p:sp>
      <p:sp>
        <p:nvSpPr>
          <p:cNvPr id="7" name="TextBox 6">
            <a:extLst>
              <a:ext uri="{FF2B5EF4-FFF2-40B4-BE49-F238E27FC236}">
                <a16:creationId xmlns:a16="http://schemas.microsoft.com/office/drawing/2014/main" id="{ABA10CA0-12B8-58FE-E08E-4E5611CB966A}"/>
              </a:ext>
            </a:extLst>
          </p:cNvPr>
          <p:cNvSpPr txBox="1"/>
          <p:nvPr/>
        </p:nvSpPr>
        <p:spPr>
          <a:xfrm>
            <a:off x="330200" y="479943"/>
            <a:ext cx="8455582" cy="2462213"/>
          </a:xfrm>
          <a:prstGeom prst="rect">
            <a:avLst/>
          </a:prstGeom>
          <a:noFill/>
        </p:spPr>
        <p:txBody>
          <a:bodyPr wrap="square">
            <a:spAutoFit/>
          </a:bodyPr>
          <a:lstStyle/>
          <a:p>
            <a:r>
              <a:rPr lang="en-US" sz="1400" dirty="0">
                <a:latin typeface="+mn-lt"/>
              </a:rPr>
              <a:t>NETWORK 8A - submittable to NGS</a:t>
            </a:r>
          </a:p>
          <a:p>
            <a:r>
              <a:rPr lang="en-US" sz="1400" dirty="0">
                <a:latin typeface="+mn-lt"/>
              </a:rPr>
              <a:t>In this network marks 1, 2, 3, 4 and 5 are NCN CORS (used as GVX NRTK bases). </a:t>
            </a:r>
          </a:p>
          <a:p>
            <a:r>
              <a:rPr lang="en-US" sz="1400" dirty="0">
                <a:latin typeface="+mn-lt"/>
              </a:rPr>
              <a:t>Therefore, they have constrainable positions. </a:t>
            </a:r>
          </a:p>
          <a:p>
            <a:endParaRPr lang="en-US" sz="1400" dirty="0">
              <a:latin typeface="+mn-lt"/>
            </a:endParaRPr>
          </a:p>
          <a:p>
            <a:r>
              <a:rPr lang="en-US" sz="1400" dirty="0">
                <a:latin typeface="+mn-lt"/>
              </a:rPr>
              <a:t>The surveyor uses data from the NCN CORS and from local GNSS rovers to compute GVX vectors from the NRTK bases to the green diamonds, and then uploads them to an OPUS Project. OPUS PROJECTS can adjust the resulting network. </a:t>
            </a:r>
          </a:p>
          <a:p>
            <a:endParaRPr lang="en-US" sz="1400" dirty="0">
              <a:latin typeface="+mn-lt"/>
            </a:endParaRPr>
          </a:p>
          <a:p>
            <a:r>
              <a:rPr lang="en-US" sz="1400" dirty="0">
                <a:latin typeface="+mn-lt"/>
              </a:rPr>
              <a:t>By also collecting raw data files at marks a, b, c, and d and submitting them to OPUS PROJECTS, the surveyor can create checkpoints and also tie the entire network together. Network 8A does contain OPUS PP verified checkpoints and is submittable to NGS for review and publication.</a:t>
            </a:r>
          </a:p>
        </p:txBody>
      </p:sp>
      <p:sp>
        <p:nvSpPr>
          <p:cNvPr id="11" name="TextBox 10">
            <a:extLst>
              <a:ext uri="{FF2B5EF4-FFF2-40B4-BE49-F238E27FC236}">
                <a16:creationId xmlns:a16="http://schemas.microsoft.com/office/drawing/2014/main" id="{2B341545-1668-B656-4880-0539C5F086C7}"/>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All GVX-Derived, but with checkpoints</a:t>
            </a:r>
          </a:p>
        </p:txBody>
      </p:sp>
    </p:spTree>
    <p:extLst>
      <p:ext uri="{BB962C8B-B14F-4D97-AF65-F5344CB8AC3E}">
        <p14:creationId xmlns:p14="http://schemas.microsoft.com/office/powerpoint/2010/main" val="4241308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4073D-94AB-46B3-F282-AEE23589C6D3}"/>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26C538D5-BD94-7829-3982-7B439073D75B}"/>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C1401980-D707-71D8-8E11-B57AB45F753C}"/>
              </a:ext>
            </a:extLst>
          </p:cNvPr>
          <p:cNvSpPr>
            <a:spLocks noGrp="1"/>
          </p:cNvSpPr>
          <p:nvPr>
            <p:ph type="sldNum" sz="quarter" idx="12"/>
          </p:nvPr>
        </p:nvSpPr>
        <p:spPr/>
        <p:txBody>
          <a:bodyPr/>
          <a:lstStyle/>
          <a:p>
            <a:fld id="{21522A12-69FB-4CEA-B41C-E21C20ABD61E}" type="slidenum">
              <a:rPr lang="en-US" altLang="en-US" smtClean="0"/>
              <a:pPr/>
              <a:t>32</a:t>
            </a:fld>
            <a:endParaRPr lang="en-US" altLang="en-US"/>
          </a:p>
        </p:txBody>
      </p:sp>
      <p:sp>
        <p:nvSpPr>
          <p:cNvPr id="7" name="TextBox 6">
            <a:extLst>
              <a:ext uri="{FF2B5EF4-FFF2-40B4-BE49-F238E27FC236}">
                <a16:creationId xmlns:a16="http://schemas.microsoft.com/office/drawing/2014/main" id="{EB5A0987-11D0-FF5B-C25E-194D4CB3AFA8}"/>
              </a:ext>
            </a:extLst>
          </p:cNvPr>
          <p:cNvSpPr txBox="1"/>
          <p:nvPr/>
        </p:nvSpPr>
        <p:spPr>
          <a:xfrm>
            <a:off x="330200" y="460365"/>
            <a:ext cx="8356599" cy="523220"/>
          </a:xfrm>
          <a:prstGeom prst="rect">
            <a:avLst/>
          </a:prstGeom>
          <a:noFill/>
        </p:spPr>
        <p:txBody>
          <a:bodyPr wrap="square">
            <a:spAutoFit/>
          </a:bodyPr>
          <a:lstStyle/>
          <a:p>
            <a:r>
              <a:rPr lang="en-US" sz="1400" dirty="0">
                <a:latin typeface="+mn-lt"/>
              </a:rPr>
              <a:t>Figure 10 - Diagram of a proposed network showing proposed CORS selections and locations of marks within targeted distance ranges.</a:t>
            </a:r>
          </a:p>
        </p:txBody>
      </p:sp>
      <p:graphicFrame>
        <p:nvGraphicFramePr>
          <p:cNvPr id="8" name="Table 7">
            <a:extLst>
              <a:ext uri="{FF2B5EF4-FFF2-40B4-BE49-F238E27FC236}">
                <a16:creationId xmlns:a16="http://schemas.microsoft.com/office/drawing/2014/main" id="{3BB28A60-5F07-EE98-79F1-B583B87DE00A}"/>
              </a:ext>
            </a:extLst>
          </p:cNvPr>
          <p:cNvGraphicFramePr>
            <a:graphicFrameLocks noGrp="1"/>
          </p:cNvGraphicFramePr>
          <p:nvPr>
            <p:extLst>
              <p:ext uri="{D42A27DB-BD31-4B8C-83A1-F6EECF244321}">
                <p14:modId xmlns:p14="http://schemas.microsoft.com/office/powerpoint/2010/main" val="271233761"/>
              </p:ext>
            </p:extLst>
          </p:nvPr>
        </p:nvGraphicFramePr>
        <p:xfrm>
          <a:off x="960119" y="1400583"/>
          <a:ext cx="7367451" cy="567519"/>
        </p:xfrm>
        <a:graphic>
          <a:graphicData uri="http://schemas.openxmlformats.org/drawingml/2006/table">
            <a:tbl>
              <a:tblPr/>
              <a:tblGrid>
                <a:gridCol w="435242">
                  <a:extLst>
                    <a:ext uri="{9D8B030D-6E8A-4147-A177-3AD203B41FA5}">
                      <a16:colId xmlns:a16="http://schemas.microsoft.com/office/drawing/2014/main" val="2682005832"/>
                    </a:ext>
                  </a:extLst>
                </a:gridCol>
                <a:gridCol w="2067403">
                  <a:extLst>
                    <a:ext uri="{9D8B030D-6E8A-4147-A177-3AD203B41FA5}">
                      <a16:colId xmlns:a16="http://schemas.microsoft.com/office/drawing/2014/main" val="71344905"/>
                    </a:ext>
                  </a:extLst>
                </a:gridCol>
                <a:gridCol w="4864806">
                  <a:extLst>
                    <a:ext uri="{9D8B030D-6E8A-4147-A177-3AD203B41FA5}">
                      <a16:colId xmlns:a16="http://schemas.microsoft.com/office/drawing/2014/main" val="2839924947"/>
                    </a:ext>
                  </a:extLst>
                </a:gridCol>
              </a:tblGrid>
              <a:tr h="567519">
                <a:tc>
                  <a:txBody>
                    <a:bodyPr/>
                    <a:lstStyle/>
                    <a:p>
                      <a:pPr rtl="0" fontAlgn="t">
                        <a:spcBef>
                          <a:spcPts val="0"/>
                        </a:spcBef>
                        <a:spcAft>
                          <a:spcPts val="0"/>
                        </a:spcAft>
                      </a:pPr>
                      <a:r>
                        <a:rPr lang="en-US" sz="900" b="1" i="0" u="none" strike="noStrike" dirty="0">
                          <a:solidFill>
                            <a:srgbClr val="000000"/>
                          </a:solidFill>
                          <a:effectLst/>
                          <a:latin typeface="+mn-lt"/>
                        </a:rPr>
                        <a:t>5.3</a:t>
                      </a:r>
                      <a:endParaRPr lang="en-US" sz="9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Project includes 3 or more NCN CORS</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1 local NCN CORS used as HUB  (0 to 200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nearby NCN CORS (0 to 300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distant NCN CORS (400-800 km)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809266782"/>
                  </a:ext>
                </a:extLst>
              </a:tr>
            </a:tbl>
          </a:graphicData>
        </a:graphic>
      </p:graphicFrame>
      <p:sp>
        <p:nvSpPr>
          <p:cNvPr id="9" name="TextBox 8">
            <a:extLst>
              <a:ext uri="{FF2B5EF4-FFF2-40B4-BE49-F238E27FC236}">
                <a16:creationId xmlns:a16="http://schemas.microsoft.com/office/drawing/2014/main" id="{1F08A536-B88B-FE84-1EFB-93416EF20FBC}"/>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Table 5.3 – 3 or more CORS</a:t>
            </a:r>
          </a:p>
        </p:txBody>
      </p:sp>
      <p:pic>
        <p:nvPicPr>
          <p:cNvPr id="1026" name="Picture 2" descr="A series of concentric circles at 100 km increments with symbols showing suggested distribution of marks.">
            <a:extLst>
              <a:ext uri="{FF2B5EF4-FFF2-40B4-BE49-F238E27FC236}">
                <a16:creationId xmlns:a16="http://schemas.microsoft.com/office/drawing/2014/main" id="{FFCE22D4-B655-A7EB-E04F-8F43150A2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3026937"/>
            <a:ext cx="5810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007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0AF87-0167-61BB-EFDB-377B59322678}"/>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1DA8E173-16C2-82A4-C8C6-1C89C6467167}"/>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7CC45583-7864-0C25-F2CB-2A19E5DD669B}"/>
              </a:ext>
            </a:extLst>
          </p:cNvPr>
          <p:cNvSpPr>
            <a:spLocks noGrp="1"/>
          </p:cNvSpPr>
          <p:nvPr>
            <p:ph type="sldNum" sz="quarter" idx="12"/>
          </p:nvPr>
        </p:nvSpPr>
        <p:spPr/>
        <p:txBody>
          <a:bodyPr/>
          <a:lstStyle/>
          <a:p>
            <a:fld id="{21522A12-69FB-4CEA-B41C-E21C20ABD61E}" type="slidenum">
              <a:rPr lang="en-US" altLang="en-US" smtClean="0"/>
              <a:pPr/>
              <a:t>33</a:t>
            </a:fld>
            <a:endParaRPr lang="en-US" altLang="en-US"/>
          </a:p>
        </p:txBody>
      </p:sp>
      <p:pic>
        <p:nvPicPr>
          <p:cNvPr id="16386" name="Picture 2" descr="A series of circles of 30 kilometer radius surrounding existing valid benchmarks and how far the proposed new marks might be located from them.">
            <a:extLst>
              <a:ext uri="{FF2B5EF4-FFF2-40B4-BE49-F238E27FC236}">
                <a16:creationId xmlns:a16="http://schemas.microsoft.com/office/drawing/2014/main" id="{29D7221C-E1B1-2590-4EFB-8247607BE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82" y="1279658"/>
            <a:ext cx="5676900" cy="2000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A4681543-BB9A-2B07-4E80-4C2C8A8842CA}"/>
              </a:ext>
            </a:extLst>
          </p:cNvPr>
          <p:cNvGraphicFramePr>
            <a:graphicFrameLocks noGrp="1"/>
          </p:cNvGraphicFramePr>
          <p:nvPr>
            <p:extLst>
              <p:ext uri="{D42A27DB-BD31-4B8C-83A1-F6EECF244321}">
                <p14:modId xmlns:p14="http://schemas.microsoft.com/office/powerpoint/2010/main" val="2109682705"/>
              </p:ext>
            </p:extLst>
          </p:nvPr>
        </p:nvGraphicFramePr>
        <p:xfrm>
          <a:off x="683090" y="3957584"/>
          <a:ext cx="7376885" cy="1478280"/>
        </p:xfrm>
        <a:graphic>
          <a:graphicData uri="http://schemas.openxmlformats.org/drawingml/2006/table">
            <a:tbl>
              <a:tblPr/>
              <a:tblGrid>
                <a:gridCol w="437411">
                  <a:extLst>
                    <a:ext uri="{9D8B030D-6E8A-4147-A177-3AD203B41FA5}">
                      <a16:colId xmlns:a16="http://schemas.microsoft.com/office/drawing/2014/main" val="3589890602"/>
                    </a:ext>
                  </a:extLst>
                </a:gridCol>
                <a:gridCol w="1974262">
                  <a:extLst>
                    <a:ext uri="{9D8B030D-6E8A-4147-A177-3AD203B41FA5}">
                      <a16:colId xmlns:a16="http://schemas.microsoft.com/office/drawing/2014/main" val="538720385"/>
                    </a:ext>
                  </a:extLst>
                </a:gridCol>
                <a:gridCol w="4965212">
                  <a:extLst>
                    <a:ext uri="{9D8B030D-6E8A-4147-A177-3AD203B41FA5}">
                      <a16:colId xmlns:a16="http://schemas.microsoft.com/office/drawing/2014/main" val="488729787"/>
                    </a:ext>
                  </a:extLst>
                </a:gridCol>
              </a:tblGrid>
              <a:tr h="241300">
                <a:tc>
                  <a:txBody>
                    <a:bodyPr/>
                    <a:lstStyle/>
                    <a:p>
                      <a:pPr rtl="0" fontAlgn="t">
                        <a:spcBef>
                          <a:spcPts val="0"/>
                        </a:spcBef>
                        <a:spcAft>
                          <a:spcPts val="0"/>
                        </a:spcAft>
                      </a:pPr>
                      <a:r>
                        <a:rPr lang="en-US" sz="900" b="1" i="0" u="none" strike="noStrike">
                          <a:solidFill>
                            <a:srgbClr val="333333"/>
                          </a:solidFill>
                          <a:effectLst/>
                          <a:latin typeface="+mn-lt"/>
                        </a:rPr>
                        <a:t>8.1</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Minimum Number Of Benchmarks</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333333"/>
                          </a:solidFill>
                          <a:effectLst/>
                          <a:latin typeface="+mn-lt"/>
                        </a:rPr>
                        <a:t>2</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6666"/>
                  </a:ext>
                </a:extLst>
              </a:tr>
              <a:tr h="241300">
                <a:tc>
                  <a:txBody>
                    <a:bodyPr/>
                    <a:lstStyle/>
                    <a:p>
                      <a:pPr rtl="0" fontAlgn="t">
                        <a:spcBef>
                          <a:spcPts val="0"/>
                        </a:spcBef>
                        <a:spcAft>
                          <a:spcPts val="0"/>
                        </a:spcAft>
                      </a:pPr>
                      <a:r>
                        <a:rPr lang="en-US" sz="900" b="1" i="0" u="none" strike="noStrike">
                          <a:solidFill>
                            <a:srgbClr val="333333"/>
                          </a:solidFill>
                          <a:effectLst/>
                          <a:latin typeface="+mn-lt"/>
                        </a:rPr>
                        <a:t>8.2</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Order/Class Of Benchmarks</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333333"/>
                          </a:solidFill>
                          <a:effectLst/>
                          <a:latin typeface="+mn-lt"/>
                        </a:rPr>
                        <a:t>3rd Order or better, and K-heights, (see Specification 8.2 for detail.)</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137680"/>
                  </a:ext>
                </a:extLst>
              </a:tr>
              <a:tr h="241300">
                <a:tc>
                  <a:txBody>
                    <a:bodyPr/>
                    <a:lstStyle/>
                    <a:p>
                      <a:pPr rtl="0" fontAlgn="t">
                        <a:spcBef>
                          <a:spcPts val="0"/>
                        </a:spcBef>
                        <a:spcAft>
                          <a:spcPts val="0"/>
                        </a:spcAft>
                      </a:pPr>
                      <a:r>
                        <a:rPr lang="en-US" sz="900" b="1" i="0" u="none" strike="noStrike">
                          <a:solidFill>
                            <a:srgbClr val="000000"/>
                          </a:solidFill>
                          <a:effectLst/>
                          <a:latin typeface="+mn-lt"/>
                        </a:rPr>
                        <a:t>8.3</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a:solidFill>
                            <a:srgbClr val="000000"/>
                          </a:solidFill>
                          <a:effectLst/>
                          <a:latin typeface="+mn-lt"/>
                        </a:rPr>
                        <a:t>Maximum Allowable Distance From Newly Established Benchmarks to 2 Existing Valid Benchmarks</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Unless pre-approved in Project Proposal</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0" i="0" u="none" strike="noStrike" dirty="0">
                          <a:solidFill>
                            <a:srgbClr val="000000"/>
                          </a:solidFill>
                          <a:effectLst/>
                          <a:latin typeface="+mn-lt"/>
                        </a:rPr>
                        <a:t>Varies. 30 km to 50 km, see Specification 8.3 for detail.</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564613"/>
                  </a:ext>
                </a:extLst>
              </a:tr>
            </a:tbl>
          </a:graphicData>
        </a:graphic>
      </p:graphicFrame>
      <p:sp>
        <p:nvSpPr>
          <p:cNvPr id="10" name="TextBox 9">
            <a:extLst>
              <a:ext uri="{FF2B5EF4-FFF2-40B4-BE49-F238E27FC236}">
                <a16:creationId xmlns:a16="http://schemas.microsoft.com/office/drawing/2014/main" id="{1BB0E3FC-E5C4-91D6-F68F-5164BDA6F9C5}"/>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12 - Benchmark Location and Spacing Diagram </a:t>
            </a:r>
          </a:p>
        </p:txBody>
      </p:sp>
      <p:sp>
        <p:nvSpPr>
          <p:cNvPr id="12" name="TextBox 11">
            <a:extLst>
              <a:ext uri="{FF2B5EF4-FFF2-40B4-BE49-F238E27FC236}">
                <a16:creationId xmlns:a16="http://schemas.microsoft.com/office/drawing/2014/main" id="{5BEC0B6F-0BB3-7D18-9D46-733CCD205491}"/>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5" name="TextBox 4">
            <a:extLst>
              <a:ext uri="{FF2B5EF4-FFF2-40B4-BE49-F238E27FC236}">
                <a16:creationId xmlns:a16="http://schemas.microsoft.com/office/drawing/2014/main" id="{FEDF1E86-6846-52EC-B833-69D923779441}"/>
              </a:ext>
            </a:extLst>
          </p:cNvPr>
          <p:cNvSpPr txBox="1"/>
          <p:nvPr/>
        </p:nvSpPr>
        <p:spPr>
          <a:xfrm>
            <a:off x="600141" y="3602313"/>
            <a:ext cx="6368143" cy="369332"/>
          </a:xfrm>
          <a:prstGeom prst="rect">
            <a:avLst/>
          </a:prstGeom>
          <a:noFill/>
        </p:spPr>
        <p:txBody>
          <a:bodyPr wrap="square">
            <a:spAutoFit/>
          </a:bodyPr>
          <a:lstStyle/>
          <a:p>
            <a:r>
              <a:rPr lang="en-US" dirty="0">
                <a:latin typeface="+mn-lt"/>
              </a:rPr>
              <a:t>Table 8 - Standards for Achieving Valid Orthometric Heights</a:t>
            </a:r>
          </a:p>
        </p:txBody>
      </p:sp>
    </p:spTree>
    <p:extLst>
      <p:ext uri="{BB962C8B-B14F-4D97-AF65-F5344CB8AC3E}">
        <p14:creationId xmlns:p14="http://schemas.microsoft.com/office/powerpoint/2010/main" val="1959165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13D8A-6BEE-8630-FD36-C01850EBF3D1}"/>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3152174F-4850-93E7-30F1-8CD65091D4BD}"/>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9F3959C4-CE2C-24D8-3FB2-763C14A12789}"/>
              </a:ext>
            </a:extLst>
          </p:cNvPr>
          <p:cNvSpPr>
            <a:spLocks noGrp="1"/>
          </p:cNvSpPr>
          <p:nvPr>
            <p:ph type="sldNum" sz="quarter" idx="12"/>
          </p:nvPr>
        </p:nvSpPr>
        <p:spPr/>
        <p:txBody>
          <a:bodyPr/>
          <a:lstStyle/>
          <a:p>
            <a:fld id="{21522A12-69FB-4CEA-B41C-E21C20ABD61E}" type="slidenum">
              <a:rPr lang="en-US" altLang="en-US" smtClean="0"/>
              <a:pPr/>
              <a:t>34</a:t>
            </a:fld>
            <a:endParaRPr lang="en-US" altLang="en-US"/>
          </a:p>
        </p:txBody>
      </p:sp>
      <p:sp>
        <p:nvSpPr>
          <p:cNvPr id="6" name="Rectangle 3">
            <a:extLst>
              <a:ext uri="{FF2B5EF4-FFF2-40B4-BE49-F238E27FC236}">
                <a16:creationId xmlns:a16="http://schemas.microsoft.com/office/drawing/2014/main" id="{D950B859-7827-5F93-C1F8-7E93EFB45A28}"/>
              </a:ext>
            </a:extLst>
          </p:cNvPr>
          <p:cNvSpPr>
            <a:spLocks noChangeArrowheads="1"/>
          </p:cNvSpPr>
          <p:nvPr/>
        </p:nvSpPr>
        <p:spPr bwMode="auto">
          <a:xfrm>
            <a:off x="1422183" y="4310112"/>
            <a:ext cx="6617517"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mn-lt"/>
                <a:cs typeface="Arial" panose="020B0604020202020204" pitchFamily="34" charset="0"/>
              </a:rPr>
              <a:t>Note: all distances are tabulated in units of kilometers (km).</a:t>
            </a:r>
            <a:endParaRPr kumimoji="0" lang="en-US" altLang="en-US" sz="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mn-lt"/>
                <a:cs typeface="Arial" panose="020B0604020202020204" pitchFamily="34" charset="0"/>
              </a:rPr>
              <a:t>Color Code:  0 to 30 km = bold font w/green color,   30 km or more = normal font w/pink color.</a:t>
            </a:r>
            <a:endParaRPr kumimoji="0" lang="en-US" altLang="en-US" sz="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mn-lt"/>
                <a:cs typeface="Arial" panose="020B0604020202020204" pitchFamily="34" charset="0"/>
              </a:rPr>
              <a:t>A column with 2 or more bold font w/green color is within 30 km of 2 or more existing valid benchmarks.</a:t>
            </a:r>
            <a:endParaRPr kumimoji="0" lang="en-US" altLang="en-US" sz="600" b="0" i="0" u="none" strike="noStrike" cap="none" normalizeH="0" baseline="0" dirty="0">
              <a:ln>
                <a:noFill/>
              </a:ln>
              <a:solidFill>
                <a:schemeClr val="tx1"/>
              </a:solidFill>
              <a:effectLst/>
              <a:latin typeface="+mn-lt"/>
            </a:endParaRPr>
          </a:p>
        </p:txBody>
      </p:sp>
      <p:sp>
        <p:nvSpPr>
          <p:cNvPr id="7" name="TextBox 6">
            <a:extLst>
              <a:ext uri="{FF2B5EF4-FFF2-40B4-BE49-F238E27FC236}">
                <a16:creationId xmlns:a16="http://schemas.microsoft.com/office/drawing/2014/main" id="{8DE82192-D67A-DCC9-B520-6F7FFBE73F8F}"/>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13 - </a:t>
            </a:r>
            <a:r>
              <a:rPr kumimoji="0" lang="en-US" altLang="en-US" sz="1400" b="0" i="0" u="none" strike="noStrike" cap="none" normalizeH="0" baseline="0" dirty="0">
                <a:ln>
                  <a:noFill/>
                </a:ln>
                <a:solidFill>
                  <a:srgbClr val="000000"/>
                </a:solidFill>
                <a:effectLst/>
                <a:latin typeface="+mn-lt"/>
                <a:cs typeface="Arial" panose="020B0604020202020204" pitchFamily="34" charset="0"/>
              </a:rPr>
              <a:t>Benchmark Distance Tabulation</a:t>
            </a:r>
            <a:endParaRPr kumimoji="0" lang="en-US" altLang="en-US" sz="1400" b="0" i="0" u="none" strike="noStrike" cap="none" normalizeH="0" baseline="0" dirty="0">
              <a:ln>
                <a:noFill/>
              </a:ln>
              <a:solidFill>
                <a:schemeClr val="tx1"/>
              </a:solidFill>
              <a:effectLst/>
              <a:latin typeface="+mn-lt"/>
            </a:endParaRPr>
          </a:p>
        </p:txBody>
      </p:sp>
      <p:graphicFrame>
        <p:nvGraphicFramePr>
          <p:cNvPr id="8" name="Table 7" descr="A multi-columned tabulation of the distances between existing valid benchmarks and the proposed new marks.">
            <a:extLst>
              <a:ext uri="{FF2B5EF4-FFF2-40B4-BE49-F238E27FC236}">
                <a16:creationId xmlns:a16="http://schemas.microsoft.com/office/drawing/2014/main" id="{5115C5EC-3AB6-39AE-726B-11FDF9011B34}"/>
              </a:ext>
            </a:extLst>
          </p:cNvPr>
          <p:cNvGraphicFramePr>
            <a:graphicFrameLocks noGrp="1"/>
          </p:cNvGraphicFramePr>
          <p:nvPr>
            <p:extLst>
              <p:ext uri="{D42A27DB-BD31-4B8C-83A1-F6EECF244321}">
                <p14:modId xmlns:p14="http://schemas.microsoft.com/office/powerpoint/2010/main" val="3333751349"/>
              </p:ext>
            </p:extLst>
          </p:nvPr>
        </p:nvGraphicFramePr>
        <p:xfrm>
          <a:off x="1422183" y="1111754"/>
          <a:ext cx="5943602" cy="3139440"/>
        </p:xfrm>
        <a:graphic>
          <a:graphicData uri="http://schemas.openxmlformats.org/drawingml/2006/table">
            <a:tbl>
              <a:tblPr/>
              <a:tblGrid>
                <a:gridCol w="857250">
                  <a:extLst>
                    <a:ext uri="{9D8B030D-6E8A-4147-A177-3AD203B41FA5}">
                      <a16:colId xmlns:a16="http://schemas.microsoft.com/office/drawing/2014/main" val="630558275"/>
                    </a:ext>
                  </a:extLst>
                </a:gridCol>
                <a:gridCol w="304800">
                  <a:extLst>
                    <a:ext uri="{9D8B030D-6E8A-4147-A177-3AD203B41FA5}">
                      <a16:colId xmlns:a16="http://schemas.microsoft.com/office/drawing/2014/main" val="1333140997"/>
                    </a:ext>
                  </a:extLst>
                </a:gridCol>
                <a:gridCol w="597694">
                  <a:extLst>
                    <a:ext uri="{9D8B030D-6E8A-4147-A177-3AD203B41FA5}">
                      <a16:colId xmlns:a16="http://schemas.microsoft.com/office/drawing/2014/main" val="1715454932"/>
                    </a:ext>
                  </a:extLst>
                </a:gridCol>
                <a:gridCol w="597694">
                  <a:extLst>
                    <a:ext uri="{9D8B030D-6E8A-4147-A177-3AD203B41FA5}">
                      <a16:colId xmlns:a16="http://schemas.microsoft.com/office/drawing/2014/main" val="2006102616"/>
                    </a:ext>
                  </a:extLst>
                </a:gridCol>
                <a:gridCol w="597694">
                  <a:extLst>
                    <a:ext uri="{9D8B030D-6E8A-4147-A177-3AD203B41FA5}">
                      <a16:colId xmlns:a16="http://schemas.microsoft.com/office/drawing/2014/main" val="2433500476"/>
                    </a:ext>
                  </a:extLst>
                </a:gridCol>
                <a:gridCol w="597694">
                  <a:extLst>
                    <a:ext uri="{9D8B030D-6E8A-4147-A177-3AD203B41FA5}">
                      <a16:colId xmlns:a16="http://schemas.microsoft.com/office/drawing/2014/main" val="1231243025"/>
                    </a:ext>
                  </a:extLst>
                </a:gridCol>
                <a:gridCol w="597694">
                  <a:extLst>
                    <a:ext uri="{9D8B030D-6E8A-4147-A177-3AD203B41FA5}">
                      <a16:colId xmlns:a16="http://schemas.microsoft.com/office/drawing/2014/main" val="2924518347"/>
                    </a:ext>
                  </a:extLst>
                </a:gridCol>
                <a:gridCol w="597694">
                  <a:extLst>
                    <a:ext uri="{9D8B030D-6E8A-4147-A177-3AD203B41FA5}">
                      <a16:colId xmlns:a16="http://schemas.microsoft.com/office/drawing/2014/main" val="23943038"/>
                    </a:ext>
                  </a:extLst>
                </a:gridCol>
                <a:gridCol w="597694">
                  <a:extLst>
                    <a:ext uri="{9D8B030D-6E8A-4147-A177-3AD203B41FA5}">
                      <a16:colId xmlns:a16="http://schemas.microsoft.com/office/drawing/2014/main" val="1069854437"/>
                    </a:ext>
                  </a:extLst>
                </a:gridCol>
                <a:gridCol w="597694">
                  <a:extLst>
                    <a:ext uri="{9D8B030D-6E8A-4147-A177-3AD203B41FA5}">
                      <a16:colId xmlns:a16="http://schemas.microsoft.com/office/drawing/2014/main" val="1639024583"/>
                    </a:ext>
                  </a:extLst>
                </a:gridCol>
              </a:tblGrid>
              <a:tr h="266700">
                <a:tc rowSpan="9">
                  <a:txBody>
                    <a:bodyPr/>
                    <a:lstStyle/>
                    <a:p>
                      <a:pPr algn="ctr" rtl="0" fontAlgn="t">
                        <a:spcBef>
                          <a:spcPts val="0"/>
                        </a:spcBef>
                        <a:spcAft>
                          <a:spcPts val="0"/>
                        </a:spcAft>
                      </a:pPr>
                      <a:endParaRPr lang="en-US" dirty="0">
                        <a:effectLst/>
                      </a:endParaRPr>
                    </a:p>
                    <a:p>
                      <a:pPr algn="ctr" rtl="0" fontAlgn="t">
                        <a:spcBef>
                          <a:spcPts val="0"/>
                        </a:spcBef>
                        <a:spcAft>
                          <a:spcPts val="0"/>
                        </a:spcAft>
                      </a:pPr>
                      <a:br>
                        <a:rPr lang="en-US" dirty="0">
                          <a:effectLst/>
                        </a:rPr>
                      </a:br>
                      <a:br>
                        <a:rPr lang="en-US" dirty="0">
                          <a:effectLst/>
                        </a:rPr>
                      </a:br>
                      <a:br>
                        <a:rPr lang="en-US" dirty="0">
                          <a:effectLst/>
                        </a:rPr>
                      </a:br>
                      <a:br>
                        <a:rPr lang="en-US" dirty="0">
                          <a:effectLst/>
                        </a:rPr>
                      </a:br>
                      <a:r>
                        <a:rPr lang="en-US" sz="1100" b="0" i="0" u="none" strike="noStrike" dirty="0">
                          <a:solidFill>
                            <a:srgbClr val="000000"/>
                          </a:solidFill>
                          <a:effectLst/>
                          <a:latin typeface="Arial" panose="020B0604020202020204" pitchFamily="34" charset="0"/>
                        </a:rPr>
                        <a:t>Existing Valid </a:t>
                      </a:r>
                      <a:r>
                        <a:rPr lang="en-US" sz="1100" b="0" i="0" u="none" strike="noStrike" dirty="0" err="1">
                          <a:solidFill>
                            <a:srgbClr val="000000"/>
                          </a:solidFill>
                          <a:effectLst/>
                          <a:latin typeface="Arial" panose="020B0604020202020204" pitchFamily="34" charset="0"/>
                        </a:rPr>
                        <a:t>BenchmarkList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9">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New Benchmark List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7202643"/>
                  </a:ext>
                </a:extLst>
              </a:tr>
              <a:tr h="266700">
                <a:tc vMerge="1">
                  <a:txBody>
                    <a:bodyPr/>
                    <a:lstStyle/>
                    <a:p>
                      <a:endParaRPr lang="en-US"/>
                    </a:p>
                  </a:txBody>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h</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i</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j</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k</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l</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p</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81325999"/>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A</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48</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40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236829270"/>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B</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53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203071645"/>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C</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38</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200" b="1" i="0" u="none" strike="noStrike" dirty="0">
                          <a:solidFill>
                            <a:srgbClr val="000000"/>
                          </a:solidFill>
                          <a:effectLst/>
                          <a:latin typeface="Arial" panose="020B0604020202020204" pitchFamily="34" charset="0"/>
                        </a:rPr>
                        <a:t>19</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35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242864644"/>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D</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18</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44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1965015366"/>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dirty="0">
                          <a:solidFill>
                            <a:srgbClr val="000000"/>
                          </a:solidFill>
                          <a:effectLst/>
                          <a:latin typeface="Arial" panose="020B0604020202020204" pitchFamily="34" charset="0"/>
                        </a:rPr>
                        <a:t>14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32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001185278"/>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F</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951631795"/>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G</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38</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dirty="0">
                          <a:solidFill>
                            <a:srgbClr val="000000"/>
                          </a:solidFill>
                          <a:effectLst/>
                          <a:latin typeface="Arial" panose="020B0604020202020204" pitchFamily="34" charset="0"/>
                        </a:rPr>
                        <a:t>25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599043189"/>
                  </a:ext>
                </a:extLst>
              </a:tr>
            </a:tbl>
          </a:graphicData>
        </a:graphic>
      </p:graphicFrame>
      <p:sp>
        <p:nvSpPr>
          <p:cNvPr id="9" name="TextBox 8">
            <a:extLst>
              <a:ext uri="{FF2B5EF4-FFF2-40B4-BE49-F238E27FC236}">
                <a16:creationId xmlns:a16="http://schemas.microsoft.com/office/drawing/2014/main" id="{13751FE9-326E-79BF-3200-ADA3946DF8EF}"/>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Tree>
    <p:extLst>
      <p:ext uri="{BB962C8B-B14F-4D97-AF65-F5344CB8AC3E}">
        <p14:creationId xmlns:p14="http://schemas.microsoft.com/office/powerpoint/2010/main" val="3987353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16680-F0F2-2747-0386-75EFBB810A81}"/>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F92FE5C4-F56E-F352-8E17-09BE8F000929}"/>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FB4C57EC-E2F9-6675-044D-FB2E4BCA52D1}"/>
              </a:ext>
            </a:extLst>
          </p:cNvPr>
          <p:cNvSpPr>
            <a:spLocks noGrp="1"/>
          </p:cNvSpPr>
          <p:nvPr>
            <p:ph type="sldNum" sz="quarter" idx="12"/>
          </p:nvPr>
        </p:nvSpPr>
        <p:spPr/>
        <p:txBody>
          <a:bodyPr/>
          <a:lstStyle/>
          <a:p>
            <a:fld id="{21522A12-69FB-4CEA-B41C-E21C20ABD61E}" type="slidenum">
              <a:rPr lang="en-US" altLang="en-US" smtClean="0"/>
              <a:pPr/>
              <a:t>35</a:t>
            </a:fld>
            <a:endParaRPr lang="en-US" altLang="en-US"/>
          </a:p>
        </p:txBody>
      </p:sp>
      <p:sp>
        <p:nvSpPr>
          <p:cNvPr id="6" name="TextBox 5">
            <a:extLst>
              <a:ext uri="{FF2B5EF4-FFF2-40B4-BE49-F238E27FC236}">
                <a16:creationId xmlns:a16="http://schemas.microsoft.com/office/drawing/2014/main" id="{95052095-9259-D3E9-C69F-E9AF52BAC84D}"/>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13A - </a:t>
            </a:r>
            <a:r>
              <a:rPr kumimoji="0" lang="en-US" altLang="en-US" sz="14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400" b="0" i="0" u="none" strike="noStrike" cap="none" normalizeH="0" baseline="0" dirty="0">
              <a:ln>
                <a:noFill/>
              </a:ln>
              <a:solidFill>
                <a:schemeClr val="tx1"/>
              </a:solidFill>
              <a:effectLst/>
              <a:latin typeface="+mn-lt"/>
            </a:endParaRPr>
          </a:p>
        </p:txBody>
      </p:sp>
      <p:graphicFrame>
        <p:nvGraphicFramePr>
          <p:cNvPr id="8" name="Table 7" descr="A three-columned tabulation of all the distance combinations between existing valid benchmarks and the proposed new marks.">
            <a:extLst>
              <a:ext uri="{FF2B5EF4-FFF2-40B4-BE49-F238E27FC236}">
                <a16:creationId xmlns:a16="http://schemas.microsoft.com/office/drawing/2014/main" id="{6ACA9C51-26D6-0AA5-887E-41546B52017E}"/>
              </a:ext>
            </a:extLst>
          </p:cNvPr>
          <p:cNvGraphicFramePr>
            <a:graphicFrameLocks noGrp="1"/>
          </p:cNvGraphicFramePr>
          <p:nvPr>
            <p:extLst>
              <p:ext uri="{D42A27DB-BD31-4B8C-83A1-F6EECF244321}">
                <p14:modId xmlns:p14="http://schemas.microsoft.com/office/powerpoint/2010/main" val="790195656"/>
              </p:ext>
            </p:extLst>
          </p:nvPr>
        </p:nvGraphicFramePr>
        <p:xfrm>
          <a:off x="574159" y="1168803"/>
          <a:ext cx="3575890" cy="4267200"/>
        </p:xfrm>
        <a:graphic>
          <a:graphicData uri="http://schemas.openxmlformats.org/drawingml/2006/table">
            <a:tbl>
              <a:tblPr firstRow="1" bandRow="1">
                <a:tableStyleId>{5C22544A-7EE6-4342-B048-85BDC9FD1C3A}</a:tableStyleId>
              </a:tblPr>
              <a:tblGrid>
                <a:gridCol w="772634">
                  <a:extLst>
                    <a:ext uri="{9D8B030D-6E8A-4147-A177-3AD203B41FA5}">
                      <a16:colId xmlns:a16="http://schemas.microsoft.com/office/drawing/2014/main" val="3785600098"/>
                    </a:ext>
                  </a:extLst>
                </a:gridCol>
                <a:gridCol w="786809">
                  <a:extLst>
                    <a:ext uri="{9D8B030D-6E8A-4147-A177-3AD203B41FA5}">
                      <a16:colId xmlns:a16="http://schemas.microsoft.com/office/drawing/2014/main" val="1879340391"/>
                    </a:ext>
                  </a:extLst>
                </a:gridCol>
                <a:gridCol w="2016447">
                  <a:extLst>
                    <a:ext uri="{9D8B030D-6E8A-4147-A177-3AD203B41FA5}">
                      <a16:colId xmlns:a16="http://schemas.microsoft.com/office/drawing/2014/main" val="730577248"/>
                    </a:ext>
                  </a:extLst>
                </a:gridCol>
              </a:tblGrid>
              <a:tr h="241867">
                <a:tc>
                  <a:txBody>
                    <a:bodyPr/>
                    <a:lstStyle/>
                    <a:p>
                      <a:pPr algn="ctr"/>
                      <a:r>
                        <a:rPr lang="en-US" sz="1400" dirty="0">
                          <a:latin typeface="+mn-lt"/>
                        </a:rPr>
                        <a:t>From</a:t>
                      </a:r>
                    </a:p>
                  </a:txBody>
                  <a:tcPr/>
                </a:tc>
                <a:tc>
                  <a:txBody>
                    <a:bodyPr/>
                    <a:lstStyle/>
                    <a:p>
                      <a:pPr algn="ctr"/>
                      <a:r>
                        <a:rPr lang="en-US" sz="1400" dirty="0">
                          <a:latin typeface="+mn-lt"/>
                        </a:rPr>
                        <a:t>To</a:t>
                      </a:r>
                    </a:p>
                  </a:txBody>
                  <a:tcPr/>
                </a:tc>
                <a:tc>
                  <a:txBody>
                    <a:bodyPr/>
                    <a:lstStyle/>
                    <a:p>
                      <a:pPr algn="ctr"/>
                      <a:r>
                        <a:rPr lang="en-US" sz="1400" dirty="0">
                          <a:latin typeface="+mn-lt"/>
                        </a:rPr>
                        <a:t>Distance (km)</a:t>
                      </a:r>
                    </a:p>
                  </a:txBody>
                  <a:tcPr/>
                </a:tc>
                <a:extLst>
                  <a:ext uri="{0D108BD9-81ED-4DB2-BD59-A6C34878D82A}">
                    <a16:rowId xmlns:a16="http://schemas.microsoft.com/office/drawing/2014/main" val="3088801088"/>
                  </a:ext>
                </a:extLst>
              </a:tr>
              <a:tr h="241867">
                <a:tc>
                  <a:txBody>
                    <a:bodyPr/>
                    <a:lstStyle/>
                    <a:p>
                      <a:pPr algn="ctr"/>
                      <a:r>
                        <a:rPr lang="en-US" sz="1400" dirty="0">
                          <a:latin typeface="+mn-lt"/>
                        </a:rPr>
                        <a:t>h</a:t>
                      </a:r>
                    </a:p>
                  </a:txBody>
                  <a:tcPr/>
                </a:tc>
                <a:tc>
                  <a:txBody>
                    <a:bodyPr/>
                    <a:lstStyle/>
                    <a:p>
                      <a:pPr algn="ctr"/>
                      <a:r>
                        <a:rPr lang="en-US" sz="1400" dirty="0">
                          <a:latin typeface="+mn-lt"/>
                        </a:rPr>
                        <a:t>A</a:t>
                      </a:r>
                    </a:p>
                  </a:txBody>
                  <a:tcPr/>
                </a:tc>
                <a:tc>
                  <a:txBody>
                    <a:bodyPr/>
                    <a:lstStyle/>
                    <a:p>
                      <a:pPr algn="ctr"/>
                      <a:r>
                        <a:rPr lang="en-US" sz="1400" dirty="0">
                          <a:latin typeface="+mn-lt"/>
                        </a:rPr>
                        <a:t>20</a:t>
                      </a:r>
                    </a:p>
                  </a:txBody>
                  <a:tcPr/>
                </a:tc>
                <a:extLst>
                  <a:ext uri="{0D108BD9-81ED-4DB2-BD59-A6C34878D82A}">
                    <a16:rowId xmlns:a16="http://schemas.microsoft.com/office/drawing/2014/main" val="2513957023"/>
                  </a:ext>
                </a:extLst>
              </a:tr>
              <a:tr h="241867">
                <a:tc>
                  <a:txBody>
                    <a:bodyPr/>
                    <a:lstStyle/>
                    <a:p>
                      <a:pPr algn="ctr"/>
                      <a:r>
                        <a:rPr lang="en-US" sz="1400" dirty="0">
                          <a:latin typeface="+mn-lt"/>
                        </a:rPr>
                        <a:t>h</a:t>
                      </a:r>
                    </a:p>
                  </a:txBody>
                  <a:tcPr/>
                </a:tc>
                <a:tc>
                  <a:txBody>
                    <a:bodyPr/>
                    <a:lstStyle/>
                    <a:p>
                      <a:pPr algn="ctr"/>
                      <a:r>
                        <a:rPr lang="en-US" sz="1400" dirty="0">
                          <a:latin typeface="+mn-lt"/>
                        </a:rPr>
                        <a:t>B</a:t>
                      </a:r>
                    </a:p>
                  </a:txBody>
                  <a:tcPr/>
                </a:tc>
                <a:tc>
                  <a:txBody>
                    <a:bodyPr/>
                    <a:lstStyle/>
                    <a:p>
                      <a:pPr algn="ctr"/>
                      <a:r>
                        <a:rPr lang="en-US" sz="1400" dirty="0">
                          <a:latin typeface="+mn-lt"/>
                        </a:rPr>
                        <a:t>50</a:t>
                      </a:r>
                    </a:p>
                  </a:txBody>
                  <a:tcPr/>
                </a:tc>
                <a:extLst>
                  <a:ext uri="{0D108BD9-81ED-4DB2-BD59-A6C34878D82A}">
                    <a16:rowId xmlns:a16="http://schemas.microsoft.com/office/drawing/2014/main" val="3748237944"/>
                  </a:ext>
                </a:extLst>
              </a:tr>
              <a:tr h="241867">
                <a:tc>
                  <a:txBody>
                    <a:bodyPr/>
                    <a:lstStyle/>
                    <a:p>
                      <a:pPr algn="ctr"/>
                      <a:r>
                        <a:rPr lang="en-US" sz="1400" dirty="0">
                          <a:latin typeface="+mn-lt"/>
                        </a:rPr>
                        <a:t>h</a:t>
                      </a:r>
                    </a:p>
                  </a:txBody>
                  <a:tcPr/>
                </a:tc>
                <a:tc>
                  <a:txBody>
                    <a:bodyPr/>
                    <a:lstStyle/>
                    <a:p>
                      <a:pPr algn="ctr"/>
                      <a:r>
                        <a:rPr lang="en-US" sz="1400" dirty="0">
                          <a:latin typeface="+mn-lt"/>
                        </a:rPr>
                        <a:t>C</a:t>
                      </a:r>
                    </a:p>
                  </a:txBody>
                  <a:tcPr/>
                </a:tc>
                <a:tc>
                  <a:txBody>
                    <a:bodyPr/>
                    <a:lstStyle/>
                    <a:p>
                      <a:pPr algn="ctr"/>
                      <a:r>
                        <a:rPr lang="en-US" sz="1400" dirty="0">
                          <a:latin typeface="+mn-lt"/>
                        </a:rPr>
                        <a:t>46</a:t>
                      </a:r>
                    </a:p>
                  </a:txBody>
                  <a:tcPr/>
                </a:tc>
                <a:extLst>
                  <a:ext uri="{0D108BD9-81ED-4DB2-BD59-A6C34878D82A}">
                    <a16:rowId xmlns:a16="http://schemas.microsoft.com/office/drawing/2014/main" val="952224676"/>
                  </a:ext>
                </a:extLst>
              </a:tr>
              <a:tr h="241867">
                <a:tc>
                  <a:txBody>
                    <a:bodyPr/>
                    <a:lstStyle/>
                    <a:p>
                      <a:pPr algn="ctr"/>
                      <a:r>
                        <a:rPr lang="en-US" sz="1400" dirty="0">
                          <a:latin typeface="+mn-lt"/>
                        </a:rPr>
                        <a:t>h</a:t>
                      </a:r>
                    </a:p>
                  </a:txBody>
                  <a:tcPr/>
                </a:tc>
                <a:tc>
                  <a:txBody>
                    <a:bodyPr/>
                    <a:lstStyle/>
                    <a:p>
                      <a:pPr algn="ctr"/>
                      <a:r>
                        <a:rPr lang="en-US" sz="1400" dirty="0">
                          <a:latin typeface="+mn-lt"/>
                        </a:rPr>
                        <a:t>D</a:t>
                      </a:r>
                    </a:p>
                  </a:txBody>
                  <a:tcPr/>
                </a:tc>
                <a:tc>
                  <a:txBody>
                    <a:bodyPr/>
                    <a:lstStyle/>
                    <a:p>
                      <a:pPr algn="ctr"/>
                      <a:r>
                        <a:rPr lang="en-US" sz="1400" dirty="0">
                          <a:latin typeface="+mn-lt"/>
                        </a:rPr>
                        <a:t>49</a:t>
                      </a:r>
                    </a:p>
                  </a:txBody>
                  <a:tcPr/>
                </a:tc>
                <a:extLst>
                  <a:ext uri="{0D108BD9-81ED-4DB2-BD59-A6C34878D82A}">
                    <a16:rowId xmlns:a16="http://schemas.microsoft.com/office/drawing/2014/main" val="4270431394"/>
                  </a:ext>
                </a:extLst>
              </a:tr>
              <a:tr h="241867">
                <a:tc>
                  <a:txBody>
                    <a:bodyPr/>
                    <a:lstStyle/>
                    <a:p>
                      <a:pPr algn="ctr"/>
                      <a:r>
                        <a:rPr lang="en-US" sz="1400" dirty="0">
                          <a:latin typeface="+mn-lt"/>
                        </a:rPr>
                        <a:t>h</a:t>
                      </a:r>
                    </a:p>
                  </a:txBody>
                  <a:tcPr/>
                </a:tc>
                <a:tc>
                  <a:txBody>
                    <a:bodyPr/>
                    <a:lstStyle/>
                    <a:p>
                      <a:pPr algn="ctr"/>
                      <a:r>
                        <a:rPr lang="en-US" sz="1400" dirty="0">
                          <a:latin typeface="+mn-lt"/>
                        </a:rPr>
                        <a:t>E</a:t>
                      </a:r>
                    </a:p>
                  </a:txBody>
                  <a:tcPr/>
                </a:tc>
                <a:tc>
                  <a:txBody>
                    <a:bodyPr/>
                    <a:lstStyle/>
                    <a:p>
                      <a:pPr algn="ctr"/>
                      <a:r>
                        <a:rPr lang="en-US" sz="1400" dirty="0">
                          <a:latin typeface="+mn-lt"/>
                        </a:rPr>
                        <a:t>45</a:t>
                      </a:r>
                    </a:p>
                  </a:txBody>
                  <a:tcPr/>
                </a:tc>
                <a:extLst>
                  <a:ext uri="{0D108BD9-81ED-4DB2-BD59-A6C34878D82A}">
                    <a16:rowId xmlns:a16="http://schemas.microsoft.com/office/drawing/2014/main" val="1977552902"/>
                  </a:ext>
                </a:extLst>
              </a:tr>
              <a:tr h="241867">
                <a:tc>
                  <a:txBody>
                    <a:bodyPr/>
                    <a:lstStyle/>
                    <a:p>
                      <a:pPr algn="ctr"/>
                      <a:r>
                        <a:rPr lang="en-US" sz="1400" dirty="0">
                          <a:latin typeface="+mn-lt"/>
                        </a:rPr>
                        <a:t>h</a:t>
                      </a:r>
                    </a:p>
                  </a:txBody>
                  <a:tcPr/>
                </a:tc>
                <a:tc>
                  <a:txBody>
                    <a:bodyPr/>
                    <a:lstStyle/>
                    <a:p>
                      <a:pPr algn="ctr"/>
                      <a:r>
                        <a:rPr lang="en-US" sz="1400" dirty="0">
                          <a:latin typeface="+mn-lt"/>
                        </a:rPr>
                        <a:t>F</a:t>
                      </a:r>
                    </a:p>
                  </a:txBody>
                  <a:tcPr/>
                </a:tc>
                <a:tc>
                  <a:txBody>
                    <a:bodyPr/>
                    <a:lstStyle/>
                    <a:p>
                      <a:pPr algn="ctr"/>
                      <a:r>
                        <a:rPr lang="en-US" sz="1400" dirty="0">
                          <a:latin typeface="+mn-lt"/>
                        </a:rPr>
                        <a:t>37</a:t>
                      </a:r>
                    </a:p>
                  </a:txBody>
                  <a:tcPr/>
                </a:tc>
                <a:extLst>
                  <a:ext uri="{0D108BD9-81ED-4DB2-BD59-A6C34878D82A}">
                    <a16:rowId xmlns:a16="http://schemas.microsoft.com/office/drawing/2014/main" val="3862885977"/>
                  </a:ext>
                </a:extLst>
              </a:tr>
              <a:tr h="241867">
                <a:tc>
                  <a:txBody>
                    <a:bodyPr/>
                    <a:lstStyle/>
                    <a:p>
                      <a:pPr algn="ctr"/>
                      <a:r>
                        <a:rPr lang="en-US" sz="1400" dirty="0">
                          <a:latin typeface="+mn-lt"/>
                        </a:rPr>
                        <a:t>h</a:t>
                      </a:r>
                    </a:p>
                  </a:txBody>
                  <a:tcPr/>
                </a:tc>
                <a:tc>
                  <a:txBody>
                    <a:bodyPr/>
                    <a:lstStyle/>
                    <a:p>
                      <a:pPr algn="ctr"/>
                      <a:r>
                        <a:rPr lang="en-US" sz="1400" dirty="0">
                          <a:latin typeface="+mn-lt"/>
                        </a:rPr>
                        <a:t>G</a:t>
                      </a:r>
                    </a:p>
                  </a:txBody>
                  <a:tcPr/>
                </a:tc>
                <a:tc>
                  <a:txBody>
                    <a:bodyPr/>
                    <a:lstStyle/>
                    <a:p>
                      <a:pPr algn="ctr"/>
                      <a:r>
                        <a:rPr lang="en-US" sz="1400" dirty="0">
                          <a:latin typeface="+mn-lt"/>
                        </a:rPr>
                        <a:t>34</a:t>
                      </a:r>
                    </a:p>
                  </a:txBody>
                  <a:tcPr/>
                </a:tc>
                <a:extLst>
                  <a:ext uri="{0D108BD9-81ED-4DB2-BD59-A6C34878D82A}">
                    <a16:rowId xmlns:a16="http://schemas.microsoft.com/office/drawing/2014/main" val="698925886"/>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A</a:t>
                      </a:r>
                    </a:p>
                  </a:txBody>
                  <a:tcPr/>
                </a:tc>
                <a:tc>
                  <a:txBody>
                    <a:bodyPr/>
                    <a:lstStyle/>
                    <a:p>
                      <a:pPr algn="ctr"/>
                      <a:r>
                        <a:rPr lang="en-US" sz="1400" dirty="0">
                          <a:latin typeface="+mn-lt"/>
                        </a:rPr>
                        <a:t>34</a:t>
                      </a:r>
                    </a:p>
                  </a:txBody>
                  <a:tcPr/>
                </a:tc>
                <a:extLst>
                  <a:ext uri="{0D108BD9-81ED-4DB2-BD59-A6C34878D82A}">
                    <a16:rowId xmlns:a16="http://schemas.microsoft.com/office/drawing/2014/main" val="412103781"/>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B</a:t>
                      </a:r>
                    </a:p>
                  </a:txBody>
                  <a:tcPr/>
                </a:tc>
                <a:tc>
                  <a:txBody>
                    <a:bodyPr/>
                    <a:lstStyle/>
                    <a:p>
                      <a:pPr algn="ctr"/>
                      <a:r>
                        <a:rPr lang="en-US" sz="1400" dirty="0">
                          <a:latin typeface="+mn-lt"/>
                        </a:rPr>
                        <a:t>20</a:t>
                      </a:r>
                    </a:p>
                  </a:txBody>
                  <a:tcPr/>
                </a:tc>
                <a:extLst>
                  <a:ext uri="{0D108BD9-81ED-4DB2-BD59-A6C34878D82A}">
                    <a16:rowId xmlns:a16="http://schemas.microsoft.com/office/drawing/2014/main" val="3835171305"/>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C</a:t>
                      </a:r>
                    </a:p>
                  </a:txBody>
                  <a:tcPr/>
                </a:tc>
                <a:tc>
                  <a:txBody>
                    <a:bodyPr/>
                    <a:lstStyle/>
                    <a:p>
                      <a:pPr algn="ctr"/>
                      <a:r>
                        <a:rPr lang="en-US" sz="1400" dirty="0">
                          <a:latin typeface="+mn-lt"/>
                        </a:rPr>
                        <a:t>38</a:t>
                      </a:r>
                    </a:p>
                  </a:txBody>
                  <a:tcPr/>
                </a:tc>
                <a:extLst>
                  <a:ext uri="{0D108BD9-81ED-4DB2-BD59-A6C34878D82A}">
                    <a16:rowId xmlns:a16="http://schemas.microsoft.com/office/drawing/2014/main" val="3173681404"/>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D</a:t>
                      </a:r>
                    </a:p>
                  </a:txBody>
                  <a:tcPr/>
                </a:tc>
                <a:tc>
                  <a:txBody>
                    <a:bodyPr/>
                    <a:lstStyle/>
                    <a:p>
                      <a:pPr algn="ctr"/>
                      <a:r>
                        <a:rPr lang="en-US" sz="1400" dirty="0">
                          <a:latin typeface="+mn-lt"/>
                        </a:rPr>
                        <a:t>46</a:t>
                      </a:r>
                    </a:p>
                  </a:txBody>
                  <a:tcPr/>
                </a:tc>
                <a:extLst>
                  <a:ext uri="{0D108BD9-81ED-4DB2-BD59-A6C34878D82A}">
                    <a16:rowId xmlns:a16="http://schemas.microsoft.com/office/drawing/2014/main" val="3177515115"/>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E</a:t>
                      </a:r>
                    </a:p>
                  </a:txBody>
                  <a:tcPr/>
                </a:tc>
                <a:tc>
                  <a:txBody>
                    <a:bodyPr/>
                    <a:lstStyle/>
                    <a:p>
                      <a:pPr algn="ctr"/>
                      <a:r>
                        <a:rPr lang="en-US" sz="1400" dirty="0">
                          <a:latin typeface="+mn-lt"/>
                        </a:rPr>
                        <a:t>42</a:t>
                      </a:r>
                    </a:p>
                  </a:txBody>
                  <a:tcPr/>
                </a:tc>
                <a:extLst>
                  <a:ext uri="{0D108BD9-81ED-4DB2-BD59-A6C34878D82A}">
                    <a16:rowId xmlns:a16="http://schemas.microsoft.com/office/drawing/2014/main" val="363160724"/>
                  </a:ext>
                </a:extLst>
              </a:tr>
              <a:tr h="241867">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extLst>
                  <a:ext uri="{0D108BD9-81ED-4DB2-BD59-A6C34878D82A}">
                    <a16:rowId xmlns:a16="http://schemas.microsoft.com/office/drawing/2014/main" val="2296026735"/>
                  </a:ext>
                </a:extLst>
              </a:tr>
            </a:tbl>
          </a:graphicData>
        </a:graphic>
      </p:graphicFrame>
      <p:sp>
        <p:nvSpPr>
          <p:cNvPr id="9" name="TextBox 8">
            <a:extLst>
              <a:ext uri="{FF2B5EF4-FFF2-40B4-BE49-F238E27FC236}">
                <a16:creationId xmlns:a16="http://schemas.microsoft.com/office/drawing/2014/main" id="{3F84F010-A435-6C01-B3A7-CBEC233F1001}"/>
              </a:ext>
            </a:extLst>
          </p:cNvPr>
          <p:cNvSpPr txBox="1"/>
          <p:nvPr/>
        </p:nvSpPr>
        <p:spPr>
          <a:xfrm>
            <a:off x="4914900" y="836967"/>
            <a:ext cx="3041967" cy="307777"/>
          </a:xfrm>
          <a:prstGeom prst="rect">
            <a:avLst/>
          </a:prstGeom>
          <a:noFill/>
        </p:spPr>
        <p:txBody>
          <a:bodyPr wrap="square" rtlCol="0">
            <a:spAutoFit/>
          </a:bodyPr>
          <a:lstStyle/>
          <a:p>
            <a:r>
              <a:rPr lang="en-US" sz="1400" dirty="0">
                <a:latin typeface="+mn-lt"/>
              </a:rPr>
              <a:t>Sort the table by Distance.</a:t>
            </a:r>
          </a:p>
        </p:txBody>
      </p:sp>
      <p:graphicFrame>
        <p:nvGraphicFramePr>
          <p:cNvPr id="11" name="Table 10" descr="A three-columned tabulation of all the distance combinations between existing valid benchmarks and the proposed new marks has been sorted by distance, bringing the shorter distances to the top of the Table to allow easier inspection and selection of which new marks are within the required distances of the existing valid benchmarks.">
            <a:extLst>
              <a:ext uri="{FF2B5EF4-FFF2-40B4-BE49-F238E27FC236}">
                <a16:creationId xmlns:a16="http://schemas.microsoft.com/office/drawing/2014/main" id="{B145439D-6DFE-9072-6AB3-E0992129CAF0}"/>
              </a:ext>
            </a:extLst>
          </p:cNvPr>
          <p:cNvGraphicFramePr>
            <a:graphicFrameLocks noGrp="1"/>
          </p:cNvGraphicFramePr>
          <p:nvPr>
            <p:extLst>
              <p:ext uri="{D42A27DB-BD31-4B8C-83A1-F6EECF244321}">
                <p14:modId xmlns:p14="http://schemas.microsoft.com/office/powerpoint/2010/main" val="3698619565"/>
              </p:ext>
            </p:extLst>
          </p:nvPr>
        </p:nvGraphicFramePr>
        <p:xfrm>
          <a:off x="5006951" y="1150755"/>
          <a:ext cx="3575890" cy="4267200"/>
        </p:xfrm>
        <a:graphic>
          <a:graphicData uri="http://schemas.openxmlformats.org/drawingml/2006/table">
            <a:tbl>
              <a:tblPr firstRow="1" bandRow="1">
                <a:tableStyleId>{5C22544A-7EE6-4342-B048-85BDC9FD1C3A}</a:tableStyleId>
              </a:tblPr>
              <a:tblGrid>
                <a:gridCol w="772634">
                  <a:extLst>
                    <a:ext uri="{9D8B030D-6E8A-4147-A177-3AD203B41FA5}">
                      <a16:colId xmlns:a16="http://schemas.microsoft.com/office/drawing/2014/main" val="3785600098"/>
                    </a:ext>
                  </a:extLst>
                </a:gridCol>
                <a:gridCol w="786809">
                  <a:extLst>
                    <a:ext uri="{9D8B030D-6E8A-4147-A177-3AD203B41FA5}">
                      <a16:colId xmlns:a16="http://schemas.microsoft.com/office/drawing/2014/main" val="1879340391"/>
                    </a:ext>
                  </a:extLst>
                </a:gridCol>
                <a:gridCol w="2016447">
                  <a:extLst>
                    <a:ext uri="{9D8B030D-6E8A-4147-A177-3AD203B41FA5}">
                      <a16:colId xmlns:a16="http://schemas.microsoft.com/office/drawing/2014/main" val="730577248"/>
                    </a:ext>
                  </a:extLst>
                </a:gridCol>
              </a:tblGrid>
              <a:tr h="209439">
                <a:tc>
                  <a:txBody>
                    <a:bodyPr/>
                    <a:lstStyle/>
                    <a:p>
                      <a:pPr algn="ctr"/>
                      <a:r>
                        <a:rPr lang="en-US" sz="1400" dirty="0">
                          <a:latin typeface="+mn-lt"/>
                        </a:rPr>
                        <a:t>From</a:t>
                      </a:r>
                    </a:p>
                  </a:txBody>
                  <a:tcPr/>
                </a:tc>
                <a:tc>
                  <a:txBody>
                    <a:bodyPr/>
                    <a:lstStyle/>
                    <a:p>
                      <a:pPr algn="ctr"/>
                      <a:r>
                        <a:rPr lang="en-US" sz="1400" dirty="0">
                          <a:latin typeface="+mn-lt"/>
                        </a:rPr>
                        <a:t>To</a:t>
                      </a:r>
                    </a:p>
                  </a:txBody>
                  <a:tcPr/>
                </a:tc>
                <a:tc>
                  <a:txBody>
                    <a:bodyPr/>
                    <a:lstStyle/>
                    <a:p>
                      <a:pPr algn="ctr"/>
                      <a:r>
                        <a:rPr lang="en-US" sz="1400" dirty="0">
                          <a:latin typeface="+mn-lt"/>
                        </a:rPr>
                        <a:t>Distance (km)</a:t>
                      </a:r>
                    </a:p>
                  </a:txBody>
                  <a:tcPr/>
                </a:tc>
                <a:extLst>
                  <a:ext uri="{0D108BD9-81ED-4DB2-BD59-A6C34878D82A}">
                    <a16:rowId xmlns:a16="http://schemas.microsoft.com/office/drawing/2014/main" val="3088801088"/>
                  </a:ext>
                </a:extLst>
              </a:tr>
              <a:tr h="209439">
                <a:tc>
                  <a:txBody>
                    <a:bodyPr/>
                    <a:lstStyle/>
                    <a:p>
                      <a:pPr algn="ctr"/>
                      <a:r>
                        <a:rPr lang="en-US" sz="1400" dirty="0">
                          <a:latin typeface="+mn-lt"/>
                        </a:rPr>
                        <a:t>m</a:t>
                      </a:r>
                    </a:p>
                  </a:txBody>
                  <a:tcPr/>
                </a:tc>
                <a:tc>
                  <a:txBody>
                    <a:bodyPr/>
                    <a:lstStyle/>
                    <a:p>
                      <a:pPr algn="ctr"/>
                      <a:r>
                        <a:rPr lang="en-US" sz="1400" dirty="0">
                          <a:latin typeface="+mn-lt"/>
                        </a:rPr>
                        <a:t>E</a:t>
                      </a:r>
                    </a:p>
                  </a:txBody>
                  <a:tcPr/>
                </a:tc>
                <a:tc>
                  <a:txBody>
                    <a:bodyPr/>
                    <a:lstStyle/>
                    <a:p>
                      <a:pPr algn="ctr"/>
                      <a:r>
                        <a:rPr lang="en-US" sz="1400" dirty="0">
                          <a:latin typeface="+mn-lt"/>
                        </a:rPr>
                        <a:t>14</a:t>
                      </a:r>
                    </a:p>
                  </a:txBody>
                  <a:tcPr>
                    <a:solidFill>
                      <a:srgbClr val="00B050">
                        <a:alpha val="15000"/>
                      </a:srgbClr>
                    </a:solidFill>
                  </a:tcPr>
                </a:tc>
                <a:extLst>
                  <a:ext uri="{0D108BD9-81ED-4DB2-BD59-A6C34878D82A}">
                    <a16:rowId xmlns:a16="http://schemas.microsoft.com/office/drawing/2014/main" val="2513957023"/>
                  </a:ext>
                </a:extLst>
              </a:tr>
              <a:tr h="209439">
                <a:tc>
                  <a:txBody>
                    <a:bodyPr/>
                    <a:lstStyle/>
                    <a:p>
                      <a:pPr algn="ctr"/>
                      <a:r>
                        <a:rPr lang="en-US" sz="1400" dirty="0">
                          <a:latin typeface="+mn-lt"/>
                        </a:rPr>
                        <a:t>l</a:t>
                      </a:r>
                    </a:p>
                  </a:txBody>
                  <a:tcPr/>
                </a:tc>
                <a:tc>
                  <a:txBody>
                    <a:bodyPr/>
                    <a:lstStyle/>
                    <a:p>
                      <a:pPr algn="ctr"/>
                      <a:r>
                        <a:rPr lang="en-US" sz="1400" dirty="0">
                          <a:latin typeface="+mn-lt"/>
                        </a:rPr>
                        <a:t>D</a:t>
                      </a:r>
                    </a:p>
                  </a:txBody>
                  <a:tcPr/>
                </a:tc>
                <a:tc>
                  <a:txBody>
                    <a:bodyPr/>
                    <a:lstStyle/>
                    <a:p>
                      <a:pPr algn="ctr"/>
                      <a:r>
                        <a:rPr lang="en-US" sz="1400" dirty="0">
                          <a:latin typeface="+mn-lt"/>
                        </a:rPr>
                        <a:t>18</a:t>
                      </a:r>
                    </a:p>
                  </a:txBody>
                  <a:tcPr>
                    <a:solidFill>
                      <a:srgbClr val="00B050">
                        <a:alpha val="15000"/>
                      </a:srgbClr>
                    </a:solidFill>
                  </a:tcPr>
                </a:tc>
                <a:extLst>
                  <a:ext uri="{0D108BD9-81ED-4DB2-BD59-A6C34878D82A}">
                    <a16:rowId xmlns:a16="http://schemas.microsoft.com/office/drawing/2014/main" val="3748237944"/>
                  </a:ext>
                </a:extLst>
              </a:tr>
              <a:tr h="209439">
                <a:tc>
                  <a:txBody>
                    <a:bodyPr/>
                    <a:lstStyle/>
                    <a:p>
                      <a:pPr algn="ctr"/>
                      <a:r>
                        <a:rPr lang="en-US" sz="1400" dirty="0">
                          <a:latin typeface="+mn-lt"/>
                        </a:rPr>
                        <a:t>k</a:t>
                      </a:r>
                    </a:p>
                  </a:txBody>
                  <a:tcPr/>
                </a:tc>
                <a:tc>
                  <a:txBody>
                    <a:bodyPr/>
                    <a:lstStyle/>
                    <a:p>
                      <a:pPr algn="ctr"/>
                      <a:r>
                        <a:rPr lang="en-US" sz="1400" dirty="0">
                          <a:latin typeface="+mn-lt"/>
                        </a:rPr>
                        <a:t>C</a:t>
                      </a:r>
                    </a:p>
                  </a:txBody>
                  <a:tcPr/>
                </a:tc>
                <a:tc>
                  <a:txBody>
                    <a:bodyPr/>
                    <a:lstStyle/>
                    <a:p>
                      <a:pPr algn="ctr"/>
                      <a:r>
                        <a:rPr lang="en-US" sz="1400" dirty="0">
                          <a:latin typeface="+mn-lt"/>
                        </a:rPr>
                        <a:t>19</a:t>
                      </a:r>
                    </a:p>
                  </a:txBody>
                  <a:tcPr>
                    <a:solidFill>
                      <a:srgbClr val="00B050">
                        <a:alpha val="15000"/>
                      </a:srgbClr>
                    </a:solidFill>
                  </a:tcPr>
                </a:tc>
                <a:extLst>
                  <a:ext uri="{0D108BD9-81ED-4DB2-BD59-A6C34878D82A}">
                    <a16:rowId xmlns:a16="http://schemas.microsoft.com/office/drawing/2014/main" val="952224676"/>
                  </a:ext>
                </a:extLst>
              </a:tr>
              <a:tr h="209439">
                <a:tc>
                  <a:txBody>
                    <a:bodyPr/>
                    <a:lstStyle/>
                    <a:p>
                      <a:pPr algn="ctr"/>
                      <a:r>
                        <a:rPr lang="en-US" sz="1400" dirty="0">
                          <a:latin typeface="+mn-lt"/>
                        </a:rPr>
                        <a:t>h</a:t>
                      </a:r>
                    </a:p>
                  </a:txBody>
                  <a:tcPr/>
                </a:tc>
                <a:tc>
                  <a:txBody>
                    <a:bodyPr/>
                    <a:lstStyle/>
                    <a:p>
                      <a:pPr algn="ctr"/>
                      <a:r>
                        <a:rPr lang="en-US" sz="1400" dirty="0">
                          <a:latin typeface="+mn-lt"/>
                        </a:rPr>
                        <a:t>A</a:t>
                      </a:r>
                    </a:p>
                  </a:txBody>
                  <a:tcPr/>
                </a:tc>
                <a:tc>
                  <a:txBody>
                    <a:bodyPr/>
                    <a:lstStyle/>
                    <a:p>
                      <a:pPr algn="ctr"/>
                      <a:r>
                        <a:rPr lang="en-US" sz="1400" dirty="0">
                          <a:latin typeface="+mn-lt"/>
                        </a:rPr>
                        <a:t>20</a:t>
                      </a:r>
                    </a:p>
                  </a:txBody>
                  <a:tcPr>
                    <a:solidFill>
                      <a:srgbClr val="00B050">
                        <a:alpha val="15000"/>
                      </a:srgbClr>
                    </a:solidFill>
                  </a:tcPr>
                </a:tc>
                <a:extLst>
                  <a:ext uri="{0D108BD9-81ED-4DB2-BD59-A6C34878D82A}">
                    <a16:rowId xmlns:a16="http://schemas.microsoft.com/office/drawing/2014/main" val="4270431394"/>
                  </a:ext>
                </a:extLst>
              </a:tr>
              <a:tr h="209439">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B</a:t>
                      </a:r>
                    </a:p>
                  </a:txBody>
                  <a:tcPr/>
                </a:tc>
                <a:tc>
                  <a:txBody>
                    <a:bodyPr/>
                    <a:lstStyle/>
                    <a:p>
                      <a:pPr algn="ctr"/>
                      <a:r>
                        <a:rPr lang="en-US" sz="1400" dirty="0">
                          <a:latin typeface="+mn-lt"/>
                        </a:rPr>
                        <a:t>20</a:t>
                      </a:r>
                    </a:p>
                  </a:txBody>
                  <a:tcPr>
                    <a:solidFill>
                      <a:srgbClr val="00B050">
                        <a:alpha val="15000"/>
                      </a:srgbClr>
                    </a:solidFill>
                  </a:tcPr>
                </a:tc>
                <a:extLst>
                  <a:ext uri="{0D108BD9-81ED-4DB2-BD59-A6C34878D82A}">
                    <a16:rowId xmlns:a16="http://schemas.microsoft.com/office/drawing/2014/main" val="1977552902"/>
                  </a:ext>
                </a:extLst>
              </a:tr>
              <a:tr h="209439">
                <a:tc>
                  <a:txBody>
                    <a:bodyPr/>
                    <a:lstStyle/>
                    <a:p>
                      <a:pPr algn="ctr"/>
                      <a:r>
                        <a:rPr lang="en-US" sz="1400" dirty="0">
                          <a:latin typeface="+mn-lt"/>
                        </a:rPr>
                        <a:t>p</a:t>
                      </a:r>
                    </a:p>
                  </a:txBody>
                  <a:tcPr/>
                </a:tc>
                <a:tc>
                  <a:txBody>
                    <a:bodyPr/>
                    <a:lstStyle/>
                    <a:p>
                      <a:pPr algn="ctr"/>
                      <a:r>
                        <a:rPr lang="en-US" sz="1400" dirty="0">
                          <a:latin typeface="+mn-lt"/>
                        </a:rPr>
                        <a:t>F</a:t>
                      </a:r>
                    </a:p>
                  </a:txBody>
                  <a:tcPr/>
                </a:tc>
                <a:tc>
                  <a:txBody>
                    <a:bodyPr/>
                    <a:lstStyle/>
                    <a:p>
                      <a:pPr algn="ctr"/>
                      <a:r>
                        <a:rPr lang="en-US" sz="1400" dirty="0">
                          <a:latin typeface="+mn-lt"/>
                        </a:rPr>
                        <a:t>21</a:t>
                      </a:r>
                    </a:p>
                  </a:txBody>
                  <a:tcPr>
                    <a:solidFill>
                      <a:srgbClr val="00B050">
                        <a:alpha val="15000"/>
                      </a:srgbClr>
                    </a:solidFill>
                  </a:tcPr>
                </a:tc>
                <a:extLst>
                  <a:ext uri="{0D108BD9-81ED-4DB2-BD59-A6C34878D82A}">
                    <a16:rowId xmlns:a16="http://schemas.microsoft.com/office/drawing/2014/main" val="3862885977"/>
                  </a:ext>
                </a:extLst>
              </a:tr>
              <a:tr h="209439">
                <a:tc>
                  <a:txBody>
                    <a:bodyPr/>
                    <a:lstStyle/>
                    <a:p>
                      <a:pPr algn="ctr"/>
                      <a:r>
                        <a:rPr lang="en-US" sz="1400" dirty="0">
                          <a:latin typeface="+mn-lt"/>
                        </a:rPr>
                        <a:t>j</a:t>
                      </a:r>
                    </a:p>
                  </a:txBody>
                  <a:tcPr/>
                </a:tc>
                <a:tc>
                  <a:txBody>
                    <a:bodyPr/>
                    <a:lstStyle/>
                    <a:p>
                      <a:pPr algn="ctr"/>
                      <a:r>
                        <a:rPr lang="en-US" sz="1400" dirty="0">
                          <a:latin typeface="+mn-lt"/>
                        </a:rPr>
                        <a:t>C</a:t>
                      </a:r>
                    </a:p>
                  </a:txBody>
                  <a:tcPr/>
                </a:tc>
                <a:tc>
                  <a:txBody>
                    <a:bodyPr/>
                    <a:lstStyle/>
                    <a:p>
                      <a:pPr algn="ctr"/>
                      <a:r>
                        <a:rPr lang="en-US" sz="1400" dirty="0">
                          <a:latin typeface="+mn-lt"/>
                        </a:rPr>
                        <a:t>23</a:t>
                      </a:r>
                    </a:p>
                  </a:txBody>
                  <a:tcPr>
                    <a:solidFill>
                      <a:srgbClr val="00B050">
                        <a:alpha val="15000"/>
                      </a:srgbClr>
                    </a:solidFill>
                  </a:tcPr>
                </a:tc>
                <a:extLst>
                  <a:ext uri="{0D108BD9-81ED-4DB2-BD59-A6C34878D82A}">
                    <a16:rowId xmlns:a16="http://schemas.microsoft.com/office/drawing/2014/main" val="698925886"/>
                  </a:ext>
                </a:extLst>
              </a:tr>
              <a:tr h="209439">
                <a:tc>
                  <a:txBody>
                    <a:bodyPr/>
                    <a:lstStyle/>
                    <a:p>
                      <a:pPr algn="ctr"/>
                      <a:r>
                        <a:rPr lang="en-US" sz="1400" dirty="0">
                          <a:latin typeface="+mn-lt"/>
                        </a:rPr>
                        <a:t>j</a:t>
                      </a:r>
                    </a:p>
                  </a:txBody>
                  <a:tcPr/>
                </a:tc>
                <a:tc>
                  <a:txBody>
                    <a:bodyPr/>
                    <a:lstStyle/>
                    <a:p>
                      <a:pPr algn="ctr"/>
                      <a:r>
                        <a:rPr lang="en-US" sz="1400" dirty="0">
                          <a:latin typeface="+mn-lt"/>
                        </a:rPr>
                        <a:t>B</a:t>
                      </a:r>
                    </a:p>
                  </a:txBody>
                  <a:tcPr/>
                </a:tc>
                <a:tc>
                  <a:txBody>
                    <a:bodyPr/>
                    <a:lstStyle/>
                    <a:p>
                      <a:pPr algn="ctr"/>
                      <a:r>
                        <a:rPr lang="en-US" sz="1400" dirty="0">
                          <a:latin typeface="+mn-lt"/>
                        </a:rPr>
                        <a:t>25</a:t>
                      </a:r>
                    </a:p>
                  </a:txBody>
                  <a:tcPr>
                    <a:solidFill>
                      <a:srgbClr val="00B050">
                        <a:alpha val="15000"/>
                      </a:srgbClr>
                    </a:solidFill>
                  </a:tcPr>
                </a:tc>
                <a:extLst>
                  <a:ext uri="{0D108BD9-81ED-4DB2-BD59-A6C34878D82A}">
                    <a16:rowId xmlns:a16="http://schemas.microsoft.com/office/drawing/2014/main" val="412103781"/>
                  </a:ext>
                </a:extLst>
              </a:tr>
              <a:tr h="209439">
                <a:tc>
                  <a:txBody>
                    <a:bodyPr/>
                    <a:lstStyle/>
                    <a:p>
                      <a:pPr algn="ctr"/>
                      <a:r>
                        <a:rPr lang="en-US" sz="1400" dirty="0">
                          <a:latin typeface="+mn-lt"/>
                        </a:rPr>
                        <a:t>m</a:t>
                      </a:r>
                    </a:p>
                  </a:txBody>
                  <a:tcPr/>
                </a:tc>
                <a:tc>
                  <a:txBody>
                    <a:bodyPr/>
                    <a:lstStyle/>
                    <a:p>
                      <a:pPr algn="ctr"/>
                      <a:r>
                        <a:rPr lang="en-US" sz="1400" dirty="0">
                          <a:latin typeface="+mn-lt"/>
                        </a:rPr>
                        <a:t>D</a:t>
                      </a:r>
                    </a:p>
                  </a:txBody>
                  <a:tcPr/>
                </a:tc>
                <a:tc>
                  <a:txBody>
                    <a:bodyPr/>
                    <a:lstStyle/>
                    <a:p>
                      <a:pPr algn="ctr"/>
                      <a:r>
                        <a:rPr lang="en-US" sz="1400" dirty="0">
                          <a:latin typeface="+mn-lt"/>
                        </a:rPr>
                        <a:t>25</a:t>
                      </a:r>
                    </a:p>
                  </a:txBody>
                  <a:tcPr>
                    <a:solidFill>
                      <a:srgbClr val="00B050">
                        <a:alpha val="15000"/>
                      </a:srgbClr>
                    </a:solidFill>
                  </a:tcPr>
                </a:tc>
                <a:extLst>
                  <a:ext uri="{0D108BD9-81ED-4DB2-BD59-A6C34878D82A}">
                    <a16:rowId xmlns:a16="http://schemas.microsoft.com/office/drawing/2014/main" val="3835171305"/>
                  </a:ext>
                </a:extLst>
              </a:tr>
              <a:tr h="209439">
                <a:tc>
                  <a:txBody>
                    <a:bodyPr/>
                    <a:lstStyle/>
                    <a:p>
                      <a:pPr algn="ctr"/>
                      <a:r>
                        <a:rPr lang="en-US" sz="1400" dirty="0">
                          <a:latin typeface="+mn-lt"/>
                        </a:rPr>
                        <a:t>p</a:t>
                      </a:r>
                    </a:p>
                  </a:txBody>
                  <a:tcPr/>
                </a:tc>
                <a:tc>
                  <a:txBody>
                    <a:bodyPr/>
                    <a:lstStyle/>
                    <a:p>
                      <a:pPr algn="ctr"/>
                      <a:r>
                        <a:rPr lang="en-US" sz="1400" dirty="0">
                          <a:latin typeface="+mn-lt"/>
                        </a:rPr>
                        <a:t>G</a:t>
                      </a:r>
                    </a:p>
                  </a:txBody>
                  <a:tcPr/>
                </a:tc>
                <a:tc>
                  <a:txBody>
                    <a:bodyPr/>
                    <a:lstStyle/>
                    <a:p>
                      <a:pPr algn="ctr"/>
                      <a:r>
                        <a:rPr lang="en-US" sz="1400" dirty="0">
                          <a:latin typeface="+mn-lt"/>
                        </a:rPr>
                        <a:t>25</a:t>
                      </a:r>
                    </a:p>
                  </a:txBody>
                  <a:tcPr>
                    <a:solidFill>
                      <a:srgbClr val="00B050">
                        <a:alpha val="15000"/>
                      </a:srgbClr>
                    </a:solidFill>
                  </a:tcPr>
                </a:tc>
                <a:extLst>
                  <a:ext uri="{0D108BD9-81ED-4DB2-BD59-A6C34878D82A}">
                    <a16:rowId xmlns:a16="http://schemas.microsoft.com/office/drawing/2014/main" val="3173681404"/>
                  </a:ext>
                </a:extLst>
              </a:tr>
              <a:tr h="209439">
                <a:tc>
                  <a:txBody>
                    <a:bodyPr/>
                    <a:lstStyle/>
                    <a:p>
                      <a:pPr algn="ctr"/>
                      <a:r>
                        <a:rPr lang="en-US" sz="1400" dirty="0">
                          <a:latin typeface="+mn-lt"/>
                        </a:rPr>
                        <a:t>n</a:t>
                      </a:r>
                    </a:p>
                  </a:txBody>
                  <a:tcPr/>
                </a:tc>
                <a:tc>
                  <a:txBody>
                    <a:bodyPr/>
                    <a:lstStyle/>
                    <a:p>
                      <a:pPr algn="ctr"/>
                      <a:r>
                        <a:rPr lang="en-US" sz="1400" dirty="0">
                          <a:latin typeface="+mn-lt"/>
                        </a:rPr>
                        <a:t>E</a:t>
                      </a:r>
                    </a:p>
                  </a:txBody>
                  <a:tcPr/>
                </a:tc>
                <a:tc>
                  <a:txBody>
                    <a:bodyPr/>
                    <a:lstStyle/>
                    <a:p>
                      <a:pPr algn="ctr"/>
                      <a:r>
                        <a:rPr lang="en-US" sz="1400" dirty="0">
                          <a:latin typeface="+mn-lt"/>
                        </a:rPr>
                        <a:t>32</a:t>
                      </a:r>
                    </a:p>
                  </a:txBody>
                  <a:tcPr/>
                </a:tc>
                <a:extLst>
                  <a:ext uri="{0D108BD9-81ED-4DB2-BD59-A6C34878D82A}">
                    <a16:rowId xmlns:a16="http://schemas.microsoft.com/office/drawing/2014/main" val="3177515115"/>
                  </a:ext>
                </a:extLst>
              </a:tr>
              <a:tr h="209439">
                <a:tc>
                  <a:txBody>
                    <a:bodyPr/>
                    <a:lstStyle/>
                    <a:p>
                      <a:pPr algn="ctr"/>
                      <a:r>
                        <a:rPr lang="en-US" sz="1400" dirty="0">
                          <a:latin typeface="+mn-lt"/>
                        </a:rPr>
                        <a:t>n</a:t>
                      </a:r>
                    </a:p>
                  </a:txBody>
                  <a:tcPr/>
                </a:tc>
                <a:tc>
                  <a:txBody>
                    <a:bodyPr/>
                    <a:lstStyle/>
                    <a:p>
                      <a:pPr algn="ctr"/>
                      <a:r>
                        <a:rPr lang="en-US" sz="1400" dirty="0">
                          <a:latin typeface="+mn-lt"/>
                        </a:rPr>
                        <a:t>G</a:t>
                      </a:r>
                    </a:p>
                  </a:txBody>
                  <a:tcPr/>
                </a:tc>
                <a:tc>
                  <a:txBody>
                    <a:bodyPr/>
                    <a:lstStyle/>
                    <a:p>
                      <a:pPr algn="ctr"/>
                      <a:r>
                        <a:rPr lang="en-US" sz="1400" dirty="0">
                          <a:latin typeface="+mn-lt"/>
                        </a:rPr>
                        <a:t>32</a:t>
                      </a:r>
                    </a:p>
                  </a:txBody>
                  <a:tcPr/>
                </a:tc>
                <a:extLst>
                  <a:ext uri="{0D108BD9-81ED-4DB2-BD59-A6C34878D82A}">
                    <a16:rowId xmlns:a16="http://schemas.microsoft.com/office/drawing/2014/main" val="363160724"/>
                  </a:ext>
                </a:extLst>
              </a:tr>
              <a:tr h="209439">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extLst>
                  <a:ext uri="{0D108BD9-81ED-4DB2-BD59-A6C34878D82A}">
                    <a16:rowId xmlns:a16="http://schemas.microsoft.com/office/drawing/2014/main" val="2296026735"/>
                  </a:ext>
                </a:extLst>
              </a:tr>
            </a:tbl>
          </a:graphicData>
        </a:graphic>
      </p:graphicFrame>
      <p:sp>
        <p:nvSpPr>
          <p:cNvPr id="12" name="TextBox 11">
            <a:extLst>
              <a:ext uri="{FF2B5EF4-FFF2-40B4-BE49-F238E27FC236}">
                <a16:creationId xmlns:a16="http://schemas.microsoft.com/office/drawing/2014/main" id="{7CCA3A35-43B0-FF96-1A99-68AB193804C1}"/>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15" name="Oval 14">
            <a:extLst>
              <a:ext uri="{FF2B5EF4-FFF2-40B4-BE49-F238E27FC236}">
                <a16:creationId xmlns:a16="http://schemas.microsoft.com/office/drawing/2014/main" id="{252A41FD-0ED7-A79D-3E2A-5B1E53ECD404}"/>
              </a:ext>
            </a:extLst>
          </p:cNvPr>
          <p:cNvSpPr/>
          <p:nvPr/>
        </p:nvSpPr>
        <p:spPr>
          <a:xfrm>
            <a:off x="5104387" y="3600920"/>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237E644-2D22-699A-7907-4FE73F69C11E}"/>
              </a:ext>
            </a:extLst>
          </p:cNvPr>
          <p:cNvSpPr/>
          <p:nvPr/>
        </p:nvSpPr>
        <p:spPr>
          <a:xfrm>
            <a:off x="5114257" y="3302142"/>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6B9B5E5-E3B7-7E00-B825-67DF086F24A5}"/>
              </a:ext>
            </a:extLst>
          </p:cNvPr>
          <p:cNvSpPr/>
          <p:nvPr/>
        </p:nvSpPr>
        <p:spPr>
          <a:xfrm>
            <a:off x="5114259" y="4198776"/>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8AEB307-E4BD-66CA-831A-2D0B9C3F03EB}"/>
              </a:ext>
            </a:extLst>
          </p:cNvPr>
          <p:cNvSpPr/>
          <p:nvPr/>
        </p:nvSpPr>
        <p:spPr>
          <a:xfrm>
            <a:off x="5104386" y="2979824"/>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B44F49-8F6F-90DC-71F5-88449E6177AC}"/>
              </a:ext>
            </a:extLst>
          </p:cNvPr>
          <p:cNvSpPr/>
          <p:nvPr/>
        </p:nvSpPr>
        <p:spPr>
          <a:xfrm>
            <a:off x="5104387" y="3911720"/>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FE7C78-3A51-3A1E-0677-4A2C7E96042F}"/>
              </a:ext>
            </a:extLst>
          </p:cNvPr>
          <p:cNvSpPr/>
          <p:nvPr/>
        </p:nvSpPr>
        <p:spPr>
          <a:xfrm>
            <a:off x="5104385" y="1449593"/>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BA012CC-5327-4DE4-0FF0-0B30D65626D0}"/>
              </a:ext>
            </a:extLst>
          </p:cNvPr>
          <p:cNvSpPr txBox="1"/>
          <p:nvPr/>
        </p:nvSpPr>
        <p:spPr>
          <a:xfrm>
            <a:off x="5004052" y="5396962"/>
            <a:ext cx="3514999" cy="276999"/>
          </a:xfrm>
          <a:prstGeom prst="rect">
            <a:avLst/>
          </a:prstGeom>
          <a:noFill/>
        </p:spPr>
        <p:txBody>
          <a:bodyPr wrap="square" rtlCol="0">
            <a:spAutoFit/>
          </a:bodyPr>
          <a:lstStyle/>
          <a:p>
            <a:r>
              <a:rPr lang="en-US" sz="1200" dirty="0">
                <a:latin typeface="+mn-lt"/>
              </a:rPr>
              <a:t>j, m, p have 2 or more entries less than 30 km</a:t>
            </a:r>
          </a:p>
        </p:txBody>
      </p:sp>
      <p:sp>
        <p:nvSpPr>
          <p:cNvPr id="5" name="Rectangle 4">
            <a:extLst>
              <a:ext uri="{FF2B5EF4-FFF2-40B4-BE49-F238E27FC236}">
                <a16:creationId xmlns:a16="http://schemas.microsoft.com/office/drawing/2014/main" id="{86616B9B-B398-C01A-011E-DDF7FD5DB961}"/>
              </a:ext>
            </a:extLst>
          </p:cNvPr>
          <p:cNvSpPr/>
          <p:nvPr/>
        </p:nvSpPr>
        <p:spPr>
          <a:xfrm>
            <a:off x="2601277" y="1487693"/>
            <a:ext cx="1146811" cy="272196"/>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E875FF-59DF-6434-2B00-A9D939A4A1AF}"/>
              </a:ext>
            </a:extLst>
          </p:cNvPr>
          <p:cNvSpPr/>
          <p:nvPr/>
        </p:nvSpPr>
        <p:spPr>
          <a:xfrm>
            <a:off x="2606530" y="3924989"/>
            <a:ext cx="1146811" cy="272196"/>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2CDB0D2-D8A4-A0E4-5789-1382434DFEA8}"/>
              </a:ext>
            </a:extLst>
          </p:cNvPr>
          <p:cNvSpPr/>
          <p:nvPr/>
        </p:nvSpPr>
        <p:spPr>
          <a:xfrm>
            <a:off x="4121796" y="849411"/>
            <a:ext cx="843904" cy="30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C822622-FED8-3B89-90C7-7A43F88D91BD}"/>
              </a:ext>
            </a:extLst>
          </p:cNvPr>
          <p:cNvSpPr/>
          <p:nvPr/>
        </p:nvSpPr>
        <p:spPr>
          <a:xfrm rot="5400000">
            <a:off x="8007000" y="1755757"/>
            <a:ext cx="843904" cy="30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562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descr="Sorting just the top part of the Table by the FROM column groups the new marks in an alphabetical list allowing easier inspection and selection of which new marks are within the required distances of the existing valid benchmarks.">
            <a:extLst>
              <a:ext uri="{FF2B5EF4-FFF2-40B4-BE49-F238E27FC236}">
                <a16:creationId xmlns:a16="http://schemas.microsoft.com/office/drawing/2014/main" id="{514C9CEA-B64E-13FF-F026-BED5D1DA269D}"/>
              </a:ext>
            </a:extLst>
          </p:cNvPr>
          <p:cNvGraphicFramePr>
            <a:graphicFrameLocks noGrp="1"/>
          </p:cNvGraphicFramePr>
          <p:nvPr>
            <p:extLst>
              <p:ext uri="{D42A27DB-BD31-4B8C-83A1-F6EECF244321}">
                <p14:modId xmlns:p14="http://schemas.microsoft.com/office/powerpoint/2010/main" val="521719893"/>
              </p:ext>
            </p:extLst>
          </p:nvPr>
        </p:nvGraphicFramePr>
        <p:xfrm>
          <a:off x="5006953" y="1140121"/>
          <a:ext cx="3575890" cy="3358319"/>
        </p:xfrm>
        <a:graphic>
          <a:graphicData uri="http://schemas.openxmlformats.org/drawingml/2006/table">
            <a:tbl>
              <a:tblPr firstRow="1" bandRow="1">
                <a:tableStyleId>{5C22544A-7EE6-4342-B048-85BDC9FD1C3A}</a:tableStyleId>
              </a:tblPr>
              <a:tblGrid>
                <a:gridCol w="772634">
                  <a:extLst>
                    <a:ext uri="{9D8B030D-6E8A-4147-A177-3AD203B41FA5}">
                      <a16:colId xmlns:a16="http://schemas.microsoft.com/office/drawing/2014/main" val="3785600098"/>
                    </a:ext>
                  </a:extLst>
                </a:gridCol>
                <a:gridCol w="786809">
                  <a:extLst>
                    <a:ext uri="{9D8B030D-6E8A-4147-A177-3AD203B41FA5}">
                      <a16:colId xmlns:a16="http://schemas.microsoft.com/office/drawing/2014/main" val="1879340391"/>
                    </a:ext>
                  </a:extLst>
                </a:gridCol>
                <a:gridCol w="2016447">
                  <a:extLst>
                    <a:ext uri="{9D8B030D-6E8A-4147-A177-3AD203B41FA5}">
                      <a16:colId xmlns:a16="http://schemas.microsoft.com/office/drawing/2014/main" val="730577248"/>
                    </a:ext>
                  </a:extLst>
                </a:gridCol>
              </a:tblGrid>
              <a:tr h="330879">
                <a:tc>
                  <a:txBody>
                    <a:bodyPr/>
                    <a:lstStyle/>
                    <a:p>
                      <a:pPr algn="ctr"/>
                      <a:r>
                        <a:rPr lang="en-US" sz="1400" dirty="0">
                          <a:latin typeface="+mn-lt"/>
                        </a:rPr>
                        <a:t>From</a:t>
                      </a:r>
                    </a:p>
                  </a:txBody>
                  <a:tcPr/>
                </a:tc>
                <a:tc>
                  <a:txBody>
                    <a:bodyPr/>
                    <a:lstStyle/>
                    <a:p>
                      <a:pPr algn="ctr"/>
                      <a:r>
                        <a:rPr lang="en-US" sz="1400" dirty="0">
                          <a:latin typeface="+mn-lt"/>
                        </a:rPr>
                        <a:t>To</a:t>
                      </a:r>
                    </a:p>
                  </a:txBody>
                  <a:tcPr/>
                </a:tc>
                <a:tc>
                  <a:txBody>
                    <a:bodyPr/>
                    <a:lstStyle/>
                    <a:p>
                      <a:pPr algn="ctr"/>
                      <a:r>
                        <a:rPr lang="en-US" sz="1400" dirty="0">
                          <a:latin typeface="+mn-lt"/>
                        </a:rPr>
                        <a:t>Distance (km)</a:t>
                      </a:r>
                    </a:p>
                  </a:txBody>
                  <a:tcPr/>
                </a:tc>
                <a:extLst>
                  <a:ext uri="{0D108BD9-81ED-4DB2-BD59-A6C34878D82A}">
                    <a16:rowId xmlns:a16="http://schemas.microsoft.com/office/drawing/2014/main" val="3088801088"/>
                  </a:ext>
                </a:extLst>
              </a:tr>
              <a:tr h="302744">
                <a:tc>
                  <a:txBody>
                    <a:bodyPr/>
                    <a:lstStyle/>
                    <a:p>
                      <a:pPr algn="ctr" rtl="0" fontAlgn="ctr"/>
                      <a:r>
                        <a:rPr lang="en-US" sz="1400" b="0" i="0" u="none" strike="noStrike">
                          <a:solidFill>
                            <a:srgbClr val="000000"/>
                          </a:solidFill>
                          <a:effectLst/>
                          <a:latin typeface="+mn-lt"/>
                        </a:rPr>
                        <a:t>h</a:t>
                      </a:r>
                    </a:p>
                  </a:txBody>
                  <a:tcPr marL="9525" marR="9525" marT="9525" marB="0" anchor="ctr"/>
                </a:tc>
                <a:tc>
                  <a:txBody>
                    <a:bodyPr/>
                    <a:lstStyle/>
                    <a:p>
                      <a:pPr algn="ctr" rtl="0" fontAlgn="ctr"/>
                      <a:r>
                        <a:rPr lang="en-US" sz="1400" b="0" i="0" u="none" strike="noStrike">
                          <a:solidFill>
                            <a:srgbClr val="000000"/>
                          </a:solidFill>
                          <a:effectLst/>
                          <a:latin typeface="+mn-lt"/>
                        </a:rPr>
                        <a:t>A</a:t>
                      </a:r>
                    </a:p>
                  </a:txBody>
                  <a:tcPr marL="9525" marR="9525" marT="9525" marB="0" anchor="ctr"/>
                </a:tc>
                <a:tc>
                  <a:txBody>
                    <a:bodyPr/>
                    <a:lstStyle/>
                    <a:p>
                      <a:pPr algn="ctr" rtl="0" fontAlgn="ctr"/>
                      <a:r>
                        <a:rPr lang="en-US" sz="1400" b="0" i="0" u="none" strike="noStrike">
                          <a:solidFill>
                            <a:srgbClr val="000000"/>
                          </a:solidFill>
                          <a:effectLst/>
                          <a:latin typeface="+mn-lt"/>
                        </a:rPr>
                        <a:t>20</a:t>
                      </a:r>
                    </a:p>
                  </a:txBody>
                  <a:tcPr marL="9525" marR="9525" marT="9525" marB="0" anchor="ctr">
                    <a:solidFill>
                      <a:srgbClr val="00B050">
                        <a:alpha val="15000"/>
                      </a:srgbClr>
                    </a:solidFill>
                  </a:tcPr>
                </a:tc>
                <a:extLst>
                  <a:ext uri="{0D108BD9-81ED-4DB2-BD59-A6C34878D82A}">
                    <a16:rowId xmlns:a16="http://schemas.microsoft.com/office/drawing/2014/main" val="2513957023"/>
                  </a:ext>
                </a:extLst>
              </a:tr>
              <a:tr h="302744">
                <a:tc>
                  <a:txBody>
                    <a:bodyPr/>
                    <a:lstStyle/>
                    <a:p>
                      <a:pPr algn="ctr" rtl="0" fontAlgn="ctr"/>
                      <a:r>
                        <a:rPr lang="en-US" sz="1400" b="0" i="0" u="none" strike="noStrike">
                          <a:solidFill>
                            <a:srgbClr val="000000"/>
                          </a:solidFill>
                          <a:effectLst/>
                          <a:latin typeface="+mn-lt"/>
                        </a:rPr>
                        <a:t>i</a:t>
                      </a:r>
                    </a:p>
                  </a:txBody>
                  <a:tcPr marL="9525" marR="9525" marT="9525" marB="0" anchor="ctr"/>
                </a:tc>
                <a:tc>
                  <a:txBody>
                    <a:bodyPr/>
                    <a:lstStyle/>
                    <a:p>
                      <a:pPr algn="ctr" rtl="0" fontAlgn="ctr"/>
                      <a:r>
                        <a:rPr lang="en-US" sz="1400" b="0" i="0" u="none" strike="noStrike">
                          <a:solidFill>
                            <a:srgbClr val="000000"/>
                          </a:solidFill>
                          <a:effectLst/>
                          <a:latin typeface="+mn-lt"/>
                        </a:rPr>
                        <a:t>B</a:t>
                      </a:r>
                    </a:p>
                  </a:txBody>
                  <a:tcPr marL="9525" marR="9525" marT="9525" marB="0" anchor="ctr"/>
                </a:tc>
                <a:tc>
                  <a:txBody>
                    <a:bodyPr/>
                    <a:lstStyle/>
                    <a:p>
                      <a:pPr algn="ctr" rtl="0" fontAlgn="ctr"/>
                      <a:r>
                        <a:rPr lang="en-US" sz="1400" b="0" i="0" u="none" strike="noStrike" dirty="0">
                          <a:solidFill>
                            <a:srgbClr val="000000"/>
                          </a:solidFill>
                          <a:effectLst/>
                          <a:latin typeface="+mn-lt"/>
                        </a:rPr>
                        <a:t>20</a:t>
                      </a:r>
                    </a:p>
                  </a:txBody>
                  <a:tcPr marL="9525" marR="9525" marT="9525" marB="0" anchor="ctr">
                    <a:solidFill>
                      <a:srgbClr val="00B050">
                        <a:alpha val="15000"/>
                      </a:srgbClr>
                    </a:solidFill>
                  </a:tcPr>
                </a:tc>
                <a:extLst>
                  <a:ext uri="{0D108BD9-81ED-4DB2-BD59-A6C34878D82A}">
                    <a16:rowId xmlns:a16="http://schemas.microsoft.com/office/drawing/2014/main" val="3748237944"/>
                  </a:ext>
                </a:extLst>
              </a:tr>
              <a:tr h="302744">
                <a:tc>
                  <a:txBody>
                    <a:bodyPr/>
                    <a:lstStyle/>
                    <a:p>
                      <a:pPr algn="ctr" rtl="0" fontAlgn="ctr"/>
                      <a:r>
                        <a:rPr lang="en-US" sz="1400" b="0" i="0" u="none" strike="noStrike">
                          <a:solidFill>
                            <a:srgbClr val="000000"/>
                          </a:solidFill>
                          <a:effectLst/>
                          <a:latin typeface="+mn-lt"/>
                        </a:rPr>
                        <a:t>j</a:t>
                      </a:r>
                    </a:p>
                  </a:txBody>
                  <a:tcPr marL="9525" marR="9525" marT="9525" marB="0" anchor="ctr"/>
                </a:tc>
                <a:tc>
                  <a:txBody>
                    <a:bodyPr/>
                    <a:lstStyle/>
                    <a:p>
                      <a:pPr algn="ctr" rtl="0" fontAlgn="ctr"/>
                      <a:r>
                        <a:rPr lang="en-US" sz="1400" b="0" i="0" u="none" strike="noStrike">
                          <a:solidFill>
                            <a:srgbClr val="000000"/>
                          </a:solidFill>
                          <a:effectLst/>
                          <a:latin typeface="+mn-lt"/>
                        </a:rPr>
                        <a:t>C</a:t>
                      </a:r>
                    </a:p>
                  </a:txBody>
                  <a:tcPr marL="9525" marR="9525" marT="9525" marB="0" anchor="ctr"/>
                </a:tc>
                <a:tc>
                  <a:txBody>
                    <a:bodyPr/>
                    <a:lstStyle/>
                    <a:p>
                      <a:pPr algn="ctr" rtl="0" fontAlgn="ctr"/>
                      <a:r>
                        <a:rPr lang="en-US" sz="1400" b="0" i="0" u="none" strike="noStrike">
                          <a:solidFill>
                            <a:srgbClr val="000000"/>
                          </a:solidFill>
                          <a:effectLst/>
                          <a:latin typeface="+mn-lt"/>
                        </a:rPr>
                        <a:t>23</a:t>
                      </a:r>
                    </a:p>
                  </a:txBody>
                  <a:tcPr marL="9525" marR="9525" marT="9525" marB="0" anchor="ctr">
                    <a:solidFill>
                      <a:srgbClr val="00B050">
                        <a:alpha val="15000"/>
                      </a:srgbClr>
                    </a:solidFill>
                  </a:tcPr>
                </a:tc>
                <a:extLst>
                  <a:ext uri="{0D108BD9-81ED-4DB2-BD59-A6C34878D82A}">
                    <a16:rowId xmlns:a16="http://schemas.microsoft.com/office/drawing/2014/main" val="952224676"/>
                  </a:ext>
                </a:extLst>
              </a:tr>
              <a:tr h="302744">
                <a:tc>
                  <a:txBody>
                    <a:bodyPr/>
                    <a:lstStyle/>
                    <a:p>
                      <a:pPr algn="ctr" rtl="0" fontAlgn="ctr"/>
                      <a:r>
                        <a:rPr lang="en-US" sz="1400" b="0" i="0" u="none" strike="noStrike">
                          <a:solidFill>
                            <a:srgbClr val="000000"/>
                          </a:solidFill>
                          <a:effectLst/>
                          <a:latin typeface="+mn-lt"/>
                        </a:rPr>
                        <a:t>j</a:t>
                      </a:r>
                    </a:p>
                  </a:txBody>
                  <a:tcPr marL="9525" marR="9525" marT="9525" marB="0" anchor="ctr"/>
                </a:tc>
                <a:tc>
                  <a:txBody>
                    <a:bodyPr/>
                    <a:lstStyle/>
                    <a:p>
                      <a:pPr algn="ctr" rtl="0" fontAlgn="ctr"/>
                      <a:r>
                        <a:rPr lang="en-US" sz="1400" b="0" i="0" u="none" strike="noStrike">
                          <a:solidFill>
                            <a:srgbClr val="000000"/>
                          </a:solidFill>
                          <a:effectLst/>
                          <a:latin typeface="+mn-lt"/>
                        </a:rPr>
                        <a:t>B</a:t>
                      </a:r>
                    </a:p>
                  </a:txBody>
                  <a:tcPr marL="9525" marR="9525" marT="9525" marB="0" anchor="ctr"/>
                </a:tc>
                <a:tc>
                  <a:txBody>
                    <a:bodyPr/>
                    <a:lstStyle/>
                    <a:p>
                      <a:pPr algn="ctr" rtl="0" fontAlgn="ctr"/>
                      <a:r>
                        <a:rPr lang="en-US" sz="1400" b="0" i="0" u="none" strike="noStrike" dirty="0">
                          <a:solidFill>
                            <a:srgbClr val="000000"/>
                          </a:solidFill>
                          <a:effectLst/>
                          <a:latin typeface="+mn-lt"/>
                        </a:rPr>
                        <a:t>25</a:t>
                      </a:r>
                    </a:p>
                  </a:txBody>
                  <a:tcPr marL="9525" marR="9525" marT="9525" marB="0" anchor="ctr">
                    <a:solidFill>
                      <a:srgbClr val="00B050">
                        <a:alpha val="15000"/>
                      </a:srgbClr>
                    </a:solidFill>
                  </a:tcPr>
                </a:tc>
                <a:extLst>
                  <a:ext uri="{0D108BD9-81ED-4DB2-BD59-A6C34878D82A}">
                    <a16:rowId xmlns:a16="http://schemas.microsoft.com/office/drawing/2014/main" val="4270431394"/>
                  </a:ext>
                </a:extLst>
              </a:tr>
              <a:tr h="302744">
                <a:tc>
                  <a:txBody>
                    <a:bodyPr/>
                    <a:lstStyle/>
                    <a:p>
                      <a:pPr algn="ctr" rtl="0" fontAlgn="ctr"/>
                      <a:r>
                        <a:rPr lang="en-US" sz="1400" b="0" i="0" u="none" strike="noStrike">
                          <a:solidFill>
                            <a:srgbClr val="000000"/>
                          </a:solidFill>
                          <a:effectLst/>
                          <a:latin typeface="+mn-lt"/>
                        </a:rPr>
                        <a:t>k</a:t>
                      </a:r>
                    </a:p>
                  </a:txBody>
                  <a:tcPr marL="9525" marR="9525" marT="9525" marB="0" anchor="ctr"/>
                </a:tc>
                <a:tc>
                  <a:txBody>
                    <a:bodyPr/>
                    <a:lstStyle/>
                    <a:p>
                      <a:pPr algn="ctr" rtl="0" fontAlgn="ctr"/>
                      <a:r>
                        <a:rPr lang="en-US" sz="1400" b="0" i="0" u="none" strike="noStrike">
                          <a:solidFill>
                            <a:srgbClr val="000000"/>
                          </a:solidFill>
                          <a:effectLst/>
                          <a:latin typeface="+mn-lt"/>
                        </a:rPr>
                        <a:t>C</a:t>
                      </a:r>
                    </a:p>
                  </a:txBody>
                  <a:tcPr marL="9525" marR="9525" marT="9525" marB="0" anchor="ctr"/>
                </a:tc>
                <a:tc>
                  <a:txBody>
                    <a:bodyPr/>
                    <a:lstStyle/>
                    <a:p>
                      <a:pPr algn="ctr" rtl="0" fontAlgn="ctr"/>
                      <a:r>
                        <a:rPr lang="en-US" sz="1400" b="0" i="0" u="none" strike="noStrike">
                          <a:solidFill>
                            <a:srgbClr val="000000"/>
                          </a:solidFill>
                          <a:effectLst/>
                          <a:latin typeface="+mn-lt"/>
                        </a:rPr>
                        <a:t>19</a:t>
                      </a:r>
                    </a:p>
                  </a:txBody>
                  <a:tcPr marL="9525" marR="9525" marT="9525" marB="0" anchor="ctr">
                    <a:solidFill>
                      <a:srgbClr val="00B050">
                        <a:alpha val="15000"/>
                      </a:srgbClr>
                    </a:solidFill>
                  </a:tcPr>
                </a:tc>
                <a:extLst>
                  <a:ext uri="{0D108BD9-81ED-4DB2-BD59-A6C34878D82A}">
                    <a16:rowId xmlns:a16="http://schemas.microsoft.com/office/drawing/2014/main" val="1977552902"/>
                  </a:ext>
                </a:extLst>
              </a:tr>
              <a:tr h="302744">
                <a:tc>
                  <a:txBody>
                    <a:bodyPr/>
                    <a:lstStyle/>
                    <a:p>
                      <a:pPr algn="ctr" rtl="0" fontAlgn="ctr"/>
                      <a:r>
                        <a:rPr lang="en-US" sz="1400" b="0" i="0" u="none" strike="noStrike">
                          <a:solidFill>
                            <a:srgbClr val="000000"/>
                          </a:solidFill>
                          <a:effectLst/>
                          <a:latin typeface="+mn-lt"/>
                        </a:rPr>
                        <a:t>l</a:t>
                      </a:r>
                    </a:p>
                  </a:txBody>
                  <a:tcPr marL="9525" marR="9525" marT="9525" marB="0" anchor="ctr"/>
                </a:tc>
                <a:tc>
                  <a:txBody>
                    <a:bodyPr/>
                    <a:lstStyle/>
                    <a:p>
                      <a:pPr algn="ctr" rtl="0" fontAlgn="ctr"/>
                      <a:r>
                        <a:rPr lang="en-US" sz="1400" b="0" i="0" u="none" strike="noStrike">
                          <a:solidFill>
                            <a:srgbClr val="000000"/>
                          </a:solidFill>
                          <a:effectLst/>
                          <a:latin typeface="+mn-lt"/>
                        </a:rPr>
                        <a:t>D</a:t>
                      </a:r>
                    </a:p>
                  </a:txBody>
                  <a:tcPr marL="9525" marR="9525" marT="9525" marB="0" anchor="ctr"/>
                </a:tc>
                <a:tc>
                  <a:txBody>
                    <a:bodyPr/>
                    <a:lstStyle/>
                    <a:p>
                      <a:pPr algn="ctr" rtl="0" fontAlgn="ctr"/>
                      <a:r>
                        <a:rPr lang="en-US" sz="1400" b="0" i="0" u="none" strike="noStrike" dirty="0">
                          <a:solidFill>
                            <a:srgbClr val="000000"/>
                          </a:solidFill>
                          <a:effectLst/>
                          <a:latin typeface="+mn-lt"/>
                        </a:rPr>
                        <a:t>18</a:t>
                      </a:r>
                    </a:p>
                  </a:txBody>
                  <a:tcPr marL="9525" marR="9525" marT="9525" marB="0" anchor="ctr">
                    <a:solidFill>
                      <a:srgbClr val="00B050">
                        <a:alpha val="15000"/>
                      </a:srgbClr>
                    </a:solidFill>
                  </a:tcPr>
                </a:tc>
                <a:extLst>
                  <a:ext uri="{0D108BD9-81ED-4DB2-BD59-A6C34878D82A}">
                    <a16:rowId xmlns:a16="http://schemas.microsoft.com/office/drawing/2014/main" val="3862885977"/>
                  </a:ext>
                </a:extLst>
              </a:tr>
              <a:tr h="302744">
                <a:tc>
                  <a:txBody>
                    <a:bodyPr/>
                    <a:lstStyle/>
                    <a:p>
                      <a:pPr algn="ctr" rtl="0" fontAlgn="ctr"/>
                      <a:r>
                        <a:rPr lang="en-US" sz="1400" b="0" i="0" u="none" strike="noStrike">
                          <a:solidFill>
                            <a:srgbClr val="000000"/>
                          </a:solidFill>
                          <a:effectLst/>
                          <a:latin typeface="+mn-lt"/>
                        </a:rPr>
                        <a:t>m</a:t>
                      </a:r>
                    </a:p>
                  </a:txBody>
                  <a:tcPr marL="9525" marR="9525" marT="9525" marB="0" anchor="ctr"/>
                </a:tc>
                <a:tc>
                  <a:txBody>
                    <a:bodyPr/>
                    <a:lstStyle/>
                    <a:p>
                      <a:pPr algn="ctr" rtl="0" fontAlgn="ctr"/>
                      <a:r>
                        <a:rPr lang="en-US" sz="1400" b="0" i="0" u="none" strike="noStrike">
                          <a:solidFill>
                            <a:srgbClr val="000000"/>
                          </a:solidFill>
                          <a:effectLst/>
                          <a:latin typeface="+mn-lt"/>
                        </a:rPr>
                        <a:t>E</a:t>
                      </a:r>
                    </a:p>
                  </a:txBody>
                  <a:tcPr marL="9525" marR="9525" marT="9525" marB="0" anchor="ctr"/>
                </a:tc>
                <a:tc>
                  <a:txBody>
                    <a:bodyPr/>
                    <a:lstStyle/>
                    <a:p>
                      <a:pPr algn="ctr" rtl="0" fontAlgn="ctr"/>
                      <a:r>
                        <a:rPr lang="en-US" sz="1400" b="0" i="0" u="none" strike="noStrike">
                          <a:solidFill>
                            <a:srgbClr val="000000"/>
                          </a:solidFill>
                          <a:effectLst/>
                          <a:latin typeface="+mn-lt"/>
                        </a:rPr>
                        <a:t>14</a:t>
                      </a:r>
                    </a:p>
                  </a:txBody>
                  <a:tcPr marL="9525" marR="9525" marT="9525" marB="0" anchor="ctr">
                    <a:solidFill>
                      <a:srgbClr val="00B050">
                        <a:alpha val="15000"/>
                      </a:srgbClr>
                    </a:solidFill>
                  </a:tcPr>
                </a:tc>
                <a:extLst>
                  <a:ext uri="{0D108BD9-81ED-4DB2-BD59-A6C34878D82A}">
                    <a16:rowId xmlns:a16="http://schemas.microsoft.com/office/drawing/2014/main" val="698925886"/>
                  </a:ext>
                </a:extLst>
              </a:tr>
              <a:tr h="302744">
                <a:tc>
                  <a:txBody>
                    <a:bodyPr/>
                    <a:lstStyle/>
                    <a:p>
                      <a:pPr algn="ctr" rtl="0" fontAlgn="ctr"/>
                      <a:r>
                        <a:rPr lang="en-US" sz="1400" b="0" i="0" u="none" strike="noStrike">
                          <a:solidFill>
                            <a:srgbClr val="000000"/>
                          </a:solidFill>
                          <a:effectLst/>
                          <a:latin typeface="+mn-lt"/>
                        </a:rPr>
                        <a:t>m</a:t>
                      </a:r>
                    </a:p>
                  </a:txBody>
                  <a:tcPr marL="9525" marR="9525" marT="9525" marB="0" anchor="ctr"/>
                </a:tc>
                <a:tc>
                  <a:txBody>
                    <a:bodyPr/>
                    <a:lstStyle/>
                    <a:p>
                      <a:pPr algn="ctr" rtl="0" fontAlgn="ctr"/>
                      <a:r>
                        <a:rPr lang="en-US" sz="1400" b="0" i="0" u="none" strike="noStrike">
                          <a:solidFill>
                            <a:srgbClr val="000000"/>
                          </a:solidFill>
                          <a:effectLst/>
                          <a:latin typeface="+mn-lt"/>
                        </a:rPr>
                        <a:t>D</a:t>
                      </a:r>
                    </a:p>
                  </a:txBody>
                  <a:tcPr marL="9525" marR="9525" marT="9525" marB="0" anchor="ctr"/>
                </a:tc>
                <a:tc>
                  <a:txBody>
                    <a:bodyPr/>
                    <a:lstStyle/>
                    <a:p>
                      <a:pPr algn="ctr" rtl="0" fontAlgn="ctr"/>
                      <a:r>
                        <a:rPr lang="en-US" sz="1400" b="0" i="0" u="none" strike="noStrike">
                          <a:solidFill>
                            <a:srgbClr val="000000"/>
                          </a:solidFill>
                          <a:effectLst/>
                          <a:latin typeface="+mn-lt"/>
                        </a:rPr>
                        <a:t>25</a:t>
                      </a:r>
                    </a:p>
                  </a:txBody>
                  <a:tcPr marL="9525" marR="9525" marT="9525" marB="0" anchor="ctr">
                    <a:solidFill>
                      <a:srgbClr val="00B050">
                        <a:alpha val="15000"/>
                      </a:srgbClr>
                    </a:solidFill>
                  </a:tcPr>
                </a:tc>
                <a:extLst>
                  <a:ext uri="{0D108BD9-81ED-4DB2-BD59-A6C34878D82A}">
                    <a16:rowId xmlns:a16="http://schemas.microsoft.com/office/drawing/2014/main" val="412103781"/>
                  </a:ext>
                </a:extLst>
              </a:tr>
              <a:tr h="302744">
                <a:tc>
                  <a:txBody>
                    <a:bodyPr/>
                    <a:lstStyle/>
                    <a:p>
                      <a:pPr algn="ctr" rtl="0" fontAlgn="ctr"/>
                      <a:r>
                        <a:rPr lang="en-US" sz="1400" b="0" i="0" u="none" strike="noStrike">
                          <a:solidFill>
                            <a:srgbClr val="000000"/>
                          </a:solidFill>
                          <a:effectLst/>
                          <a:latin typeface="+mn-lt"/>
                        </a:rPr>
                        <a:t>p</a:t>
                      </a:r>
                    </a:p>
                  </a:txBody>
                  <a:tcPr marL="9525" marR="9525" marT="9525" marB="0" anchor="ctr"/>
                </a:tc>
                <a:tc>
                  <a:txBody>
                    <a:bodyPr/>
                    <a:lstStyle/>
                    <a:p>
                      <a:pPr algn="ctr" rtl="0" fontAlgn="ctr"/>
                      <a:r>
                        <a:rPr lang="en-US" sz="1400" b="0" i="0" u="none" strike="noStrike">
                          <a:solidFill>
                            <a:srgbClr val="000000"/>
                          </a:solidFill>
                          <a:effectLst/>
                          <a:latin typeface="+mn-lt"/>
                        </a:rPr>
                        <a:t>F</a:t>
                      </a:r>
                    </a:p>
                  </a:txBody>
                  <a:tcPr marL="9525" marR="9525" marT="9525" marB="0" anchor="ctr"/>
                </a:tc>
                <a:tc>
                  <a:txBody>
                    <a:bodyPr/>
                    <a:lstStyle/>
                    <a:p>
                      <a:pPr algn="ctr" rtl="0" fontAlgn="ctr"/>
                      <a:r>
                        <a:rPr lang="en-US" sz="1400" b="0" i="0" u="none" strike="noStrike">
                          <a:solidFill>
                            <a:srgbClr val="000000"/>
                          </a:solidFill>
                          <a:effectLst/>
                          <a:latin typeface="+mn-lt"/>
                        </a:rPr>
                        <a:t>21</a:t>
                      </a:r>
                    </a:p>
                  </a:txBody>
                  <a:tcPr marL="9525" marR="9525" marT="9525" marB="0" anchor="ctr">
                    <a:solidFill>
                      <a:srgbClr val="00B050">
                        <a:alpha val="15000"/>
                      </a:srgbClr>
                    </a:solidFill>
                  </a:tcPr>
                </a:tc>
                <a:extLst>
                  <a:ext uri="{0D108BD9-81ED-4DB2-BD59-A6C34878D82A}">
                    <a16:rowId xmlns:a16="http://schemas.microsoft.com/office/drawing/2014/main" val="3835171305"/>
                  </a:ext>
                </a:extLst>
              </a:tr>
              <a:tr h="302744">
                <a:tc>
                  <a:txBody>
                    <a:bodyPr/>
                    <a:lstStyle/>
                    <a:p>
                      <a:pPr algn="ctr" rtl="0" fontAlgn="ctr"/>
                      <a:r>
                        <a:rPr lang="en-US" sz="1400" b="0" i="0" u="none" strike="noStrike">
                          <a:solidFill>
                            <a:srgbClr val="000000"/>
                          </a:solidFill>
                          <a:effectLst/>
                          <a:latin typeface="+mn-lt"/>
                        </a:rPr>
                        <a:t>p</a:t>
                      </a:r>
                    </a:p>
                  </a:txBody>
                  <a:tcPr marL="9525" marR="9525" marT="9525" marB="0" anchor="ctr"/>
                </a:tc>
                <a:tc>
                  <a:txBody>
                    <a:bodyPr/>
                    <a:lstStyle/>
                    <a:p>
                      <a:pPr algn="ctr" rtl="0" fontAlgn="ctr"/>
                      <a:r>
                        <a:rPr lang="en-US" sz="1400" b="0" i="0" u="none" strike="noStrike">
                          <a:solidFill>
                            <a:srgbClr val="000000"/>
                          </a:solidFill>
                          <a:effectLst/>
                          <a:latin typeface="+mn-lt"/>
                        </a:rPr>
                        <a:t>G</a:t>
                      </a:r>
                    </a:p>
                  </a:txBody>
                  <a:tcPr marL="9525" marR="9525" marT="9525" marB="0" anchor="ctr"/>
                </a:tc>
                <a:tc>
                  <a:txBody>
                    <a:bodyPr/>
                    <a:lstStyle/>
                    <a:p>
                      <a:pPr algn="ctr" rtl="0" fontAlgn="ctr"/>
                      <a:r>
                        <a:rPr lang="en-US" sz="1400" b="0" i="0" u="none" strike="noStrike" dirty="0">
                          <a:solidFill>
                            <a:srgbClr val="000000"/>
                          </a:solidFill>
                          <a:effectLst/>
                          <a:latin typeface="+mn-lt"/>
                        </a:rPr>
                        <a:t>25</a:t>
                      </a:r>
                    </a:p>
                  </a:txBody>
                  <a:tcPr marL="9525" marR="9525" marT="9525" marB="0" anchor="ctr">
                    <a:solidFill>
                      <a:srgbClr val="00B050">
                        <a:alpha val="15000"/>
                      </a:srgbClr>
                    </a:solidFill>
                  </a:tcPr>
                </a:tc>
                <a:extLst>
                  <a:ext uri="{0D108BD9-81ED-4DB2-BD59-A6C34878D82A}">
                    <a16:rowId xmlns:a16="http://schemas.microsoft.com/office/drawing/2014/main" val="3173681404"/>
                  </a:ext>
                </a:extLst>
              </a:tr>
            </a:tbl>
          </a:graphicData>
        </a:graphic>
      </p:graphicFrame>
      <p:sp>
        <p:nvSpPr>
          <p:cNvPr id="2" name="Date Placeholder 1">
            <a:extLst>
              <a:ext uri="{FF2B5EF4-FFF2-40B4-BE49-F238E27FC236}">
                <a16:creationId xmlns:a16="http://schemas.microsoft.com/office/drawing/2014/main" id="{43AC71D4-EC53-2D2A-EA87-FEECDF265E4A}"/>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52088764-F3B4-6CFD-4B0E-D43E93E97646}"/>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2B6E2176-74E7-1D80-7893-036D68317E96}"/>
              </a:ext>
            </a:extLst>
          </p:cNvPr>
          <p:cNvSpPr>
            <a:spLocks noGrp="1"/>
          </p:cNvSpPr>
          <p:nvPr>
            <p:ph type="sldNum" sz="quarter" idx="12"/>
          </p:nvPr>
        </p:nvSpPr>
        <p:spPr/>
        <p:txBody>
          <a:bodyPr/>
          <a:lstStyle/>
          <a:p>
            <a:fld id="{21522A12-69FB-4CEA-B41C-E21C20ABD61E}" type="slidenum">
              <a:rPr lang="en-US" altLang="en-US" smtClean="0"/>
              <a:pPr/>
              <a:t>36</a:t>
            </a:fld>
            <a:endParaRPr lang="en-US" altLang="en-US"/>
          </a:p>
        </p:txBody>
      </p:sp>
      <p:sp>
        <p:nvSpPr>
          <p:cNvPr id="5" name="TextBox 4">
            <a:extLst>
              <a:ext uri="{FF2B5EF4-FFF2-40B4-BE49-F238E27FC236}">
                <a16:creationId xmlns:a16="http://schemas.microsoft.com/office/drawing/2014/main" id="{181A248E-DC03-86B6-5197-A894036B6D39}"/>
              </a:ext>
            </a:extLst>
          </p:cNvPr>
          <p:cNvSpPr txBox="1"/>
          <p:nvPr/>
        </p:nvSpPr>
        <p:spPr>
          <a:xfrm>
            <a:off x="4959475" y="825281"/>
            <a:ext cx="4016449" cy="307777"/>
          </a:xfrm>
          <a:prstGeom prst="rect">
            <a:avLst/>
          </a:prstGeom>
          <a:noFill/>
        </p:spPr>
        <p:txBody>
          <a:bodyPr wrap="square" rtlCol="0">
            <a:spAutoFit/>
          </a:bodyPr>
          <a:lstStyle/>
          <a:p>
            <a:r>
              <a:rPr lang="en-US" sz="1400" dirty="0">
                <a:latin typeface="+mn-lt"/>
              </a:rPr>
              <a:t>Re-sort the top part of the table by From column.</a:t>
            </a:r>
          </a:p>
        </p:txBody>
      </p:sp>
      <p:sp>
        <p:nvSpPr>
          <p:cNvPr id="7" name="Oval 6">
            <a:extLst>
              <a:ext uri="{FF2B5EF4-FFF2-40B4-BE49-F238E27FC236}">
                <a16:creationId xmlns:a16="http://schemas.microsoft.com/office/drawing/2014/main" id="{71CE4A33-72B5-ECAE-2A8B-E3117239E67B}"/>
              </a:ext>
            </a:extLst>
          </p:cNvPr>
          <p:cNvSpPr/>
          <p:nvPr/>
        </p:nvSpPr>
        <p:spPr>
          <a:xfrm>
            <a:off x="5104389" y="2388080"/>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C5FB58-10E0-0782-E72E-F9730F777A41}"/>
              </a:ext>
            </a:extLst>
          </p:cNvPr>
          <p:cNvSpPr/>
          <p:nvPr/>
        </p:nvSpPr>
        <p:spPr>
          <a:xfrm>
            <a:off x="5114259" y="2089302"/>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C0A9DDA-F594-3EF1-A93D-761620BB9344}"/>
              </a:ext>
            </a:extLst>
          </p:cNvPr>
          <p:cNvSpPr/>
          <p:nvPr/>
        </p:nvSpPr>
        <p:spPr>
          <a:xfrm>
            <a:off x="5114259" y="4198776"/>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0B90E8B-93FA-49CB-0F3C-9158E754E614}"/>
              </a:ext>
            </a:extLst>
          </p:cNvPr>
          <p:cNvSpPr/>
          <p:nvPr/>
        </p:nvSpPr>
        <p:spPr>
          <a:xfrm>
            <a:off x="5114259" y="3877848"/>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A88CD-7361-BD9A-841F-6F607502586A}"/>
              </a:ext>
            </a:extLst>
          </p:cNvPr>
          <p:cNvSpPr/>
          <p:nvPr/>
        </p:nvSpPr>
        <p:spPr>
          <a:xfrm>
            <a:off x="5114259" y="3593274"/>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FB2FDFD-787E-6641-CEFF-3B92F9229665}"/>
              </a:ext>
            </a:extLst>
          </p:cNvPr>
          <p:cNvSpPr/>
          <p:nvPr/>
        </p:nvSpPr>
        <p:spPr>
          <a:xfrm>
            <a:off x="5114259" y="3299127"/>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2DB199-902C-9750-B71B-5A62946BC5B0}"/>
              </a:ext>
            </a:extLst>
          </p:cNvPr>
          <p:cNvSpPr txBox="1"/>
          <p:nvPr/>
        </p:nvSpPr>
        <p:spPr>
          <a:xfrm>
            <a:off x="4959475" y="4564178"/>
            <a:ext cx="3820971" cy="307777"/>
          </a:xfrm>
          <a:prstGeom prst="rect">
            <a:avLst/>
          </a:prstGeom>
          <a:noFill/>
        </p:spPr>
        <p:txBody>
          <a:bodyPr wrap="square" rtlCol="0">
            <a:spAutoFit/>
          </a:bodyPr>
          <a:lstStyle/>
          <a:p>
            <a:r>
              <a:rPr lang="en-US" sz="1400" dirty="0">
                <a:latin typeface="+mn-lt"/>
              </a:rPr>
              <a:t>j, m, p have 2 or more entries less than 30 km</a:t>
            </a:r>
          </a:p>
        </p:txBody>
      </p:sp>
      <p:sp>
        <p:nvSpPr>
          <p:cNvPr id="15" name="TextBox 14">
            <a:extLst>
              <a:ext uri="{FF2B5EF4-FFF2-40B4-BE49-F238E27FC236}">
                <a16:creationId xmlns:a16="http://schemas.microsoft.com/office/drawing/2014/main" id="{DD6892A0-6D27-9B96-5139-2A72A5A98A9F}"/>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16" name="TextBox 15">
            <a:extLst>
              <a:ext uri="{FF2B5EF4-FFF2-40B4-BE49-F238E27FC236}">
                <a16:creationId xmlns:a16="http://schemas.microsoft.com/office/drawing/2014/main" id="{6C93859F-0F10-24B6-7B05-923320108BCA}"/>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13A - </a:t>
            </a:r>
            <a:r>
              <a:rPr kumimoji="0" lang="en-US" altLang="en-US" sz="14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400" b="0" i="0" u="none" strike="noStrike" cap="none" normalizeH="0" baseline="0" dirty="0">
              <a:ln>
                <a:noFill/>
              </a:ln>
              <a:solidFill>
                <a:schemeClr val="tx1"/>
              </a:solidFill>
              <a:effectLst/>
              <a:latin typeface="+mn-lt"/>
            </a:endParaRPr>
          </a:p>
        </p:txBody>
      </p:sp>
      <p:sp>
        <p:nvSpPr>
          <p:cNvPr id="6" name="TextBox 5">
            <a:extLst>
              <a:ext uri="{FF2B5EF4-FFF2-40B4-BE49-F238E27FC236}">
                <a16:creationId xmlns:a16="http://schemas.microsoft.com/office/drawing/2014/main" id="{F97B252A-E14E-22D7-D05A-E94F9E2C023E}"/>
              </a:ext>
            </a:extLst>
          </p:cNvPr>
          <p:cNvSpPr txBox="1"/>
          <p:nvPr/>
        </p:nvSpPr>
        <p:spPr>
          <a:xfrm>
            <a:off x="435036" y="895198"/>
            <a:ext cx="4136968" cy="1477328"/>
          </a:xfrm>
          <a:prstGeom prst="rect">
            <a:avLst/>
          </a:prstGeom>
          <a:noFill/>
        </p:spPr>
        <p:txBody>
          <a:bodyPr wrap="square" rtlCol="0">
            <a:spAutoFit/>
          </a:bodyPr>
          <a:lstStyle/>
          <a:p>
            <a:r>
              <a:rPr lang="en-US" u="sng" dirty="0">
                <a:latin typeface="+mn-lt"/>
              </a:rPr>
              <a:t>Question:</a:t>
            </a:r>
          </a:p>
          <a:p>
            <a:r>
              <a:rPr lang="en-US" dirty="0">
                <a:latin typeface="+mn-lt"/>
              </a:rPr>
              <a:t>What can you do to increase the number of new marks that are within the Maximum Allowable Distance of 2 or more existing valid benchmarks?</a:t>
            </a:r>
          </a:p>
        </p:txBody>
      </p:sp>
      <p:sp>
        <p:nvSpPr>
          <p:cNvPr id="17" name="TextBox 16">
            <a:extLst>
              <a:ext uri="{FF2B5EF4-FFF2-40B4-BE49-F238E27FC236}">
                <a16:creationId xmlns:a16="http://schemas.microsoft.com/office/drawing/2014/main" id="{23909053-7D79-27A7-E6FB-B00D91A690EA}"/>
              </a:ext>
            </a:extLst>
          </p:cNvPr>
          <p:cNvSpPr txBox="1"/>
          <p:nvPr/>
        </p:nvSpPr>
        <p:spPr>
          <a:xfrm>
            <a:off x="433931" y="2499716"/>
            <a:ext cx="4136967" cy="2031325"/>
          </a:xfrm>
          <a:prstGeom prst="rect">
            <a:avLst/>
          </a:prstGeom>
          <a:noFill/>
        </p:spPr>
        <p:txBody>
          <a:bodyPr wrap="square" rtlCol="0">
            <a:spAutoFit/>
          </a:bodyPr>
          <a:lstStyle/>
          <a:p>
            <a:r>
              <a:rPr lang="en-US" i="1" u="sng" dirty="0">
                <a:latin typeface="+mn-lt"/>
              </a:rPr>
              <a:t>Answer:</a:t>
            </a:r>
          </a:p>
          <a:p>
            <a:r>
              <a:rPr lang="en-US" i="1" dirty="0">
                <a:latin typeface="+mn-lt"/>
              </a:rPr>
              <a:t>Increase the Radius.</a:t>
            </a:r>
          </a:p>
          <a:p>
            <a:r>
              <a:rPr lang="en-US" i="1" dirty="0">
                <a:latin typeface="+mn-lt"/>
              </a:rPr>
              <a:t>But How?</a:t>
            </a:r>
          </a:p>
          <a:p>
            <a:endParaRPr lang="en-US" i="1" dirty="0">
              <a:latin typeface="+mn-lt"/>
            </a:endParaRPr>
          </a:p>
          <a:p>
            <a:r>
              <a:rPr lang="en-US" i="1" dirty="0">
                <a:latin typeface="+mn-lt"/>
              </a:rPr>
              <a:t>Longer Distances require Longer Duration Occupations. </a:t>
            </a:r>
          </a:p>
          <a:p>
            <a:r>
              <a:rPr lang="en-US" i="1" dirty="0">
                <a:latin typeface="+mn-lt"/>
              </a:rPr>
              <a:t>(see Figure 14 – next slide)</a:t>
            </a:r>
          </a:p>
        </p:txBody>
      </p:sp>
      <p:sp>
        <p:nvSpPr>
          <p:cNvPr id="18" name="TextBox 17">
            <a:extLst>
              <a:ext uri="{FF2B5EF4-FFF2-40B4-BE49-F238E27FC236}">
                <a16:creationId xmlns:a16="http://schemas.microsoft.com/office/drawing/2014/main" id="{97023D4C-A758-55D0-1B20-39D822F12ED8}"/>
              </a:ext>
            </a:extLst>
          </p:cNvPr>
          <p:cNvSpPr txBox="1"/>
          <p:nvPr/>
        </p:nvSpPr>
        <p:spPr>
          <a:xfrm>
            <a:off x="435037" y="4630712"/>
            <a:ext cx="4136967" cy="1754326"/>
          </a:xfrm>
          <a:prstGeom prst="rect">
            <a:avLst/>
          </a:prstGeom>
          <a:noFill/>
        </p:spPr>
        <p:txBody>
          <a:bodyPr wrap="square" rtlCol="0">
            <a:spAutoFit/>
          </a:bodyPr>
          <a:lstStyle/>
          <a:p>
            <a:r>
              <a:rPr lang="en-US" dirty="0">
                <a:latin typeface="+mn-lt"/>
              </a:rPr>
              <a:t>Inspecting the tabulated distances reveals that you could include all the new benchmarks if you use a 40 km Maximum Allowable Distance criterion. </a:t>
            </a:r>
          </a:p>
          <a:p>
            <a:endParaRPr lang="en-US" i="1" dirty="0">
              <a:latin typeface="+mn-lt"/>
            </a:endParaRPr>
          </a:p>
          <a:p>
            <a:r>
              <a:rPr lang="en-US" i="1" dirty="0">
                <a:latin typeface="+mn-lt"/>
              </a:rPr>
              <a:t>You decide on 45 km to be certain</a:t>
            </a:r>
            <a:r>
              <a:rPr lang="en-US" dirty="0">
                <a:latin typeface="+mn-lt"/>
              </a:rPr>
              <a:t>.</a:t>
            </a:r>
          </a:p>
        </p:txBody>
      </p:sp>
      <p:sp>
        <p:nvSpPr>
          <p:cNvPr id="19" name="Arrow: Right 18">
            <a:extLst>
              <a:ext uri="{FF2B5EF4-FFF2-40B4-BE49-F238E27FC236}">
                <a16:creationId xmlns:a16="http://schemas.microsoft.com/office/drawing/2014/main" id="{12FFC4C6-8D45-4602-B295-46904DA6B187}"/>
              </a:ext>
            </a:extLst>
          </p:cNvPr>
          <p:cNvSpPr/>
          <p:nvPr/>
        </p:nvSpPr>
        <p:spPr>
          <a:xfrm rot="5400000">
            <a:off x="4813453" y="1634611"/>
            <a:ext cx="601609" cy="30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96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8877F-B399-49B8-4557-FB4ADC629616}"/>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1C4AAD51-DFFB-F69C-8509-0DD562BC29D3}"/>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F06DE562-65D1-6516-A5AA-4E93A7E35B84}"/>
              </a:ext>
            </a:extLst>
          </p:cNvPr>
          <p:cNvSpPr>
            <a:spLocks noGrp="1"/>
          </p:cNvSpPr>
          <p:nvPr>
            <p:ph type="sldNum" sz="quarter" idx="12"/>
          </p:nvPr>
        </p:nvSpPr>
        <p:spPr/>
        <p:txBody>
          <a:bodyPr/>
          <a:lstStyle/>
          <a:p>
            <a:fld id="{21522A12-69FB-4CEA-B41C-E21C20ABD61E}" type="slidenum">
              <a:rPr lang="en-US" altLang="en-US" smtClean="0"/>
              <a:pPr/>
              <a:t>37</a:t>
            </a:fld>
            <a:endParaRPr lang="en-US" altLang="en-US"/>
          </a:p>
        </p:txBody>
      </p:sp>
      <p:sp>
        <p:nvSpPr>
          <p:cNvPr id="5" name="TextBox 4">
            <a:extLst>
              <a:ext uri="{FF2B5EF4-FFF2-40B4-BE49-F238E27FC236}">
                <a16:creationId xmlns:a16="http://schemas.microsoft.com/office/drawing/2014/main" id="{6F68EC86-0A4F-DCBB-3D4F-9C5E8B6331CB}"/>
              </a:ext>
            </a:extLst>
          </p:cNvPr>
          <p:cNvSpPr txBox="1"/>
          <p:nvPr/>
        </p:nvSpPr>
        <p:spPr>
          <a:xfrm>
            <a:off x="322869" y="460365"/>
            <a:ext cx="8198961" cy="307777"/>
          </a:xfrm>
          <a:prstGeom prst="rect">
            <a:avLst/>
          </a:prstGeom>
          <a:noFill/>
        </p:spPr>
        <p:txBody>
          <a:bodyPr wrap="square">
            <a:spAutoFit/>
          </a:bodyPr>
          <a:lstStyle/>
          <a:p>
            <a:r>
              <a:rPr lang="en-US" sz="1400" dirty="0">
                <a:latin typeface="+mn-lt"/>
              </a:rPr>
              <a:t>Figure 14 - Allowable Distance to Vertical Constraints to Achieve Orthometric Height (K-Code)</a:t>
            </a:r>
            <a:endParaRPr kumimoji="0" lang="en-US" altLang="en-US" sz="1400" b="0" i="0" u="none" strike="noStrike" cap="none" normalizeH="0" baseline="0" dirty="0">
              <a:ln>
                <a:noFill/>
              </a:ln>
              <a:solidFill>
                <a:schemeClr val="tx1"/>
              </a:solidFill>
              <a:effectLst/>
              <a:latin typeface="+mn-lt"/>
            </a:endParaRPr>
          </a:p>
        </p:txBody>
      </p:sp>
      <p:pic>
        <p:nvPicPr>
          <p:cNvPr id="6" name="Picture 2" descr="A chart which plots the Maximum Allowable Distance to existing valid benchmarks versus Observation Duration.">
            <a:extLst>
              <a:ext uri="{FF2B5EF4-FFF2-40B4-BE49-F238E27FC236}">
                <a16:creationId xmlns:a16="http://schemas.microsoft.com/office/drawing/2014/main" id="{DE8B046F-E11A-AD86-814E-4EF514157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88" y="1113982"/>
            <a:ext cx="5810250" cy="3800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DFE44F-8DEC-4BCE-3B2A-20009CE0BD20}"/>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9" name="TextBox 8">
            <a:extLst>
              <a:ext uri="{FF2B5EF4-FFF2-40B4-BE49-F238E27FC236}">
                <a16:creationId xmlns:a16="http://schemas.microsoft.com/office/drawing/2014/main" id="{20D6D2FA-C6CA-B60A-D7A5-4CA261ADC895}"/>
              </a:ext>
            </a:extLst>
          </p:cNvPr>
          <p:cNvSpPr txBox="1"/>
          <p:nvPr/>
        </p:nvSpPr>
        <p:spPr>
          <a:xfrm>
            <a:off x="500147" y="4998687"/>
            <a:ext cx="5849791" cy="523220"/>
          </a:xfrm>
          <a:prstGeom prst="rect">
            <a:avLst/>
          </a:prstGeom>
          <a:noFill/>
        </p:spPr>
        <p:txBody>
          <a:bodyPr wrap="square" rtlCol="0">
            <a:spAutoFit/>
          </a:bodyPr>
          <a:lstStyle/>
          <a:p>
            <a:r>
              <a:rPr lang="en-US" sz="1400" b="0" i="1" u="none" strike="noStrike" dirty="0">
                <a:solidFill>
                  <a:srgbClr val="000000"/>
                </a:solidFill>
                <a:effectLst/>
                <a:latin typeface="Arial" panose="020B0604020202020204" pitchFamily="34" charset="0"/>
              </a:rPr>
              <a:t>Occupation Duration times apply to the new marks where you want to derive its orthometric height with GNSS.</a:t>
            </a:r>
            <a:endParaRPr lang="en-US" sz="1100" i="1" dirty="0">
              <a:latin typeface="+mn-lt"/>
            </a:endParaRPr>
          </a:p>
        </p:txBody>
      </p:sp>
      <p:cxnSp>
        <p:nvCxnSpPr>
          <p:cNvPr id="10" name="Straight Arrow Connector 9">
            <a:extLst>
              <a:ext uri="{FF2B5EF4-FFF2-40B4-BE49-F238E27FC236}">
                <a16:creationId xmlns:a16="http://schemas.microsoft.com/office/drawing/2014/main" id="{50AECA53-E37C-25D3-56E9-87E917B8D3FE}"/>
              </a:ext>
            </a:extLst>
          </p:cNvPr>
          <p:cNvCxnSpPr>
            <a:cxnSpLocks/>
          </p:cNvCxnSpPr>
          <p:nvPr/>
        </p:nvCxnSpPr>
        <p:spPr>
          <a:xfrm>
            <a:off x="1499608" y="1870962"/>
            <a:ext cx="249082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79B4319-E9AB-4E58-924D-793CA800A188}"/>
              </a:ext>
            </a:extLst>
          </p:cNvPr>
          <p:cNvCxnSpPr>
            <a:cxnSpLocks/>
          </p:cNvCxnSpPr>
          <p:nvPr/>
        </p:nvCxnSpPr>
        <p:spPr>
          <a:xfrm>
            <a:off x="3990428" y="1858482"/>
            <a:ext cx="0" cy="1010094"/>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0FDFE34-FAD8-EC6A-34B1-6221640891B7}"/>
              </a:ext>
            </a:extLst>
          </p:cNvPr>
          <p:cNvSpPr txBox="1"/>
          <p:nvPr/>
        </p:nvSpPr>
        <p:spPr>
          <a:xfrm>
            <a:off x="1499608" y="1516960"/>
            <a:ext cx="917769" cy="307777"/>
          </a:xfrm>
          <a:prstGeom prst="rect">
            <a:avLst/>
          </a:prstGeom>
          <a:noFill/>
        </p:spPr>
        <p:txBody>
          <a:bodyPr wrap="square" rtlCol="0">
            <a:spAutoFit/>
          </a:bodyPr>
          <a:lstStyle/>
          <a:p>
            <a:r>
              <a:rPr lang="en-US" sz="1400" dirty="0">
                <a:solidFill>
                  <a:srgbClr val="FF0000"/>
                </a:solidFill>
              </a:rPr>
              <a:t>45 km</a:t>
            </a:r>
          </a:p>
        </p:txBody>
      </p:sp>
      <p:sp>
        <p:nvSpPr>
          <p:cNvPr id="16" name="TextBox 15">
            <a:extLst>
              <a:ext uri="{FF2B5EF4-FFF2-40B4-BE49-F238E27FC236}">
                <a16:creationId xmlns:a16="http://schemas.microsoft.com/office/drawing/2014/main" id="{EF297CC7-47E1-646F-06B9-F4A50E9DACD4}"/>
              </a:ext>
            </a:extLst>
          </p:cNvPr>
          <p:cNvSpPr txBox="1"/>
          <p:nvPr/>
        </p:nvSpPr>
        <p:spPr>
          <a:xfrm rot="16200000">
            <a:off x="3427010" y="2190591"/>
            <a:ext cx="791233" cy="307777"/>
          </a:xfrm>
          <a:prstGeom prst="rect">
            <a:avLst/>
          </a:prstGeom>
          <a:noFill/>
        </p:spPr>
        <p:txBody>
          <a:bodyPr wrap="square" rtlCol="0">
            <a:spAutoFit/>
          </a:bodyPr>
          <a:lstStyle/>
          <a:p>
            <a:r>
              <a:rPr lang="en-US" sz="1400" dirty="0">
                <a:solidFill>
                  <a:srgbClr val="FF0000"/>
                </a:solidFill>
              </a:rPr>
              <a:t>5 </a:t>
            </a:r>
            <a:r>
              <a:rPr lang="en-US" sz="1400" dirty="0" err="1">
                <a:solidFill>
                  <a:srgbClr val="FF0000"/>
                </a:solidFill>
              </a:rPr>
              <a:t>hrs</a:t>
            </a:r>
            <a:endParaRPr lang="en-US" sz="1400" dirty="0">
              <a:solidFill>
                <a:srgbClr val="FF0000"/>
              </a:solidFill>
            </a:endParaRPr>
          </a:p>
        </p:txBody>
      </p:sp>
      <p:sp>
        <p:nvSpPr>
          <p:cNvPr id="8" name="TextBox 7">
            <a:extLst>
              <a:ext uri="{FF2B5EF4-FFF2-40B4-BE49-F238E27FC236}">
                <a16:creationId xmlns:a16="http://schemas.microsoft.com/office/drawing/2014/main" id="{177FCA24-CF15-E9AC-CD6A-3BF47CE73063}"/>
              </a:ext>
            </a:extLst>
          </p:cNvPr>
          <p:cNvSpPr txBox="1"/>
          <p:nvPr/>
        </p:nvSpPr>
        <p:spPr>
          <a:xfrm>
            <a:off x="4128485" y="2166450"/>
            <a:ext cx="1110830" cy="507831"/>
          </a:xfrm>
          <a:prstGeom prst="rect">
            <a:avLst/>
          </a:prstGeom>
          <a:noFill/>
        </p:spPr>
        <p:txBody>
          <a:bodyPr wrap="square" rtlCol="0">
            <a:spAutoFit/>
          </a:bodyPr>
          <a:lstStyle/>
          <a:p>
            <a:pPr algn="ctr">
              <a:spcBef>
                <a:spcPts val="0"/>
              </a:spcBef>
              <a:spcAft>
                <a:spcPts val="0"/>
              </a:spcAft>
            </a:pPr>
            <a:r>
              <a:rPr lang="en-US" sz="900" i="1" dirty="0">
                <a:solidFill>
                  <a:srgbClr val="FF0000"/>
                </a:solidFill>
                <a:latin typeface="+mn-lt"/>
                <a:cs typeface="Calibri" panose="020F0502020204030204" pitchFamily="34" charset="0"/>
              </a:rPr>
              <a:t>Average Duration of 2 Longest Occupations</a:t>
            </a:r>
          </a:p>
        </p:txBody>
      </p:sp>
      <p:graphicFrame>
        <p:nvGraphicFramePr>
          <p:cNvPr id="11" name="Table 12" descr="A table which shows the Maximum Allowable Distance to existing valid benchmarks versus Observation Duration.">
            <a:extLst>
              <a:ext uri="{FF2B5EF4-FFF2-40B4-BE49-F238E27FC236}">
                <a16:creationId xmlns:a16="http://schemas.microsoft.com/office/drawing/2014/main" id="{8FC4752E-4CFB-D108-9785-0A606650B46A}"/>
              </a:ext>
            </a:extLst>
          </p:cNvPr>
          <p:cNvGraphicFramePr>
            <a:graphicFrameLocks noGrp="1"/>
          </p:cNvGraphicFramePr>
          <p:nvPr>
            <p:extLst>
              <p:ext uri="{D42A27DB-BD31-4B8C-83A1-F6EECF244321}">
                <p14:modId xmlns:p14="http://schemas.microsoft.com/office/powerpoint/2010/main" val="1447913439"/>
              </p:ext>
            </p:extLst>
          </p:nvPr>
        </p:nvGraphicFramePr>
        <p:xfrm>
          <a:off x="6463698" y="1113982"/>
          <a:ext cx="2459421" cy="2202805"/>
        </p:xfrm>
        <a:graphic>
          <a:graphicData uri="http://schemas.openxmlformats.org/drawingml/2006/table">
            <a:tbl>
              <a:tblPr firstRow="1" bandRow="1">
                <a:tableStyleId>{5C22544A-7EE6-4342-B048-85BDC9FD1C3A}</a:tableStyleId>
              </a:tblPr>
              <a:tblGrid>
                <a:gridCol w="1282426">
                  <a:extLst>
                    <a:ext uri="{9D8B030D-6E8A-4147-A177-3AD203B41FA5}">
                      <a16:colId xmlns:a16="http://schemas.microsoft.com/office/drawing/2014/main" val="3685938462"/>
                    </a:ext>
                  </a:extLst>
                </a:gridCol>
                <a:gridCol w="1176995">
                  <a:extLst>
                    <a:ext uri="{9D8B030D-6E8A-4147-A177-3AD203B41FA5}">
                      <a16:colId xmlns:a16="http://schemas.microsoft.com/office/drawing/2014/main" val="447772864"/>
                    </a:ext>
                  </a:extLst>
                </a:gridCol>
              </a:tblGrid>
              <a:tr h="539461">
                <a:tc>
                  <a:txBody>
                    <a:bodyPr/>
                    <a:lstStyle/>
                    <a:p>
                      <a:pPr algn="ctr"/>
                      <a:r>
                        <a:rPr lang="en-US" sz="1200" b="1" dirty="0">
                          <a:solidFill>
                            <a:schemeClr val="bg1"/>
                          </a:solidFill>
                        </a:rPr>
                        <a:t>Maximum Allowable Distance (km)</a:t>
                      </a:r>
                    </a:p>
                  </a:txBody>
                  <a:tcPr/>
                </a:tc>
                <a:tc>
                  <a:txBody>
                    <a:bodyPr/>
                    <a:lstStyle/>
                    <a:p>
                      <a:pPr algn="ctr"/>
                      <a:r>
                        <a:rPr lang="en-US" sz="1200" b="1" dirty="0">
                          <a:solidFill>
                            <a:schemeClr val="bg1"/>
                          </a:solidFill>
                        </a:rPr>
                        <a:t>Occupation Duration (</a:t>
                      </a:r>
                      <a:r>
                        <a:rPr lang="en-US" sz="1200" b="1" dirty="0" err="1">
                          <a:solidFill>
                            <a:schemeClr val="bg1"/>
                          </a:solidFill>
                        </a:rPr>
                        <a:t>hrs</a:t>
                      </a:r>
                      <a:r>
                        <a:rPr lang="en-US" sz="1200" b="1" dirty="0">
                          <a:solidFill>
                            <a:schemeClr val="bg1"/>
                          </a:solidFill>
                        </a:rPr>
                        <a:t>)</a:t>
                      </a:r>
                    </a:p>
                  </a:txBody>
                  <a:tcPr/>
                </a:tc>
                <a:extLst>
                  <a:ext uri="{0D108BD9-81ED-4DB2-BD59-A6C34878D82A}">
                    <a16:rowId xmlns:a16="http://schemas.microsoft.com/office/drawing/2014/main" val="537262323"/>
                  </a:ext>
                </a:extLst>
              </a:tr>
              <a:tr h="312545">
                <a:tc>
                  <a:txBody>
                    <a:bodyPr/>
                    <a:lstStyle/>
                    <a:p>
                      <a:pPr algn="ctr"/>
                      <a:r>
                        <a:rPr lang="en-US" sz="1200" b="0" dirty="0">
                          <a:solidFill>
                            <a:schemeClr val="tx1"/>
                          </a:solidFill>
                        </a:rPr>
                        <a:t>30 km</a:t>
                      </a:r>
                    </a:p>
                  </a:txBody>
                  <a:tcPr/>
                </a:tc>
                <a:tc>
                  <a:txBody>
                    <a:bodyPr/>
                    <a:lstStyle/>
                    <a:p>
                      <a:pPr algn="ctr"/>
                      <a:r>
                        <a:rPr lang="en-US" sz="1200" b="0" dirty="0">
                          <a:solidFill>
                            <a:schemeClr val="tx1"/>
                          </a:solidFill>
                        </a:rPr>
                        <a:t>2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297234074"/>
                  </a:ext>
                </a:extLst>
              </a:tr>
              <a:tr h="312545">
                <a:tc>
                  <a:txBody>
                    <a:bodyPr/>
                    <a:lstStyle/>
                    <a:p>
                      <a:pPr algn="ctr"/>
                      <a:r>
                        <a:rPr lang="en-US" sz="1200" b="0" dirty="0">
                          <a:solidFill>
                            <a:schemeClr val="tx1"/>
                          </a:solidFill>
                        </a:rPr>
                        <a:t>35 km</a:t>
                      </a:r>
                    </a:p>
                  </a:txBody>
                  <a:tcPr/>
                </a:tc>
                <a:tc>
                  <a:txBody>
                    <a:bodyPr/>
                    <a:lstStyle/>
                    <a:p>
                      <a:pPr algn="ctr"/>
                      <a:r>
                        <a:rPr lang="en-US" sz="1200" b="0" dirty="0">
                          <a:solidFill>
                            <a:schemeClr val="tx1"/>
                          </a:solidFill>
                        </a:rPr>
                        <a:t>3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1536101634"/>
                  </a:ext>
                </a:extLst>
              </a:tr>
              <a:tr h="312545">
                <a:tc>
                  <a:txBody>
                    <a:bodyPr/>
                    <a:lstStyle/>
                    <a:p>
                      <a:pPr algn="ctr"/>
                      <a:r>
                        <a:rPr lang="en-US" sz="1200" b="0" dirty="0">
                          <a:solidFill>
                            <a:schemeClr val="tx1"/>
                          </a:solidFill>
                        </a:rPr>
                        <a:t>40 km</a:t>
                      </a:r>
                    </a:p>
                  </a:txBody>
                  <a:tcPr/>
                </a:tc>
                <a:tc>
                  <a:txBody>
                    <a:bodyPr/>
                    <a:lstStyle/>
                    <a:p>
                      <a:pPr algn="ctr"/>
                      <a:r>
                        <a:rPr lang="en-US" sz="1200" b="0" dirty="0">
                          <a:solidFill>
                            <a:schemeClr val="tx1"/>
                          </a:solidFill>
                        </a:rPr>
                        <a:t>4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2567423284"/>
                  </a:ext>
                </a:extLst>
              </a:tr>
              <a:tr h="312545">
                <a:tc>
                  <a:txBody>
                    <a:bodyPr/>
                    <a:lstStyle/>
                    <a:p>
                      <a:pPr algn="ctr"/>
                      <a:r>
                        <a:rPr lang="en-US" sz="1200" b="0" dirty="0">
                          <a:solidFill>
                            <a:schemeClr val="tx1"/>
                          </a:solidFill>
                        </a:rPr>
                        <a:t>45 km</a:t>
                      </a:r>
                    </a:p>
                  </a:txBody>
                  <a:tcPr/>
                </a:tc>
                <a:tc>
                  <a:txBody>
                    <a:bodyPr/>
                    <a:lstStyle/>
                    <a:p>
                      <a:pPr algn="ctr"/>
                      <a:r>
                        <a:rPr lang="en-US" sz="1200" b="0" dirty="0">
                          <a:solidFill>
                            <a:schemeClr val="tx1"/>
                          </a:solidFill>
                        </a:rPr>
                        <a:t>5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3265567891"/>
                  </a:ext>
                </a:extLst>
              </a:tr>
              <a:tr h="312545">
                <a:tc>
                  <a:txBody>
                    <a:bodyPr/>
                    <a:lstStyle/>
                    <a:p>
                      <a:pPr algn="ctr"/>
                      <a:r>
                        <a:rPr lang="en-US" sz="1200" b="0" dirty="0">
                          <a:solidFill>
                            <a:schemeClr val="tx1"/>
                          </a:solidFill>
                        </a:rPr>
                        <a:t>50 km</a:t>
                      </a:r>
                    </a:p>
                  </a:txBody>
                  <a:tcPr/>
                </a:tc>
                <a:tc>
                  <a:txBody>
                    <a:bodyPr/>
                    <a:lstStyle/>
                    <a:p>
                      <a:pPr algn="ctr"/>
                      <a:r>
                        <a:rPr lang="en-US" sz="1200" b="0" dirty="0">
                          <a:solidFill>
                            <a:schemeClr val="tx1"/>
                          </a:solidFill>
                        </a:rPr>
                        <a:t>6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702229259"/>
                  </a:ext>
                </a:extLst>
              </a:tr>
            </a:tbl>
          </a:graphicData>
        </a:graphic>
      </p:graphicFrame>
    </p:spTree>
    <p:extLst>
      <p:ext uri="{BB962C8B-B14F-4D97-AF65-F5344CB8AC3E}">
        <p14:creationId xmlns:p14="http://schemas.microsoft.com/office/powerpoint/2010/main" val="726649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03A62C-AC7A-9960-EF72-B648A56ED42D}"/>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A65D730A-98F4-3BFE-E6B1-AB5EF52F6E50}"/>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B36921EB-BD2D-4EC1-11BF-C1381032FE87}"/>
              </a:ext>
            </a:extLst>
          </p:cNvPr>
          <p:cNvSpPr>
            <a:spLocks noGrp="1"/>
          </p:cNvSpPr>
          <p:nvPr>
            <p:ph type="sldNum" sz="quarter" idx="12"/>
          </p:nvPr>
        </p:nvSpPr>
        <p:spPr/>
        <p:txBody>
          <a:bodyPr/>
          <a:lstStyle/>
          <a:p>
            <a:fld id="{21522A12-69FB-4CEA-B41C-E21C20ABD61E}" type="slidenum">
              <a:rPr lang="en-US" altLang="en-US" smtClean="0"/>
              <a:pPr/>
              <a:t>38</a:t>
            </a:fld>
            <a:endParaRPr lang="en-US" altLang="en-US"/>
          </a:p>
        </p:txBody>
      </p:sp>
      <p:sp>
        <p:nvSpPr>
          <p:cNvPr id="9" name="TextBox 8">
            <a:extLst>
              <a:ext uri="{FF2B5EF4-FFF2-40B4-BE49-F238E27FC236}">
                <a16:creationId xmlns:a16="http://schemas.microsoft.com/office/drawing/2014/main" id="{E2E04F09-BA01-CC56-9817-5D5327BA6D09}"/>
              </a:ext>
            </a:extLst>
          </p:cNvPr>
          <p:cNvSpPr txBox="1"/>
          <p:nvPr/>
        </p:nvSpPr>
        <p:spPr>
          <a:xfrm>
            <a:off x="322869" y="460365"/>
            <a:ext cx="8198961" cy="307777"/>
          </a:xfrm>
          <a:prstGeom prst="rect">
            <a:avLst/>
          </a:prstGeom>
          <a:noFill/>
        </p:spPr>
        <p:txBody>
          <a:bodyPr wrap="square">
            <a:spAutoFit/>
          </a:bodyPr>
          <a:lstStyle/>
          <a:p>
            <a:r>
              <a:rPr lang="en-US" sz="1400" dirty="0">
                <a:latin typeface="+mn-lt"/>
              </a:rPr>
              <a:t>Figure 14 - Allowable Distance to Vertical Constraints to Achieve Orthometric Height (K-Code)</a:t>
            </a:r>
            <a:endParaRPr kumimoji="0" lang="en-US" altLang="en-US" sz="1400" b="0" i="0" u="none" strike="noStrike" cap="none" normalizeH="0" baseline="0" dirty="0">
              <a:ln>
                <a:noFill/>
              </a:ln>
              <a:solidFill>
                <a:schemeClr val="tx1"/>
              </a:solidFill>
              <a:effectLst/>
              <a:latin typeface="+mn-lt"/>
            </a:endParaRPr>
          </a:p>
        </p:txBody>
      </p:sp>
      <p:sp>
        <p:nvSpPr>
          <p:cNvPr id="10" name="TextBox 9">
            <a:extLst>
              <a:ext uri="{FF2B5EF4-FFF2-40B4-BE49-F238E27FC236}">
                <a16:creationId xmlns:a16="http://schemas.microsoft.com/office/drawing/2014/main" id="{E0C2EF34-496B-B9D5-8E89-F9DF6F84EF67}"/>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12" name="TextBox 11">
            <a:extLst>
              <a:ext uri="{FF2B5EF4-FFF2-40B4-BE49-F238E27FC236}">
                <a16:creationId xmlns:a16="http://schemas.microsoft.com/office/drawing/2014/main" id="{95545237-77A2-E2D7-2921-AB534D65A371}"/>
              </a:ext>
            </a:extLst>
          </p:cNvPr>
          <p:cNvSpPr txBox="1"/>
          <p:nvPr/>
        </p:nvSpPr>
        <p:spPr>
          <a:xfrm>
            <a:off x="247650" y="1178377"/>
            <a:ext cx="8667750" cy="4462760"/>
          </a:xfrm>
          <a:prstGeom prst="rect">
            <a:avLst/>
          </a:prstGeom>
          <a:noFill/>
        </p:spPr>
        <p:txBody>
          <a:bodyPr wrap="square">
            <a:spAutoFit/>
          </a:bodyPr>
          <a:lstStyle/>
          <a:p>
            <a:r>
              <a:rPr lang="en-US" dirty="0">
                <a:latin typeface="+mn-lt"/>
              </a:rPr>
              <a:t>Tips on Using Figure 14</a:t>
            </a:r>
          </a:p>
          <a:p>
            <a:endParaRPr lang="en-US" sz="1400" dirty="0">
              <a:latin typeface="+mn-lt"/>
            </a:endParaRPr>
          </a:p>
          <a:p>
            <a:r>
              <a:rPr lang="en-US" sz="1400" dirty="0">
                <a:latin typeface="+mn-lt"/>
              </a:rPr>
              <a:t>The chart in Figure 14 is only meant to help you plan how long to occupy new marks in order to determine high accuracy orthometric heights with GNSS (i.e., to get the so-called K-height classification in the IDB). The session duration on such new marks is dependent on the distance to two nearby existing valid benchmarks. For a given new mark, you would look at your project map, find the two nearest existing valid benchmarks, and plot their distances on this chart.</a:t>
            </a:r>
          </a:p>
          <a:p>
            <a:endParaRPr lang="en-US" sz="1400" dirty="0">
              <a:latin typeface="+mn-lt"/>
            </a:endParaRPr>
          </a:p>
          <a:p>
            <a:r>
              <a:rPr lang="en-US" sz="1400" dirty="0">
                <a:latin typeface="+mn-lt"/>
              </a:rPr>
              <a:t>Say one is at 30 km, and the other is at 50 km. The more distant benchmark is further so select 50 km. The chart indicates to occupy the new mark for 6 hours. </a:t>
            </a:r>
          </a:p>
          <a:p>
            <a:endParaRPr lang="en-US" sz="1400" dirty="0">
              <a:latin typeface="+mn-lt"/>
            </a:endParaRPr>
          </a:p>
          <a:p>
            <a:r>
              <a:rPr lang="en-US" sz="1400" dirty="0">
                <a:latin typeface="+mn-lt"/>
              </a:rPr>
              <a:t>Since the Standard requires a minimum of 2 or 3 sessions depending on Classification, then the surveyor should occupy the new mark for an average of 6 hours for the 2 or 3 sessions to meet the Specification.</a:t>
            </a:r>
          </a:p>
          <a:p>
            <a:endParaRPr lang="en-US" sz="1400" dirty="0">
              <a:latin typeface="+mn-lt"/>
            </a:endParaRPr>
          </a:p>
          <a:p>
            <a:r>
              <a:rPr lang="en-US" sz="1400" dirty="0">
                <a:latin typeface="+mn-lt"/>
              </a:rPr>
              <a:t>For existing valid benchmarks, they already have published orthometric heights. In that case, this chart doesn't apply (you are not determining their orthometric height). Instead, they should be occupied according to the desired Standard for ellipsoid heights.</a:t>
            </a:r>
          </a:p>
          <a:p>
            <a:endParaRPr lang="en-US" sz="1400" dirty="0">
              <a:latin typeface="+mn-lt"/>
            </a:endParaRPr>
          </a:p>
          <a:p>
            <a:r>
              <a:rPr lang="en-US" sz="1400" dirty="0">
                <a:latin typeface="+mn-lt"/>
              </a:rPr>
              <a:t>The general rule for Figure 14:  Occupation Duration times apply to the new marks where you want to derive its orthometric height with GNSS. </a:t>
            </a:r>
          </a:p>
        </p:txBody>
      </p:sp>
    </p:spTree>
    <p:extLst>
      <p:ext uri="{BB962C8B-B14F-4D97-AF65-F5344CB8AC3E}">
        <p14:creationId xmlns:p14="http://schemas.microsoft.com/office/powerpoint/2010/main" val="2058340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7A9C24-0063-54AE-4CD1-65847E96138C}"/>
              </a:ext>
            </a:extLst>
          </p:cNvPr>
          <p:cNvSpPr>
            <a:spLocks noGrp="1"/>
          </p:cNvSpPr>
          <p:nvPr>
            <p:ph type="title"/>
          </p:nvPr>
        </p:nvSpPr>
        <p:spPr/>
        <p:txBody>
          <a:bodyPr/>
          <a:lstStyle/>
          <a:p>
            <a:r>
              <a:rPr lang="en-US" dirty="0"/>
              <a:t>Why the Long Occupations for OPUS PP?</a:t>
            </a:r>
          </a:p>
        </p:txBody>
      </p:sp>
      <p:sp>
        <p:nvSpPr>
          <p:cNvPr id="6" name="Content Placeholder 5">
            <a:extLst>
              <a:ext uri="{FF2B5EF4-FFF2-40B4-BE49-F238E27FC236}">
                <a16:creationId xmlns:a16="http://schemas.microsoft.com/office/drawing/2014/main" id="{4265C3E0-C468-ABA4-29B4-D0C34C86A3FC}"/>
              </a:ext>
            </a:extLst>
          </p:cNvPr>
          <p:cNvSpPr>
            <a:spLocks noGrp="1"/>
          </p:cNvSpPr>
          <p:nvPr>
            <p:ph idx="1"/>
          </p:nvPr>
        </p:nvSpPr>
        <p:spPr>
          <a:xfrm>
            <a:off x="457200" y="1600200"/>
            <a:ext cx="8229600" cy="4665133"/>
          </a:xfrm>
        </p:spPr>
        <p:txBody>
          <a:bodyPr/>
          <a:lstStyle/>
          <a:p>
            <a:r>
              <a:rPr lang="en-US" sz="2000" b="1" i="1" dirty="0"/>
              <a:t>Q:  WHY does OPUS PP require such long durations?</a:t>
            </a:r>
          </a:p>
          <a:p>
            <a:r>
              <a:rPr lang="en-US" sz="2000" dirty="0"/>
              <a:t>A:  Because OPUS uses a post-processing engine that takes into account many variables that might or might not be considered in non-NGS </a:t>
            </a:r>
            <a:r>
              <a:rPr lang="en-US" sz="2000" dirty="0" err="1"/>
              <a:t>softwares</a:t>
            </a:r>
            <a:r>
              <a:rPr lang="en-US" sz="2000" dirty="0"/>
              <a:t>.</a:t>
            </a:r>
          </a:p>
          <a:p>
            <a:pPr lvl="1"/>
            <a:r>
              <a:rPr lang="en-US" sz="1800" dirty="0"/>
              <a:t>These include ocean loading, earth tides, correction for the motion of the earth's center-of-mass.</a:t>
            </a:r>
          </a:p>
          <a:p>
            <a:pPr lvl="1"/>
            <a:r>
              <a:rPr lang="en-US" sz="1800" dirty="0"/>
              <a:t>Successfully solving for these variables requires more data over a longer duration. </a:t>
            </a:r>
          </a:p>
          <a:p>
            <a:pPr lvl="1"/>
            <a:r>
              <a:rPr lang="en-US" sz="1800" dirty="0"/>
              <a:t>NGS does not know whether any particular software (or the surveyor's choice of settings within) has included any of these effects, so NGS limits the GVX PP and other GVX methods to shorter baselines and sets shorter occupation durations for them.</a:t>
            </a:r>
          </a:p>
        </p:txBody>
      </p:sp>
      <p:sp>
        <p:nvSpPr>
          <p:cNvPr id="2" name="Date Placeholder 1">
            <a:extLst>
              <a:ext uri="{FF2B5EF4-FFF2-40B4-BE49-F238E27FC236}">
                <a16:creationId xmlns:a16="http://schemas.microsoft.com/office/drawing/2014/main" id="{E993A681-2139-F156-5D48-F45321FFB0F9}"/>
              </a:ext>
            </a:extLst>
          </p:cNvPr>
          <p:cNvSpPr>
            <a:spLocks noGrp="1"/>
          </p:cNvSpPr>
          <p:nvPr>
            <p:ph type="dt" sz="half" idx="10"/>
          </p:nvPr>
        </p:nvSpPr>
        <p:spPr/>
        <p:txBody>
          <a:bodyPr/>
          <a:lstStyle/>
          <a:p>
            <a:r>
              <a:rPr lang="en-US" altLang="en-US"/>
              <a:t>April 13, 2023</a:t>
            </a:r>
          </a:p>
        </p:txBody>
      </p:sp>
      <p:sp>
        <p:nvSpPr>
          <p:cNvPr id="3" name="Footer Placeholder 2">
            <a:extLst>
              <a:ext uri="{FF2B5EF4-FFF2-40B4-BE49-F238E27FC236}">
                <a16:creationId xmlns:a16="http://schemas.microsoft.com/office/drawing/2014/main" id="{4814BA39-20C9-13BA-F375-8D3B41B1E740}"/>
              </a:ext>
            </a:extLst>
          </p:cNvPr>
          <p:cNvSpPr>
            <a:spLocks noGrp="1"/>
          </p:cNvSpPr>
          <p:nvPr>
            <p:ph type="ftr" sz="quarter" idx="11"/>
          </p:nvPr>
        </p:nvSpPr>
        <p:spPr/>
        <p:txBody>
          <a:bodyPr/>
          <a:lstStyle/>
          <a:p>
            <a:pPr>
              <a:defRPr/>
            </a:pPr>
            <a:r>
              <a:rPr lang="en-US"/>
              <a:t>Classifications, Standards, and Specifications OPUS Projects 5.1</a:t>
            </a:r>
          </a:p>
        </p:txBody>
      </p:sp>
      <p:sp>
        <p:nvSpPr>
          <p:cNvPr id="4" name="Slide Number Placeholder 3">
            <a:extLst>
              <a:ext uri="{FF2B5EF4-FFF2-40B4-BE49-F238E27FC236}">
                <a16:creationId xmlns:a16="http://schemas.microsoft.com/office/drawing/2014/main" id="{459631A4-0D61-A684-8263-D42605290DDF}"/>
              </a:ext>
            </a:extLst>
          </p:cNvPr>
          <p:cNvSpPr>
            <a:spLocks noGrp="1"/>
          </p:cNvSpPr>
          <p:nvPr>
            <p:ph type="sldNum" sz="quarter" idx="12"/>
          </p:nvPr>
        </p:nvSpPr>
        <p:spPr/>
        <p:txBody>
          <a:bodyPr/>
          <a:lstStyle/>
          <a:p>
            <a:fld id="{21522A12-69FB-4CEA-B41C-E21C20ABD61E}" type="slidenum">
              <a:rPr lang="en-US" altLang="en-US" smtClean="0"/>
              <a:pPr/>
              <a:t>39</a:t>
            </a:fld>
            <a:endParaRPr lang="en-US" altLang="en-US"/>
          </a:p>
        </p:txBody>
      </p:sp>
    </p:spTree>
    <p:extLst>
      <p:ext uri="{BB962C8B-B14F-4D97-AF65-F5344CB8AC3E}">
        <p14:creationId xmlns:p14="http://schemas.microsoft.com/office/powerpoint/2010/main" val="1541415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8466-EE81-4359-841F-DB5BA074F366}"/>
              </a:ext>
            </a:extLst>
          </p:cNvPr>
          <p:cNvSpPr>
            <a:spLocks noGrp="1"/>
          </p:cNvSpPr>
          <p:nvPr>
            <p:ph type="title"/>
          </p:nvPr>
        </p:nvSpPr>
        <p:spPr/>
        <p:txBody>
          <a:bodyPr/>
          <a:lstStyle/>
          <a:p>
            <a:r>
              <a:rPr lang="en-US" dirty="0"/>
              <a:t>Intent of New Classifications &amp; Standards</a:t>
            </a:r>
          </a:p>
        </p:txBody>
      </p:sp>
      <p:sp>
        <p:nvSpPr>
          <p:cNvPr id="3" name="Content Placeholder 2">
            <a:extLst>
              <a:ext uri="{FF2B5EF4-FFF2-40B4-BE49-F238E27FC236}">
                <a16:creationId xmlns:a16="http://schemas.microsoft.com/office/drawing/2014/main" id="{C3DD3505-D383-6D2A-9434-9306F1B79CFE}"/>
              </a:ext>
            </a:extLst>
          </p:cNvPr>
          <p:cNvSpPr>
            <a:spLocks noGrp="1"/>
          </p:cNvSpPr>
          <p:nvPr>
            <p:ph idx="1"/>
          </p:nvPr>
        </p:nvSpPr>
        <p:spPr/>
        <p:txBody>
          <a:bodyPr/>
          <a:lstStyle/>
          <a:p>
            <a:r>
              <a:rPr lang="en-US" sz="2800" dirty="0"/>
              <a:t>This publication </a:t>
            </a:r>
            <a:r>
              <a:rPr lang="en-US" sz="2800" u="sng" dirty="0"/>
              <a:t>supplements</a:t>
            </a:r>
            <a:r>
              <a:rPr lang="en-US" sz="2800" dirty="0"/>
              <a:t> </a:t>
            </a:r>
          </a:p>
          <a:p>
            <a:pPr lvl="1"/>
            <a:r>
              <a:rPr lang="en-US" sz="2400" dirty="0"/>
              <a:t>“</a:t>
            </a:r>
            <a:r>
              <a:rPr lang="en-US" sz="2400" i="1" dirty="0"/>
              <a:t>Standards and Specification for Geodetic Control Networks</a:t>
            </a:r>
            <a:r>
              <a:rPr lang="en-US" sz="2400" dirty="0"/>
              <a:t>” issued September 1984, by Admiral John D. Bossler. </a:t>
            </a:r>
          </a:p>
        </p:txBody>
      </p:sp>
      <p:sp>
        <p:nvSpPr>
          <p:cNvPr id="4" name="Date Placeholder 3">
            <a:extLst>
              <a:ext uri="{FF2B5EF4-FFF2-40B4-BE49-F238E27FC236}">
                <a16:creationId xmlns:a16="http://schemas.microsoft.com/office/drawing/2014/main" id="{5F5500E5-B424-CC68-8C82-A4EAFAA39413}"/>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A21D7E0D-58D9-6074-05D5-924D51C89A76}"/>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B801132D-197F-D3EA-2560-468132F6C3AB}"/>
              </a:ext>
            </a:extLst>
          </p:cNvPr>
          <p:cNvSpPr>
            <a:spLocks noGrp="1"/>
          </p:cNvSpPr>
          <p:nvPr>
            <p:ph type="sldNum" sz="quarter" idx="12"/>
          </p:nvPr>
        </p:nvSpPr>
        <p:spPr/>
        <p:txBody>
          <a:bodyPr/>
          <a:lstStyle/>
          <a:p>
            <a:pPr>
              <a:defRPr/>
            </a:pPr>
            <a:fld id="{A269A303-B593-45E6-8920-67DA3337AB25}" type="slidenum">
              <a:rPr lang="en-US" altLang="en-US" smtClean="0"/>
              <a:pPr>
                <a:defRPr/>
              </a:pPr>
              <a:t>4</a:t>
            </a:fld>
            <a:endParaRPr lang="en-US" altLang="en-US" dirty="0"/>
          </a:p>
        </p:txBody>
      </p:sp>
    </p:spTree>
    <p:extLst>
      <p:ext uri="{BB962C8B-B14F-4D97-AF65-F5344CB8AC3E}">
        <p14:creationId xmlns:p14="http://schemas.microsoft.com/office/powerpoint/2010/main" val="984068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97E0-F8DC-AC93-3210-64C2FEA7A41C}"/>
              </a:ext>
            </a:extLst>
          </p:cNvPr>
          <p:cNvSpPr>
            <a:spLocks noGrp="1"/>
          </p:cNvSpPr>
          <p:nvPr>
            <p:ph type="title"/>
          </p:nvPr>
        </p:nvSpPr>
        <p:spPr/>
        <p:txBody>
          <a:bodyPr/>
          <a:lstStyle/>
          <a:p>
            <a:r>
              <a:rPr lang="en-US" dirty="0"/>
              <a:t>Survey Design for Greatest Efficiency</a:t>
            </a:r>
          </a:p>
        </p:txBody>
      </p:sp>
      <p:sp>
        <p:nvSpPr>
          <p:cNvPr id="3" name="Content Placeholder 2">
            <a:extLst>
              <a:ext uri="{FF2B5EF4-FFF2-40B4-BE49-F238E27FC236}">
                <a16:creationId xmlns:a16="http://schemas.microsoft.com/office/drawing/2014/main" id="{FCEC1F69-ECC7-EEC8-9FD2-A028F4AF94F2}"/>
              </a:ext>
            </a:extLst>
          </p:cNvPr>
          <p:cNvSpPr>
            <a:spLocks noGrp="1"/>
          </p:cNvSpPr>
          <p:nvPr>
            <p:ph idx="1"/>
          </p:nvPr>
        </p:nvSpPr>
        <p:spPr/>
        <p:txBody>
          <a:bodyPr/>
          <a:lstStyle/>
          <a:p>
            <a:r>
              <a:rPr lang="en-US" dirty="0"/>
              <a:t>No absolute rule.</a:t>
            </a:r>
          </a:p>
          <a:p>
            <a:pPr lvl="1"/>
            <a:r>
              <a:rPr lang="en-US" dirty="0"/>
              <a:t>Use OPUS PP methods to connect to NSRS at CORS (and other control) and to establish verifiable positions on points from which shorter duration GVX methods can be employed.</a:t>
            </a:r>
          </a:p>
          <a:p>
            <a:pPr lvl="1"/>
            <a:r>
              <a:rPr lang="en-US" dirty="0"/>
              <a:t>A combination of methods (OPUS PP + GVX) is likely the most efficient.</a:t>
            </a:r>
          </a:p>
          <a:p>
            <a:pPr lvl="1"/>
            <a:r>
              <a:rPr lang="en-US" dirty="0"/>
              <a:t>But, it all depends on local trade-offs, capability, and survey requirements.</a:t>
            </a:r>
          </a:p>
        </p:txBody>
      </p:sp>
      <p:sp>
        <p:nvSpPr>
          <p:cNvPr id="4" name="Date Placeholder 3">
            <a:extLst>
              <a:ext uri="{FF2B5EF4-FFF2-40B4-BE49-F238E27FC236}">
                <a16:creationId xmlns:a16="http://schemas.microsoft.com/office/drawing/2014/main" id="{588DFEB1-3E02-EAB2-5690-10CCB1F88375}"/>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1A75B1F0-987F-7612-8664-C84D3CE211EE}"/>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E4D1FBD8-7155-4AFA-4C32-06AE773C9953}"/>
              </a:ext>
            </a:extLst>
          </p:cNvPr>
          <p:cNvSpPr>
            <a:spLocks noGrp="1"/>
          </p:cNvSpPr>
          <p:nvPr>
            <p:ph type="sldNum" sz="quarter" idx="12"/>
          </p:nvPr>
        </p:nvSpPr>
        <p:spPr/>
        <p:txBody>
          <a:bodyPr/>
          <a:lstStyle/>
          <a:p>
            <a:fld id="{84C1C367-1155-47A8-B187-ABB1E4FCD3DE}" type="slidenum">
              <a:rPr lang="en-US" altLang="en-US" smtClean="0"/>
              <a:pPr/>
              <a:t>40</a:t>
            </a:fld>
            <a:endParaRPr lang="en-US" altLang="en-US" dirty="0"/>
          </a:p>
        </p:txBody>
      </p:sp>
    </p:spTree>
    <p:extLst>
      <p:ext uri="{BB962C8B-B14F-4D97-AF65-F5344CB8AC3E}">
        <p14:creationId xmlns:p14="http://schemas.microsoft.com/office/powerpoint/2010/main" val="1905080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329-449E-41E3-2D76-5DEF45860E62}"/>
              </a:ext>
            </a:extLst>
          </p:cNvPr>
          <p:cNvSpPr>
            <a:spLocks noGrp="1"/>
          </p:cNvSpPr>
          <p:nvPr>
            <p:ph type="title"/>
          </p:nvPr>
        </p:nvSpPr>
        <p:spPr/>
        <p:txBody>
          <a:bodyPr/>
          <a:lstStyle/>
          <a:p>
            <a:r>
              <a:rPr lang="en-US" dirty="0"/>
              <a:t>Project Proposal</a:t>
            </a:r>
          </a:p>
        </p:txBody>
      </p:sp>
      <p:sp>
        <p:nvSpPr>
          <p:cNvPr id="3" name="Content Placeholder 2">
            <a:extLst>
              <a:ext uri="{FF2B5EF4-FFF2-40B4-BE49-F238E27FC236}">
                <a16:creationId xmlns:a16="http://schemas.microsoft.com/office/drawing/2014/main" id="{9B208A9B-7628-D102-ADE9-1331847CEF83}"/>
              </a:ext>
            </a:extLst>
          </p:cNvPr>
          <p:cNvSpPr>
            <a:spLocks noGrp="1"/>
          </p:cNvSpPr>
          <p:nvPr>
            <p:ph idx="1"/>
          </p:nvPr>
        </p:nvSpPr>
        <p:spPr/>
        <p:txBody>
          <a:bodyPr/>
          <a:lstStyle/>
          <a:p>
            <a:r>
              <a:rPr lang="en-US" sz="2800" dirty="0"/>
              <a:t>It is the surveyor’s responsibility to plan the survey project carefully, then submit a Project Proposal to NGS for approval.</a:t>
            </a:r>
          </a:p>
          <a:p>
            <a:pPr lvl="1"/>
            <a:r>
              <a:rPr lang="en-US" sz="2400" dirty="0"/>
              <a:t>NGS provides a web page and Sample Project Proposal template for this purpose.</a:t>
            </a:r>
          </a:p>
          <a:p>
            <a:r>
              <a:rPr lang="en-US" sz="2800" dirty="0"/>
              <a:t>The Standards make several mentions of “</a:t>
            </a:r>
            <a:r>
              <a:rPr lang="en-US" sz="2800" i="1" dirty="0"/>
              <a:t>unless pre-approved in the Project Proposal</a:t>
            </a:r>
            <a:r>
              <a:rPr lang="en-US" sz="2800" dirty="0"/>
              <a:t>”.  The project proposal must address the need for such pre-approvals and discuss the justification for the requested pre-approvals.</a:t>
            </a:r>
          </a:p>
          <a:p>
            <a:endParaRPr lang="en-US" dirty="0"/>
          </a:p>
        </p:txBody>
      </p:sp>
      <p:sp>
        <p:nvSpPr>
          <p:cNvPr id="4" name="Date Placeholder 3">
            <a:extLst>
              <a:ext uri="{FF2B5EF4-FFF2-40B4-BE49-F238E27FC236}">
                <a16:creationId xmlns:a16="http://schemas.microsoft.com/office/drawing/2014/main" id="{E280CB3D-9758-7D54-CC75-06EA66C99735}"/>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1F658B8B-FC66-6D13-8271-5D77B0AA216E}"/>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963EC656-DFF6-6EBE-A6C9-BB59B8484689}"/>
              </a:ext>
            </a:extLst>
          </p:cNvPr>
          <p:cNvSpPr>
            <a:spLocks noGrp="1"/>
          </p:cNvSpPr>
          <p:nvPr>
            <p:ph type="sldNum" sz="quarter" idx="12"/>
          </p:nvPr>
        </p:nvSpPr>
        <p:spPr/>
        <p:txBody>
          <a:bodyPr/>
          <a:lstStyle/>
          <a:p>
            <a:pPr>
              <a:defRPr/>
            </a:pPr>
            <a:fld id="{A269A303-B593-45E6-8920-67DA3337AB25}" type="slidenum">
              <a:rPr lang="en-US" altLang="en-US" smtClean="0"/>
              <a:pPr>
                <a:defRPr/>
              </a:pPr>
              <a:t>41</a:t>
            </a:fld>
            <a:endParaRPr lang="en-US" altLang="en-US" dirty="0"/>
          </a:p>
        </p:txBody>
      </p:sp>
    </p:spTree>
    <p:extLst>
      <p:ext uri="{BB962C8B-B14F-4D97-AF65-F5344CB8AC3E}">
        <p14:creationId xmlns:p14="http://schemas.microsoft.com/office/powerpoint/2010/main" val="3179894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17FC-66CF-3C1F-DCC0-F5C0F33E601C}"/>
              </a:ext>
            </a:extLst>
          </p:cNvPr>
          <p:cNvSpPr>
            <a:spLocks noGrp="1"/>
          </p:cNvSpPr>
          <p:nvPr>
            <p:ph type="title"/>
          </p:nvPr>
        </p:nvSpPr>
        <p:spPr>
          <a:xfrm>
            <a:off x="457200" y="274638"/>
            <a:ext cx="4557860" cy="1143000"/>
          </a:xfrm>
        </p:spPr>
        <p:txBody>
          <a:bodyPr/>
          <a:lstStyle/>
          <a:p>
            <a:pPr algn="l"/>
            <a:r>
              <a:rPr lang="en-US" dirty="0"/>
              <a:t>Project Proposal Page</a:t>
            </a:r>
          </a:p>
        </p:txBody>
      </p:sp>
      <p:sp>
        <p:nvSpPr>
          <p:cNvPr id="3" name="Content Placeholder 2">
            <a:extLst>
              <a:ext uri="{FF2B5EF4-FFF2-40B4-BE49-F238E27FC236}">
                <a16:creationId xmlns:a16="http://schemas.microsoft.com/office/drawing/2014/main" id="{2FED5C2A-28B5-A3E6-4A49-C5DE1F269240}"/>
              </a:ext>
            </a:extLst>
          </p:cNvPr>
          <p:cNvSpPr>
            <a:spLocks noGrp="1"/>
          </p:cNvSpPr>
          <p:nvPr>
            <p:ph idx="1"/>
          </p:nvPr>
        </p:nvSpPr>
        <p:spPr>
          <a:xfrm>
            <a:off x="263951" y="1300899"/>
            <a:ext cx="5341945" cy="483123"/>
          </a:xfrm>
        </p:spPr>
        <p:txBody>
          <a:bodyPr/>
          <a:lstStyle/>
          <a:p>
            <a:r>
              <a:rPr lang="en-US" sz="2000" dirty="0"/>
              <a:t>https://geodesy.noaa.gov/SurveyProposal/</a:t>
            </a:r>
          </a:p>
        </p:txBody>
      </p:sp>
      <p:sp>
        <p:nvSpPr>
          <p:cNvPr id="4" name="Date Placeholder 3">
            <a:extLst>
              <a:ext uri="{FF2B5EF4-FFF2-40B4-BE49-F238E27FC236}">
                <a16:creationId xmlns:a16="http://schemas.microsoft.com/office/drawing/2014/main" id="{FB47535E-364D-2705-66AF-0D59D098E8D7}"/>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969C8D1B-3620-3389-DED1-2375827DF487}"/>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4D1BC08E-D455-4357-5599-02A8811D8ECC}"/>
              </a:ext>
            </a:extLst>
          </p:cNvPr>
          <p:cNvSpPr>
            <a:spLocks noGrp="1"/>
          </p:cNvSpPr>
          <p:nvPr>
            <p:ph type="sldNum" sz="quarter" idx="12"/>
          </p:nvPr>
        </p:nvSpPr>
        <p:spPr/>
        <p:txBody>
          <a:bodyPr/>
          <a:lstStyle/>
          <a:p>
            <a:fld id="{84C1C367-1155-47A8-B187-ABB1E4FCD3DE}" type="slidenum">
              <a:rPr lang="en-US" altLang="en-US" smtClean="0"/>
              <a:pPr/>
              <a:t>42</a:t>
            </a:fld>
            <a:endParaRPr lang="en-US" altLang="en-US" dirty="0"/>
          </a:p>
        </p:txBody>
      </p:sp>
      <p:pic>
        <p:nvPicPr>
          <p:cNvPr id="8" name="Picture 7" descr="A screen shot of the NGS Project Proposal web page emphasizing the location of sample Project Proposals and Project Reports.">
            <a:extLst>
              <a:ext uri="{FF2B5EF4-FFF2-40B4-BE49-F238E27FC236}">
                <a16:creationId xmlns:a16="http://schemas.microsoft.com/office/drawing/2014/main" id="{6845B55A-2C87-FE75-B5D5-322E286E6260}"/>
              </a:ext>
            </a:extLst>
          </p:cNvPr>
          <p:cNvPicPr>
            <a:picLocks noChangeAspect="1"/>
          </p:cNvPicPr>
          <p:nvPr/>
        </p:nvPicPr>
        <p:blipFill>
          <a:blip r:embed="rId3"/>
          <a:stretch>
            <a:fillRect/>
          </a:stretch>
        </p:blipFill>
        <p:spPr>
          <a:xfrm>
            <a:off x="5056747" y="65990"/>
            <a:ext cx="4040118" cy="6356350"/>
          </a:xfrm>
          <a:prstGeom prst="rect">
            <a:avLst/>
          </a:prstGeom>
        </p:spPr>
      </p:pic>
      <p:cxnSp>
        <p:nvCxnSpPr>
          <p:cNvPr id="10" name="Straight Arrow Connector 9">
            <a:extLst>
              <a:ext uri="{FF2B5EF4-FFF2-40B4-BE49-F238E27FC236}">
                <a16:creationId xmlns:a16="http://schemas.microsoft.com/office/drawing/2014/main" id="{15A7ED95-989E-3C06-8CBB-99A0260E995A}"/>
              </a:ext>
            </a:extLst>
          </p:cNvPr>
          <p:cNvCxnSpPr>
            <a:cxnSpLocks/>
            <a:stCxn id="13" idx="3"/>
            <a:endCxn id="11" idx="2"/>
          </p:cNvCxnSpPr>
          <p:nvPr/>
        </p:nvCxnSpPr>
        <p:spPr>
          <a:xfrm>
            <a:off x="4572000" y="5313182"/>
            <a:ext cx="254321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6C58A1CC-C568-751F-581E-A6DB0B3504A9}"/>
              </a:ext>
            </a:extLst>
          </p:cNvPr>
          <p:cNvSpPr/>
          <p:nvPr/>
        </p:nvSpPr>
        <p:spPr>
          <a:xfrm>
            <a:off x="7115216" y="4998564"/>
            <a:ext cx="1981649" cy="629237"/>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698397-6524-D34F-518A-6F55DCAB93C7}"/>
              </a:ext>
            </a:extLst>
          </p:cNvPr>
          <p:cNvSpPr txBox="1"/>
          <p:nvPr/>
        </p:nvSpPr>
        <p:spPr>
          <a:xfrm>
            <a:off x="1896660" y="5128516"/>
            <a:ext cx="2675340" cy="369332"/>
          </a:xfrm>
          <a:prstGeom prst="rect">
            <a:avLst/>
          </a:prstGeom>
          <a:noFill/>
        </p:spPr>
        <p:txBody>
          <a:bodyPr wrap="square" rtlCol="0">
            <a:spAutoFit/>
          </a:bodyPr>
          <a:lstStyle/>
          <a:p>
            <a:r>
              <a:rPr lang="en-US" dirty="0">
                <a:solidFill>
                  <a:srgbClr val="0070C0"/>
                </a:solidFill>
              </a:rPr>
              <a:t>Sample Project Proposals</a:t>
            </a:r>
          </a:p>
        </p:txBody>
      </p:sp>
      <p:sp>
        <p:nvSpPr>
          <p:cNvPr id="12" name="TextBox 11">
            <a:extLst>
              <a:ext uri="{FF2B5EF4-FFF2-40B4-BE49-F238E27FC236}">
                <a16:creationId xmlns:a16="http://schemas.microsoft.com/office/drawing/2014/main" id="{6A15DB34-9EF8-5B60-C71D-497F9A38CAEF}"/>
              </a:ext>
            </a:extLst>
          </p:cNvPr>
          <p:cNvSpPr txBox="1"/>
          <p:nvPr/>
        </p:nvSpPr>
        <p:spPr>
          <a:xfrm>
            <a:off x="1896660" y="2161544"/>
            <a:ext cx="2675340" cy="369332"/>
          </a:xfrm>
          <a:prstGeom prst="rect">
            <a:avLst/>
          </a:prstGeom>
          <a:noFill/>
        </p:spPr>
        <p:txBody>
          <a:bodyPr wrap="square" rtlCol="0">
            <a:spAutoFit/>
          </a:bodyPr>
          <a:lstStyle/>
          <a:p>
            <a:r>
              <a:rPr lang="en-US" dirty="0">
                <a:solidFill>
                  <a:srgbClr val="0070C0"/>
                </a:solidFill>
              </a:rPr>
              <a:t>Sample Project Reports</a:t>
            </a:r>
          </a:p>
        </p:txBody>
      </p:sp>
      <p:cxnSp>
        <p:nvCxnSpPr>
          <p:cNvPr id="14" name="Straight Arrow Connector 13">
            <a:extLst>
              <a:ext uri="{FF2B5EF4-FFF2-40B4-BE49-F238E27FC236}">
                <a16:creationId xmlns:a16="http://schemas.microsoft.com/office/drawing/2014/main" id="{72A91E09-848F-92B4-6C41-A4D64B109B75}"/>
              </a:ext>
            </a:extLst>
          </p:cNvPr>
          <p:cNvCxnSpPr>
            <a:cxnSpLocks/>
            <a:stCxn id="12" idx="3"/>
            <a:endCxn id="15" idx="2"/>
          </p:cNvCxnSpPr>
          <p:nvPr/>
        </p:nvCxnSpPr>
        <p:spPr>
          <a:xfrm>
            <a:off x="4572000" y="2346210"/>
            <a:ext cx="37623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F94151D-4346-069C-C80F-77BDD6610545}"/>
              </a:ext>
            </a:extLst>
          </p:cNvPr>
          <p:cNvSpPr/>
          <p:nvPr/>
        </p:nvSpPr>
        <p:spPr>
          <a:xfrm>
            <a:off x="4948238" y="2185987"/>
            <a:ext cx="909637" cy="320447"/>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767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329-449E-41E3-2D76-5DEF45860E62}"/>
              </a:ext>
            </a:extLst>
          </p:cNvPr>
          <p:cNvSpPr>
            <a:spLocks noGrp="1"/>
          </p:cNvSpPr>
          <p:nvPr>
            <p:ph type="title"/>
          </p:nvPr>
        </p:nvSpPr>
        <p:spPr/>
        <p:txBody>
          <a:bodyPr/>
          <a:lstStyle/>
          <a:p>
            <a:r>
              <a:rPr lang="en-US" dirty="0"/>
              <a:t>Project Report</a:t>
            </a:r>
          </a:p>
        </p:txBody>
      </p:sp>
      <p:sp>
        <p:nvSpPr>
          <p:cNvPr id="3" name="Content Placeholder 2">
            <a:extLst>
              <a:ext uri="{FF2B5EF4-FFF2-40B4-BE49-F238E27FC236}">
                <a16:creationId xmlns:a16="http://schemas.microsoft.com/office/drawing/2014/main" id="{9B208A9B-7628-D102-ADE9-1331847CEF83}"/>
              </a:ext>
            </a:extLst>
          </p:cNvPr>
          <p:cNvSpPr>
            <a:spLocks noGrp="1"/>
          </p:cNvSpPr>
          <p:nvPr>
            <p:ph idx="1"/>
          </p:nvPr>
        </p:nvSpPr>
        <p:spPr/>
        <p:txBody>
          <a:bodyPr/>
          <a:lstStyle/>
          <a:p>
            <a:pPr rtl="0">
              <a:spcBef>
                <a:spcPts val="0"/>
              </a:spcBef>
              <a:spcAft>
                <a:spcPts val="0"/>
              </a:spcAft>
            </a:pPr>
            <a:r>
              <a:rPr lang="en-US" sz="2800" dirty="0"/>
              <a:t>The </a:t>
            </a:r>
            <a:r>
              <a:rPr lang="en-US" sz="2800" u="sng" dirty="0"/>
              <a:t>surveyor</a:t>
            </a:r>
            <a:r>
              <a:rPr lang="en-US" sz="2800" dirty="0"/>
              <a:t> must analyze the survey project carefully to verify adherence to the Standards as listed in these Tables. </a:t>
            </a:r>
          </a:p>
          <a:p>
            <a:pPr rtl="0">
              <a:spcBef>
                <a:spcPts val="0"/>
              </a:spcBef>
              <a:spcAft>
                <a:spcPts val="0"/>
              </a:spcAft>
            </a:pPr>
            <a:r>
              <a:rPr lang="en-US" sz="2800" dirty="0"/>
              <a:t>Upon completion of the project analysis, the surveyor must write a Project Report which summarizes and discusses the results of the project. </a:t>
            </a:r>
          </a:p>
          <a:p>
            <a:pPr>
              <a:spcBef>
                <a:spcPts val="0"/>
              </a:spcBef>
              <a:spcAft>
                <a:spcPts val="0"/>
              </a:spcAft>
            </a:pPr>
            <a:r>
              <a:rPr lang="en-US" sz="2800" dirty="0"/>
              <a:t>The Project Report must contain a </a:t>
            </a:r>
            <a:r>
              <a:rPr lang="en-US" sz="2800" i="1" dirty="0"/>
              <a:t>tabulation of the various Tables’ requirements</a:t>
            </a:r>
            <a:r>
              <a:rPr lang="en-US" sz="2800" dirty="0"/>
              <a:t> which the surveyor will use to support a provisional classification. </a:t>
            </a:r>
          </a:p>
          <a:p>
            <a:pPr lvl="1">
              <a:spcBef>
                <a:spcPts val="0"/>
              </a:spcBef>
              <a:spcAft>
                <a:spcPts val="0"/>
              </a:spcAft>
            </a:pPr>
            <a:r>
              <a:rPr lang="en-US" sz="2400" dirty="0"/>
              <a:t>NGS provides a Sample Project Report template for this purpose. </a:t>
            </a:r>
          </a:p>
          <a:p>
            <a:pPr rtl="0">
              <a:spcBef>
                <a:spcPts val="0"/>
              </a:spcBef>
              <a:spcAft>
                <a:spcPts val="0"/>
              </a:spcAft>
            </a:pPr>
            <a:endParaRPr lang="en-US" sz="2000" b="0" i="0" u="none" strike="noStrike" dirty="0">
              <a:solidFill>
                <a:srgbClr val="000000"/>
              </a:solidFill>
              <a:effectLst/>
            </a:endParaRPr>
          </a:p>
          <a:p>
            <a:pPr rtl="0">
              <a:spcBef>
                <a:spcPts val="0"/>
              </a:spcBef>
              <a:spcAft>
                <a:spcPts val="0"/>
              </a:spcAft>
            </a:pPr>
            <a:endParaRPr lang="en-US" sz="2000" dirty="0"/>
          </a:p>
          <a:p>
            <a:pPr marL="0" indent="0">
              <a:buNone/>
            </a:pPr>
            <a:br>
              <a:rPr lang="en-US" dirty="0"/>
            </a:br>
            <a:endParaRPr lang="en-US" dirty="0"/>
          </a:p>
        </p:txBody>
      </p:sp>
      <p:sp>
        <p:nvSpPr>
          <p:cNvPr id="4" name="Date Placeholder 3">
            <a:extLst>
              <a:ext uri="{FF2B5EF4-FFF2-40B4-BE49-F238E27FC236}">
                <a16:creationId xmlns:a16="http://schemas.microsoft.com/office/drawing/2014/main" id="{E280CB3D-9758-7D54-CC75-06EA66C99735}"/>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1F658B8B-FC66-6D13-8271-5D77B0AA216E}"/>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963EC656-DFF6-6EBE-A6C9-BB59B8484689}"/>
              </a:ext>
            </a:extLst>
          </p:cNvPr>
          <p:cNvSpPr>
            <a:spLocks noGrp="1"/>
          </p:cNvSpPr>
          <p:nvPr>
            <p:ph type="sldNum" sz="quarter" idx="12"/>
          </p:nvPr>
        </p:nvSpPr>
        <p:spPr/>
        <p:txBody>
          <a:bodyPr/>
          <a:lstStyle/>
          <a:p>
            <a:pPr>
              <a:defRPr/>
            </a:pPr>
            <a:fld id="{A269A303-B593-45E6-8920-67DA3337AB25}" type="slidenum">
              <a:rPr lang="en-US" altLang="en-US" smtClean="0"/>
              <a:pPr>
                <a:defRPr/>
              </a:pPr>
              <a:t>43</a:t>
            </a:fld>
            <a:endParaRPr lang="en-US" altLang="en-US" dirty="0"/>
          </a:p>
        </p:txBody>
      </p:sp>
    </p:spTree>
    <p:extLst>
      <p:ext uri="{BB962C8B-B14F-4D97-AF65-F5344CB8AC3E}">
        <p14:creationId xmlns:p14="http://schemas.microsoft.com/office/powerpoint/2010/main" val="1423886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329-449E-41E3-2D76-5DEF45860E62}"/>
              </a:ext>
            </a:extLst>
          </p:cNvPr>
          <p:cNvSpPr>
            <a:spLocks noGrp="1"/>
          </p:cNvSpPr>
          <p:nvPr>
            <p:ph type="title"/>
          </p:nvPr>
        </p:nvSpPr>
        <p:spPr/>
        <p:txBody>
          <a:bodyPr/>
          <a:lstStyle/>
          <a:p>
            <a:r>
              <a:rPr lang="en-US" dirty="0"/>
              <a:t>Project Report</a:t>
            </a:r>
          </a:p>
        </p:txBody>
      </p:sp>
      <p:sp>
        <p:nvSpPr>
          <p:cNvPr id="3" name="Content Placeholder 2">
            <a:extLst>
              <a:ext uri="{FF2B5EF4-FFF2-40B4-BE49-F238E27FC236}">
                <a16:creationId xmlns:a16="http://schemas.microsoft.com/office/drawing/2014/main" id="{9B208A9B-7628-D102-ADE9-1331847CEF83}"/>
              </a:ext>
            </a:extLst>
          </p:cNvPr>
          <p:cNvSpPr>
            <a:spLocks noGrp="1"/>
          </p:cNvSpPr>
          <p:nvPr>
            <p:ph idx="1"/>
          </p:nvPr>
        </p:nvSpPr>
        <p:spPr/>
        <p:txBody>
          <a:bodyPr/>
          <a:lstStyle/>
          <a:p>
            <a:pPr>
              <a:spcBef>
                <a:spcPts val="0"/>
              </a:spcBef>
              <a:spcAft>
                <a:spcPts val="0"/>
              </a:spcAft>
            </a:pPr>
            <a:r>
              <a:rPr lang="en-US" sz="2800" b="0" i="0" u="none" strike="noStrike" dirty="0">
                <a:solidFill>
                  <a:srgbClr val="000000"/>
                </a:solidFill>
                <a:effectLst/>
              </a:rPr>
              <a:t>The Project </a:t>
            </a:r>
            <a:r>
              <a:rPr lang="en-US" dirty="0">
                <a:solidFill>
                  <a:srgbClr val="000000"/>
                </a:solidFill>
              </a:rPr>
              <a:t>R</a:t>
            </a:r>
            <a:r>
              <a:rPr lang="en-US" sz="2800" b="0" i="0" u="none" strike="noStrike" dirty="0">
                <a:solidFill>
                  <a:srgbClr val="000000"/>
                </a:solidFill>
                <a:effectLst/>
              </a:rPr>
              <a:t>eport must discuss any pre-approvals that were requested in advance, what final impact these had on the project, and also discuss unexpected circumstances which may justify </a:t>
            </a:r>
            <a:r>
              <a:rPr lang="en-US" sz="2800" b="0" i="1" u="none" strike="noStrike" dirty="0">
                <a:solidFill>
                  <a:srgbClr val="000000"/>
                </a:solidFill>
                <a:effectLst/>
              </a:rPr>
              <a:t>post-approval of additional variances</a:t>
            </a:r>
            <a:r>
              <a:rPr lang="en-US" sz="2800" b="0" i="0" u="none" strike="noStrike" dirty="0">
                <a:solidFill>
                  <a:srgbClr val="000000"/>
                </a:solidFill>
                <a:effectLst/>
              </a:rPr>
              <a:t> from the Standards.</a:t>
            </a:r>
          </a:p>
          <a:p>
            <a:pPr>
              <a:spcBef>
                <a:spcPts val="0"/>
              </a:spcBef>
              <a:spcAft>
                <a:spcPts val="0"/>
              </a:spcAft>
            </a:pPr>
            <a:r>
              <a:rPr lang="en-US" sz="2800" dirty="0"/>
              <a:t>The Project Report will be used by the NGS acceptance personnel to efficiently determine whether the requirements for the intended classification have been achieved.</a:t>
            </a:r>
            <a:endParaRPr lang="en-US" sz="2800" b="0" i="0" u="none" strike="noStrike" dirty="0">
              <a:solidFill>
                <a:srgbClr val="000000"/>
              </a:solidFill>
              <a:effectLst/>
            </a:endParaRPr>
          </a:p>
          <a:p>
            <a:pPr marL="0" indent="0" rtl="0">
              <a:spcBef>
                <a:spcPts val="0"/>
              </a:spcBef>
              <a:spcAft>
                <a:spcPts val="0"/>
              </a:spcAft>
              <a:buNone/>
            </a:pPr>
            <a:endParaRPr lang="en-US" sz="2000" b="0" i="0" u="none" strike="noStrike" dirty="0">
              <a:solidFill>
                <a:srgbClr val="000000"/>
              </a:solidFill>
              <a:effectLst/>
            </a:endParaRPr>
          </a:p>
        </p:txBody>
      </p:sp>
      <p:sp>
        <p:nvSpPr>
          <p:cNvPr id="4" name="Date Placeholder 3">
            <a:extLst>
              <a:ext uri="{FF2B5EF4-FFF2-40B4-BE49-F238E27FC236}">
                <a16:creationId xmlns:a16="http://schemas.microsoft.com/office/drawing/2014/main" id="{E280CB3D-9758-7D54-CC75-06EA66C99735}"/>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1F658B8B-FC66-6D13-8271-5D77B0AA216E}"/>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963EC656-DFF6-6EBE-A6C9-BB59B8484689}"/>
              </a:ext>
            </a:extLst>
          </p:cNvPr>
          <p:cNvSpPr>
            <a:spLocks noGrp="1"/>
          </p:cNvSpPr>
          <p:nvPr>
            <p:ph type="sldNum" sz="quarter" idx="12"/>
          </p:nvPr>
        </p:nvSpPr>
        <p:spPr/>
        <p:txBody>
          <a:bodyPr/>
          <a:lstStyle/>
          <a:p>
            <a:pPr>
              <a:defRPr/>
            </a:pPr>
            <a:fld id="{A269A303-B593-45E6-8920-67DA3337AB25}" type="slidenum">
              <a:rPr lang="en-US" altLang="en-US" smtClean="0"/>
              <a:pPr>
                <a:defRPr/>
              </a:pPr>
              <a:t>44</a:t>
            </a:fld>
            <a:endParaRPr lang="en-US" altLang="en-US" dirty="0"/>
          </a:p>
        </p:txBody>
      </p:sp>
    </p:spTree>
    <p:extLst>
      <p:ext uri="{BB962C8B-B14F-4D97-AF65-F5344CB8AC3E}">
        <p14:creationId xmlns:p14="http://schemas.microsoft.com/office/powerpoint/2010/main" val="1955588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5C16-6FE4-7EE6-4597-D4A9CF1BDBEB}"/>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5C53C9E2-137D-E8FC-BF9B-69D8A6C4FE8D}"/>
              </a:ext>
            </a:extLst>
          </p:cNvPr>
          <p:cNvSpPr>
            <a:spLocks noGrp="1"/>
          </p:cNvSpPr>
          <p:nvPr>
            <p:ph idx="1"/>
          </p:nvPr>
        </p:nvSpPr>
        <p:spPr/>
        <p:txBody>
          <a:bodyPr/>
          <a:lstStyle/>
          <a:p>
            <a:r>
              <a:rPr lang="pt-BR" sz="2800" dirty="0"/>
              <a:t>NOAA Technical Memorandum NOS NGS 92 </a:t>
            </a:r>
            <a:r>
              <a:rPr lang="en-US" sz="2800" dirty="0"/>
              <a:t>is in Draft Status.</a:t>
            </a:r>
          </a:p>
          <a:p>
            <a:r>
              <a:rPr lang="en-US" sz="2800" dirty="0"/>
              <a:t>Awaiting several final approvals before making it available for public comment.</a:t>
            </a:r>
          </a:p>
          <a:p>
            <a:pPr lvl="1"/>
            <a:r>
              <a:rPr lang="en-US" dirty="0"/>
              <a:t>Note the contents of this slide show are subject to minor changes as we receive feedback</a:t>
            </a:r>
          </a:p>
        </p:txBody>
      </p:sp>
      <p:sp>
        <p:nvSpPr>
          <p:cNvPr id="4" name="Date Placeholder 3">
            <a:extLst>
              <a:ext uri="{FF2B5EF4-FFF2-40B4-BE49-F238E27FC236}">
                <a16:creationId xmlns:a16="http://schemas.microsoft.com/office/drawing/2014/main" id="{6C8482C6-B3C1-D2E8-A467-4D39C5BC73E4}"/>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5687A47E-A77F-2F27-6199-332910A1139F}"/>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8B3F990E-9070-61AF-F847-A5A5ADF90A1C}"/>
              </a:ext>
            </a:extLst>
          </p:cNvPr>
          <p:cNvSpPr>
            <a:spLocks noGrp="1"/>
          </p:cNvSpPr>
          <p:nvPr>
            <p:ph type="sldNum" sz="quarter" idx="12"/>
          </p:nvPr>
        </p:nvSpPr>
        <p:spPr/>
        <p:txBody>
          <a:bodyPr/>
          <a:lstStyle/>
          <a:p>
            <a:pPr>
              <a:defRPr/>
            </a:pPr>
            <a:fld id="{A269A303-B593-45E6-8920-67DA3337AB25}" type="slidenum">
              <a:rPr lang="en-US" altLang="en-US" smtClean="0"/>
              <a:pPr>
                <a:defRPr/>
              </a:pPr>
              <a:t>45</a:t>
            </a:fld>
            <a:endParaRPr lang="en-US" altLang="en-US" dirty="0"/>
          </a:p>
        </p:txBody>
      </p:sp>
    </p:spTree>
    <p:extLst>
      <p:ext uri="{BB962C8B-B14F-4D97-AF65-F5344CB8AC3E}">
        <p14:creationId xmlns:p14="http://schemas.microsoft.com/office/powerpoint/2010/main" val="4119495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03D-5455-17BA-6F4E-9B21DF20FDB2}"/>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3F65E23B-5D4F-9CB6-62EB-E2F7CA307149}"/>
              </a:ext>
            </a:extLst>
          </p:cNvPr>
          <p:cNvSpPr>
            <a:spLocks noGrp="1"/>
          </p:cNvSpPr>
          <p:nvPr>
            <p:ph idx="1"/>
          </p:nvPr>
        </p:nvSpPr>
        <p:spPr/>
        <p:txBody>
          <a:bodyPr/>
          <a:lstStyle/>
          <a:p>
            <a:r>
              <a:rPr lang="en-US" dirty="0"/>
              <a:t>Q &amp; A discussion</a:t>
            </a:r>
          </a:p>
        </p:txBody>
      </p:sp>
      <p:sp>
        <p:nvSpPr>
          <p:cNvPr id="4" name="Date Placeholder 3">
            <a:extLst>
              <a:ext uri="{FF2B5EF4-FFF2-40B4-BE49-F238E27FC236}">
                <a16:creationId xmlns:a16="http://schemas.microsoft.com/office/drawing/2014/main" id="{BC49487F-6F39-C496-7293-74F1A94916A2}"/>
              </a:ext>
            </a:extLst>
          </p:cNvPr>
          <p:cNvSpPr>
            <a:spLocks noGrp="1"/>
          </p:cNvSpPr>
          <p:nvPr>
            <p:ph type="dt" sz="half" idx="10"/>
          </p:nvPr>
        </p:nvSpPr>
        <p:spPr/>
        <p:txBody>
          <a:bodyPr/>
          <a:lstStyle/>
          <a:p>
            <a:r>
              <a:rPr lang="en-US" altLang="en-US"/>
              <a:t>April 13, 2023</a:t>
            </a:r>
            <a:endParaRPr lang="en-US" altLang="en-US" dirty="0"/>
          </a:p>
        </p:txBody>
      </p:sp>
      <p:sp>
        <p:nvSpPr>
          <p:cNvPr id="5" name="Footer Placeholder 4">
            <a:extLst>
              <a:ext uri="{FF2B5EF4-FFF2-40B4-BE49-F238E27FC236}">
                <a16:creationId xmlns:a16="http://schemas.microsoft.com/office/drawing/2014/main" id="{723EEB6A-8462-9EEC-07EA-C4831FBC5462}"/>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26F6CB55-A2B7-D535-B341-CCC9752325F5}"/>
              </a:ext>
            </a:extLst>
          </p:cNvPr>
          <p:cNvSpPr>
            <a:spLocks noGrp="1"/>
          </p:cNvSpPr>
          <p:nvPr>
            <p:ph type="sldNum" sz="quarter" idx="12"/>
          </p:nvPr>
        </p:nvSpPr>
        <p:spPr/>
        <p:txBody>
          <a:bodyPr/>
          <a:lstStyle/>
          <a:p>
            <a:fld id="{84C1C367-1155-47A8-B187-ABB1E4FCD3DE}" type="slidenum">
              <a:rPr lang="en-US" altLang="en-US" smtClean="0"/>
              <a:pPr/>
              <a:t>46</a:t>
            </a:fld>
            <a:endParaRPr lang="en-US" altLang="en-US" dirty="0"/>
          </a:p>
        </p:txBody>
      </p:sp>
    </p:spTree>
    <p:extLst>
      <p:ext uri="{BB962C8B-B14F-4D97-AF65-F5344CB8AC3E}">
        <p14:creationId xmlns:p14="http://schemas.microsoft.com/office/powerpoint/2010/main" val="3933263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8466-EE81-4359-841F-DB5BA074F366}"/>
              </a:ext>
            </a:extLst>
          </p:cNvPr>
          <p:cNvSpPr>
            <a:spLocks noGrp="1"/>
          </p:cNvSpPr>
          <p:nvPr>
            <p:ph type="title"/>
          </p:nvPr>
        </p:nvSpPr>
        <p:spPr/>
        <p:txBody>
          <a:bodyPr/>
          <a:lstStyle/>
          <a:p>
            <a:r>
              <a:rPr lang="en-US" dirty="0"/>
              <a:t>Intent of New Classifications &amp; Standards</a:t>
            </a:r>
          </a:p>
        </p:txBody>
      </p:sp>
      <p:sp>
        <p:nvSpPr>
          <p:cNvPr id="3" name="Content Placeholder 2">
            <a:extLst>
              <a:ext uri="{FF2B5EF4-FFF2-40B4-BE49-F238E27FC236}">
                <a16:creationId xmlns:a16="http://schemas.microsoft.com/office/drawing/2014/main" id="{C3DD3505-D383-6D2A-9434-9306F1B79CFE}"/>
              </a:ext>
            </a:extLst>
          </p:cNvPr>
          <p:cNvSpPr>
            <a:spLocks noGrp="1"/>
          </p:cNvSpPr>
          <p:nvPr>
            <p:ph idx="1"/>
          </p:nvPr>
        </p:nvSpPr>
        <p:spPr>
          <a:xfrm>
            <a:off x="457200" y="1600200"/>
            <a:ext cx="8229600" cy="4525963"/>
          </a:xfrm>
        </p:spPr>
        <p:txBody>
          <a:bodyPr/>
          <a:lstStyle/>
          <a:p>
            <a:r>
              <a:rPr lang="en-US" sz="2800" dirty="0"/>
              <a:t>This publication </a:t>
            </a:r>
            <a:r>
              <a:rPr lang="en-US" sz="2800" u="sng" dirty="0"/>
              <a:t>replaces</a:t>
            </a:r>
            <a:r>
              <a:rPr lang="en-US" sz="2800" dirty="0"/>
              <a:t> the NOAA Technical Memorandum NOS NGS 58 </a:t>
            </a:r>
          </a:p>
          <a:p>
            <a:pPr lvl="1"/>
            <a:r>
              <a:rPr lang="en-US" sz="2400" dirty="0"/>
              <a:t>“</a:t>
            </a:r>
            <a:r>
              <a:rPr lang="en-US" sz="2400" i="1" dirty="0"/>
              <a:t>Guidelines For Establishing GPS-Derived Ellipsoid Heights, (Standards: 2 cm and 5 cm), Version 4.3</a:t>
            </a:r>
            <a:r>
              <a:rPr lang="en-US" sz="2400" dirty="0"/>
              <a:t>” November 1997 by David B. </a:t>
            </a:r>
            <a:r>
              <a:rPr lang="en-US" sz="2400" dirty="0" err="1"/>
              <a:t>Zilkoski</a:t>
            </a:r>
            <a:r>
              <a:rPr lang="en-US" sz="2400" dirty="0"/>
              <a:t>.</a:t>
            </a:r>
          </a:p>
          <a:p>
            <a:endParaRPr lang="en-US" sz="2800" dirty="0"/>
          </a:p>
          <a:p>
            <a:r>
              <a:rPr lang="en-US" sz="2800" dirty="0"/>
              <a:t>This publication </a:t>
            </a:r>
            <a:r>
              <a:rPr lang="en-US" sz="2800" u="sng" dirty="0"/>
              <a:t>replaces</a:t>
            </a:r>
            <a:r>
              <a:rPr lang="en-US" sz="2800" dirty="0"/>
              <a:t> the NOAA Technical Memorandum NOS NGS 59 </a:t>
            </a:r>
          </a:p>
          <a:p>
            <a:pPr lvl="1"/>
            <a:r>
              <a:rPr lang="en-US" sz="2400" dirty="0"/>
              <a:t>“</a:t>
            </a:r>
            <a:r>
              <a:rPr lang="en-US" sz="2400" i="1" dirty="0"/>
              <a:t>Guidelines for Establishing GPS-Derived Orthometric Heights</a:t>
            </a:r>
            <a:r>
              <a:rPr lang="en-US" sz="2400" dirty="0"/>
              <a:t>” March 2008 by David B. </a:t>
            </a:r>
            <a:r>
              <a:rPr lang="en-US" sz="2400" dirty="0" err="1"/>
              <a:t>Zilkoski</a:t>
            </a:r>
            <a:r>
              <a:rPr lang="en-US" sz="2400" dirty="0"/>
              <a:t>. </a:t>
            </a:r>
          </a:p>
          <a:p>
            <a:endParaRPr lang="en-US" dirty="0"/>
          </a:p>
        </p:txBody>
      </p:sp>
      <p:sp>
        <p:nvSpPr>
          <p:cNvPr id="4" name="Date Placeholder 3">
            <a:extLst>
              <a:ext uri="{FF2B5EF4-FFF2-40B4-BE49-F238E27FC236}">
                <a16:creationId xmlns:a16="http://schemas.microsoft.com/office/drawing/2014/main" id="{5F5500E5-B424-CC68-8C82-A4EAFAA39413}"/>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A21D7E0D-58D9-6074-05D5-924D51C89A76}"/>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B801132D-197F-D3EA-2560-468132F6C3AB}"/>
              </a:ext>
            </a:extLst>
          </p:cNvPr>
          <p:cNvSpPr>
            <a:spLocks noGrp="1"/>
          </p:cNvSpPr>
          <p:nvPr>
            <p:ph type="sldNum" sz="quarter" idx="12"/>
          </p:nvPr>
        </p:nvSpPr>
        <p:spPr/>
        <p:txBody>
          <a:bodyPr/>
          <a:lstStyle/>
          <a:p>
            <a:pPr>
              <a:defRPr/>
            </a:pPr>
            <a:fld id="{A269A303-B593-45E6-8920-67DA3337AB25}" type="slidenum">
              <a:rPr lang="en-US" altLang="en-US" smtClean="0"/>
              <a:pPr>
                <a:defRPr/>
              </a:pPr>
              <a:t>5</a:t>
            </a:fld>
            <a:endParaRPr lang="en-US" altLang="en-US" dirty="0"/>
          </a:p>
        </p:txBody>
      </p:sp>
    </p:spTree>
    <p:extLst>
      <p:ext uri="{BB962C8B-B14F-4D97-AF65-F5344CB8AC3E}">
        <p14:creationId xmlns:p14="http://schemas.microsoft.com/office/powerpoint/2010/main" val="208028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8466-EE81-4359-841F-DB5BA074F366}"/>
              </a:ext>
            </a:extLst>
          </p:cNvPr>
          <p:cNvSpPr>
            <a:spLocks noGrp="1"/>
          </p:cNvSpPr>
          <p:nvPr>
            <p:ph type="title"/>
          </p:nvPr>
        </p:nvSpPr>
        <p:spPr/>
        <p:txBody>
          <a:bodyPr/>
          <a:lstStyle/>
          <a:p>
            <a:r>
              <a:rPr lang="en-US" dirty="0"/>
              <a:t>Intent of New Classifications &amp; Standards</a:t>
            </a:r>
          </a:p>
        </p:txBody>
      </p:sp>
      <p:sp>
        <p:nvSpPr>
          <p:cNvPr id="3" name="Content Placeholder 2">
            <a:extLst>
              <a:ext uri="{FF2B5EF4-FFF2-40B4-BE49-F238E27FC236}">
                <a16:creationId xmlns:a16="http://schemas.microsoft.com/office/drawing/2014/main" id="{C3DD3505-D383-6D2A-9434-9306F1B79CFE}"/>
              </a:ext>
            </a:extLst>
          </p:cNvPr>
          <p:cNvSpPr>
            <a:spLocks noGrp="1"/>
          </p:cNvSpPr>
          <p:nvPr>
            <p:ph idx="1"/>
          </p:nvPr>
        </p:nvSpPr>
        <p:spPr/>
        <p:txBody>
          <a:bodyPr/>
          <a:lstStyle/>
          <a:p>
            <a:r>
              <a:rPr lang="en-US" sz="2600" dirty="0"/>
              <a:t>This publication </a:t>
            </a:r>
            <a:r>
              <a:rPr lang="en-US" sz="2600" u="sng" dirty="0"/>
              <a:t>provides</a:t>
            </a:r>
            <a:r>
              <a:rPr lang="en-US" sz="2600" dirty="0"/>
              <a:t> Classification, Standards, and Specifications for GNSS geodetic control surveys which use Global Navigation Satellite Systems (GNSS) and which will be submitted to NGS for review and publication. </a:t>
            </a:r>
          </a:p>
          <a:p>
            <a:endParaRPr lang="en-US" sz="2600" dirty="0"/>
          </a:p>
          <a:p>
            <a:r>
              <a:rPr lang="en-US" sz="2600" dirty="0"/>
              <a:t>These types of surveys were not well-established at the date of the 1984, 1997, &amp; 2008 publications. </a:t>
            </a:r>
          </a:p>
          <a:p>
            <a:endParaRPr lang="en-US" sz="2600" dirty="0"/>
          </a:p>
          <a:p>
            <a:r>
              <a:rPr lang="en-US" sz="2600" dirty="0"/>
              <a:t>Research into best practices and analysis of achievable results supports this publication. </a:t>
            </a:r>
          </a:p>
          <a:p>
            <a:pPr marL="0" indent="0">
              <a:buNone/>
            </a:pPr>
            <a:endParaRPr lang="en-US" dirty="0"/>
          </a:p>
        </p:txBody>
      </p:sp>
      <p:sp>
        <p:nvSpPr>
          <p:cNvPr id="4" name="Date Placeholder 3">
            <a:extLst>
              <a:ext uri="{FF2B5EF4-FFF2-40B4-BE49-F238E27FC236}">
                <a16:creationId xmlns:a16="http://schemas.microsoft.com/office/drawing/2014/main" id="{5F5500E5-B424-CC68-8C82-A4EAFAA39413}"/>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A21D7E0D-58D9-6074-05D5-924D51C89A76}"/>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B801132D-197F-D3EA-2560-468132F6C3AB}"/>
              </a:ext>
            </a:extLst>
          </p:cNvPr>
          <p:cNvSpPr>
            <a:spLocks noGrp="1"/>
          </p:cNvSpPr>
          <p:nvPr>
            <p:ph type="sldNum" sz="quarter" idx="12"/>
          </p:nvPr>
        </p:nvSpPr>
        <p:spPr/>
        <p:txBody>
          <a:bodyPr/>
          <a:lstStyle/>
          <a:p>
            <a:pPr>
              <a:defRPr/>
            </a:pPr>
            <a:fld id="{A269A303-B593-45E6-8920-67DA3337AB25}" type="slidenum">
              <a:rPr lang="en-US" altLang="en-US" smtClean="0"/>
              <a:pPr>
                <a:defRPr/>
              </a:pPr>
              <a:t>6</a:t>
            </a:fld>
            <a:endParaRPr lang="en-US" altLang="en-US" dirty="0"/>
          </a:p>
        </p:txBody>
      </p:sp>
    </p:spTree>
    <p:extLst>
      <p:ext uri="{BB962C8B-B14F-4D97-AF65-F5344CB8AC3E}">
        <p14:creationId xmlns:p14="http://schemas.microsoft.com/office/powerpoint/2010/main" val="3548349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F8466-EE81-4359-841F-DB5BA074F366}"/>
              </a:ext>
            </a:extLst>
          </p:cNvPr>
          <p:cNvSpPr>
            <a:spLocks noGrp="1"/>
          </p:cNvSpPr>
          <p:nvPr>
            <p:ph type="title"/>
          </p:nvPr>
        </p:nvSpPr>
        <p:spPr/>
        <p:txBody>
          <a:bodyPr/>
          <a:lstStyle/>
          <a:p>
            <a:r>
              <a:rPr lang="en-US" dirty="0"/>
              <a:t>Intent of New Classifications &amp; Standards</a:t>
            </a:r>
          </a:p>
        </p:txBody>
      </p:sp>
      <p:sp>
        <p:nvSpPr>
          <p:cNvPr id="3" name="Content Placeholder 2">
            <a:extLst>
              <a:ext uri="{FF2B5EF4-FFF2-40B4-BE49-F238E27FC236}">
                <a16:creationId xmlns:a16="http://schemas.microsoft.com/office/drawing/2014/main" id="{C3DD3505-D383-6D2A-9434-9306F1B79CFE}"/>
              </a:ext>
            </a:extLst>
          </p:cNvPr>
          <p:cNvSpPr>
            <a:spLocks noGrp="1"/>
          </p:cNvSpPr>
          <p:nvPr>
            <p:ph idx="1"/>
          </p:nvPr>
        </p:nvSpPr>
        <p:spPr/>
        <p:txBody>
          <a:bodyPr/>
          <a:lstStyle/>
          <a:p>
            <a:r>
              <a:rPr lang="en-US" sz="2800" dirty="0"/>
              <a:t>This publication is </a:t>
            </a:r>
            <a:r>
              <a:rPr lang="en-US" sz="2800" u="sng" dirty="0"/>
              <a:t>specifically limited </a:t>
            </a:r>
            <a:r>
              <a:rPr lang="en-US" sz="2800" dirty="0"/>
              <a:t>to support:</a:t>
            </a:r>
          </a:p>
          <a:p>
            <a:pPr lvl="1"/>
            <a:r>
              <a:rPr lang="en-US" sz="2400" dirty="0"/>
              <a:t>OPUS Projects (version 5)</a:t>
            </a:r>
          </a:p>
          <a:p>
            <a:pPr lvl="1"/>
            <a:r>
              <a:rPr lang="en-US" sz="2400" dirty="0"/>
              <a:t>North American Datum of 1983 (NAD83) </a:t>
            </a:r>
          </a:p>
          <a:p>
            <a:pPr lvl="1"/>
            <a:r>
              <a:rPr lang="en-US" sz="2400" dirty="0"/>
              <a:t>North American Vertical Datum of 1988 (NAVD88).</a:t>
            </a:r>
          </a:p>
          <a:p>
            <a:pPr lvl="2"/>
            <a:r>
              <a:rPr lang="en-US" dirty="0"/>
              <a:t>and other vertical datums that are part of the NSRS</a:t>
            </a:r>
          </a:p>
          <a:p>
            <a:endParaRPr lang="en-US" sz="2800" dirty="0"/>
          </a:p>
          <a:p>
            <a:r>
              <a:rPr lang="en-US" sz="2800" dirty="0"/>
              <a:t>Future versions of OPUS Projects and future datums will require revision of this publication.</a:t>
            </a:r>
          </a:p>
          <a:p>
            <a:endParaRPr lang="en-US" dirty="0"/>
          </a:p>
        </p:txBody>
      </p:sp>
      <p:sp>
        <p:nvSpPr>
          <p:cNvPr id="4" name="Date Placeholder 3">
            <a:extLst>
              <a:ext uri="{FF2B5EF4-FFF2-40B4-BE49-F238E27FC236}">
                <a16:creationId xmlns:a16="http://schemas.microsoft.com/office/drawing/2014/main" id="{5F5500E5-B424-CC68-8C82-A4EAFAA39413}"/>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A21D7E0D-58D9-6074-05D5-924D51C89A76}"/>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B801132D-197F-D3EA-2560-468132F6C3AB}"/>
              </a:ext>
            </a:extLst>
          </p:cNvPr>
          <p:cNvSpPr>
            <a:spLocks noGrp="1"/>
          </p:cNvSpPr>
          <p:nvPr>
            <p:ph type="sldNum" sz="quarter" idx="12"/>
          </p:nvPr>
        </p:nvSpPr>
        <p:spPr/>
        <p:txBody>
          <a:bodyPr/>
          <a:lstStyle/>
          <a:p>
            <a:pPr>
              <a:defRPr/>
            </a:pPr>
            <a:fld id="{A269A303-B593-45E6-8920-67DA3337AB25}" type="slidenum">
              <a:rPr lang="en-US" altLang="en-US" smtClean="0"/>
              <a:pPr>
                <a:defRPr/>
              </a:pPr>
              <a:t>7</a:t>
            </a:fld>
            <a:endParaRPr lang="en-US" altLang="en-US" dirty="0"/>
          </a:p>
        </p:txBody>
      </p:sp>
    </p:spTree>
    <p:extLst>
      <p:ext uri="{BB962C8B-B14F-4D97-AF65-F5344CB8AC3E}">
        <p14:creationId xmlns:p14="http://schemas.microsoft.com/office/powerpoint/2010/main" val="1168012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dirty="0"/>
              <a:t>Classifications</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13, 2023</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Classifications, Standards, and Specifications OPUS Projects 5.1</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8</a:t>
            </a:fld>
            <a:endParaRPr lang="en-US" altLang="en-US" dirty="0"/>
          </a:p>
        </p:txBody>
      </p:sp>
      <p:sp>
        <p:nvSpPr>
          <p:cNvPr id="8" name="TextBox 7">
            <a:extLst>
              <a:ext uri="{FF2B5EF4-FFF2-40B4-BE49-F238E27FC236}">
                <a16:creationId xmlns:a16="http://schemas.microsoft.com/office/drawing/2014/main" id="{E047AFFE-A517-7F6A-CD19-2008F47FAF49}"/>
              </a:ext>
            </a:extLst>
          </p:cNvPr>
          <p:cNvSpPr txBox="1"/>
          <p:nvPr/>
        </p:nvSpPr>
        <p:spPr>
          <a:xfrm>
            <a:off x="576580" y="1060901"/>
            <a:ext cx="7833360" cy="923330"/>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mj-lt"/>
              </a:rPr>
              <a:t>The Standards define the </a:t>
            </a:r>
            <a:r>
              <a:rPr lang="en-US" i="0" u="none" strike="noStrike" dirty="0">
                <a:solidFill>
                  <a:srgbClr val="000000"/>
                </a:solidFill>
                <a:effectLst/>
                <a:latin typeface="+mj-lt"/>
              </a:rPr>
              <a:t>following 3 </a:t>
            </a:r>
            <a:r>
              <a:rPr lang="en-US" b="1" i="1" u="none" strike="noStrike" dirty="0">
                <a:solidFill>
                  <a:srgbClr val="000000"/>
                </a:solidFill>
                <a:effectLst/>
                <a:latin typeface="+mj-lt"/>
              </a:rPr>
              <a:t>Classifications of Network and Local Accuracy</a:t>
            </a:r>
            <a:r>
              <a:rPr lang="en-US" b="1" i="0" u="none" strike="noStrike" dirty="0">
                <a:solidFill>
                  <a:srgbClr val="000000"/>
                </a:solidFill>
                <a:effectLst/>
                <a:latin typeface="+mj-lt"/>
              </a:rPr>
              <a:t> </a:t>
            </a:r>
            <a:r>
              <a:rPr lang="en-US" b="0" i="0" u="none" strike="noStrike" dirty="0">
                <a:solidFill>
                  <a:srgbClr val="000000"/>
                </a:solidFill>
                <a:effectLst/>
                <a:latin typeface="+mj-lt"/>
              </a:rPr>
              <a:t>for GNSS geodetic control surveys which will be submitted to NGS for review and publication.</a:t>
            </a:r>
            <a:endParaRPr lang="en-US" b="0" dirty="0">
              <a:effectLst/>
              <a:latin typeface="+mj-lt"/>
            </a:endParaRPr>
          </a:p>
        </p:txBody>
      </p:sp>
      <p:sp>
        <p:nvSpPr>
          <p:cNvPr id="3" name="TextBox 2">
            <a:extLst>
              <a:ext uri="{FF2B5EF4-FFF2-40B4-BE49-F238E27FC236}">
                <a16:creationId xmlns:a16="http://schemas.microsoft.com/office/drawing/2014/main" id="{BADDC573-F07E-491F-B3D8-F0BCE1601BB4}"/>
              </a:ext>
            </a:extLst>
          </p:cNvPr>
          <p:cNvSpPr txBox="1"/>
          <p:nvPr/>
        </p:nvSpPr>
        <p:spPr>
          <a:xfrm>
            <a:off x="876192" y="3889116"/>
            <a:ext cx="6315075" cy="307777"/>
          </a:xfrm>
          <a:prstGeom prst="rect">
            <a:avLst/>
          </a:prstGeom>
          <a:noFill/>
        </p:spPr>
        <p:txBody>
          <a:bodyPr wrap="square">
            <a:spAutoFit/>
          </a:bodyPr>
          <a:lstStyle/>
          <a:p>
            <a:pPr rtl="0">
              <a:spcBef>
                <a:spcPts val="0"/>
              </a:spcBef>
              <a:spcAft>
                <a:spcPts val="0"/>
              </a:spcAft>
            </a:pPr>
            <a:r>
              <a:rPr lang="en-US" sz="1400" b="0" i="1" u="none" strike="noStrike" dirty="0">
                <a:solidFill>
                  <a:srgbClr val="000000"/>
                </a:solidFill>
                <a:effectLst/>
                <a:latin typeface="+mn-lt"/>
              </a:rPr>
              <a:t>* Network Accuracy is stated at the 95% confidence level</a:t>
            </a:r>
            <a:endParaRPr lang="en-US" sz="1400" b="0" i="0" u="none" strike="noStrike" dirty="0">
              <a:solidFill>
                <a:srgbClr val="000000"/>
              </a:solidFill>
              <a:effectLst/>
              <a:latin typeface="+mn-lt"/>
            </a:endParaRPr>
          </a:p>
        </p:txBody>
      </p:sp>
      <p:graphicFrame>
        <p:nvGraphicFramePr>
          <p:cNvPr id="11" name="Table 10" descr="&quot;&quot;">
            <a:extLst>
              <a:ext uri="{FF2B5EF4-FFF2-40B4-BE49-F238E27FC236}">
                <a16:creationId xmlns:a16="http://schemas.microsoft.com/office/drawing/2014/main" id="{88AD226B-0800-3BF5-0D83-545115342D8A}"/>
              </a:ext>
            </a:extLst>
          </p:cNvPr>
          <p:cNvGraphicFramePr>
            <a:graphicFrameLocks noGrp="1"/>
          </p:cNvGraphicFramePr>
          <p:nvPr>
            <p:extLst>
              <p:ext uri="{D42A27DB-BD31-4B8C-83A1-F6EECF244321}">
                <p14:modId xmlns:p14="http://schemas.microsoft.com/office/powerpoint/2010/main" val="3111804374"/>
              </p:ext>
            </p:extLst>
          </p:nvPr>
        </p:nvGraphicFramePr>
        <p:xfrm>
          <a:off x="879667" y="2578306"/>
          <a:ext cx="7363380" cy="1254760"/>
        </p:xfrm>
        <a:graphic>
          <a:graphicData uri="http://schemas.openxmlformats.org/drawingml/2006/table">
            <a:tbl>
              <a:tblPr/>
              <a:tblGrid>
                <a:gridCol w="414877">
                  <a:extLst>
                    <a:ext uri="{9D8B030D-6E8A-4147-A177-3AD203B41FA5}">
                      <a16:colId xmlns:a16="http://schemas.microsoft.com/office/drawing/2014/main" val="720434657"/>
                    </a:ext>
                  </a:extLst>
                </a:gridCol>
                <a:gridCol w="2026506">
                  <a:extLst>
                    <a:ext uri="{9D8B030D-6E8A-4147-A177-3AD203B41FA5}">
                      <a16:colId xmlns:a16="http://schemas.microsoft.com/office/drawing/2014/main" val="1762890780"/>
                    </a:ext>
                  </a:extLst>
                </a:gridCol>
                <a:gridCol w="1822450">
                  <a:extLst>
                    <a:ext uri="{9D8B030D-6E8A-4147-A177-3AD203B41FA5}">
                      <a16:colId xmlns:a16="http://schemas.microsoft.com/office/drawing/2014/main" val="1374270514"/>
                    </a:ext>
                  </a:extLst>
                </a:gridCol>
                <a:gridCol w="1612900">
                  <a:extLst>
                    <a:ext uri="{9D8B030D-6E8A-4147-A177-3AD203B41FA5}">
                      <a16:colId xmlns:a16="http://schemas.microsoft.com/office/drawing/2014/main" val="1128249267"/>
                    </a:ext>
                  </a:extLst>
                </a:gridCol>
                <a:gridCol w="1486647">
                  <a:extLst>
                    <a:ext uri="{9D8B030D-6E8A-4147-A177-3AD203B41FA5}">
                      <a16:colId xmlns:a16="http://schemas.microsoft.com/office/drawing/2014/main" val="874321567"/>
                    </a:ext>
                  </a:extLst>
                </a:gridCol>
              </a:tblGrid>
              <a:tr h="0">
                <a:tc>
                  <a:txBody>
                    <a:bodyPr/>
                    <a:lstStyle/>
                    <a:p>
                      <a:pPr fontAlgn="t"/>
                      <a:br>
                        <a:rPr lang="en-US" sz="1100">
                          <a:effectLst/>
                          <a:latin typeface="+mn-lt"/>
                        </a:rPr>
                      </a:b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Description</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29177377"/>
                  </a:ext>
                </a:extLst>
              </a:tr>
              <a:tr h="243815">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rPr>
                        <a:t>Ellipsoid Height  (cm) *</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3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5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279906"/>
                  </a:ext>
                </a:extLst>
              </a:tr>
              <a:tr h="243815">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Horizontal (cm)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1.5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2.5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214988"/>
                  </a:ext>
                </a:extLst>
              </a:tr>
              <a:tr h="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Orthometric Height (cm)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3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4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6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10480"/>
                  </a:ext>
                </a:extLst>
              </a:tr>
            </a:tbl>
          </a:graphicData>
        </a:graphic>
      </p:graphicFrame>
      <p:sp>
        <p:nvSpPr>
          <p:cNvPr id="12" name="TextBox 11">
            <a:extLst>
              <a:ext uri="{FF2B5EF4-FFF2-40B4-BE49-F238E27FC236}">
                <a16:creationId xmlns:a16="http://schemas.microsoft.com/office/drawing/2014/main" id="{B388A4C1-E6CE-802B-4108-836716973E38}"/>
              </a:ext>
            </a:extLst>
          </p:cNvPr>
          <p:cNvSpPr txBox="1"/>
          <p:nvPr/>
        </p:nvSpPr>
        <p:spPr>
          <a:xfrm>
            <a:off x="876193" y="2199263"/>
            <a:ext cx="6473298" cy="369332"/>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mn-lt"/>
              </a:rPr>
              <a:t>Table 1 - </a:t>
            </a:r>
            <a:r>
              <a:rPr lang="en-US" sz="1800" b="0" i="0" u="none" strike="noStrike" dirty="0">
                <a:solidFill>
                  <a:srgbClr val="000000"/>
                </a:solidFill>
                <a:effectLst/>
                <a:latin typeface="Arial" panose="020B0604020202020204" pitchFamily="34" charset="0"/>
              </a:rPr>
              <a:t>Classifications of Network and Local Accuracy</a:t>
            </a:r>
            <a:endParaRPr lang="en-US" b="0" i="0" u="none" strike="noStrike" dirty="0">
              <a:solidFill>
                <a:srgbClr val="000000"/>
              </a:solidFill>
              <a:effectLst/>
              <a:latin typeface="+mn-lt"/>
            </a:endParaRPr>
          </a:p>
        </p:txBody>
      </p:sp>
    </p:spTree>
    <p:extLst>
      <p:ext uri="{BB962C8B-B14F-4D97-AF65-F5344CB8AC3E}">
        <p14:creationId xmlns:p14="http://schemas.microsoft.com/office/powerpoint/2010/main" val="276244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62F2-7402-24D1-E4D1-32DCF9B8E185}"/>
              </a:ext>
            </a:extLst>
          </p:cNvPr>
          <p:cNvSpPr>
            <a:spLocks noGrp="1"/>
          </p:cNvSpPr>
          <p:nvPr>
            <p:ph type="title"/>
          </p:nvPr>
        </p:nvSpPr>
        <p:spPr/>
        <p:txBody>
          <a:bodyPr/>
          <a:lstStyle/>
          <a:p>
            <a:r>
              <a:rPr lang="en-US" sz="3600" dirty="0"/>
              <a:t>Mark Types in Network Design</a:t>
            </a:r>
          </a:p>
        </p:txBody>
      </p:sp>
      <p:sp>
        <p:nvSpPr>
          <p:cNvPr id="4" name="Date Placeholder 3">
            <a:extLst>
              <a:ext uri="{FF2B5EF4-FFF2-40B4-BE49-F238E27FC236}">
                <a16:creationId xmlns:a16="http://schemas.microsoft.com/office/drawing/2014/main" id="{175365FC-6FB1-9B3A-14FD-30D7C1E8927A}"/>
              </a:ext>
            </a:extLst>
          </p:cNvPr>
          <p:cNvSpPr>
            <a:spLocks noGrp="1"/>
          </p:cNvSpPr>
          <p:nvPr>
            <p:ph type="dt" sz="half" idx="10"/>
          </p:nvPr>
        </p:nvSpPr>
        <p:spPr/>
        <p:txBody>
          <a:bodyPr/>
          <a:lstStyle/>
          <a:p>
            <a:r>
              <a:rPr lang="en-US" altLang="en-US"/>
              <a:t>April 13, 2023</a:t>
            </a:r>
            <a:endParaRPr lang="en-US" altLang="en-US" dirty="0"/>
          </a:p>
        </p:txBody>
      </p:sp>
      <p:sp>
        <p:nvSpPr>
          <p:cNvPr id="6" name="Slide Number Placeholder 5">
            <a:extLst>
              <a:ext uri="{FF2B5EF4-FFF2-40B4-BE49-F238E27FC236}">
                <a16:creationId xmlns:a16="http://schemas.microsoft.com/office/drawing/2014/main" id="{8C9ED221-CECD-0F19-8E9D-4A06392D953D}"/>
              </a:ext>
            </a:extLst>
          </p:cNvPr>
          <p:cNvSpPr>
            <a:spLocks noGrp="1"/>
          </p:cNvSpPr>
          <p:nvPr>
            <p:ph type="sldNum" sz="quarter" idx="12"/>
          </p:nvPr>
        </p:nvSpPr>
        <p:spPr/>
        <p:txBody>
          <a:bodyPr/>
          <a:lstStyle/>
          <a:p>
            <a:fld id="{84C1C367-1155-47A8-B187-ABB1E4FCD3DE}" type="slidenum">
              <a:rPr lang="en-US" altLang="en-US" smtClean="0"/>
              <a:pPr/>
              <a:t>9</a:t>
            </a:fld>
            <a:endParaRPr lang="en-US" altLang="en-US" dirty="0"/>
          </a:p>
        </p:txBody>
      </p:sp>
      <p:sp>
        <p:nvSpPr>
          <p:cNvPr id="12" name="Rectangle 3">
            <a:extLst>
              <a:ext uri="{FF2B5EF4-FFF2-40B4-BE49-F238E27FC236}">
                <a16:creationId xmlns:a16="http://schemas.microsoft.com/office/drawing/2014/main" id="{CE4DA881-A18D-5984-426A-6E198BC29B58}"/>
              </a:ext>
            </a:extLst>
          </p:cNvPr>
          <p:cNvSpPr>
            <a:spLocks noChangeArrowheads="1"/>
          </p:cNvSpPr>
          <p:nvPr/>
        </p:nvSpPr>
        <p:spPr bwMode="auto">
          <a:xfrm>
            <a:off x="982663" y="29725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655AEBEA-4B69-34F7-79FF-083059068112}"/>
              </a:ext>
            </a:extLst>
          </p:cNvPr>
          <p:cNvSpPr txBox="1"/>
          <p:nvPr/>
        </p:nvSpPr>
        <p:spPr>
          <a:xfrm>
            <a:off x="879667" y="1380400"/>
            <a:ext cx="6341910" cy="369332"/>
          </a:xfrm>
          <a:prstGeom prst="rect">
            <a:avLst/>
          </a:prstGeom>
          <a:noFill/>
        </p:spPr>
        <p:txBody>
          <a:bodyPr wrap="square">
            <a:spAutoFit/>
          </a:bodyPr>
          <a:lstStyle/>
          <a:p>
            <a:pPr marL="0" indent="0">
              <a:buNone/>
            </a:pPr>
            <a:r>
              <a:rPr lang="en-US" sz="1800" dirty="0">
                <a:latin typeface="+mn-lt"/>
              </a:rPr>
              <a:t>Table 2 - Description of Mark Types and Anticipated Usage </a:t>
            </a:r>
          </a:p>
        </p:txBody>
      </p:sp>
      <p:sp>
        <p:nvSpPr>
          <p:cNvPr id="20" name="Content Placeholder 2">
            <a:extLst>
              <a:ext uri="{FF2B5EF4-FFF2-40B4-BE49-F238E27FC236}">
                <a16:creationId xmlns:a16="http://schemas.microsoft.com/office/drawing/2014/main" id="{C02291FD-C50C-41EC-CF98-2608098C50D6}"/>
              </a:ext>
            </a:extLst>
          </p:cNvPr>
          <p:cNvSpPr>
            <a:spLocks noGrp="1"/>
          </p:cNvSpPr>
          <p:nvPr>
            <p:ph idx="1"/>
          </p:nvPr>
        </p:nvSpPr>
        <p:spPr>
          <a:xfrm>
            <a:off x="573311" y="1062486"/>
            <a:ext cx="8229600" cy="457200"/>
          </a:xfrm>
        </p:spPr>
        <p:txBody>
          <a:bodyPr/>
          <a:lstStyle/>
          <a:p>
            <a:pPr marL="0" indent="0">
              <a:buNone/>
            </a:pPr>
            <a:r>
              <a:rPr lang="en-US" sz="1800" dirty="0"/>
              <a:t>The Standards define 3 </a:t>
            </a:r>
            <a:r>
              <a:rPr lang="en-US" sz="1800" b="1" i="1" dirty="0"/>
              <a:t>Mark Types </a:t>
            </a:r>
            <a:r>
              <a:rPr lang="en-US" sz="1800" dirty="0"/>
              <a:t>as listed and described in Table 2.</a:t>
            </a:r>
          </a:p>
        </p:txBody>
      </p:sp>
      <p:graphicFrame>
        <p:nvGraphicFramePr>
          <p:cNvPr id="14" name="Table 13" descr="&quot;&quot;">
            <a:extLst>
              <a:ext uri="{FF2B5EF4-FFF2-40B4-BE49-F238E27FC236}">
                <a16:creationId xmlns:a16="http://schemas.microsoft.com/office/drawing/2014/main" id="{3D225152-54C6-20C9-CC1C-9ABB65AEE139}"/>
              </a:ext>
            </a:extLst>
          </p:cNvPr>
          <p:cNvGraphicFramePr>
            <a:graphicFrameLocks noGrp="1"/>
          </p:cNvGraphicFramePr>
          <p:nvPr>
            <p:extLst>
              <p:ext uri="{D42A27DB-BD31-4B8C-83A1-F6EECF244321}">
                <p14:modId xmlns:p14="http://schemas.microsoft.com/office/powerpoint/2010/main" val="517221920"/>
              </p:ext>
            </p:extLst>
          </p:nvPr>
        </p:nvGraphicFramePr>
        <p:xfrm>
          <a:off x="879667" y="1796482"/>
          <a:ext cx="7376057" cy="4546600"/>
        </p:xfrm>
        <a:graphic>
          <a:graphicData uri="http://schemas.openxmlformats.org/drawingml/2006/table">
            <a:tbl>
              <a:tblPr/>
              <a:tblGrid>
                <a:gridCol w="414877">
                  <a:extLst>
                    <a:ext uri="{9D8B030D-6E8A-4147-A177-3AD203B41FA5}">
                      <a16:colId xmlns:a16="http://schemas.microsoft.com/office/drawing/2014/main" val="2518152060"/>
                    </a:ext>
                  </a:extLst>
                </a:gridCol>
                <a:gridCol w="1299195">
                  <a:extLst>
                    <a:ext uri="{9D8B030D-6E8A-4147-A177-3AD203B41FA5}">
                      <a16:colId xmlns:a16="http://schemas.microsoft.com/office/drawing/2014/main" val="578434638"/>
                    </a:ext>
                  </a:extLst>
                </a:gridCol>
                <a:gridCol w="5661985">
                  <a:extLst>
                    <a:ext uri="{9D8B030D-6E8A-4147-A177-3AD203B41FA5}">
                      <a16:colId xmlns:a16="http://schemas.microsoft.com/office/drawing/2014/main" val="832318884"/>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Mark Type </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Description and Anticipated Usage</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70153452"/>
                  </a:ext>
                </a:extLst>
              </a:tr>
              <a:tr h="401955">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2.1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NCN CORS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NOAA CORS Network (NCN). </a:t>
                      </a:r>
                      <a:endParaRPr lang="en-US">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The NCN CORS are well-known and monitored by the NGS. </a:t>
                      </a:r>
                      <a:endParaRPr lang="en-US">
                        <a:effectLst/>
                      </a:endParaRPr>
                    </a:p>
                    <a:p>
                      <a:pPr rtl="0" fontAlgn="t">
                        <a:spcBef>
                          <a:spcPts val="0"/>
                        </a:spcBef>
                        <a:spcAft>
                          <a:spcPts val="0"/>
                        </a:spcAft>
                      </a:pPr>
                      <a:r>
                        <a:rPr lang="en-US" sz="900" b="0" i="0" u="none" strike="noStrike">
                          <a:solidFill>
                            <a:srgbClr val="000000"/>
                          </a:solidFill>
                          <a:effectLst/>
                          <a:latin typeface="Arial" panose="020B0604020202020204" pitchFamily="34" charset="0"/>
                        </a:rPr>
                        <a:t>These will be referred to later as “</a:t>
                      </a:r>
                      <a:r>
                        <a:rPr lang="en-US" sz="900" b="1" i="0" u="none" strike="noStrike">
                          <a:solidFill>
                            <a:srgbClr val="000000"/>
                          </a:solidFill>
                          <a:effectLst/>
                          <a:latin typeface="Arial" panose="020B0604020202020204" pitchFamily="34" charset="0"/>
                        </a:rPr>
                        <a:t>NCN</a:t>
                      </a:r>
                      <a:r>
                        <a:rPr lang="en-US" sz="900" b="0" i="0" u="none" strike="noStrike">
                          <a:solidFill>
                            <a:srgbClr val="000000"/>
                          </a:solidFill>
                          <a:effectLst/>
                          <a:latin typeface="Arial" panose="020B0604020202020204" pitchFamily="34" charset="0"/>
                        </a:rPr>
                        <a: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856059"/>
                  </a:ext>
                </a:extLst>
              </a:tr>
              <a:tr h="0">
                <a:tc>
                  <a:txBody>
                    <a:bodyPr/>
                    <a:lstStyle/>
                    <a:p>
                      <a:pPr rtl="0" fontAlgn="t">
                        <a:spcBef>
                          <a:spcPts val="0"/>
                        </a:spcBef>
                        <a:spcAft>
                          <a:spcPts val="0"/>
                        </a:spcAft>
                      </a:pPr>
                      <a:r>
                        <a:rPr lang="en-US" sz="900" b="1" i="1" u="none" strike="noStrike">
                          <a:solidFill>
                            <a:srgbClr val="000000"/>
                          </a:solidFill>
                          <a:effectLst/>
                          <a:latin typeface="Arial" panose="020B0604020202020204" pitchFamily="34" charset="0"/>
                        </a:rPr>
                        <a:t>2.2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GVX Base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A </a:t>
                      </a:r>
                      <a:r>
                        <a:rPr lang="en-US" sz="900" b="1" i="0" u="none" strike="noStrike" dirty="0">
                          <a:solidFill>
                            <a:srgbClr val="000000"/>
                          </a:solidFill>
                          <a:effectLst/>
                          <a:latin typeface="Arial" panose="020B0604020202020204" pitchFamily="34" charset="0"/>
                        </a:rPr>
                        <a:t>GVX base </a:t>
                      </a:r>
                      <a:r>
                        <a:rPr lang="en-US" sz="900" b="0" i="0" u="none" strike="noStrike" dirty="0">
                          <a:solidFill>
                            <a:srgbClr val="000000"/>
                          </a:solidFill>
                          <a:effectLst/>
                          <a:latin typeface="Arial" panose="020B0604020202020204" pitchFamily="34" charset="0"/>
                        </a:rPr>
                        <a:t>is an inclusive term for a mark </a:t>
                      </a:r>
                      <a:r>
                        <a:rPr lang="en-US" sz="900" b="1" i="0" u="none" strike="noStrike" dirty="0">
                          <a:solidFill>
                            <a:srgbClr val="000000"/>
                          </a:solidFill>
                          <a:effectLst/>
                          <a:latin typeface="Arial" panose="020B0604020202020204" pitchFamily="34" charset="0"/>
                        </a:rPr>
                        <a:t>which will be used</a:t>
                      </a:r>
                      <a:r>
                        <a:rPr lang="en-US" sz="900" b="0" i="0" u="none" strike="noStrike" dirty="0">
                          <a:solidFill>
                            <a:srgbClr val="000000"/>
                          </a:solidFill>
                          <a:effectLst/>
                          <a:latin typeface="Arial" panose="020B0604020202020204" pitchFamily="34" charset="0"/>
                        </a:rPr>
                        <a:t> as the origin of a GVX vector.</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These will be referred to later as “</a:t>
                      </a:r>
                      <a:r>
                        <a:rPr lang="en-US" sz="900" b="1" i="0" u="none" strike="noStrike" dirty="0">
                          <a:solidFill>
                            <a:srgbClr val="000000"/>
                          </a:solidFill>
                          <a:effectLst/>
                          <a:latin typeface="Arial" panose="020B0604020202020204" pitchFamily="34" charset="0"/>
                        </a:rPr>
                        <a:t>GVX base marks”. </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Since GVX vectors can be derived by 3 methods, the specific terms – GVX PP Base, GVX NRTK Base, and GVX SRTK Base may sometimes be used for clarity.</a:t>
                      </a:r>
                      <a:endParaRPr lang="en-US" dirty="0">
                        <a:effectLst/>
                      </a:endParaRPr>
                    </a:p>
                    <a:p>
                      <a:pPr rtl="0" fontAlgn="t">
                        <a:spcBef>
                          <a:spcPts val="0"/>
                        </a:spcBef>
                        <a:spcAft>
                          <a:spcPts val="0"/>
                        </a:spcAft>
                      </a:pPr>
                      <a:endParaRPr lang="en-US" sz="900" b="1" i="0" u="none" strike="noStrike" dirty="0">
                        <a:solidFill>
                          <a:srgbClr val="000000"/>
                        </a:solidFill>
                        <a:effectLst/>
                        <a:latin typeface="Arial" panose="020B0604020202020204" pitchFamily="34" charset="0"/>
                      </a:endParaRPr>
                    </a:p>
                    <a:p>
                      <a:pPr rtl="0" fontAlgn="t">
                        <a:spcBef>
                          <a:spcPts val="0"/>
                        </a:spcBef>
                        <a:spcAft>
                          <a:spcPts val="0"/>
                        </a:spcAft>
                      </a:pPr>
                      <a:r>
                        <a:rPr lang="en-US" sz="900" b="1" i="0" u="none" strike="noStrike" dirty="0">
                          <a:solidFill>
                            <a:srgbClr val="000000"/>
                          </a:solidFill>
                          <a:effectLst/>
                          <a:latin typeface="Arial" panose="020B0604020202020204" pitchFamily="34" charset="0"/>
                        </a:rPr>
                        <a:t>GVX PP base</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A GVX PP base can be a NCN CORS, a non-NCN CORS, or a mark </a:t>
                      </a:r>
                      <a:r>
                        <a:rPr lang="en-US" sz="900" b="1" i="0" u="none" strike="noStrike" dirty="0">
                          <a:solidFill>
                            <a:srgbClr val="000000"/>
                          </a:solidFill>
                          <a:effectLst/>
                          <a:latin typeface="Arial" panose="020B0604020202020204" pitchFamily="34" charset="0"/>
                        </a:rPr>
                        <a:t>which will be used</a:t>
                      </a:r>
                      <a:r>
                        <a:rPr lang="en-US" sz="900" b="0" i="0" u="none" strike="noStrike" dirty="0">
                          <a:solidFill>
                            <a:srgbClr val="000000"/>
                          </a:solidFill>
                          <a:effectLst/>
                          <a:latin typeface="Arial" panose="020B0604020202020204" pitchFamily="34" charset="0"/>
                        </a:rPr>
                        <a:t> as a base station for GVX PP vectors. </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The non-NCN CORS are not well-known or monitored by NGS.</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These will be referred to later as </a:t>
                      </a:r>
                      <a:r>
                        <a:rPr lang="en-US" sz="900" b="0" i="1" u="none" strike="noStrike" dirty="0">
                          <a:solidFill>
                            <a:srgbClr val="000000"/>
                          </a:solidFill>
                          <a:effectLst/>
                          <a:latin typeface="Arial" panose="020B0604020202020204" pitchFamily="34" charset="0"/>
                        </a:rPr>
                        <a:t>“</a:t>
                      </a:r>
                      <a:r>
                        <a:rPr lang="en-US" sz="900" b="1" i="1" u="none" strike="noStrike" dirty="0">
                          <a:solidFill>
                            <a:srgbClr val="000000"/>
                          </a:solidFill>
                          <a:effectLst/>
                          <a:latin typeface="Arial" panose="020B0604020202020204" pitchFamily="34" charset="0"/>
                        </a:rPr>
                        <a:t>GVX PP base marks”. </a:t>
                      </a:r>
                      <a:endParaRPr lang="en-US" dirty="0">
                        <a:effectLst/>
                      </a:endParaRPr>
                    </a:p>
                    <a:p>
                      <a:pPr rtl="0" fontAlgn="t">
                        <a:spcBef>
                          <a:spcPts val="0"/>
                        </a:spcBef>
                        <a:spcAft>
                          <a:spcPts val="0"/>
                        </a:spcAft>
                      </a:pPr>
                      <a:endParaRPr lang="en-US" sz="900" b="1" i="0" u="none" strike="noStrike" dirty="0">
                        <a:solidFill>
                          <a:srgbClr val="000000"/>
                        </a:solidFill>
                        <a:effectLst/>
                        <a:latin typeface="Arial" panose="020B0604020202020204" pitchFamily="34" charset="0"/>
                      </a:endParaRPr>
                    </a:p>
                    <a:p>
                      <a:pPr rtl="0" fontAlgn="t">
                        <a:spcBef>
                          <a:spcPts val="0"/>
                        </a:spcBef>
                        <a:spcAft>
                          <a:spcPts val="0"/>
                        </a:spcAft>
                      </a:pPr>
                      <a:r>
                        <a:rPr lang="en-US" sz="900" b="1" i="0" u="none" strike="noStrike" dirty="0">
                          <a:solidFill>
                            <a:srgbClr val="000000"/>
                          </a:solidFill>
                          <a:effectLst/>
                          <a:latin typeface="Arial" panose="020B0604020202020204" pitchFamily="34" charset="0"/>
                        </a:rPr>
                        <a:t>GVX NRTK base</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A GVX NRTK base can be an NCN CORS, or a non-NCN CORS </a:t>
                      </a:r>
                      <a:r>
                        <a:rPr lang="en-US" sz="900" b="1" i="0" u="none" strike="noStrike" dirty="0">
                          <a:solidFill>
                            <a:srgbClr val="000000"/>
                          </a:solidFill>
                          <a:effectLst/>
                          <a:latin typeface="Arial" panose="020B0604020202020204" pitchFamily="34" charset="0"/>
                        </a:rPr>
                        <a:t>which will be used</a:t>
                      </a:r>
                      <a:r>
                        <a:rPr lang="en-US" sz="900" b="0" i="0" u="none" strike="noStrike" dirty="0">
                          <a:solidFill>
                            <a:srgbClr val="000000"/>
                          </a:solidFill>
                          <a:effectLst/>
                          <a:latin typeface="Arial" panose="020B0604020202020204" pitchFamily="34" charset="0"/>
                        </a:rPr>
                        <a:t> as a base station for GVX NRTK vectors. </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The non-NCN CORS are not well-known or monitored by NGS. </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These will be referred to later as </a:t>
                      </a:r>
                      <a:r>
                        <a:rPr lang="en-US" sz="900" b="0" i="1" u="none" strike="noStrike" dirty="0">
                          <a:solidFill>
                            <a:srgbClr val="000000"/>
                          </a:solidFill>
                          <a:effectLst/>
                          <a:latin typeface="Arial" panose="020B0604020202020204" pitchFamily="34" charset="0"/>
                        </a:rPr>
                        <a:t>“</a:t>
                      </a:r>
                      <a:r>
                        <a:rPr lang="en-US" sz="900" b="1" i="1" u="none" strike="noStrike" dirty="0">
                          <a:solidFill>
                            <a:srgbClr val="000000"/>
                          </a:solidFill>
                          <a:effectLst/>
                          <a:latin typeface="Arial" panose="020B0604020202020204" pitchFamily="34" charset="0"/>
                        </a:rPr>
                        <a:t>GVX NRTK base marks”. </a:t>
                      </a:r>
                      <a:endParaRPr lang="en-US" dirty="0">
                        <a:effectLst/>
                      </a:endParaRPr>
                    </a:p>
                    <a:p>
                      <a:pPr rtl="0" fontAlgn="t">
                        <a:spcBef>
                          <a:spcPts val="0"/>
                        </a:spcBef>
                        <a:spcAft>
                          <a:spcPts val="0"/>
                        </a:spcAft>
                      </a:pPr>
                      <a:endParaRPr lang="en-US" sz="900" b="1" i="0" u="none" strike="noStrike" dirty="0">
                        <a:solidFill>
                          <a:srgbClr val="000000"/>
                        </a:solidFill>
                        <a:effectLst/>
                        <a:latin typeface="Arial" panose="020B0604020202020204" pitchFamily="34" charset="0"/>
                      </a:endParaRPr>
                    </a:p>
                    <a:p>
                      <a:pPr rtl="0" fontAlgn="t">
                        <a:spcBef>
                          <a:spcPts val="0"/>
                        </a:spcBef>
                        <a:spcAft>
                          <a:spcPts val="0"/>
                        </a:spcAft>
                      </a:pPr>
                      <a:r>
                        <a:rPr lang="en-US" sz="900" b="1" i="0" u="none" strike="noStrike" dirty="0">
                          <a:solidFill>
                            <a:srgbClr val="000000"/>
                          </a:solidFill>
                          <a:effectLst/>
                          <a:latin typeface="Arial" panose="020B0604020202020204" pitchFamily="34" charset="0"/>
                        </a:rPr>
                        <a:t>GVX SRTK base</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A GVX SRTK base can be an NCN CORS, a non-NCN CORS, or a mark </a:t>
                      </a:r>
                      <a:r>
                        <a:rPr lang="en-US" sz="900" b="1" i="0" u="none" strike="noStrike" dirty="0">
                          <a:solidFill>
                            <a:srgbClr val="000000"/>
                          </a:solidFill>
                          <a:effectLst/>
                          <a:latin typeface="Arial" panose="020B0604020202020204" pitchFamily="34" charset="0"/>
                        </a:rPr>
                        <a:t>which will be used</a:t>
                      </a:r>
                      <a:r>
                        <a:rPr lang="en-US" sz="900" b="0" i="0" u="none" strike="noStrike" dirty="0">
                          <a:solidFill>
                            <a:srgbClr val="000000"/>
                          </a:solidFill>
                          <a:effectLst/>
                          <a:latin typeface="Arial" panose="020B0604020202020204" pitchFamily="34" charset="0"/>
                        </a:rPr>
                        <a:t> as a GVX SRTK base station. </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The non-NCN CORS are not well-known or monitored by NGS.</a:t>
                      </a:r>
                      <a:endParaRPr lang="en-US" dirty="0">
                        <a:effectLst/>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These will be referred to later as</a:t>
                      </a:r>
                      <a:r>
                        <a:rPr lang="en-US" sz="900" b="0" i="1" u="none" strike="noStrike" dirty="0">
                          <a:solidFill>
                            <a:srgbClr val="000000"/>
                          </a:solidFill>
                          <a:effectLst/>
                          <a:latin typeface="Arial" panose="020B0604020202020204" pitchFamily="34" charset="0"/>
                        </a:rPr>
                        <a:t> “</a:t>
                      </a:r>
                      <a:r>
                        <a:rPr lang="en-US" sz="900" b="1" i="1" u="none" strike="noStrike" dirty="0">
                          <a:solidFill>
                            <a:srgbClr val="000000"/>
                          </a:solidFill>
                          <a:effectLst/>
                          <a:latin typeface="Arial" panose="020B0604020202020204" pitchFamily="34" charset="0"/>
                        </a:rPr>
                        <a:t>GVX SRTK base marks</a:t>
                      </a:r>
                      <a:r>
                        <a:rPr lang="en-US" sz="900" b="0" i="1" u="none" strike="noStrike" dirty="0">
                          <a:solidFill>
                            <a:srgbClr val="000000"/>
                          </a:solidFill>
                          <a:effectLst/>
                          <a:latin typeface="Arial" panose="020B0604020202020204" pitchFamily="34" charset="0"/>
                        </a:rPr>
                        <a: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757881"/>
                  </a:ext>
                </a:extLst>
              </a:tr>
              <a:tr h="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2.3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Passive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A passive mark is a mark </a:t>
                      </a:r>
                      <a:r>
                        <a:rPr lang="en-US" sz="900" b="1" i="0" u="none" strike="noStrike" dirty="0">
                          <a:solidFill>
                            <a:srgbClr val="000000"/>
                          </a:solidFill>
                          <a:effectLst/>
                          <a:latin typeface="Arial" panose="020B0604020202020204" pitchFamily="34" charset="0"/>
                        </a:rPr>
                        <a:t>which will not be used </a:t>
                      </a:r>
                      <a:r>
                        <a:rPr lang="en-US" sz="900" b="0" i="0" u="none" strike="noStrike" dirty="0">
                          <a:solidFill>
                            <a:srgbClr val="000000"/>
                          </a:solidFill>
                          <a:effectLst/>
                          <a:latin typeface="Arial" panose="020B0604020202020204" pitchFamily="34" charset="0"/>
                        </a:rPr>
                        <a:t>as a GVX PP base, nor GVX NRTK base, nor as a GVX SRTK base.  These will be referred to later as “</a:t>
                      </a:r>
                      <a:r>
                        <a:rPr lang="en-US" sz="900" b="1" i="0" u="none" strike="noStrike" dirty="0">
                          <a:solidFill>
                            <a:srgbClr val="000000"/>
                          </a:solidFill>
                          <a:effectLst/>
                          <a:latin typeface="Arial" panose="020B0604020202020204" pitchFamily="34" charset="0"/>
                        </a:rPr>
                        <a:t>passive marks</a:t>
                      </a:r>
                      <a:r>
                        <a:rPr lang="en-US" sz="900" b="0" i="0" u="none" strike="noStrike" dirty="0">
                          <a:solidFill>
                            <a:srgbClr val="000000"/>
                          </a:solidFill>
                          <a:effectLst/>
                          <a:latin typeface="Arial" panose="020B0604020202020204" pitchFamily="34" charset="0"/>
                        </a:rPr>
                        <a: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251922"/>
                  </a:ext>
                </a:extLst>
              </a:tr>
            </a:tbl>
          </a:graphicData>
        </a:graphic>
      </p:graphicFrame>
    </p:spTree>
    <p:extLst>
      <p:ext uri="{BB962C8B-B14F-4D97-AF65-F5344CB8AC3E}">
        <p14:creationId xmlns:p14="http://schemas.microsoft.com/office/powerpoint/2010/main" val="4279499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letterbox3" id="{396AFA79-9647-415C-8F43-0C2C5358EB1B}" vid="{F44494C9-CA9C-49A8-AEF9-BE88A309D4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powerpoint_template_letterbox</Template>
  <TotalTime>3561</TotalTime>
  <Words>9698</Words>
  <Application>Microsoft Office PowerPoint</Application>
  <PresentationFormat>On-screen Show (4:3)</PresentationFormat>
  <Paragraphs>1331</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Office Theme</vt:lpstr>
      <vt:lpstr>NGS Webinar</vt:lpstr>
      <vt:lpstr>NGS Webinar </vt:lpstr>
      <vt:lpstr>Need for New Classifications &amp; Standards</vt:lpstr>
      <vt:lpstr>Intent of New Classifications &amp; Standards</vt:lpstr>
      <vt:lpstr>Intent of New Classifications &amp; Standards</vt:lpstr>
      <vt:lpstr>Intent of New Classifications &amp; Standards</vt:lpstr>
      <vt:lpstr>Intent of New Classifications &amp; Standards</vt:lpstr>
      <vt:lpstr>Classifications</vt:lpstr>
      <vt:lpstr>Mark Types in Network Design</vt:lpstr>
      <vt:lpstr>Network Designs and Observation Methods</vt:lpstr>
      <vt:lpstr>Standards for each Observation Method </vt:lpstr>
      <vt:lpstr>Standards for each Observation Method </vt:lpstr>
      <vt:lpstr>Standards for Network Design</vt:lpstr>
      <vt:lpstr>Standards for Network Design</vt:lpstr>
      <vt:lpstr>Standards for Monumentation</vt:lpstr>
      <vt:lpstr>Standards for Session Processing and Adjustment Results </vt:lpstr>
      <vt:lpstr>Standards for Session Processing and Adjustment Results </vt:lpstr>
      <vt:lpstr>Standards for Achieving Valid Orthometric Heights</vt:lpstr>
      <vt:lpstr>Standards for Equipment Used in Field Observations and Office Procedures</vt:lpstr>
      <vt:lpstr>Standards for Required Documentation</vt:lpstr>
      <vt:lpstr>Specifications</vt:lpstr>
      <vt:lpstr>Examples</vt:lpstr>
      <vt:lpstr>PowerPoint Presentation</vt:lpstr>
      <vt:lpstr>PowerPoint Presentation</vt:lpstr>
      <vt:lpstr>PowerPoint Presentation</vt:lpstr>
      <vt:lpstr>PowerPoint Presentation</vt:lpstr>
      <vt:lpstr>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the Long Occupations for OPUS PP?</vt:lpstr>
      <vt:lpstr>Survey Design for Greatest Efficiency</vt:lpstr>
      <vt:lpstr>Project Proposal</vt:lpstr>
      <vt:lpstr>Project Proposal Page</vt:lpstr>
      <vt:lpstr>Project Report</vt:lpstr>
      <vt:lpstr>Project Report</vt:lpstr>
      <vt:lpstr>Status</vt:lpstr>
      <vt:lpstr>The End</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4:3</dc:title>
  <dc:creator>Dave Zenk</dc:creator>
  <cp:lastModifiedBy>David Zenk</cp:lastModifiedBy>
  <cp:revision>114</cp:revision>
  <dcterms:created xsi:type="dcterms:W3CDTF">2023-02-10T19:02:26Z</dcterms:created>
  <dcterms:modified xsi:type="dcterms:W3CDTF">2023-04-14T16:19:44Z</dcterms:modified>
</cp:coreProperties>
</file>