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02.jpg" ContentType="image/jpg"/>
  <Override PartName="/ppt/media/image103.jpg" ContentType="image/jpg"/>
  <Override PartName="/ppt/media/image104.jpg" ContentType="image/jp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121.jpg" ContentType="image/jpg"/>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1" r:id="rId2"/>
  </p:sldMasterIdLst>
  <p:notesMasterIdLst>
    <p:notesMasterId r:id="rId92"/>
  </p:notesMasterIdLst>
  <p:sldIdLst>
    <p:sldId id="343" r:id="rId3"/>
    <p:sldId id="389" r:id="rId4"/>
    <p:sldId id="516" r:id="rId5"/>
    <p:sldId id="517" r:id="rId6"/>
    <p:sldId id="673" r:id="rId7"/>
    <p:sldId id="565" r:id="rId8"/>
    <p:sldId id="668" r:id="rId9"/>
    <p:sldId id="656" r:id="rId10"/>
    <p:sldId id="566" r:id="rId11"/>
    <p:sldId id="519" r:id="rId12"/>
    <p:sldId id="521" r:id="rId13"/>
    <p:sldId id="520" r:id="rId14"/>
    <p:sldId id="569" r:id="rId15"/>
    <p:sldId id="523" r:id="rId16"/>
    <p:sldId id="525" r:id="rId17"/>
    <p:sldId id="526" r:id="rId18"/>
    <p:sldId id="527" r:id="rId19"/>
    <p:sldId id="654" r:id="rId20"/>
    <p:sldId id="714" r:id="rId21"/>
    <p:sldId id="572" r:id="rId22"/>
    <p:sldId id="711" r:id="rId23"/>
    <p:sldId id="528" r:id="rId24"/>
    <p:sldId id="712" r:id="rId25"/>
    <p:sldId id="590" r:id="rId26"/>
    <p:sldId id="592" r:id="rId27"/>
    <p:sldId id="594" r:id="rId28"/>
    <p:sldId id="595" r:id="rId29"/>
    <p:sldId id="596" r:id="rId30"/>
    <p:sldId id="597" r:id="rId31"/>
    <p:sldId id="598" r:id="rId32"/>
    <p:sldId id="602" r:id="rId33"/>
    <p:sldId id="603" r:id="rId34"/>
    <p:sldId id="604" r:id="rId35"/>
    <p:sldId id="605" r:id="rId36"/>
    <p:sldId id="609" r:id="rId37"/>
    <p:sldId id="610" r:id="rId38"/>
    <p:sldId id="612" r:id="rId39"/>
    <p:sldId id="653" r:id="rId40"/>
    <p:sldId id="614" r:id="rId41"/>
    <p:sldId id="620" r:id="rId42"/>
    <p:sldId id="621" r:id="rId43"/>
    <p:sldId id="624" r:id="rId44"/>
    <p:sldId id="628" r:id="rId45"/>
    <p:sldId id="639" r:id="rId46"/>
    <p:sldId id="640" r:id="rId47"/>
    <p:sldId id="641" r:id="rId48"/>
    <p:sldId id="642" r:id="rId49"/>
    <p:sldId id="643" r:id="rId50"/>
    <p:sldId id="644" r:id="rId51"/>
    <p:sldId id="646" r:id="rId52"/>
    <p:sldId id="631" r:id="rId53"/>
    <p:sldId id="530" r:id="rId54"/>
    <p:sldId id="531" r:id="rId55"/>
    <p:sldId id="532" r:id="rId56"/>
    <p:sldId id="657" r:id="rId57"/>
    <p:sldId id="670" r:id="rId58"/>
    <p:sldId id="534" r:id="rId59"/>
    <p:sldId id="632" r:id="rId60"/>
    <p:sldId id="633" r:id="rId61"/>
    <p:sldId id="535" r:id="rId62"/>
    <p:sldId id="672" r:id="rId63"/>
    <p:sldId id="635" r:id="rId64"/>
    <p:sldId id="663" r:id="rId65"/>
    <p:sldId id="637" r:id="rId66"/>
    <p:sldId id="638" r:id="rId67"/>
    <p:sldId id="537" r:id="rId68"/>
    <p:sldId id="715" r:id="rId69"/>
    <p:sldId id="669" r:id="rId70"/>
    <p:sldId id="647" r:id="rId71"/>
    <p:sldId id="648" r:id="rId72"/>
    <p:sldId id="650" r:id="rId73"/>
    <p:sldId id="706" r:id="rId74"/>
    <p:sldId id="708" r:id="rId75"/>
    <p:sldId id="709" r:id="rId76"/>
    <p:sldId id="710" r:id="rId77"/>
    <p:sldId id="664" r:id="rId78"/>
    <p:sldId id="651" r:id="rId79"/>
    <p:sldId id="718" r:id="rId80"/>
    <p:sldId id="688" r:id="rId81"/>
    <p:sldId id="689" r:id="rId82"/>
    <p:sldId id="690" r:id="rId83"/>
    <p:sldId id="691" r:id="rId84"/>
    <p:sldId id="692" r:id="rId85"/>
    <p:sldId id="693" r:id="rId86"/>
    <p:sldId id="694" r:id="rId87"/>
    <p:sldId id="695" r:id="rId88"/>
    <p:sldId id="696" r:id="rId89"/>
    <p:sldId id="698" r:id="rId90"/>
    <p:sldId id="720" r:id="rId9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99"/>
    <a:srgbClr val="0033CC"/>
    <a:srgbClr val="0000FF"/>
    <a:srgbClr val="FF3300"/>
    <a:srgbClr val="CC00FF"/>
    <a:srgbClr val="66FFFF"/>
    <a:srgbClr val="FF33CC"/>
    <a:srgbClr val="BCD3EE"/>
    <a:srgbClr val="D7E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4" d="100"/>
          <a:sy n="104" d="100"/>
        </p:scale>
        <p:origin x="12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ngs-s-brunswick\home\Dru.Smith\Geoid%20Slope%20Validation%20Survey%202011\Papers\Official%20Paper\RMS%20list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ngs-s-brunswick\home\Dru.Smith\Goal%202\Blueprint%20for%202022\Chapter%2001%20-%20Geometric\Copy%20of%20GPS%20occupations%20on%20real%20points%20over%20ti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Predicted Errors of various geoid models over </a:t>
            </a:r>
            <a:r>
              <a:rPr lang="en-US" sz="2400" dirty="0" smtClean="0"/>
              <a:t>GSVS11 </a:t>
            </a:r>
          </a:p>
          <a:p>
            <a:pPr>
              <a:defRPr sz="2400"/>
            </a:pPr>
            <a:r>
              <a:rPr lang="en-US" sz="2400" dirty="0" smtClean="0"/>
              <a:t>after removal of GPS/Leveling error budget</a:t>
            </a:r>
            <a:endParaRPr lang="en-US" sz="2400" dirty="0"/>
          </a:p>
        </c:rich>
      </c:tx>
      <c:layout>
        <c:manualLayout>
          <c:xMode val="edge"/>
          <c:yMode val="edge"/>
          <c:x val="0.12445751340868987"/>
          <c:y val="0.10619350630889768"/>
        </c:manualLayout>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Sheet2!$N$2:$N$13</c:f>
              <c:numCache>
                <c:formatCode>General</c:formatCode>
                <c:ptCount val="12"/>
                <c:pt idx="0">
                  <c:v>0.87100994831322665</c:v>
                </c:pt>
                <c:pt idx="1">
                  <c:v>1.060068665092595</c:v>
                </c:pt>
                <c:pt idx="2">
                  <c:v>1.3640397918456049</c:v>
                </c:pt>
                <c:pt idx="3">
                  <c:v>1.6649558145469829</c:v>
                </c:pt>
                <c:pt idx="4">
                  <c:v>1.8561584675203877</c:v>
                </c:pt>
                <c:pt idx="5">
                  <c:v>2.2610607487206003</c:v>
                </c:pt>
                <c:pt idx="6">
                  <c:v>2.5576126451774996</c:v>
                </c:pt>
                <c:pt idx="7">
                  <c:v>2.6427808516287983</c:v>
                </c:pt>
                <c:pt idx="8">
                  <c:v>2.8322352341417503</c:v>
                </c:pt>
                <c:pt idx="9">
                  <c:v>2.8066371099863017</c:v>
                </c:pt>
                <c:pt idx="10">
                  <c:v>2.446390360548893</c:v>
                </c:pt>
                <c:pt idx="11">
                  <c:v>1.4332366127603684</c:v>
                </c:pt>
              </c:numCache>
            </c:numRef>
          </c:val>
          <c:extLst>
            <c:ext xmlns:c16="http://schemas.microsoft.com/office/drawing/2014/chart" uri="{C3380CC4-5D6E-409C-BE32-E72D297353CC}">
              <c16:uniqueId val="{00000000-9C6F-4FD0-B160-04FC76F5EB73}"/>
            </c:ext>
          </c:extLst>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Sheet2!$O$2:$O$13</c:f>
              <c:numCache>
                <c:formatCode>General</c:formatCode>
                <c:ptCount val="12"/>
                <c:pt idx="0">
                  <c:v>0.87100994831322665</c:v>
                </c:pt>
                <c:pt idx="1">
                  <c:v>1.1720689291638084</c:v>
                </c:pt>
                <c:pt idx="2">
                  <c:v>1.5813299952059976</c:v>
                </c:pt>
                <c:pt idx="3">
                  <c:v>1.8793823092691406</c:v>
                </c:pt>
                <c:pt idx="4">
                  <c:v>1.9634979644877746</c:v>
                </c:pt>
                <c:pt idx="5">
                  <c:v>2.0475340557375259</c:v>
                </c:pt>
                <c:pt idx="6">
                  <c:v>2.1310519568447517</c:v>
                </c:pt>
                <c:pt idx="7">
                  <c:v>2.4298746119369694</c:v>
                </c:pt>
                <c:pt idx="8">
                  <c:v>2.6194572761383177</c:v>
                </c:pt>
                <c:pt idx="9">
                  <c:v>2.5917584507728062</c:v>
                </c:pt>
                <c:pt idx="10">
                  <c:v>2.7739549016136764</c:v>
                </c:pt>
                <c:pt idx="11">
                  <c:v>1.9323993345467736</c:v>
                </c:pt>
              </c:numCache>
            </c:numRef>
          </c:val>
          <c:extLst>
            <c:ext xmlns:c16="http://schemas.microsoft.com/office/drawing/2014/chart" uri="{C3380CC4-5D6E-409C-BE32-E72D297353CC}">
              <c16:uniqueId val="{00000001-9C6F-4FD0-B160-04FC76F5EB73}"/>
            </c:ext>
          </c:extLst>
        </c:ser>
        <c:ser>
          <c:idx val="2"/>
          <c:order val="2"/>
          <c:tx>
            <c:v>xEGM-G</c:v>
          </c:tx>
          <c:spPr>
            <a:solidFill>
              <a:srgbClr val="00B0F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Sheet2!$P$2:$P$13</c:f>
              <c:numCache>
                <c:formatCode>General</c:formatCode>
                <c:ptCount val="12"/>
                <c:pt idx="0">
                  <c:v>0.87100994831322665</c:v>
                </c:pt>
                <c:pt idx="1">
                  <c:v>1.28208641468163</c:v>
                </c:pt>
                <c:pt idx="2">
                  <c:v>1.6883733454832202</c:v>
                </c:pt>
                <c:pt idx="3">
                  <c:v>2.0909514256418795</c:v>
                </c:pt>
                <c:pt idx="4">
                  <c:v>2.4910488266085102</c:v>
                </c:pt>
                <c:pt idx="5">
                  <c:v>2.7861076270318348</c:v>
                </c:pt>
                <c:pt idx="6">
                  <c:v>2.9768074245358647</c:v>
                </c:pt>
                <c:pt idx="7">
                  <c:v>2.9587650514591113</c:v>
                </c:pt>
                <c:pt idx="8">
                  <c:v>2.7260881169753071</c:v>
                </c:pt>
                <c:pt idx="9">
                  <c:v>2.1534186465135519</c:v>
                </c:pt>
                <c:pt idx="10">
                  <c:v>1.9962028444490658</c:v>
                </c:pt>
                <c:pt idx="11">
                  <c:v>2.6180464449961183</c:v>
                </c:pt>
              </c:numCache>
            </c:numRef>
          </c:val>
          <c:extLst>
            <c:ext xmlns:c16="http://schemas.microsoft.com/office/drawing/2014/chart" uri="{C3380CC4-5D6E-409C-BE32-E72D297353CC}">
              <c16:uniqueId val="{00000002-9C6F-4FD0-B160-04FC76F5EB73}"/>
            </c:ext>
          </c:extLst>
        </c:ser>
        <c:ser>
          <c:idx val="3"/>
          <c:order val="3"/>
          <c:tx>
            <c:v>xEGM-GA</c:v>
          </c:tx>
          <c:spPr>
            <a:solidFill>
              <a:srgbClr val="FFC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Sheet2!$Q$2:$Q$13</c:f>
              <c:numCache>
                <c:formatCode>General</c:formatCode>
                <c:ptCount val="12"/>
                <c:pt idx="0">
                  <c:v>0.7540943774227532</c:v>
                </c:pt>
                <c:pt idx="1">
                  <c:v>0.82688909456540571</c:v>
                </c:pt>
                <c:pt idx="2">
                  <c:v>0.90587226126987763</c:v>
                </c:pt>
                <c:pt idx="3">
                  <c:v>0.98594009168600449</c:v>
                </c:pt>
                <c:pt idx="4">
                  <c:v>0.94091671073885907</c:v>
                </c:pt>
                <c:pt idx="5">
                  <c:v>1.0209778202316449</c:v>
                </c:pt>
                <c:pt idx="6">
                  <c:v>1.1006282036963462</c:v>
                </c:pt>
                <c:pt idx="7">
                  <c:v>0.91339511151299513</c:v>
                </c:pt>
                <c:pt idx="8">
                  <c:v>0.67937943854224514</c:v>
                </c:pt>
                <c:pt idx="9">
                  <c:v>0.56321564888793541</c:v>
                </c:pt>
                <c:pt idx="10">
                  <c:v>0.80921307217972083</c:v>
                </c:pt>
                <c:pt idx="11">
                  <c:v>1.5633832505680794</c:v>
                </c:pt>
              </c:numCache>
            </c:numRef>
          </c:val>
          <c:extLst>
            <c:ext xmlns:c16="http://schemas.microsoft.com/office/drawing/2014/chart" uri="{C3380CC4-5D6E-409C-BE32-E72D297353CC}">
              <c16:uniqueId val="{00000003-9C6F-4FD0-B160-04FC76F5EB73}"/>
            </c:ext>
          </c:extLst>
        </c:ser>
        <c:ser>
          <c:idx val="4"/>
          <c:order val="4"/>
          <c:tx>
            <c:v>xUSGG-GA-R-K480</c:v>
          </c:tx>
          <c:spPr>
            <a:solidFill>
              <a:srgbClr val="FF0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Sheet2!$R$2:$R$13</c:f>
              <c:numCache>
                <c:formatCode>General</c:formatCode>
                <c:ptCount val="12"/>
                <c:pt idx="0">
                  <c:v>0.7540943774227532</c:v>
                </c:pt>
                <c:pt idx="1">
                  <c:v>0.94538117958376799</c:v>
                </c:pt>
                <c:pt idx="2">
                  <c:v>1.0249900261652312</c:v>
                </c:pt>
                <c:pt idx="3">
                  <c:v>1.1054763065727855</c:v>
                </c:pt>
                <c:pt idx="4">
                  <c:v>1.0655159579037914</c:v>
                </c:pt>
                <c:pt idx="5">
                  <c:v>1.1455984066875096</c:v>
                </c:pt>
                <c:pt idx="6">
                  <c:v>1.2253091213125962</c:v>
                </c:pt>
                <c:pt idx="7">
                  <c:v>0.91339511151299513</c:v>
                </c:pt>
                <c:pt idx="8">
                  <c:v>0.14682105269332563</c:v>
                </c:pt>
                <c:pt idx="9">
                  <c:v>0.29531655414530755</c:v>
                </c:pt>
                <c:pt idx="10">
                  <c:v>0.62034328898323909</c:v>
                </c:pt>
                <c:pt idx="11">
                  <c:v>1.1550615516745477</c:v>
                </c:pt>
              </c:numCache>
            </c:numRef>
          </c:val>
          <c:extLst>
            <c:ext xmlns:c16="http://schemas.microsoft.com/office/drawing/2014/chart" uri="{C3380CC4-5D6E-409C-BE32-E72D297353CC}">
              <c16:uniqueId val="{00000004-9C6F-4FD0-B160-04FC76F5EB73}"/>
            </c:ext>
          </c:extLst>
        </c:ser>
        <c:dLbls>
          <c:showLegendKey val="0"/>
          <c:showVal val="0"/>
          <c:showCatName val="0"/>
          <c:showSerName val="0"/>
          <c:showPercent val="0"/>
          <c:showBubbleSize val="0"/>
        </c:dLbls>
        <c:gapWidth val="150"/>
        <c:axId val="95950720"/>
        <c:axId val="95961088"/>
      </c:barChart>
      <c:catAx>
        <c:axId val="95950720"/>
        <c:scaling>
          <c:orientation val="minMax"/>
        </c:scaling>
        <c:delete val="0"/>
        <c:axPos val="b"/>
        <c:title>
          <c:tx>
            <c:rich>
              <a:bodyPr/>
              <a:lstStyle/>
              <a:p>
                <a:pPr>
                  <a:defRPr/>
                </a:pPr>
                <a:r>
                  <a:rPr lang="en-US" sz="2400" dirty="0"/>
                  <a:t>Distances</a:t>
                </a:r>
                <a:r>
                  <a:rPr lang="en-US" sz="2400" baseline="0" dirty="0"/>
                  <a:t> between points (km)</a:t>
                </a:r>
                <a:endParaRPr lang="en-US" sz="2400" dirty="0"/>
              </a:p>
            </c:rich>
          </c:tx>
          <c:overlay val="0"/>
        </c:title>
        <c:numFmt formatCode="General" sourceLinked="1"/>
        <c:majorTickMark val="out"/>
        <c:minorTickMark val="none"/>
        <c:tickLblPos val="nextTo"/>
        <c:txPr>
          <a:bodyPr rot="-2700000"/>
          <a:lstStyle/>
          <a:p>
            <a:pPr>
              <a:defRPr/>
            </a:pPr>
            <a:endParaRPr lang="en-US"/>
          </a:p>
        </c:txPr>
        <c:crossAx val="95961088"/>
        <c:crosses val="autoZero"/>
        <c:auto val="1"/>
        <c:lblAlgn val="ctr"/>
        <c:lblOffset val="100"/>
        <c:noMultiLvlLbl val="0"/>
      </c:catAx>
      <c:valAx>
        <c:axId val="95961088"/>
        <c:scaling>
          <c:orientation val="minMax"/>
        </c:scaling>
        <c:delete val="0"/>
        <c:axPos val="l"/>
        <c:majorGridlines/>
        <c:title>
          <c:tx>
            <c:rich>
              <a:bodyPr rot="-5400000" vert="horz"/>
              <a:lstStyle/>
              <a:p>
                <a:pPr>
                  <a:defRPr/>
                </a:pPr>
                <a:r>
                  <a:rPr lang="en-US" sz="2400" dirty="0"/>
                  <a:t>RMS Errors (cm)</a:t>
                </a:r>
              </a:p>
            </c:rich>
          </c:tx>
          <c:overlay val="0"/>
        </c:title>
        <c:numFmt formatCode="General" sourceLinked="1"/>
        <c:majorTickMark val="out"/>
        <c:minorTickMark val="none"/>
        <c:tickLblPos val="nextTo"/>
        <c:crossAx val="95950720"/>
        <c:crosses val="autoZero"/>
        <c:crossBetween val="between"/>
      </c:valAx>
    </c:plotArea>
    <c:legend>
      <c:legendPos val="r"/>
      <c:layout>
        <c:manualLayout>
          <c:xMode val="edge"/>
          <c:yMode val="edge"/>
          <c:x val="0.81972815205258998"/>
          <c:y val="0.20744213667171482"/>
          <c:w val="0.17474484675137994"/>
          <c:h val="0.23861239829270617"/>
        </c:manualLayout>
      </c:layout>
      <c:overlay val="0"/>
    </c:legend>
    <c:plotVisOnly val="1"/>
    <c:dispBlanksAs val="gap"/>
    <c:showDLblsOverMax val="0"/>
  </c:chart>
  <c:txPr>
    <a:bodyPr/>
    <a:lstStyle/>
    <a:p>
      <a:pPr>
        <a:defRPr sz="1400" baseline="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Longitude</a:t>
            </a:r>
            <a:r>
              <a:rPr lang="en-US" sz="2400" baseline="0" dirty="0"/>
              <a:t> (Easting) History of DI4044</a:t>
            </a:r>
            <a:endParaRPr lang="en-US" sz="2400" dirty="0"/>
          </a:p>
        </c:rich>
      </c:tx>
      <c:layout>
        <c:manualLayout>
          <c:xMode val="edge"/>
          <c:yMode val="edge"/>
          <c:x val="6.9092409240924108E-2"/>
          <c:y val="8.1614589346875495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ITRF</c:v>
          </c:tx>
          <c:spPr>
            <a:ln w="50800" cap="rnd">
              <a:solidFill>
                <a:schemeClr val="accent1"/>
              </a:solidFill>
              <a:round/>
            </a:ln>
            <a:effectLst/>
          </c:spPr>
          <c:marker>
            <c:symbol val="circle"/>
            <c:size val="5"/>
            <c:spPr>
              <a:solidFill>
                <a:schemeClr val="accent1"/>
              </a:solidFill>
              <a:ln w="9525">
                <a:solidFill>
                  <a:schemeClr val="accent1"/>
                </a:solidFill>
              </a:ln>
              <a:effectLst/>
            </c:spPr>
          </c:marker>
          <c:trendline>
            <c:spPr>
              <a:ln w="38100" cap="rnd">
                <a:solidFill>
                  <a:schemeClr val="accent1"/>
                </a:solidFill>
                <a:prstDash val="sysDot"/>
              </a:ln>
              <a:effectLst/>
            </c:spPr>
            <c:trendlineType val="linear"/>
            <c:dispRSqr val="0"/>
            <c:dispEq val="1"/>
            <c:trendlineLbl>
              <c:layout>
                <c:manualLayout>
                  <c:x val="-0.17322665731140044"/>
                  <c:y val="-0.16090648317593428"/>
                </c:manualLayout>
              </c:layout>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aseline="0"/>
                      <a:t>Trend: -14.3 mm / year</a:t>
                    </a:r>
                    <a:endParaRPr lang="en-US" sz="2000"/>
                  </a:p>
                </c:rich>
              </c:tx>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Sheet1!$U$33:$U$36</c:f>
              <c:numCache>
                <c:formatCode>0.000</c:formatCode>
                <c:ptCount val="4"/>
                <c:pt idx="0">
                  <c:v>802.76455819</c:v>
                </c:pt>
                <c:pt idx="1">
                  <c:v>802.70803497999998</c:v>
                </c:pt>
                <c:pt idx="2">
                  <c:v>802.67436814999996</c:v>
                </c:pt>
                <c:pt idx="3">
                  <c:v>802.61290301999998</c:v>
                </c:pt>
              </c:numCache>
            </c:numRef>
          </c:yVal>
          <c:smooth val="0"/>
          <c:extLst>
            <c:ext xmlns:c16="http://schemas.microsoft.com/office/drawing/2014/chart" uri="{C3380CC4-5D6E-409C-BE32-E72D297353CC}">
              <c16:uniqueId val="{00000000-F3ED-4500-A246-A71125E8F377}"/>
            </c:ext>
          </c:extLst>
        </c:ser>
        <c:ser>
          <c:idx val="1"/>
          <c:order val="1"/>
          <c:tx>
            <c:v>NATRF2022</c:v>
          </c:tx>
          <c:spPr>
            <a:ln w="50800" cap="rnd">
              <a:solidFill>
                <a:schemeClr val="accent2"/>
              </a:solidFill>
              <a:round/>
            </a:ln>
            <a:effectLst/>
          </c:spPr>
          <c:marker>
            <c:symbol val="circle"/>
            <c:size val="5"/>
            <c:spPr>
              <a:solidFill>
                <a:schemeClr val="accent2"/>
              </a:solidFill>
              <a:ln w="9525">
                <a:solidFill>
                  <a:schemeClr val="accent2"/>
                </a:solidFill>
              </a:ln>
              <a:effectLst/>
            </c:spPr>
          </c:marker>
          <c:trendline>
            <c:spPr>
              <a:ln w="38100" cap="rnd">
                <a:solidFill>
                  <a:schemeClr val="accent2"/>
                </a:solidFill>
                <a:prstDash val="sysDot"/>
              </a:ln>
              <a:effectLst/>
            </c:spPr>
            <c:trendlineType val="linear"/>
            <c:dispRSqr val="0"/>
            <c:dispEq val="1"/>
            <c:trendlineLbl>
              <c:layout>
                <c:manualLayout>
                  <c:x val="-5.5393926930743798E-2"/>
                  <c:y val="-0.11112001428033083"/>
                </c:manualLayout>
              </c:layout>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a:t>Residual Trend:  -1.7 mm / year</a:t>
                    </a:r>
                    <a:endParaRPr lang="en-US" sz="180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Sheet1!$V$33:$V$36</c:f>
              <c:numCache>
                <c:formatCode>0.000</c:formatCode>
                <c:ptCount val="4"/>
                <c:pt idx="0">
                  <c:v>802.76455819</c:v>
                </c:pt>
                <c:pt idx="1">
                  <c:v>802.76722599999994</c:v>
                </c:pt>
                <c:pt idx="2">
                  <c:v>802.75250326999992</c:v>
                </c:pt>
                <c:pt idx="3">
                  <c:v>802.74801407999996</c:v>
                </c:pt>
              </c:numCache>
            </c:numRef>
          </c:yVal>
          <c:smooth val="0"/>
          <c:extLst>
            <c:ext xmlns:c16="http://schemas.microsoft.com/office/drawing/2014/chart" uri="{C3380CC4-5D6E-409C-BE32-E72D297353CC}">
              <c16:uniqueId val="{00000001-F3ED-4500-A246-A71125E8F377}"/>
            </c:ext>
          </c:extLst>
        </c:ser>
        <c:dLbls>
          <c:showLegendKey val="0"/>
          <c:showVal val="0"/>
          <c:showCatName val="0"/>
          <c:showSerName val="0"/>
          <c:showPercent val="0"/>
          <c:showBubbleSize val="0"/>
        </c:dLbls>
        <c:axId val="613025664"/>
        <c:axId val="613027304"/>
      </c:scatterChart>
      <c:valAx>
        <c:axId val="613025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13027304"/>
        <c:crosses val="autoZero"/>
        <c:crossBetween val="midCat"/>
      </c:valAx>
      <c:valAx>
        <c:axId val="613027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3025664"/>
        <c:crosses val="autoZero"/>
        <c:crossBetween val="midCat"/>
      </c:valAx>
      <c:spPr>
        <a:noFill/>
        <a:ln>
          <a:noFill/>
        </a:ln>
        <a:effectLst/>
      </c:spPr>
    </c:plotArea>
    <c:legend>
      <c:legendPos val="r"/>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playlist?list=PLsyDl_aqUTdFY6eKURmiCBBk-mP4R10Dx"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2</a:t>
            </a:fld>
            <a:endParaRPr lang="en-US" dirty="0"/>
          </a:p>
        </p:txBody>
      </p:sp>
    </p:spTree>
    <p:extLst>
      <p:ext uri="{BB962C8B-B14F-4D97-AF65-F5344CB8AC3E}">
        <p14:creationId xmlns:p14="http://schemas.microsoft.com/office/powerpoint/2010/main" val="144747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438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A969E4BE-7F68-4EB7-9946-44E7C7E0AE0E}"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14</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1615390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11E4B569-349B-4E23-A0FB-4B170971B589}"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169770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89EEB2E3-85A6-48F1-86B2-3476A3ADE562}"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1917945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A4FF3B-8754-499E-A4CE-C8061E165E51}"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0"/>
            </a:endParaRPr>
          </a:p>
        </p:txBody>
      </p:sp>
      <p:sp>
        <p:nvSpPr>
          <p:cNvPr id="110595" name="Rectangle 2"/>
          <p:cNvSpPr>
            <a:spLocks noGrp="1" noRot="1" noChangeAspect="1" noChangeArrowheads="1" noTextEdit="1"/>
          </p:cNvSpPr>
          <p:nvPr>
            <p:ph type="sldImg"/>
          </p:nvPr>
        </p:nvSpPr>
        <p:spPr bwMode="auto">
          <a:xfrm>
            <a:off x="1152525" y="684213"/>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14400" y="4329113"/>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415665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A4FF3B-8754-499E-A4CE-C8061E165E51}"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0"/>
              <a:cs typeface="Arial"/>
              <a:sym typeface="Arial"/>
            </a:endParaRPr>
          </a:p>
        </p:txBody>
      </p:sp>
      <p:sp>
        <p:nvSpPr>
          <p:cNvPr id="110595" name="Rectangle 2"/>
          <p:cNvSpPr>
            <a:spLocks noGrp="1" noRot="1" noChangeAspect="1" noChangeArrowheads="1" noTextEdit="1"/>
          </p:cNvSpPr>
          <p:nvPr>
            <p:ph type="sldImg"/>
          </p:nvPr>
        </p:nvSpPr>
        <p:spPr bwMode="auto">
          <a:xfrm>
            <a:off x="1152525" y="684213"/>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14400" y="4329113"/>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55435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Calibri" panose="020F0502020204030204" pitchFamily="34" charset="0"/>
              </a:defRPr>
            </a:lvl1pPr>
            <a:lvl2pPr marL="742950" indent="-284163" defTabSz="930275">
              <a:spcBef>
                <a:spcPct val="30000"/>
              </a:spcBef>
              <a:defRPr sz="1200">
                <a:solidFill>
                  <a:schemeClr val="tx1"/>
                </a:solidFill>
                <a:latin typeface="Calibri" panose="020F0502020204030204" pitchFamily="34" charset="0"/>
              </a:defRPr>
            </a:lvl2pPr>
            <a:lvl3pPr marL="1143000" indent="-227013" defTabSz="930275">
              <a:spcBef>
                <a:spcPct val="30000"/>
              </a:spcBef>
              <a:defRPr sz="1200">
                <a:solidFill>
                  <a:schemeClr val="tx1"/>
                </a:solidFill>
                <a:latin typeface="Calibri" panose="020F0502020204030204" pitchFamily="34" charset="0"/>
              </a:defRPr>
            </a:lvl3pPr>
            <a:lvl4pPr marL="1603375" indent="-227013" defTabSz="930275">
              <a:spcBef>
                <a:spcPct val="30000"/>
              </a:spcBef>
              <a:defRPr sz="1200">
                <a:solidFill>
                  <a:schemeClr val="tx1"/>
                </a:solidFill>
                <a:latin typeface="Calibri" panose="020F0502020204030204" pitchFamily="34" charset="0"/>
              </a:defRPr>
            </a:lvl4pPr>
            <a:lvl5pPr marL="2060575" indent="-227013" defTabSz="930275">
              <a:spcBef>
                <a:spcPct val="30000"/>
              </a:spcBef>
              <a:defRPr sz="1200">
                <a:solidFill>
                  <a:schemeClr val="tx1"/>
                </a:solidFill>
                <a:latin typeface="Calibri" panose="020F0502020204030204" pitchFamily="34" charset="0"/>
              </a:defRPr>
            </a:lvl5pPr>
            <a:lvl6pPr marL="2517775" indent="-227013" defTabSz="930275" eaLnBrk="0" fontAlgn="base" hangingPunct="0">
              <a:spcBef>
                <a:spcPct val="30000"/>
              </a:spcBef>
              <a:spcAft>
                <a:spcPct val="0"/>
              </a:spcAft>
              <a:defRPr sz="1200">
                <a:solidFill>
                  <a:schemeClr val="tx1"/>
                </a:solidFill>
                <a:latin typeface="Calibri" panose="020F0502020204030204" pitchFamily="34" charset="0"/>
              </a:defRPr>
            </a:lvl6pPr>
            <a:lvl7pPr marL="2974975" indent="-227013" defTabSz="930275" eaLnBrk="0" fontAlgn="base" hangingPunct="0">
              <a:spcBef>
                <a:spcPct val="30000"/>
              </a:spcBef>
              <a:spcAft>
                <a:spcPct val="0"/>
              </a:spcAft>
              <a:defRPr sz="1200">
                <a:solidFill>
                  <a:schemeClr val="tx1"/>
                </a:solidFill>
                <a:latin typeface="Calibri" panose="020F0502020204030204" pitchFamily="34" charset="0"/>
              </a:defRPr>
            </a:lvl7pPr>
            <a:lvl8pPr marL="3432175" indent="-227013" defTabSz="930275" eaLnBrk="0" fontAlgn="base" hangingPunct="0">
              <a:spcBef>
                <a:spcPct val="30000"/>
              </a:spcBef>
              <a:spcAft>
                <a:spcPct val="0"/>
              </a:spcAft>
              <a:defRPr sz="1200">
                <a:solidFill>
                  <a:schemeClr val="tx1"/>
                </a:solidFill>
                <a:latin typeface="Calibri" panose="020F0502020204030204" pitchFamily="34" charset="0"/>
              </a:defRPr>
            </a:lvl8pPr>
            <a:lvl9pPr marL="3889375" indent="-227013" defTabSz="9302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63B62E-C0BC-4A3E-9093-13C4BD783411}" type="slidenum">
              <a:rPr lang="en-US" altLang="en-US" smtClean="0">
                <a:solidFill>
                  <a:srgbClr val="000000"/>
                </a:solidFill>
                <a:latin typeface="Tahoma" panose="020B0604030504040204" pitchFamily="34" charset="0"/>
                <a:ea typeface="MS PGothic" panose="020B0600070205080204" pitchFamily="34" charset="-128"/>
              </a:rPr>
              <a:pPr>
                <a:spcBef>
                  <a:spcPct val="0"/>
                </a:spcBef>
              </a:pPr>
              <a:t>21</a:t>
            </a:fld>
            <a:endParaRPr lang="en-US" altLang="en-US" dirty="0" smtClean="0">
              <a:solidFill>
                <a:srgbClr val="000000"/>
              </a:solidFill>
              <a:latin typeface="Tahoma" panose="020B0604030504040204" pitchFamily="34" charset="0"/>
              <a:ea typeface="MS PGothic" panose="020B0600070205080204" pitchFamily="34" charset="-128"/>
            </a:endParaRPr>
          </a:p>
        </p:txBody>
      </p:sp>
      <p:sp>
        <p:nvSpPr>
          <p:cNvPr id="1843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Many of these users also sit on the Federal Geodetic</a:t>
            </a:r>
            <a:r>
              <a:rPr lang="en-US" altLang="en-US" baseline="0" dirty="0" smtClean="0"/>
              <a:t> Control Subcommittee, so there is a feedback loop between the providers of geodetic control (NGS) and the users of that control.</a:t>
            </a:r>
            <a:endParaRPr lang="en-US" altLang="en-US" dirty="0" smtClean="0"/>
          </a:p>
        </p:txBody>
      </p:sp>
    </p:spTree>
    <p:extLst>
      <p:ext uri="{BB962C8B-B14F-4D97-AF65-F5344CB8AC3E}">
        <p14:creationId xmlns:p14="http://schemas.microsoft.com/office/powerpoint/2010/main" val="534426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MS PGothic"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7288" indent="-230188" eaLnBrk="0" hangingPunct="0">
              <a:spcBef>
                <a:spcPct val="30000"/>
              </a:spcBef>
              <a:defRPr sz="1200">
                <a:solidFill>
                  <a:schemeClr val="tx1"/>
                </a:solidFill>
                <a:latin typeface="Calibri" pitchFamily="34" charset="0"/>
              </a:defRPr>
            </a:lvl3pPr>
            <a:lvl4pPr marL="1619250" indent="-230188" eaLnBrk="0" hangingPunct="0">
              <a:spcBef>
                <a:spcPct val="30000"/>
              </a:spcBef>
              <a:defRPr sz="1200">
                <a:solidFill>
                  <a:schemeClr val="tx1"/>
                </a:solidFill>
                <a:latin typeface="Calibri" pitchFamily="34" charset="0"/>
              </a:defRPr>
            </a:lvl4pPr>
            <a:lvl5pPr marL="2082800" indent="-230188" eaLnBrk="0" hangingPunct="0">
              <a:spcBef>
                <a:spcPct val="30000"/>
              </a:spcBef>
              <a:defRPr sz="1200">
                <a:solidFill>
                  <a:schemeClr val="tx1"/>
                </a:solidFill>
                <a:latin typeface="Calibri" pitchFamily="34" charset="0"/>
              </a:defRPr>
            </a:lvl5pPr>
            <a:lvl6pPr marL="2540000" indent="-230188" defTabSz="457200" eaLnBrk="0" fontAlgn="base" hangingPunct="0">
              <a:spcBef>
                <a:spcPct val="30000"/>
              </a:spcBef>
              <a:spcAft>
                <a:spcPct val="0"/>
              </a:spcAft>
              <a:defRPr sz="1200">
                <a:solidFill>
                  <a:schemeClr val="tx1"/>
                </a:solidFill>
                <a:latin typeface="Calibri" pitchFamily="34" charset="0"/>
              </a:defRPr>
            </a:lvl6pPr>
            <a:lvl7pPr marL="2997200" indent="-230188" defTabSz="457200" eaLnBrk="0" fontAlgn="base" hangingPunct="0">
              <a:spcBef>
                <a:spcPct val="30000"/>
              </a:spcBef>
              <a:spcAft>
                <a:spcPct val="0"/>
              </a:spcAft>
              <a:defRPr sz="1200">
                <a:solidFill>
                  <a:schemeClr val="tx1"/>
                </a:solidFill>
                <a:latin typeface="Calibri" pitchFamily="34" charset="0"/>
              </a:defRPr>
            </a:lvl7pPr>
            <a:lvl8pPr marL="3454400" indent="-230188" defTabSz="457200" eaLnBrk="0" fontAlgn="base" hangingPunct="0">
              <a:spcBef>
                <a:spcPct val="30000"/>
              </a:spcBef>
              <a:spcAft>
                <a:spcPct val="0"/>
              </a:spcAft>
              <a:defRPr sz="1200">
                <a:solidFill>
                  <a:schemeClr val="tx1"/>
                </a:solidFill>
                <a:latin typeface="Calibri" pitchFamily="34" charset="0"/>
              </a:defRPr>
            </a:lvl8pPr>
            <a:lvl9pPr marL="3911600" indent="-230188"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3CE51129-5AEC-4B67-AF3B-5C7F754D75CE}"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rPr>
              <a:pPr marL="0" marR="0" lvl="0" indent="0" algn="l"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endParaRPr>
          </a:p>
        </p:txBody>
      </p:sp>
    </p:spTree>
    <p:extLst>
      <p:ext uri="{BB962C8B-B14F-4D97-AF65-F5344CB8AC3E}">
        <p14:creationId xmlns:p14="http://schemas.microsoft.com/office/powerpoint/2010/main" val="2371384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xfrm>
            <a:off x="1143000" y="685800"/>
            <a:ext cx="4572000" cy="3429000"/>
          </a:xfrm>
        </p:spPr>
      </p:sp>
      <p:sp>
        <p:nvSpPr>
          <p:cNvPr id="5427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r>
              <a:rPr lang="en-US" altLang="en-US" dirty="0" smtClean="0"/>
              <a:t>Re-leveling NAVD 88 won’t fix:</a:t>
            </a:r>
          </a:p>
          <a:p>
            <a:pPr marL="338138" indent="-338138" eaLnBrk="1">
              <a:buFontTx/>
              <a:buAutoNum type="arabicParenR"/>
            </a:pPr>
            <a:r>
              <a:rPr lang="en-US" altLang="en-US" dirty="0" smtClean="0"/>
              <a:t>Sparseness of the bench marks</a:t>
            </a:r>
          </a:p>
          <a:p>
            <a:pPr marL="338138" indent="-338138" eaLnBrk="1">
              <a:buFontTx/>
              <a:buAutoNum type="arabicParenR"/>
            </a:pPr>
            <a:r>
              <a:rPr lang="en-US" altLang="en-US" dirty="0" smtClean="0"/>
              <a:t>Continued subsidence or uplift of bench marks</a:t>
            </a:r>
          </a:p>
          <a:p>
            <a:pPr marL="338138" indent="-338138" eaLnBrk="1">
              <a:buFontTx/>
              <a:buAutoNum type="arabicParenR"/>
            </a:pPr>
            <a:r>
              <a:rPr lang="en-US" altLang="en-US" dirty="0" smtClean="0"/>
              <a:t>Destruction of bench marks</a:t>
            </a:r>
          </a:p>
          <a:p>
            <a:pPr marL="338138" indent="-338138" eaLnBrk="1">
              <a:buFontTx/>
              <a:buAutoNum type="arabicParenR"/>
            </a:pPr>
            <a:r>
              <a:rPr lang="en-US" altLang="en-US" dirty="0" smtClean="0"/>
              <a:t>Canada’s decision not to adopt NAVD 88</a:t>
            </a:r>
          </a:p>
          <a:p>
            <a:pPr marL="338138" indent="-338138" eaLnBrk="1">
              <a:buFontTx/>
              <a:buAutoNum type="arabicParenR"/>
            </a:pPr>
            <a:r>
              <a:rPr lang="en-US" altLang="en-US" dirty="0" smtClean="0"/>
              <a:t>Whatever errors caused a continent-wide 1 meter build up in the leveling the first time around</a:t>
            </a:r>
          </a:p>
        </p:txBody>
      </p:sp>
    </p:spTree>
    <p:extLst>
      <p:ext uri="{BB962C8B-B14F-4D97-AF65-F5344CB8AC3E}">
        <p14:creationId xmlns:p14="http://schemas.microsoft.com/office/powerpoint/2010/main" val="2175750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a:xfrm>
            <a:off x="1143000" y="685800"/>
            <a:ext cx="4572000" cy="3429000"/>
          </a:xfrm>
        </p:spPr>
      </p:sp>
      <p:sp>
        <p:nvSpPr>
          <p:cNvPr id="5529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endParaRPr lang="en-US" altLang="en-US" dirty="0" smtClean="0"/>
          </a:p>
        </p:txBody>
      </p:sp>
    </p:spTree>
    <p:extLst>
      <p:ext uri="{BB962C8B-B14F-4D97-AF65-F5344CB8AC3E}">
        <p14:creationId xmlns:p14="http://schemas.microsoft.com/office/powerpoint/2010/main" val="161650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extLst>
      <p:ext uri="{BB962C8B-B14F-4D97-AF65-F5344CB8AC3E}">
        <p14:creationId xmlns:p14="http://schemas.microsoft.com/office/powerpoint/2010/main" val="107695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2338" eaLnBrk="0" hangingPunct="0">
              <a:defRPr>
                <a:solidFill>
                  <a:schemeClr val="tx1"/>
                </a:solidFill>
                <a:latin typeface="Calibri" pitchFamily="34" charset="0"/>
                <a:cs typeface="Arial" pitchFamily="34" charset="0"/>
              </a:defRPr>
            </a:lvl1pPr>
            <a:lvl2pPr marL="742950" indent="-285750" defTabSz="922338" eaLnBrk="0" hangingPunct="0">
              <a:defRPr>
                <a:solidFill>
                  <a:schemeClr val="tx1"/>
                </a:solidFill>
                <a:latin typeface="Calibri" pitchFamily="34" charset="0"/>
                <a:cs typeface="Arial" pitchFamily="34" charset="0"/>
              </a:defRPr>
            </a:lvl2pPr>
            <a:lvl3pPr marL="1143000" indent="-228600" defTabSz="922338" eaLnBrk="0" hangingPunct="0">
              <a:defRPr>
                <a:solidFill>
                  <a:schemeClr val="tx1"/>
                </a:solidFill>
                <a:latin typeface="Calibri" pitchFamily="34" charset="0"/>
                <a:cs typeface="Arial" pitchFamily="34" charset="0"/>
              </a:defRPr>
            </a:lvl3pPr>
            <a:lvl4pPr marL="1600200" indent="-228600" defTabSz="922338" eaLnBrk="0" hangingPunct="0">
              <a:defRPr>
                <a:solidFill>
                  <a:schemeClr val="tx1"/>
                </a:solidFill>
                <a:latin typeface="Calibri" pitchFamily="34" charset="0"/>
                <a:cs typeface="Arial" pitchFamily="34" charset="0"/>
              </a:defRPr>
            </a:lvl4pPr>
            <a:lvl5pPr marL="2057400" indent="-228600" defTabSz="922338" eaLnBrk="0" hangingPunct="0">
              <a:defRPr>
                <a:solidFill>
                  <a:schemeClr val="tx1"/>
                </a:solidFill>
                <a:latin typeface="Calibri" pitchFamily="34" charset="0"/>
                <a:cs typeface="Arial" pitchFamily="34" charset="0"/>
              </a:defRPr>
            </a:lvl5pPr>
            <a:lvl6pPr marL="2514600" indent="-228600" defTabSz="92233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2233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2233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22338"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5142C88E-2DB8-432A-A19A-86F4A04934F5}" type="slidenum">
              <a:rPr lang="en-US" altLang="en-US">
                <a:solidFill>
                  <a:prstClr val="black"/>
                </a:solidFill>
                <a:latin typeface="Verdana" pitchFamily="34" charset="0"/>
                <a:cs typeface="Times New Roman" pitchFamily="18" charset="0"/>
              </a:rPr>
              <a:pPr eaLnBrk="1" hangingPunct="1"/>
              <a:t>27</a:t>
            </a:fld>
            <a:endParaRPr lang="en-US" altLang="en-US">
              <a:solidFill>
                <a:prstClr val="black"/>
              </a:solidFill>
              <a:latin typeface="Verdana" pitchFamily="34" charset="0"/>
              <a:cs typeface="Times New Roman" pitchFamily="18" charset="0"/>
            </a:endParaRPr>
          </a:p>
        </p:txBody>
      </p:sp>
      <p:sp>
        <p:nvSpPr>
          <p:cNvPr id="62467" name="Rectangle 2"/>
          <p:cNvSpPr>
            <a:spLocks noGrp="1" noRot="1" noChangeAspect="1" noChangeArrowheads="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004" y="4344229"/>
            <a:ext cx="5029992" cy="4114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Verdana" pitchFamily="34" charset="0"/>
              </a:rPr>
              <a:t>-What does equipotential surface mean? </a:t>
            </a:r>
          </a:p>
          <a:p>
            <a:pPr eaLnBrk="1" hangingPunct="1">
              <a:spcBef>
                <a:spcPct val="0"/>
              </a:spcBef>
            </a:pPr>
            <a:r>
              <a:rPr lang="en-US" altLang="en-US" dirty="0" smtClean="0">
                <a:latin typeface="Verdana" pitchFamily="34" charset="0"/>
              </a:rPr>
              <a:t>-If we could see or measure the geoid, this could be our vertical datum.  </a:t>
            </a:r>
          </a:p>
          <a:p>
            <a:pPr eaLnBrk="1" hangingPunct="1">
              <a:spcBef>
                <a:spcPct val="0"/>
              </a:spcBef>
            </a:pPr>
            <a:r>
              <a:rPr lang="en-US" altLang="en-US" dirty="0" smtClean="0">
                <a:latin typeface="Verdana" pitchFamily="34" charset="0"/>
              </a:rPr>
              <a:t>-It may be in the future, and we must plan for a transition.</a:t>
            </a:r>
          </a:p>
          <a:p>
            <a:pPr eaLnBrk="1" hangingPunct="1">
              <a:spcBef>
                <a:spcPct val="0"/>
              </a:spcBef>
            </a:pPr>
            <a:r>
              <a:rPr lang="en-US" altLang="en-US" dirty="0" smtClean="0">
                <a:latin typeface="Verdana" pitchFamily="34" charset="0"/>
              </a:rPr>
              <a:t>-For now, we are dependent on leveling observations on the surface to create our datum. </a:t>
            </a:r>
          </a:p>
          <a:p>
            <a:pPr eaLnBrk="1" hangingPunct="1">
              <a:spcBef>
                <a:spcPct val="0"/>
              </a:spcBef>
            </a:pPr>
            <a:r>
              <a:rPr lang="en-US" altLang="en-US" dirty="0" smtClean="0">
                <a:latin typeface="Verdana" pitchFamily="34" charset="0"/>
              </a:rPr>
              <a:t>-The leveling datum may or may not be a true equipotential surface (i.e., NAVD 88 =/ true geoid).</a:t>
            </a:r>
          </a:p>
          <a:p>
            <a:pPr eaLnBrk="1" hangingPunct="1">
              <a:spcBef>
                <a:spcPct val="0"/>
              </a:spcBef>
            </a:pPr>
            <a:r>
              <a:rPr lang="en-US" altLang="en-US" dirty="0" smtClean="0">
                <a:latin typeface="Verdana" pitchFamily="34" charset="0"/>
              </a:rPr>
              <a:t>-use the geoid height models to transform between the ellipsoidal and vertical datums.</a:t>
            </a:r>
          </a:p>
        </p:txBody>
      </p:sp>
    </p:spTree>
    <p:extLst>
      <p:ext uri="{BB962C8B-B14F-4D97-AF65-F5344CB8AC3E}">
        <p14:creationId xmlns:p14="http://schemas.microsoft.com/office/powerpoint/2010/main" val="972350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eaLnBrk="0" hangingPunct="0">
              <a:defRPr>
                <a:solidFill>
                  <a:schemeClr val="tx1"/>
                </a:solidFill>
                <a:latin typeface="Calibri" pitchFamily="34" charset="0"/>
                <a:cs typeface="Arial" pitchFamily="34" charset="0"/>
              </a:defRPr>
            </a:lvl1pPr>
            <a:lvl2pPr marL="742950" indent="-285750" defTabSz="915988" eaLnBrk="0" hangingPunct="0">
              <a:defRPr>
                <a:solidFill>
                  <a:schemeClr val="tx1"/>
                </a:solidFill>
                <a:latin typeface="Calibri" pitchFamily="34" charset="0"/>
                <a:cs typeface="Arial" pitchFamily="34" charset="0"/>
              </a:defRPr>
            </a:lvl2pPr>
            <a:lvl3pPr marL="1143000" indent="-228600" defTabSz="915988" eaLnBrk="0" hangingPunct="0">
              <a:defRPr>
                <a:solidFill>
                  <a:schemeClr val="tx1"/>
                </a:solidFill>
                <a:latin typeface="Calibri" pitchFamily="34" charset="0"/>
                <a:cs typeface="Arial" pitchFamily="34" charset="0"/>
              </a:defRPr>
            </a:lvl3pPr>
            <a:lvl4pPr marL="1600200" indent="-228600" defTabSz="915988" eaLnBrk="0" hangingPunct="0">
              <a:defRPr>
                <a:solidFill>
                  <a:schemeClr val="tx1"/>
                </a:solidFill>
                <a:latin typeface="Calibri" pitchFamily="34" charset="0"/>
                <a:cs typeface="Arial" pitchFamily="34" charset="0"/>
              </a:defRPr>
            </a:lvl4pPr>
            <a:lvl5pPr marL="2057400" indent="-228600" defTabSz="915988" eaLnBrk="0" hangingPunct="0">
              <a:defRPr>
                <a:solidFill>
                  <a:schemeClr val="tx1"/>
                </a:solidFill>
                <a:latin typeface="Calibri" pitchFamily="34" charset="0"/>
                <a:cs typeface="Arial" pitchFamily="34" charset="0"/>
              </a:defRPr>
            </a:lvl5pPr>
            <a:lvl6pPr marL="2514600" indent="-228600" defTabSz="9159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59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59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5988"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C9FB4997-4CC3-46E6-8337-C91BE775CAA2}" type="slidenum">
              <a:rPr lang="en-US" altLang="en-US">
                <a:solidFill>
                  <a:prstClr val="black"/>
                </a:solidFill>
                <a:latin typeface="Verdana" pitchFamily="34" charset="0"/>
                <a:cs typeface="Times New Roman" pitchFamily="18" charset="0"/>
              </a:rPr>
              <a:pPr eaLnBrk="1" hangingPunct="1"/>
              <a:t>28</a:t>
            </a:fld>
            <a:endParaRPr lang="en-US" altLang="en-US">
              <a:solidFill>
                <a:prstClr val="black"/>
              </a:solidFill>
              <a:latin typeface="Verdana" pitchFamily="34" charset="0"/>
              <a:cs typeface="Times New Roman" pitchFamily="18" charset="0"/>
            </a:endParaRPr>
          </a:p>
        </p:txBody>
      </p:sp>
      <p:sp>
        <p:nvSpPr>
          <p:cNvPr id="63491" name="Rectangle 2"/>
          <p:cNvSpPr>
            <a:spLocks noGrp="1" noRot="1" noChangeAspect="1" noChangeArrowheads="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2816" y="4344229"/>
            <a:ext cx="5032369" cy="4114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radeGothic"/>
              </a:rPr>
              <a:t>Why do we care about geoid models?</a:t>
            </a:r>
          </a:p>
        </p:txBody>
      </p:sp>
    </p:spTree>
    <p:extLst>
      <p:ext uri="{BB962C8B-B14F-4D97-AF65-F5344CB8AC3E}">
        <p14:creationId xmlns:p14="http://schemas.microsoft.com/office/powerpoint/2010/main" val="3850118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1225" eaLnBrk="0" hangingPunct="0">
              <a:defRPr>
                <a:solidFill>
                  <a:schemeClr val="tx1"/>
                </a:solidFill>
                <a:latin typeface="Calibri" pitchFamily="34" charset="0"/>
                <a:cs typeface="Arial" pitchFamily="34" charset="0"/>
              </a:defRPr>
            </a:lvl1pPr>
            <a:lvl2pPr marL="742950" indent="-285750" defTabSz="911225" eaLnBrk="0" hangingPunct="0">
              <a:defRPr>
                <a:solidFill>
                  <a:schemeClr val="tx1"/>
                </a:solidFill>
                <a:latin typeface="Calibri" pitchFamily="34" charset="0"/>
                <a:cs typeface="Arial" pitchFamily="34" charset="0"/>
              </a:defRPr>
            </a:lvl2pPr>
            <a:lvl3pPr marL="1143000" indent="-228600" defTabSz="911225" eaLnBrk="0" hangingPunct="0">
              <a:defRPr>
                <a:solidFill>
                  <a:schemeClr val="tx1"/>
                </a:solidFill>
                <a:latin typeface="Calibri" pitchFamily="34" charset="0"/>
                <a:cs typeface="Arial" pitchFamily="34" charset="0"/>
              </a:defRPr>
            </a:lvl3pPr>
            <a:lvl4pPr marL="1600200" indent="-228600" defTabSz="911225" eaLnBrk="0" hangingPunct="0">
              <a:defRPr>
                <a:solidFill>
                  <a:schemeClr val="tx1"/>
                </a:solidFill>
                <a:latin typeface="Calibri" pitchFamily="34" charset="0"/>
                <a:cs typeface="Arial" pitchFamily="34" charset="0"/>
              </a:defRPr>
            </a:lvl4pPr>
            <a:lvl5pPr marL="2057400" indent="-228600" defTabSz="911225" eaLnBrk="0" hangingPunct="0">
              <a:defRPr>
                <a:solidFill>
                  <a:schemeClr val="tx1"/>
                </a:solidFill>
                <a:latin typeface="Calibri"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54534473-ABCB-4E18-94A8-5E7DAEDDF7AE}" type="slidenum">
              <a:rPr lang="en-US" altLang="en-US">
                <a:solidFill>
                  <a:prstClr val="black"/>
                </a:solidFill>
                <a:latin typeface="Verdana" pitchFamily="34" charset="0"/>
                <a:cs typeface="Times New Roman" pitchFamily="18" charset="0"/>
              </a:rPr>
              <a:pPr eaLnBrk="1" hangingPunct="1"/>
              <a:t>29</a:t>
            </a:fld>
            <a:endParaRPr lang="en-US" altLang="en-US">
              <a:solidFill>
                <a:prstClr val="black"/>
              </a:solidFill>
              <a:latin typeface="Verdana" pitchFamily="34" charset="0"/>
              <a:cs typeface="Times New Roman" pitchFamily="18"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685800" y="4344229"/>
            <a:ext cx="5486400" cy="41123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TradeGothic"/>
              </a:rPr>
              <a:t>Ellipsoid</a:t>
            </a:r>
            <a:r>
              <a:rPr lang="en-US" altLang="en-US" baseline="0" dirty="0" smtClean="0">
                <a:latin typeface="TradeGothic"/>
              </a:rPr>
              <a:t> height - height of ground referenced to the ellipsoid</a:t>
            </a:r>
          </a:p>
          <a:p>
            <a:pPr eaLnBrk="1" hangingPunct="1">
              <a:spcBef>
                <a:spcPct val="0"/>
              </a:spcBef>
            </a:pPr>
            <a:r>
              <a:rPr lang="en-US" altLang="en-US" dirty="0" smtClean="0">
                <a:latin typeface="TradeGothic"/>
              </a:rPr>
              <a:t>Orthometric</a:t>
            </a:r>
            <a:r>
              <a:rPr lang="en-US" altLang="en-US" baseline="0" dirty="0" smtClean="0">
                <a:latin typeface="TradeGothic"/>
              </a:rPr>
              <a:t> height – distance of the ground from geoid (along plumb line)</a:t>
            </a:r>
          </a:p>
          <a:p>
            <a:pPr eaLnBrk="1" hangingPunct="1">
              <a:spcBef>
                <a:spcPct val="0"/>
              </a:spcBef>
            </a:pPr>
            <a:r>
              <a:rPr lang="en-US" altLang="en-US" dirty="0" smtClean="0">
                <a:latin typeface="TradeGothic"/>
              </a:rPr>
              <a:t>Geoid height – distance between</a:t>
            </a:r>
            <a:r>
              <a:rPr lang="en-US" altLang="en-US" baseline="0" dirty="0" smtClean="0">
                <a:latin typeface="TradeGothic"/>
              </a:rPr>
              <a:t> ellipsoid and geoid (perpendicular to ellipsoid)</a:t>
            </a:r>
            <a:endParaRPr lang="en-US" altLang="en-US" dirty="0" smtClean="0">
              <a:latin typeface="TradeGothic"/>
            </a:endParaRPr>
          </a:p>
        </p:txBody>
      </p:sp>
    </p:spTree>
    <p:extLst>
      <p:ext uri="{BB962C8B-B14F-4D97-AF65-F5344CB8AC3E}">
        <p14:creationId xmlns:p14="http://schemas.microsoft.com/office/powerpoint/2010/main" val="3101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eaLnBrk="0" hangingPunct="0">
              <a:defRPr>
                <a:solidFill>
                  <a:schemeClr val="tx1"/>
                </a:solidFill>
                <a:latin typeface="Calibri" pitchFamily="34" charset="0"/>
                <a:cs typeface="Arial" pitchFamily="34" charset="0"/>
              </a:defRPr>
            </a:lvl1pPr>
            <a:lvl2pPr marL="742950" indent="-285750" defTabSz="915988" eaLnBrk="0" hangingPunct="0">
              <a:defRPr>
                <a:solidFill>
                  <a:schemeClr val="tx1"/>
                </a:solidFill>
                <a:latin typeface="Calibri" pitchFamily="34" charset="0"/>
                <a:cs typeface="Arial" pitchFamily="34" charset="0"/>
              </a:defRPr>
            </a:lvl2pPr>
            <a:lvl3pPr marL="1143000" indent="-228600" defTabSz="915988" eaLnBrk="0" hangingPunct="0">
              <a:defRPr>
                <a:solidFill>
                  <a:schemeClr val="tx1"/>
                </a:solidFill>
                <a:latin typeface="Calibri" pitchFamily="34" charset="0"/>
                <a:cs typeface="Arial" pitchFamily="34" charset="0"/>
              </a:defRPr>
            </a:lvl3pPr>
            <a:lvl4pPr marL="1600200" indent="-228600" defTabSz="915988" eaLnBrk="0" hangingPunct="0">
              <a:defRPr>
                <a:solidFill>
                  <a:schemeClr val="tx1"/>
                </a:solidFill>
                <a:latin typeface="Calibri" pitchFamily="34" charset="0"/>
                <a:cs typeface="Arial" pitchFamily="34" charset="0"/>
              </a:defRPr>
            </a:lvl4pPr>
            <a:lvl5pPr marL="2057400" indent="-228600" defTabSz="915988" eaLnBrk="0" hangingPunct="0">
              <a:defRPr>
                <a:solidFill>
                  <a:schemeClr val="tx1"/>
                </a:solidFill>
                <a:latin typeface="Calibri" pitchFamily="34" charset="0"/>
                <a:cs typeface="Arial" pitchFamily="34" charset="0"/>
              </a:defRPr>
            </a:lvl5pPr>
            <a:lvl6pPr marL="2514600" indent="-228600" defTabSz="9159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59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59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5988"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BF7A6F8E-3FE2-4BA9-9FEA-31CA1FF8F81E}" type="slidenum">
              <a:rPr lang="en-US" altLang="en-US">
                <a:solidFill>
                  <a:prstClr val="black"/>
                </a:solidFill>
                <a:latin typeface="Verdana" pitchFamily="34" charset="0"/>
                <a:cs typeface="Times New Roman" pitchFamily="18" charset="0"/>
              </a:rPr>
              <a:pPr eaLnBrk="1" hangingPunct="1"/>
              <a:t>31</a:t>
            </a:fld>
            <a:endParaRPr lang="en-US" altLang="en-US">
              <a:solidFill>
                <a:prstClr val="black"/>
              </a:solidFill>
              <a:latin typeface="Verdana" pitchFamily="34" charset="0"/>
              <a:cs typeface="Times New Roman" pitchFamily="18" charset="0"/>
            </a:endParaRPr>
          </a:p>
        </p:txBody>
      </p:sp>
      <p:sp>
        <p:nvSpPr>
          <p:cNvPr id="76803" name="Rectangle 2"/>
          <p:cNvSpPr>
            <a:spLocks noGrp="1" noRot="1" noChangeAspect="1" noChangeArrowheads="1" noTextEdit="1"/>
          </p:cNvSpPr>
          <p:nvPr>
            <p:ph type="sldImg"/>
          </p:nvPr>
        </p:nvSpPr>
        <p:spPr bwMode="auto">
          <a:xfrm>
            <a:off x="1146175" y="687388"/>
            <a:ext cx="4567238"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smtClean="0">
                <a:latin typeface="TradeGothic"/>
              </a:rPr>
              <a:t>GPSBM for G12A</a:t>
            </a:r>
            <a:r>
              <a:rPr lang="en-US" altLang="en-US" baseline="0" dirty="0" smtClean="0">
                <a:latin typeface="TradeGothic"/>
              </a:rPr>
              <a:t> = 23,961 used.</a:t>
            </a:r>
            <a:endParaRPr lang="en-US" altLang="en-US" dirty="0" smtClean="0">
              <a:latin typeface="TradeGothic"/>
            </a:endParaRPr>
          </a:p>
          <a:p>
            <a:pPr eaLnBrk="1" hangingPunct="1">
              <a:spcBef>
                <a:spcPct val="0"/>
              </a:spcBef>
              <a:buFontTx/>
              <a:buChar char="•"/>
            </a:pPr>
            <a:r>
              <a:rPr lang="en-US" altLang="en-US" dirty="0" smtClean="0">
                <a:latin typeface="TradeGothic"/>
              </a:rPr>
              <a:t>These are the control data used to make GEOID99, GEOID03 and GEOID09 (GPS on bench marks: GPSBM’s).</a:t>
            </a:r>
          </a:p>
          <a:p>
            <a:pPr eaLnBrk="1" hangingPunct="1">
              <a:spcBef>
                <a:spcPct val="0"/>
              </a:spcBef>
              <a:buFontTx/>
              <a:buChar char="•"/>
            </a:pPr>
            <a:r>
              <a:rPr lang="en-US" altLang="en-US" dirty="0" smtClean="0">
                <a:latin typeface="TradeGothic"/>
              </a:rPr>
              <a:t>Improvements in Distribution are primarily due to obtaining data in Canada.</a:t>
            </a:r>
          </a:p>
          <a:p>
            <a:pPr eaLnBrk="1" hangingPunct="1">
              <a:spcBef>
                <a:spcPct val="0"/>
              </a:spcBef>
              <a:buFontTx/>
              <a:buChar char="•"/>
            </a:pPr>
            <a:r>
              <a:rPr lang="en-US" altLang="en-US" dirty="0" smtClean="0">
                <a:latin typeface="TradeGothic"/>
              </a:rPr>
              <a:t>The bulk of the increase comes in one state: Minnesota (603 =&gt; 4161).</a:t>
            </a:r>
          </a:p>
          <a:p>
            <a:pPr eaLnBrk="1" hangingPunct="1">
              <a:spcBef>
                <a:spcPct val="0"/>
              </a:spcBef>
              <a:buFontTx/>
              <a:buChar char="•"/>
            </a:pPr>
            <a:r>
              <a:rPr lang="en-US" altLang="en-US" dirty="0" smtClean="0">
                <a:latin typeface="TradeGothic"/>
              </a:rPr>
              <a:t>Note the inequitable distribution.</a:t>
            </a:r>
          </a:p>
          <a:p>
            <a:pPr eaLnBrk="1" hangingPunct="1">
              <a:spcBef>
                <a:spcPct val="0"/>
              </a:spcBef>
              <a:buFontTx/>
              <a:buChar char="•"/>
            </a:pPr>
            <a:r>
              <a:rPr lang="en-US" altLang="en-US" dirty="0" smtClean="0">
                <a:latin typeface="TradeGothic"/>
              </a:rPr>
              <a:t>You could practically grid the GPSBM’s in South Carolina or Minnesota and get a good result.</a:t>
            </a:r>
          </a:p>
          <a:p>
            <a:pPr eaLnBrk="1" hangingPunct="1">
              <a:spcBef>
                <a:spcPct val="0"/>
              </a:spcBef>
              <a:buFontTx/>
              <a:buChar char="•"/>
            </a:pPr>
            <a:r>
              <a:rPr lang="en-US" altLang="en-US" dirty="0" smtClean="0">
                <a:latin typeface="TradeGothic"/>
              </a:rPr>
              <a:t>Other places are not so fortunate…</a:t>
            </a:r>
          </a:p>
          <a:p>
            <a:pPr eaLnBrk="1" hangingPunct="1">
              <a:spcBef>
                <a:spcPct val="0"/>
              </a:spcBef>
              <a:buFontTx/>
              <a:buChar char="•"/>
            </a:pPr>
            <a:r>
              <a:rPr lang="en-US" altLang="en-US" dirty="0" smtClean="0">
                <a:latin typeface="TradeGothic"/>
              </a:rPr>
              <a:t>Also note that this shows distribution but not quality of the points. </a:t>
            </a:r>
          </a:p>
          <a:p>
            <a:pPr eaLnBrk="1" hangingPunct="1">
              <a:spcBef>
                <a:spcPct val="0"/>
              </a:spcBef>
              <a:buFontTx/>
              <a:buChar char="•"/>
            </a:pPr>
            <a:r>
              <a:rPr lang="en-US" altLang="en-US" dirty="0" smtClean="0">
                <a:latin typeface="TradeGothic"/>
              </a:rPr>
              <a:t>Some regions (e.g., Texas) have systematic quality problems (due to subsidence) that impact the GPSBM’s and the derived hybrid geoids.</a:t>
            </a:r>
          </a:p>
          <a:p>
            <a:pPr eaLnBrk="1" hangingPunct="1">
              <a:spcBef>
                <a:spcPct val="0"/>
              </a:spcBef>
              <a:buFontTx/>
              <a:buChar char="•"/>
            </a:pPr>
            <a:r>
              <a:rPr lang="en-US" altLang="en-US" dirty="0" smtClean="0">
                <a:latin typeface="TradeGothic"/>
              </a:rPr>
              <a:t>Current techniques rely on creating models of the systematic effects at multiple wavelengths. If the spatial density doesn’t support the shorter wavelength models, then the quality of predictions will commensurately be reduced.</a:t>
            </a:r>
          </a:p>
          <a:p>
            <a:pPr eaLnBrk="1" hangingPunct="1">
              <a:spcBef>
                <a:spcPct val="0"/>
              </a:spcBef>
              <a:buFontTx/>
              <a:buChar char="•"/>
            </a:pPr>
            <a:r>
              <a:rPr lang="en-US" altLang="en-US" dirty="0" smtClean="0">
                <a:latin typeface="TradeGothic"/>
              </a:rPr>
              <a:t>Note that a hyper-dense survey isn’t necessary to achieve optimal results. Later discussion on Minnesota will emphasize this.</a:t>
            </a:r>
          </a:p>
          <a:p>
            <a:pPr eaLnBrk="1" hangingPunct="1">
              <a:spcBef>
                <a:spcPct val="0"/>
              </a:spcBef>
              <a:buFontTx/>
              <a:buChar char="•"/>
            </a:pPr>
            <a:endParaRPr lang="en-US" altLang="en-US" dirty="0" smtClean="0">
              <a:latin typeface="TradeGothic"/>
            </a:endParaRPr>
          </a:p>
        </p:txBody>
      </p:sp>
    </p:spTree>
    <p:extLst>
      <p:ext uri="{BB962C8B-B14F-4D97-AF65-F5344CB8AC3E}">
        <p14:creationId xmlns:p14="http://schemas.microsoft.com/office/powerpoint/2010/main" val="89494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32</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4269178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
        <p:nvSpPr>
          <p:cNvPr id="2" name="Date Placeholder 1"/>
          <p:cNvSpPr>
            <a:spLocks noGrp="1"/>
          </p:cNvSpPr>
          <p:nvPr>
            <p:ph type="dt" sz="quarter" idx="1"/>
          </p:nvPr>
        </p:nvSpPr>
        <p:spPr/>
        <p:txBody>
          <a:bodyPr/>
          <a:lstStyle/>
          <a:p>
            <a:pPr>
              <a:defRPr/>
            </a:pPr>
            <a:r>
              <a:rPr lang="en-US">
                <a:solidFill>
                  <a:prstClr val="black"/>
                </a:solidFill>
              </a:rPr>
              <a:t>1/13/2015</a:t>
            </a:r>
          </a:p>
        </p:txBody>
      </p:sp>
      <p:sp>
        <p:nvSpPr>
          <p:cNvPr id="3" name="Footer Placeholder 2"/>
          <p:cNvSpPr>
            <a:spLocks noGrp="1"/>
          </p:cNvSpPr>
          <p:nvPr>
            <p:ph type="ftr" sz="quarter" idx="4"/>
          </p:nvPr>
        </p:nvSpPr>
        <p:spPr/>
        <p:txBody>
          <a:bodyPr/>
          <a:lstStyle/>
          <a:p>
            <a:pPr>
              <a:defRPr/>
            </a:pPr>
            <a:r>
              <a:rPr lang="en-US">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a:solidFill>
                  <a:prstClr val="black"/>
                </a:solidFill>
              </a:rPr>
              <a:t>GRAV-D and Its Impact on Surveying</a:t>
            </a:r>
          </a:p>
        </p:txBody>
      </p:sp>
    </p:spTree>
    <p:extLst>
      <p:ext uri="{BB962C8B-B14F-4D97-AF65-F5344CB8AC3E}">
        <p14:creationId xmlns:p14="http://schemas.microsoft.com/office/powerpoint/2010/main" val="2690399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short wavelength information is like low altitude aerial photos (1/2” pixel</a:t>
            </a:r>
            <a:r>
              <a:rPr lang="en-US" baseline="0" dirty="0" smtClean="0"/>
              <a:t> accuracy)</a:t>
            </a:r>
            <a:r>
              <a:rPr lang="en-US" dirty="0" smtClean="0"/>
              <a:t> in that it provides very accurate and detailed information.  The long</a:t>
            </a:r>
            <a:r>
              <a:rPr lang="en-US" baseline="0" dirty="0" smtClean="0"/>
              <a:t> wavelength gravity can be likened to the old LANDSAT imagery (3 meter pixel accuracy) in that it was good over large areas, but didn’t give much detail for local areas.  The intermediate wavelength gravity data gives us a connection between the two (the short and long), allowing the NGS gravity team to use all available gravity information in working toward the production of a 1 cm accurate gravitational surface.</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36</a:t>
            </a:fld>
            <a:endParaRPr lang="en-US" dirty="0"/>
          </a:p>
        </p:txBody>
      </p:sp>
    </p:spTree>
    <p:extLst>
      <p:ext uri="{BB962C8B-B14F-4D97-AF65-F5344CB8AC3E}">
        <p14:creationId xmlns:p14="http://schemas.microsoft.com/office/powerpoint/2010/main" val="180231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smtClean="0"/>
              <a:t>Project Scope:</a:t>
            </a:r>
          </a:p>
          <a:p>
            <a:pPr marL="171450" indent="-171450">
              <a:buFontTx/>
              <a:buChar char="-"/>
              <a:defRPr/>
            </a:pPr>
            <a:r>
              <a:rPr lang="en-US" dirty="0" smtClean="0"/>
              <a:t>Scope of the project: cover roughly 15.6 million square kilometers – contiguous united states, Alaska, Hawaii, Guam, and American Samoa</a:t>
            </a:r>
          </a:p>
          <a:p>
            <a:pPr marL="171450" indent="-171450">
              <a:buFontTx/>
              <a:buChar char="-"/>
              <a:defRPr/>
            </a:pPr>
            <a:r>
              <a:rPr lang="en-US" dirty="0" smtClean="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smtClean="0"/>
              <a:t>Deadline of 2022 for datum rollout, which means a target of 2021 to finish the airborne survey</a:t>
            </a:r>
          </a:p>
          <a:p>
            <a:pPr marL="171450" indent="-171450">
              <a:buFontTx/>
              <a:buChar char="-"/>
              <a:defRPr/>
            </a:pPr>
            <a:r>
              <a:rPr lang="en-US" dirty="0" smtClean="0"/>
              <a:t>Priority areas were defined as Alaska and coastal areas</a:t>
            </a:r>
          </a:p>
          <a:p>
            <a:pPr>
              <a:defRPr/>
            </a:pPr>
            <a:endParaRPr lang="en-US" dirty="0" smtClean="0"/>
          </a:p>
          <a:p>
            <a:pPr>
              <a:defRPr/>
            </a:pPr>
            <a:r>
              <a:rPr lang="en-US" dirty="0" smtClean="0"/>
              <a:t>Challenges:</a:t>
            </a:r>
          </a:p>
          <a:p>
            <a:pPr marL="171450" indent="-171450">
              <a:buFontTx/>
              <a:buChar char="-"/>
              <a:defRPr/>
            </a:pPr>
            <a:r>
              <a:rPr lang="en-US" dirty="0" smtClean="0"/>
              <a:t>Fixed annual budget and time </a:t>
            </a:r>
            <a:r>
              <a:rPr lang="en-US" dirty="0" smtClean="0">
                <a:sym typeface="Wingdings" panose="05000000000000000000" pitchFamily="2" charset="2"/>
              </a:rPr>
              <a:t> design of surveys had to fit within an annual budget of $3.5 million and meet the deadline</a:t>
            </a:r>
          </a:p>
          <a:p>
            <a:pPr marL="171450" indent="-171450">
              <a:buFontTx/>
              <a:buChar char="-"/>
              <a:defRPr/>
            </a:pPr>
            <a:r>
              <a:rPr lang="en-US" dirty="0" smtClean="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46054B13-2C59-41C4-95AD-C05E57364F85}"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197421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itchFamily="34" charset="0"/>
              </a:rPr>
              <a:t>Block layout based on aircraft, adjust size of block if needed</a:t>
            </a:r>
          </a:p>
          <a:p>
            <a:pPr eaLnBrk="1" hangingPunct="1">
              <a:spcBef>
                <a:spcPct val="0"/>
              </a:spcBef>
            </a:pPr>
            <a:endParaRPr lang="en-US" altLang="en-US" smtClean="0">
              <a:latin typeface="Arial" pitchFamily="34" charset="0"/>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F25F0B0-0EDF-41A2-A1D5-BDB2E4B75999}" type="slidenum">
              <a:rPr lang="en-US" altLang="en-US">
                <a:solidFill>
                  <a:prstClr val="black"/>
                </a:solidFill>
              </a:rPr>
              <a:pPr eaLnBrk="1" hangingPunct="1">
                <a:spcBef>
                  <a:spcPct val="0"/>
                </a:spcBef>
              </a:pPr>
              <a:t>39</a:t>
            </a:fld>
            <a:endParaRPr lang="en-US" altLang="en-US">
              <a:solidFill>
                <a:prstClr val="black"/>
              </a:solidFill>
            </a:endParaRPr>
          </a:p>
        </p:txBody>
      </p:sp>
      <p:sp>
        <p:nvSpPr>
          <p:cNvPr id="2" name="Date Placeholder 1"/>
          <p:cNvSpPr>
            <a:spLocks noGrp="1"/>
          </p:cNvSpPr>
          <p:nvPr>
            <p:ph type="dt" sz="quarter" idx="1"/>
          </p:nvPr>
        </p:nvSpPr>
        <p:spPr/>
        <p:txBody>
          <a:bodyPr/>
          <a:lstStyle/>
          <a:p>
            <a:pPr>
              <a:defRPr/>
            </a:pPr>
            <a:r>
              <a:rPr lang="en-US">
                <a:solidFill>
                  <a:prstClr val="black"/>
                </a:solidFill>
              </a:rPr>
              <a:t>1/13/2015</a:t>
            </a:r>
          </a:p>
        </p:txBody>
      </p:sp>
      <p:sp>
        <p:nvSpPr>
          <p:cNvPr id="3" name="Footer Placeholder 2"/>
          <p:cNvSpPr>
            <a:spLocks noGrp="1"/>
          </p:cNvSpPr>
          <p:nvPr>
            <p:ph type="ftr" sz="quarter" idx="4"/>
          </p:nvPr>
        </p:nvSpPr>
        <p:spPr/>
        <p:txBody>
          <a:bodyPr/>
          <a:lstStyle/>
          <a:p>
            <a:pPr>
              <a:defRPr/>
            </a:pPr>
            <a:r>
              <a:rPr lang="en-US">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a:solidFill>
                  <a:prstClr val="black"/>
                </a:solidFill>
              </a:rPr>
              <a:t>GRAV-D and Its Impact on Surveying</a:t>
            </a:r>
          </a:p>
        </p:txBody>
      </p:sp>
    </p:spTree>
    <p:extLst>
      <p:ext uri="{BB962C8B-B14F-4D97-AF65-F5344CB8AC3E}">
        <p14:creationId xmlns:p14="http://schemas.microsoft.com/office/powerpoint/2010/main" val="614921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Data Processing</a:t>
            </a:r>
          </a:p>
          <a:p>
            <a:pPr marL="171450" indent="-171450">
              <a:buFontTx/>
              <a:buChar char="-"/>
              <a:defRPr/>
            </a:pPr>
            <a:r>
              <a:rPr lang="en-US" altLang="en-US" dirty="0" smtClean="0"/>
              <a:t>In the field a differential GPS-IMU solution is used to evaluate daily whether flights need to be </a:t>
            </a:r>
            <a:r>
              <a:rPr lang="en-US" altLang="en-US" dirty="0" err="1" smtClean="0"/>
              <a:t>reflown</a:t>
            </a:r>
            <a:r>
              <a:rPr lang="en-US" altLang="en-US" dirty="0" smtClean="0"/>
              <a:t> because precise ephemeris are not available</a:t>
            </a:r>
          </a:p>
          <a:p>
            <a:pPr marL="171450" indent="-171450">
              <a:buFontTx/>
              <a:buChar char="-"/>
              <a:defRPr/>
            </a:pPr>
            <a:r>
              <a:rPr lang="en-US" altLang="en-US" dirty="0" smtClean="0"/>
              <a:t>Final processing is done using Precise Point Positioning (PPP) – an analysis was done comparing differential and PPP, there was either no effect or small improvements in the gravity solutions from PPP</a:t>
            </a:r>
          </a:p>
          <a:p>
            <a:pPr marL="171450" indent="-171450">
              <a:buFontTx/>
              <a:buChar char="-"/>
              <a:defRPr/>
            </a:pPr>
            <a:r>
              <a:rPr lang="en-US" altLang="en-US" dirty="0" smtClean="0"/>
              <a:t>Gravity processing done using in-house software, Newton, which applies the absolute gravity tie, removes drift, and applies a vertical acceleration, </a:t>
            </a:r>
            <a:r>
              <a:rPr lang="en-US" altLang="en-US" dirty="0" err="1" smtClean="0"/>
              <a:t>Eotvos</a:t>
            </a:r>
            <a:r>
              <a:rPr lang="en-US" altLang="en-US" dirty="0" smtClean="0"/>
              <a:t>, and </a:t>
            </a:r>
            <a:r>
              <a:rPr lang="en-US" altLang="en-US" dirty="0" err="1" smtClean="0"/>
              <a:t>offlevel</a:t>
            </a:r>
            <a:r>
              <a:rPr lang="en-US" altLang="en-US" dirty="0" smtClean="0"/>
              <a:t> corrections and then is filtered three times with a time-domain frequency filter</a:t>
            </a:r>
          </a:p>
          <a:p>
            <a:pPr marL="171450" indent="-171450">
              <a:buFontTx/>
              <a:buChar char="-"/>
              <a:defRPr/>
            </a:pPr>
            <a:r>
              <a:rPr lang="en-US" altLang="en-US" dirty="0" smtClean="0"/>
              <a:t>End of line trimming</a:t>
            </a:r>
          </a:p>
          <a:p>
            <a:pPr marL="171450" indent="-171450">
              <a:buFontTx/>
              <a:buChar char="-"/>
              <a:defRPr/>
            </a:pPr>
            <a:r>
              <a:rPr lang="en-US" altLang="en-US" dirty="0" smtClean="0"/>
              <a:t>Data documentation produced and package released on the website</a:t>
            </a:r>
          </a:p>
          <a:p>
            <a:pPr marL="171450" indent="-171450">
              <a:buFontTx/>
              <a:buChar char="-"/>
              <a:defRPr/>
            </a:pPr>
            <a:endParaRPr lang="en-US" altLang="en-US" dirty="0" smtClean="0"/>
          </a:p>
          <a:p>
            <a:pPr>
              <a:defRPr/>
            </a:pPr>
            <a:r>
              <a:rPr lang="en-US" altLang="en-US" dirty="0" smtClean="0"/>
              <a:t>This plot is an example of part of the output. We aim for +/- 5 </a:t>
            </a:r>
            <a:r>
              <a:rPr lang="en-US" altLang="en-US" dirty="0" err="1" smtClean="0"/>
              <a:t>mGals</a:t>
            </a:r>
            <a:r>
              <a:rPr lang="en-US" altLang="en-US" dirty="0" smtClean="0"/>
              <a:t> from EGM08 – as you can see in this plot there is a significant section that deviates from that. However, part of the goal of the airborne campaign is to improve upon EGM08, so while it is a good guide, it cannot be the final determination. This line, for example, if you compare to an adjacent line it looks like this.</a:t>
            </a:r>
          </a:p>
        </p:txBody>
      </p:sp>
      <p:sp>
        <p:nvSpPr>
          <p:cNvPr id="4" name="Slide Number Placeholder 3"/>
          <p:cNvSpPr>
            <a:spLocks noGrp="1"/>
          </p:cNvSpPr>
          <p:nvPr>
            <p:ph type="sldNum" sz="quarter" idx="5"/>
          </p:nvPr>
        </p:nvSpPr>
        <p:spPr/>
        <p:txBody>
          <a:bodyPr/>
          <a:lstStyle/>
          <a:p>
            <a:pPr>
              <a:defRPr/>
            </a:pPr>
            <a:fld id="{BF1A25F0-E210-40E2-9A0E-B4B535347DD6}"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24513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b="1" dirty="0" smtClean="0"/>
              <a:t>Define</a:t>
            </a:r>
            <a:r>
              <a:rPr lang="en-US" altLang="en-US" dirty="0" smtClean="0"/>
              <a:t>: explain how NSRS was developed through the passive network, status of passive network, and how NSRS</a:t>
            </a:r>
            <a:r>
              <a:rPr lang="en-US" altLang="en-US" baseline="0" dirty="0" smtClean="0"/>
              <a:t> now based on CORS network.</a:t>
            </a:r>
          </a:p>
          <a:p>
            <a:pPr marL="171450" indent="-171450">
              <a:spcBef>
                <a:spcPct val="0"/>
              </a:spcBef>
              <a:buFontTx/>
              <a:buChar char="-"/>
            </a:pPr>
            <a:r>
              <a:rPr lang="en-US" altLang="en-US" b="1" dirty="0" smtClean="0"/>
              <a:t>Maintain:</a:t>
            </a:r>
            <a:r>
              <a:rPr lang="en-US" altLang="en-US" dirty="0" smtClean="0"/>
              <a:t> determination of CORS positions and the changes to those positions, datum</a:t>
            </a:r>
            <a:r>
              <a:rPr lang="en-US" altLang="en-US" baseline="0" dirty="0" smtClean="0"/>
              <a:t> (ref. frame) updates (ex. NAD (2011), updated hybrid geoid models, programs and tools for transformations, inverses, on-line vertical leveling adjustments, Geodetic Tool kit. </a:t>
            </a:r>
            <a:endParaRPr lang="en-US" altLang="en-US" b="1" baseline="0" dirty="0" smtClean="0"/>
          </a:p>
          <a:p>
            <a:pPr marL="171450" indent="-171450">
              <a:spcBef>
                <a:spcPct val="0"/>
              </a:spcBef>
              <a:buFontTx/>
              <a:buChar char="-"/>
            </a:pPr>
            <a:r>
              <a:rPr lang="en-US" altLang="en-US" b="1" baseline="0" dirty="0" smtClean="0"/>
              <a:t>Access:</a:t>
            </a:r>
            <a:r>
              <a:rPr lang="en-US" altLang="en-US" baseline="0" dirty="0" smtClean="0"/>
              <a:t>  </a:t>
            </a:r>
            <a:r>
              <a:rPr lang="en-US" altLang="en-US" dirty="0" smtClean="0"/>
              <a:t> provide access to the NSRS through CORS</a:t>
            </a:r>
            <a:r>
              <a:rPr lang="en-US" altLang="en-US" baseline="0" dirty="0" smtClean="0"/>
              <a:t> static data, control mark datasheets, and the suite of OPUS products.</a:t>
            </a:r>
          </a:p>
        </p:txBody>
      </p:sp>
    </p:spTree>
    <p:extLst>
      <p:ext uri="{BB962C8B-B14F-4D97-AF65-F5344CB8AC3E}">
        <p14:creationId xmlns:p14="http://schemas.microsoft.com/office/powerpoint/2010/main" val="732420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These are two lines over Lake Michigan where the airborne data (blue) shows significant deviations from EGM08 (Green). However, the x-axis is latitude and you can see that the deviations are supported independently by both lines. This type of visual analysis is extremely useful day-to-day in the field as we determine which lines need to be </a:t>
            </a:r>
            <a:r>
              <a:rPr lang="en-US" altLang="en-US" dirty="0" err="1" smtClean="0"/>
              <a:t>reflown</a:t>
            </a:r>
            <a:r>
              <a:rPr lang="en-US" altLang="en-US" dirty="0" smtClean="0"/>
              <a:t>. In the final processing we also do line to line cross correlation to evaluate overall line agreement.</a:t>
            </a:r>
          </a:p>
        </p:txBody>
      </p:sp>
      <p:sp>
        <p:nvSpPr>
          <p:cNvPr id="4" name="Slide Number Placeholder 3"/>
          <p:cNvSpPr>
            <a:spLocks noGrp="1"/>
          </p:cNvSpPr>
          <p:nvPr>
            <p:ph type="sldNum" sz="quarter" idx="5"/>
          </p:nvPr>
        </p:nvSpPr>
        <p:spPr/>
        <p:txBody>
          <a:bodyPr/>
          <a:lstStyle/>
          <a:p>
            <a:pPr>
              <a:defRPr/>
            </a:pPr>
            <a:fld id="{4371F097-97DA-4927-B5EE-79199783159E}" type="slidenum">
              <a:rPr lang="en-US">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928730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smtClean="0">
                <a:latin typeface="Arial" pitchFamily="34" charset="0"/>
              </a:rPr>
              <a:t>GSVS11</a:t>
            </a:r>
            <a:r>
              <a:rPr lang="en-US" altLang="en-US" smtClean="0">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20212EC-6578-4485-9262-506223830A8D}" type="slidenum">
              <a:rPr lang="en-US" altLang="en-US">
                <a:solidFill>
                  <a:prstClr val="black"/>
                </a:solidFill>
                <a:latin typeface="Arial" pitchFamily="34" charset="0"/>
              </a:rPr>
              <a:pPr eaLnBrk="1" hangingPunct="1">
                <a:spcBef>
                  <a:spcPct val="0"/>
                </a:spcBef>
              </a:pPr>
              <a:t>44</a:t>
            </a:fld>
            <a:endParaRPr lang="en-US" altLang="en-US">
              <a:solidFill>
                <a:prstClr val="black"/>
              </a:solidFill>
              <a:latin typeface="Arial" pitchFamily="34" charset="0"/>
            </a:endParaRPr>
          </a:p>
        </p:txBody>
      </p:sp>
      <p:sp>
        <p:nvSpPr>
          <p:cNvPr id="2" name="Date Placeholder 1"/>
          <p:cNvSpPr>
            <a:spLocks noGrp="1"/>
          </p:cNvSpPr>
          <p:nvPr>
            <p:ph type="dt" sz="quarter" idx="1"/>
          </p:nvPr>
        </p:nvSpPr>
        <p:spPr/>
        <p:txBody>
          <a:bodyPr/>
          <a:lstStyle/>
          <a:p>
            <a:pPr>
              <a:defRPr/>
            </a:pPr>
            <a:r>
              <a:rPr lang="en-US">
                <a:solidFill>
                  <a:prstClr val="black"/>
                </a:solidFill>
              </a:rPr>
              <a:t>1/13/2015</a:t>
            </a:r>
          </a:p>
        </p:txBody>
      </p:sp>
      <p:sp>
        <p:nvSpPr>
          <p:cNvPr id="3" name="Footer Placeholder 2"/>
          <p:cNvSpPr>
            <a:spLocks noGrp="1"/>
          </p:cNvSpPr>
          <p:nvPr>
            <p:ph type="ftr" sz="quarter" idx="4"/>
          </p:nvPr>
        </p:nvSpPr>
        <p:spPr/>
        <p:txBody>
          <a:bodyPr/>
          <a:lstStyle/>
          <a:p>
            <a:pPr>
              <a:defRPr/>
            </a:pPr>
            <a:r>
              <a:rPr lang="en-US">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a:solidFill>
                  <a:prstClr val="black"/>
                </a:solidFill>
              </a:rPr>
              <a:t>GRAV-D and Its Impact on Surveying</a:t>
            </a:r>
          </a:p>
        </p:txBody>
      </p:sp>
    </p:spTree>
    <p:extLst>
      <p:ext uri="{BB962C8B-B14F-4D97-AF65-F5344CB8AC3E}">
        <p14:creationId xmlns:p14="http://schemas.microsoft.com/office/powerpoint/2010/main" val="3879728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0F36AE-61EC-470F-822E-72A62167CC05}" type="slidenum">
              <a:rPr lang="en-US" altLang="en-US" smtClean="0">
                <a:solidFill>
                  <a:prstClr val="black"/>
                </a:solidFill>
                <a:latin typeface="Arial" pitchFamily="34" charset="0"/>
              </a:rPr>
              <a:pPr eaLnBrk="1" hangingPunct="1">
                <a:spcBef>
                  <a:spcPct val="0"/>
                </a:spcBef>
              </a:pPr>
              <a:t>45</a:t>
            </a:fld>
            <a:endParaRPr lang="en-US" altLang="en-US" smtClean="0">
              <a:solidFill>
                <a:prstClr val="black"/>
              </a:solidFill>
              <a:latin typeface="Arial" pitchFamily="34" charset="0"/>
            </a:endParaRPr>
          </a:p>
        </p:txBody>
      </p:sp>
    </p:spTree>
    <p:extLst>
      <p:ext uri="{BB962C8B-B14F-4D97-AF65-F5344CB8AC3E}">
        <p14:creationId xmlns:p14="http://schemas.microsoft.com/office/powerpoint/2010/main" val="2825222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But will this method produce a sufficiently accurate geoid?</a:t>
            </a:r>
          </a:p>
          <a:p>
            <a:pPr>
              <a:spcBef>
                <a:spcPct val="0"/>
              </a:spcBef>
            </a:pPr>
            <a:endParaRPr lang="en-US" altLang="en-US" smtClean="0"/>
          </a:p>
          <a:p>
            <a:pPr>
              <a:spcBef>
                <a:spcPct val="0"/>
              </a:spcBef>
            </a:pPr>
            <a:r>
              <a:rPr lang="en-US" alt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17D04B2-9A52-4A48-B0BD-E3ECA5CA0FC7}" type="slidenum">
              <a:rPr lang="en-US" altLang="en-US" smtClean="0">
                <a:solidFill>
                  <a:prstClr val="black"/>
                </a:solidFill>
                <a:ea typeface="MS PGothic" pitchFamily="34" charset="-128"/>
              </a:rPr>
              <a:pPr eaLnBrk="1" hangingPunct="1">
                <a:spcBef>
                  <a:spcPct val="0"/>
                </a:spcBef>
              </a:pPr>
              <a:t>46</a:t>
            </a:fld>
            <a:endParaRPr lang="en-US" altLang="en-US" smtClean="0">
              <a:solidFill>
                <a:prstClr val="black"/>
              </a:solidFill>
              <a:ea typeface="MS PGothic" pitchFamily="34" charset="-128"/>
            </a:endParaRPr>
          </a:p>
        </p:txBody>
      </p:sp>
    </p:spTree>
    <p:extLst>
      <p:ext uri="{BB962C8B-B14F-4D97-AF65-F5344CB8AC3E}">
        <p14:creationId xmlns:p14="http://schemas.microsoft.com/office/powerpoint/2010/main" val="3178889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7639CC-BA0A-4DF3-A5EA-899B00D2BBE0}" type="slidenum">
              <a:rPr lang="en-US" altLang="en-US" smtClean="0">
                <a:solidFill>
                  <a:prstClr val="black"/>
                </a:solidFill>
                <a:ea typeface="MS PGothic" pitchFamily="34" charset="-128"/>
              </a:rPr>
              <a:pPr eaLnBrk="1" hangingPunct="1">
                <a:spcBef>
                  <a:spcPct val="0"/>
                </a:spcBef>
              </a:pPr>
              <a:t>47</a:t>
            </a:fld>
            <a:endParaRPr lang="en-US" altLang="en-US" smtClean="0">
              <a:solidFill>
                <a:prstClr val="black"/>
              </a:solidFill>
              <a:ea typeface="MS PGothic" pitchFamily="34" charset="-128"/>
            </a:endParaRPr>
          </a:p>
        </p:txBody>
      </p:sp>
    </p:spTree>
    <p:extLst>
      <p:ext uri="{BB962C8B-B14F-4D97-AF65-F5344CB8AC3E}">
        <p14:creationId xmlns:p14="http://schemas.microsoft.com/office/powerpoint/2010/main" val="867503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These are just a small sampling of the field crews in action.  Not shown are the RTN, FG-5, short-session GPS, relative gravity and mark setting crews.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60EBCBC-55DE-403B-B25E-E30553EC8946}" type="slidenum">
              <a:rPr lang="en-US" altLang="en-US" smtClean="0">
                <a:solidFill>
                  <a:prstClr val="black"/>
                </a:solidFill>
                <a:ea typeface="MS PGothic" pitchFamily="34" charset="-128"/>
              </a:rPr>
              <a:pPr eaLnBrk="1" hangingPunct="1">
                <a:spcBef>
                  <a:spcPct val="0"/>
                </a:spcBef>
              </a:pPr>
              <a:t>48</a:t>
            </a:fld>
            <a:endParaRPr lang="en-US" altLang="en-US" smtClean="0">
              <a:solidFill>
                <a:prstClr val="black"/>
              </a:solidFill>
              <a:ea typeface="MS PGothic" pitchFamily="34" charset="-128"/>
            </a:endParaRPr>
          </a:p>
        </p:txBody>
      </p:sp>
    </p:spTree>
    <p:extLst>
      <p:ext uri="{BB962C8B-B14F-4D97-AF65-F5344CB8AC3E}">
        <p14:creationId xmlns:p14="http://schemas.microsoft.com/office/powerpoint/2010/main" val="2003716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charset="0"/>
              </a:rPr>
              <a:t>This slide is a companion to the previous one, but the h-H errors have been removed, in an RMS sense, from the total h-H-N errors, leaving gravimetric geoid model errors only.  </a:t>
            </a:r>
          </a:p>
          <a:p>
            <a:endParaRPr lang="en-US" altLang="en-US" dirty="0" smtClean="0">
              <a:latin typeface="Arial" charset="0"/>
            </a:endParaRPr>
          </a:p>
          <a:p>
            <a:r>
              <a:rPr lang="en-US" altLang="en-US" dirty="0" smtClean="0">
                <a:latin typeface="Arial" charset="0"/>
              </a:rPr>
              <a:t>As seen previously, the geoids based on airborne gravity data are the best performers, and the very slight degradation using new high resolution software at short wavelengths is noticeably offset by the significant improvement at medium wavelengths.</a:t>
            </a:r>
          </a:p>
          <a:p>
            <a:endParaRPr lang="en-US" altLang="en-US" dirty="0" smtClean="0">
              <a:latin typeface="Arial" charset="0"/>
            </a:endParaRPr>
          </a:p>
          <a:p>
            <a:r>
              <a:rPr lang="en-US" altLang="en-US" dirty="0" smtClean="0">
                <a:latin typeface="Arial" charset="0"/>
              </a:rPr>
              <a:t>In fact, as a general statement, it could be said that adding airborne gravity data to the gravimetric geoid model has yielded about 1 cm differential geoid undulation accuracy across all distances (orange</a:t>
            </a:r>
            <a:r>
              <a:rPr lang="en-US" altLang="en-US" baseline="0" dirty="0" smtClean="0">
                <a:latin typeface="Arial" charset="0"/>
              </a:rPr>
              <a:t> and red bars)</a:t>
            </a:r>
            <a:r>
              <a:rPr lang="en-US" altLang="en-US" dirty="0" smtClean="0">
                <a:latin typeface="Arial" charset="0"/>
              </a:rPr>
              <a:t>, in the region of GSVS11, and that this can be further improved by continued improvement to the high resolution modeling software.</a:t>
            </a:r>
          </a:p>
          <a:p>
            <a:endParaRPr lang="en-US" altLang="en-US" dirty="0" smtClean="0">
              <a:latin typeface="Arial"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187" eaLnBrk="0" hangingPunct="0">
              <a:spcBef>
                <a:spcPct val="30000"/>
              </a:spcBef>
              <a:defRPr sz="1200">
                <a:solidFill>
                  <a:schemeClr val="tx1"/>
                </a:solidFill>
                <a:latin typeface="Calibri" pitchFamily="34" charset="0"/>
              </a:defRPr>
            </a:lvl1pPr>
            <a:lvl2pPr marL="720884" indent="-277263" defTabSz="904187" eaLnBrk="0" hangingPunct="0">
              <a:spcBef>
                <a:spcPct val="30000"/>
              </a:spcBef>
              <a:defRPr sz="1200">
                <a:solidFill>
                  <a:schemeClr val="tx1"/>
                </a:solidFill>
                <a:latin typeface="Calibri" pitchFamily="34" charset="0"/>
              </a:defRPr>
            </a:lvl2pPr>
            <a:lvl3pPr marL="1109053" indent="-221811" defTabSz="904187" eaLnBrk="0" hangingPunct="0">
              <a:spcBef>
                <a:spcPct val="30000"/>
              </a:spcBef>
              <a:defRPr sz="1200">
                <a:solidFill>
                  <a:schemeClr val="tx1"/>
                </a:solidFill>
                <a:latin typeface="Calibri" pitchFamily="34" charset="0"/>
              </a:defRPr>
            </a:lvl3pPr>
            <a:lvl4pPr marL="1552674" indent="-221811" defTabSz="904187" eaLnBrk="0" hangingPunct="0">
              <a:spcBef>
                <a:spcPct val="30000"/>
              </a:spcBef>
              <a:defRPr sz="1200">
                <a:solidFill>
                  <a:schemeClr val="tx1"/>
                </a:solidFill>
                <a:latin typeface="Calibri" pitchFamily="34" charset="0"/>
              </a:defRPr>
            </a:lvl4pPr>
            <a:lvl5pPr marL="1996295" indent="-221811" defTabSz="904187" eaLnBrk="0" hangingPunct="0">
              <a:spcBef>
                <a:spcPct val="30000"/>
              </a:spcBef>
              <a:defRPr sz="1200">
                <a:solidFill>
                  <a:schemeClr val="tx1"/>
                </a:solidFill>
                <a:latin typeface="Calibri" pitchFamily="34" charset="0"/>
              </a:defRPr>
            </a:lvl5pPr>
            <a:lvl6pPr marL="2439916" indent="-221811" defTabSz="904187" eaLnBrk="0" fontAlgn="base" hangingPunct="0">
              <a:spcBef>
                <a:spcPct val="30000"/>
              </a:spcBef>
              <a:spcAft>
                <a:spcPct val="0"/>
              </a:spcAft>
              <a:defRPr sz="1200">
                <a:solidFill>
                  <a:schemeClr val="tx1"/>
                </a:solidFill>
                <a:latin typeface="Calibri" pitchFamily="34" charset="0"/>
              </a:defRPr>
            </a:lvl6pPr>
            <a:lvl7pPr marL="2883538" indent="-221811" defTabSz="904187" eaLnBrk="0" fontAlgn="base" hangingPunct="0">
              <a:spcBef>
                <a:spcPct val="30000"/>
              </a:spcBef>
              <a:spcAft>
                <a:spcPct val="0"/>
              </a:spcAft>
              <a:defRPr sz="1200">
                <a:solidFill>
                  <a:schemeClr val="tx1"/>
                </a:solidFill>
                <a:latin typeface="Calibri" pitchFamily="34" charset="0"/>
              </a:defRPr>
            </a:lvl7pPr>
            <a:lvl8pPr marL="3327159" indent="-221811" defTabSz="904187" eaLnBrk="0" fontAlgn="base" hangingPunct="0">
              <a:spcBef>
                <a:spcPct val="30000"/>
              </a:spcBef>
              <a:spcAft>
                <a:spcPct val="0"/>
              </a:spcAft>
              <a:defRPr sz="1200">
                <a:solidFill>
                  <a:schemeClr val="tx1"/>
                </a:solidFill>
                <a:latin typeface="Calibri" pitchFamily="34" charset="0"/>
              </a:defRPr>
            </a:lvl8pPr>
            <a:lvl9pPr marL="3770780" indent="-221811" defTabSz="9041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408001-E4F8-41B0-9484-5D6D31BC343C}" type="slidenum">
              <a:rPr lang="en-US" altLang="en-US" smtClean="0">
                <a:solidFill>
                  <a:prstClr val="black"/>
                </a:solidFill>
                <a:latin typeface="Arial" charset="0"/>
              </a:rPr>
              <a:pPr eaLnBrk="1" hangingPunct="1">
                <a:spcBef>
                  <a:spcPct val="0"/>
                </a:spcBef>
              </a:pPr>
              <a:t>49</a:t>
            </a:fld>
            <a:endParaRPr lang="en-US" altLang="en-US" dirty="0" smtClean="0">
              <a:solidFill>
                <a:prstClr val="black"/>
              </a:solidFill>
              <a:latin typeface="Arial" charset="0"/>
            </a:endParaRPr>
          </a:p>
        </p:txBody>
      </p:sp>
    </p:spTree>
    <p:extLst>
      <p:ext uri="{BB962C8B-B14F-4D97-AF65-F5344CB8AC3E}">
        <p14:creationId xmlns:p14="http://schemas.microsoft.com/office/powerpoint/2010/main" val="579390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9CEAC2F-DC97-4880-A186-7C49FFEDADAC}" type="slidenum">
              <a:rPr lang="en-US" altLang="en-US" smtClean="0">
                <a:ea typeface="ＭＳ Ｐゴシック" pitchFamily="34" charset="-128"/>
              </a:rPr>
              <a:pPr eaLnBrk="1" hangingPunct="1">
                <a:spcBef>
                  <a:spcPct val="0"/>
                </a:spcBef>
              </a:pPr>
              <a:t>50</a:t>
            </a:fld>
            <a:endParaRPr lang="en-US" altLang="en-US" dirty="0" smtClean="0">
              <a:ea typeface="ＭＳ Ｐゴシック" pitchFamily="34" charset="-128"/>
            </a:endParaRPr>
          </a:p>
        </p:txBody>
      </p:sp>
    </p:spTree>
    <p:extLst>
      <p:ext uri="{BB962C8B-B14F-4D97-AF65-F5344CB8AC3E}">
        <p14:creationId xmlns:p14="http://schemas.microsoft.com/office/powerpoint/2010/main" val="1896419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35833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AC0BAA-66AD-4706-9318-1E371C30AC9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934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Calibri" panose="020F0502020204030204" pitchFamily="34" charset="0"/>
              </a:defRPr>
            </a:lvl1pPr>
            <a:lvl2pPr marL="742950" indent="-284163" defTabSz="930275">
              <a:spcBef>
                <a:spcPct val="30000"/>
              </a:spcBef>
              <a:defRPr sz="1200">
                <a:solidFill>
                  <a:schemeClr val="tx1"/>
                </a:solidFill>
                <a:latin typeface="Calibri" panose="020F0502020204030204" pitchFamily="34" charset="0"/>
              </a:defRPr>
            </a:lvl2pPr>
            <a:lvl3pPr marL="1143000" indent="-227013" defTabSz="930275">
              <a:spcBef>
                <a:spcPct val="30000"/>
              </a:spcBef>
              <a:defRPr sz="1200">
                <a:solidFill>
                  <a:schemeClr val="tx1"/>
                </a:solidFill>
                <a:latin typeface="Calibri" panose="020F0502020204030204" pitchFamily="34" charset="0"/>
              </a:defRPr>
            </a:lvl3pPr>
            <a:lvl4pPr marL="1603375" indent="-227013" defTabSz="930275">
              <a:spcBef>
                <a:spcPct val="30000"/>
              </a:spcBef>
              <a:defRPr sz="1200">
                <a:solidFill>
                  <a:schemeClr val="tx1"/>
                </a:solidFill>
                <a:latin typeface="Calibri" panose="020F0502020204030204" pitchFamily="34" charset="0"/>
              </a:defRPr>
            </a:lvl4pPr>
            <a:lvl5pPr marL="2060575" indent="-227013" defTabSz="930275">
              <a:spcBef>
                <a:spcPct val="30000"/>
              </a:spcBef>
              <a:defRPr sz="1200">
                <a:solidFill>
                  <a:schemeClr val="tx1"/>
                </a:solidFill>
                <a:latin typeface="Calibri" panose="020F0502020204030204" pitchFamily="34" charset="0"/>
              </a:defRPr>
            </a:lvl5pPr>
            <a:lvl6pPr marL="2517775" indent="-227013" defTabSz="930275" eaLnBrk="0" fontAlgn="base" hangingPunct="0">
              <a:spcBef>
                <a:spcPct val="30000"/>
              </a:spcBef>
              <a:spcAft>
                <a:spcPct val="0"/>
              </a:spcAft>
              <a:defRPr sz="1200">
                <a:solidFill>
                  <a:schemeClr val="tx1"/>
                </a:solidFill>
                <a:latin typeface="Calibri" panose="020F0502020204030204" pitchFamily="34" charset="0"/>
              </a:defRPr>
            </a:lvl6pPr>
            <a:lvl7pPr marL="2974975" indent="-227013" defTabSz="930275" eaLnBrk="0" fontAlgn="base" hangingPunct="0">
              <a:spcBef>
                <a:spcPct val="30000"/>
              </a:spcBef>
              <a:spcAft>
                <a:spcPct val="0"/>
              </a:spcAft>
              <a:defRPr sz="1200">
                <a:solidFill>
                  <a:schemeClr val="tx1"/>
                </a:solidFill>
                <a:latin typeface="Calibri" panose="020F0502020204030204" pitchFamily="34" charset="0"/>
              </a:defRPr>
            </a:lvl7pPr>
            <a:lvl8pPr marL="3432175" indent="-227013" defTabSz="930275" eaLnBrk="0" fontAlgn="base" hangingPunct="0">
              <a:spcBef>
                <a:spcPct val="30000"/>
              </a:spcBef>
              <a:spcAft>
                <a:spcPct val="0"/>
              </a:spcAft>
              <a:defRPr sz="1200">
                <a:solidFill>
                  <a:schemeClr val="tx1"/>
                </a:solidFill>
                <a:latin typeface="Calibri" panose="020F0502020204030204" pitchFamily="34" charset="0"/>
              </a:defRPr>
            </a:lvl8pPr>
            <a:lvl9pPr marL="3889375" indent="-227013" defTabSz="9302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63B62E-C0BC-4A3E-9093-13C4BD783411}" type="slidenum">
              <a:rPr lang="en-US" altLang="en-US" smtClean="0">
                <a:solidFill>
                  <a:srgbClr val="000000"/>
                </a:solidFill>
                <a:latin typeface="Tahoma" panose="020B0604030504040204" pitchFamily="34" charset="0"/>
                <a:ea typeface="MS PGothic" panose="020B0600070205080204" pitchFamily="34" charset="-128"/>
              </a:rPr>
              <a:pPr>
                <a:spcBef>
                  <a:spcPct val="0"/>
                </a:spcBef>
              </a:pPr>
              <a:t>5</a:t>
            </a:fld>
            <a:endParaRPr lang="en-US" altLang="en-US" dirty="0" smtClean="0">
              <a:solidFill>
                <a:srgbClr val="000000"/>
              </a:solidFill>
              <a:latin typeface="Tahoma" panose="020B0604030504040204" pitchFamily="34" charset="0"/>
              <a:ea typeface="MS PGothic" panose="020B0600070205080204" pitchFamily="34" charset="-128"/>
            </a:endParaRPr>
          </a:p>
        </p:txBody>
      </p:sp>
      <p:sp>
        <p:nvSpPr>
          <p:cNvPr id="1843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Many of these users also sit on the Federal Geodetic</a:t>
            </a:r>
            <a:r>
              <a:rPr lang="en-US" altLang="en-US" baseline="0" dirty="0" smtClean="0"/>
              <a:t> Control Subcommittee, so there is a feedback loop between the providers of geodetic control (NGS) and the users of that control.</a:t>
            </a:r>
            <a:endParaRPr lang="en-US" altLang="en-US" dirty="0" smtClean="0"/>
          </a:p>
        </p:txBody>
      </p:sp>
    </p:spTree>
    <p:extLst>
      <p:ext uri="{BB962C8B-B14F-4D97-AF65-F5344CB8AC3E}">
        <p14:creationId xmlns:p14="http://schemas.microsoft.com/office/powerpoint/2010/main" val="1570163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53</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202839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eaLnBrk="0" hangingPunct="0">
              <a:spcBef>
                <a:spcPct val="30000"/>
              </a:spcBef>
              <a:defRPr sz="1200">
                <a:solidFill>
                  <a:schemeClr val="tx1"/>
                </a:solidFill>
                <a:latin typeface="Calibri" pitchFamily="34" charset="0"/>
              </a:defRPr>
            </a:lvl1pPr>
            <a:lvl2pPr marL="750888" indent="-288925" defTabSz="933450" eaLnBrk="0" hangingPunct="0">
              <a:spcBef>
                <a:spcPct val="30000"/>
              </a:spcBef>
              <a:defRPr sz="1200">
                <a:solidFill>
                  <a:schemeClr val="tx1"/>
                </a:solidFill>
                <a:latin typeface="Calibri" pitchFamily="34" charset="0"/>
              </a:defRPr>
            </a:lvl2pPr>
            <a:lvl3pPr marL="1155700" indent="-230188" defTabSz="933450" eaLnBrk="0" hangingPunct="0">
              <a:spcBef>
                <a:spcPct val="30000"/>
              </a:spcBef>
              <a:defRPr sz="1200">
                <a:solidFill>
                  <a:schemeClr val="tx1"/>
                </a:solidFill>
                <a:latin typeface="Calibri" pitchFamily="34" charset="0"/>
              </a:defRPr>
            </a:lvl3pPr>
            <a:lvl4pPr marL="1617663" indent="-230188" defTabSz="933450" eaLnBrk="0" hangingPunct="0">
              <a:spcBef>
                <a:spcPct val="30000"/>
              </a:spcBef>
              <a:defRPr sz="1200">
                <a:solidFill>
                  <a:schemeClr val="tx1"/>
                </a:solidFill>
                <a:latin typeface="Calibri" pitchFamily="34" charset="0"/>
              </a:defRPr>
            </a:lvl4pPr>
            <a:lvl5pPr marL="2079625" indent="-230188" defTabSz="933450" eaLnBrk="0" hangingPunct="0">
              <a:spcBef>
                <a:spcPct val="30000"/>
              </a:spcBef>
              <a:defRPr sz="1200">
                <a:solidFill>
                  <a:schemeClr val="tx1"/>
                </a:solidFill>
                <a:latin typeface="Calibri" pitchFamily="34" charset="0"/>
              </a:defRPr>
            </a:lvl5pPr>
            <a:lvl6pPr marL="2536825" indent="-230188" defTabSz="933450" eaLnBrk="0" fontAlgn="base" hangingPunct="0">
              <a:spcBef>
                <a:spcPct val="30000"/>
              </a:spcBef>
              <a:spcAft>
                <a:spcPct val="0"/>
              </a:spcAft>
              <a:defRPr sz="1200">
                <a:solidFill>
                  <a:schemeClr val="tx1"/>
                </a:solidFill>
                <a:latin typeface="Calibri" pitchFamily="34" charset="0"/>
              </a:defRPr>
            </a:lvl6pPr>
            <a:lvl7pPr marL="2994025" indent="-230188" defTabSz="933450" eaLnBrk="0" fontAlgn="base" hangingPunct="0">
              <a:spcBef>
                <a:spcPct val="30000"/>
              </a:spcBef>
              <a:spcAft>
                <a:spcPct val="0"/>
              </a:spcAft>
              <a:defRPr sz="1200">
                <a:solidFill>
                  <a:schemeClr val="tx1"/>
                </a:solidFill>
                <a:latin typeface="Calibri" pitchFamily="34" charset="0"/>
              </a:defRPr>
            </a:lvl7pPr>
            <a:lvl8pPr marL="3451225" indent="-230188" defTabSz="933450" eaLnBrk="0" fontAlgn="base" hangingPunct="0">
              <a:spcBef>
                <a:spcPct val="30000"/>
              </a:spcBef>
              <a:spcAft>
                <a:spcPct val="0"/>
              </a:spcAft>
              <a:defRPr sz="1200">
                <a:solidFill>
                  <a:schemeClr val="tx1"/>
                </a:solidFill>
                <a:latin typeface="Calibri" pitchFamily="34" charset="0"/>
              </a:defRPr>
            </a:lvl8pPr>
            <a:lvl9pPr marL="3908425" indent="-230188" defTabSz="933450" eaLnBrk="0" fontAlgn="base" hangingPunct="0">
              <a:spcBef>
                <a:spcPct val="30000"/>
              </a:spcBef>
              <a:spcAft>
                <a:spcPct val="0"/>
              </a:spcAft>
              <a:defRPr sz="1200">
                <a:solidFill>
                  <a:schemeClr val="tx1"/>
                </a:solidFill>
                <a:latin typeface="Calibri" pitchFamily="34" charset="0"/>
              </a:defRPr>
            </a:lvl9pPr>
          </a:lstStyle>
          <a:p>
            <a:pPr marL="0" marR="0" lvl="0" indent="0" algn="l" defTabSz="933450" rtl="0" eaLnBrk="1" fontAlgn="auto" latinLnBrk="0" hangingPunct="1">
              <a:lnSpc>
                <a:spcPct val="100000"/>
              </a:lnSpc>
              <a:spcBef>
                <a:spcPct val="0"/>
              </a:spcBef>
              <a:spcAft>
                <a:spcPts val="0"/>
              </a:spcAft>
              <a:buClrTx/>
              <a:buSzTx/>
              <a:buFontTx/>
              <a:buNone/>
              <a:tabLst/>
              <a:defRPr/>
            </a:pPr>
            <a:fld id="{4D4F2131-BC2F-4262-A1E4-53DBCC5DF6FA}"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rPr>
              <a:pPr marL="0" marR="0" lvl="0" indent="0" algn="l" defTabSz="933450" rtl="0" eaLnBrk="1" fontAlgn="auto" latinLnBrk="0" hangingPunct="1">
                <a:lnSpc>
                  <a:spcPct val="100000"/>
                </a:lnSpc>
                <a:spcBef>
                  <a:spcPct val="0"/>
                </a:spcBef>
                <a:spcAft>
                  <a:spcPts val="0"/>
                </a:spcAft>
                <a:buClrTx/>
                <a:buSzTx/>
                <a:buFontTx/>
                <a:buNone/>
                <a:tabLst/>
                <a:defRPr/>
              </a:pPr>
              <a:t>54</a:t>
            </a:fld>
            <a:endPar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endParaRPr>
          </a:p>
        </p:txBody>
      </p:sp>
    </p:spTree>
    <p:extLst>
      <p:ext uri="{BB962C8B-B14F-4D97-AF65-F5344CB8AC3E}">
        <p14:creationId xmlns:p14="http://schemas.microsoft.com/office/powerpoint/2010/main" val="2304507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6F892D1-1BED-4BA6-A395-9DD65D160D93}" type="slidenum">
              <a:rPr lang="en-US" altLang="en-US" smtClean="0">
                <a:solidFill>
                  <a:prstClr val="black"/>
                </a:solidFill>
                <a:ea typeface="MS PGothic" pitchFamily="34" charset="-128"/>
              </a:rPr>
              <a:pPr eaLnBrk="1" hangingPunct="1">
                <a:spcBef>
                  <a:spcPct val="0"/>
                </a:spcBef>
              </a:pPr>
              <a:t>56</a:t>
            </a:fld>
            <a:endParaRPr lang="en-US" altLang="en-US" smtClean="0">
              <a:solidFill>
                <a:prstClr val="black"/>
              </a:solidFill>
              <a:ea typeface="MS PGothic" pitchFamily="34" charset="-128"/>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2195581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hlinkClick r:id="rId3"/>
              </a:rPr>
              <a:t>https://www.youtube.com/playlist?list=PLsyDl_aqUTdFY6eKURmiCBBk-mP4R10Dx</a:t>
            </a: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587" indent="-280344" eaLnBrk="0" hangingPunct="0">
              <a:spcBef>
                <a:spcPct val="30000"/>
              </a:spcBef>
              <a:defRPr sz="1200">
                <a:solidFill>
                  <a:schemeClr val="tx1"/>
                </a:solidFill>
                <a:latin typeface="Calibri" pitchFamily="34" charset="0"/>
              </a:defRPr>
            </a:lvl2pPr>
            <a:lvl3pPr marL="1122917" indent="-223351" eaLnBrk="0" hangingPunct="0">
              <a:spcBef>
                <a:spcPct val="30000"/>
              </a:spcBef>
              <a:defRPr sz="1200">
                <a:solidFill>
                  <a:schemeClr val="tx1"/>
                </a:solidFill>
                <a:latin typeface="Calibri" pitchFamily="34" charset="0"/>
              </a:defRPr>
            </a:lvl3pPr>
            <a:lvl4pPr marL="1571158" indent="-223351" eaLnBrk="0" hangingPunct="0">
              <a:spcBef>
                <a:spcPct val="30000"/>
              </a:spcBef>
              <a:defRPr sz="1200">
                <a:solidFill>
                  <a:schemeClr val="tx1"/>
                </a:solidFill>
                <a:latin typeface="Calibri" pitchFamily="34" charset="0"/>
              </a:defRPr>
            </a:lvl4pPr>
            <a:lvl5pPr marL="2020941" indent="-223351" eaLnBrk="0" hangingPunct="0">
              <a:spcBef>
                <a:spcPct val="30000"/>
              </a:spcBef>
              <a:defRPr sz="1200">
                <a:solidFill>
                  <a:schemeClr val="tx1"/>
                </a:solidFill>
                <a:latin typeface="Calibri" pitchFamily="34" charset="0"/>
              </a:defRPr>
            </a:lvl5pPr>
            <a:lvl6pPr marL="2464562" indent="-223351" defTabSz="443621" eaLnBrk="0" fontAlgn="base" hangingPunct="0">
              <a:spcBef>
                <a:spcPct val="30000"/>
              </a:spcBef>
              <a:spcAft>
                <a:spcPct val="0"/>
              </a:spcAft>
              <a:defRPr sz="1200">
                <a:solidFill>
                  <a:schemeClr val="tx1"/>
                </a:solidFill>
                <a:latin typeface="Calibri" pitchFamily="34" charset="0"/>
              </a:defRPr>
            </a:lvl6pPr>
            <a:lvl7pPr marL="2908183" indent="-223351" defTabSz="443621" eaLnBrk="0" fontAlgn="base" hangingPunct="0">
              <a:spcBef>
                <a:spcPct val="30000"/>
              </a:spcBef>
              <a:spcAft>
                <a:spcPct val="0"/>
              </a:spcAft>
              <a:defRPr sz="1200">
                <a:solidFill>
                  <a:schemeClr val="tx1"/>
                </a:solidFill>
                <a:latin typeface="Calibri" pitchFamily="34" charset="0"/>
              </a:defRPr>
            </a:lvl7pPr>
            <a:lvl8pPr marL="3351804" indent="-223351" defTabSz="443621" eaLnBrk="0" fontAlgn="base" hangingPunct="0">
              <a:spcBef>
                <a:spcPct val="30000"/>
              </a:spcBef>
              <a:spcAft>
                <a:spcPct val="0"/>
              </a:spcAft>
              <a:defRPr sz="1200">
                <a:solidFill>
                  <a:schemeClr val="tx1"/>
                </a:solidFill>
                <a:latin typeface="Calibri" pitchFamily="34" charset="0"/>
              </a:defRPr>
            </a:lvl8pPr>
            <a:lvl9pPr marL="3795425" indent="-22335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A028CF0C-2CD8-40E3-B547-3222A9168BC2}"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57</a:t>
            </a:fld>
            <a:endPar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a:sym typeface="Arial"/>
            </a:endParaRPr>
          </a:p>
        </p:txBody>
      </p:sp>
    </p:spTree>
    <p:extLst>
      <p:ext uri="{BB962C8B-B14F-4D97-AF65-F5344CB8AC3E}">
        <p14:creationId xmlns:p14="http://schemas.microsoft.com/office/powerpoint/2010/main" val="2764092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58</a:t>
            </a:fld>
            <a:endParaRPr lang="en-US" altLang="en-US"/>
          </a:p>
        </p:txBody>
      </p:sp>
    </p:spTree>
    <p:extLst>
      <p:ext uri="{BB962C8B-B14F-4D97-AF65-F5344CB8AC3E}">
        <p14:creationId xmlns:p14="http://schemas.microsoft.com/office/powerpoint/2010/main" val="985660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98D6984-8E5E-478D-8F77-5884F69C3D28}" type="slidenum">
              <a:rPr kumimoji="0" lang="en-US" altLang="en-US" sz="14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altLang="en-US" sz="14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445720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7" name="Shape 107"/>
          <p:cNvSpPr txBox="1">
            <a:spLocks noGrp="1"/>
          </p:cNvSpPr>
          <p:nvPr>
            <p:ph type="body" idx="1"/>
          </p:nvPr>
        </p:nvSpPr>
        <p:spPr>
          <a:xfrm>
            <a:off x="701357" y="4416108"/>
            <a:ext cx="5607683" cy="4182426"/>
          </a:xfrm>
          <a:prstGeom prst="rect">
            <a:avLst/>
          </a:prstGeom>
          <a:noFill/>
          <a:ln>
            <a:noFill/>
          </a:ln>
        </p:spPr>
        <p:txBody>
          <a:bodyPr lIns="93165" tIns="46570" rIns="93165" bIns="46570" anchor="t" anchorCtr="0">
            <a:noAutofit/>
          </a:bodyPr>
          <a:lstStyle/>
          <a:p>
            <a:pPr>
              <a:spcBef>
                <a:spcPts val="0"/>
              </a:spcBef>
              <a:spcAft>
                <a:spcPts val="0"/>
              </a:spcAft>
              <a:buSzPct val="25000"/>
            </a:pPr>
            <a:r>
              <a:rPr lang="en-US" dirty="0">
                <a:solidFill>
                  <a:schemeClr val="dk1"/>
                </a:solidFill>
                <a:latin typeface="Calibri"/>
                <a:ea typeface="Calibri"/>
                <a:cs typeface="Calibri"/>
                <a:sym typeface="Calibri"/>
              </a:rPr>
              <a:t>Potential outline and speaker assignments; can be adjusted as needed.</a:t>
            </a:r>
          </a:p>
        </p:txBody>
      </p:sp>
      <p:sp>
        <p:nvSpPr>
          <p:cNvPr id="108" name="Shape 108"/>
          <p:cNvSpPr txBox="1">
            <a:spLocks noGrp="1"/>
          </p:cNvSpPr>
          <p:nvPr>
            <p:ph type="sldNum" idx="12"/>
          </p:nvPr>
        </p:nvSpPr>
        <p:spPr>
          <a:xfrm>
            <a:off x="3971181" y="8830627"/>
            <a:ext cx="3037627" cy="464184"/>
          </a:xfrm>
          <a:prstGeom prst="rect">
            <a:avLst/>
          </a:prstGeom>
          <a:noFill/>
          <a:ln>
            <a:noFill/>
          </a:ln>
        </p:spPr>
        <p:txBody>
          <a:bodyPr lIns="93165" tIns="46570" rIns="93165" bIns="46570" anchor="b" anchorCtr="0">
            <a:noAutofit/>
          </a:bodyPr>
          <a:lstStyle/>
          <a:p>
            <a:pPr>
              <a:spcBef>
                <a:spcPts val="0"/>
              </a:spcBef>
              <a:spcAft>
                <a:spcPts val="0"/>
              </a:spcAft>
              <a:buSzPct val="25000"/>
            </a:pPr>
            <a:fld id="{00000000-1234-1234-1234-123412341234}" type="slidenum">
              <a:rPr lang="en-US">
                <a:solidFill>
                  <a:schemeClr val="dk1"/>
                </a:solidFill>
                <a:latin typeface="Calibri"/>
                <a:ea typeface="Calibri"/>
                <a:cs typeface="Calibri"/>
                <a:sym typeface="Calibri"/>
              </a:rPr>
              <a:pPr>
                <a:spcBef>
                  <a:spcPts val="0"/>
                </a:spcBef>
                <a:spcAft>
                  <a:spcPts val="0"/>
                </a:spcAft>
                <a:buSzPct val="25000"/>
              </a:pPr>
              <a:t>63</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177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98D6984-8E5E-478D-8F77-5884F69C3D28}" type="slidenum">
              <a:rPr kumimoji="0" lang="en-US" altLang="en-US" sz="14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altLang="en-US" sz="14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1656040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67</a:t>
            </a:fld>
            <a:endParaRPr lang="en-US" altLang="en-US"/>
          </a:p>
        </p:txBody>
      </p:sp>
    </p:spTree>
    <p:extLst>
      <p:ext uri="{BB962C8B-B14F-4D97-AF65-F5344CB8AC3E}">
        <p14:creationId xmlns:p14="http://schemas.microsoft.com/office/powerpoint/2010/main" val="2227875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8032A8F-8BA4-4733-8DF2-652EFE800472}" type="slidenum">
              <a:rPr lang="en-US" altLang="en-US" smtClean="0">
                <a:ea typeface="ＭＳ Ｐゴシック" pitchFamily="34" charset="-128"/>
              </a:rPr>
              <a:pPr eaLnBrk="1" hangingPunct="1">
                <a:spcBef>
                  <a:spcPct val="0"/>
                </a:spcBef>
              </a:pPr>
              <a:t>69</a:t>
            </a:fld>
            <a:endParaRPr lang="en-US" altLang="en-US" dirty="0" smtClean="0">
              <a:ea typeface="ＭＳ Ｐゴシック" pitchFamily="34" charset="-128"/>
            </a:endParaRPr>
          </a:p>
        </p:txBody>
      </p:sp>
    </p:spTree>
    <p:extLst>
      <p:ext uri="{BB962C8B-B14F-4D97-AF65-F5344CB8AC3E}">
        <p14:creationId xmlns:p14="http://schemas.microsoft.com/office/powerpoint/2010/main" val="182365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DF198-BB4C-46F8-9F2E-21A02EE9836C}" type="slidenum">
              <a:rPr lang="en-US" altLang="en-US"/>
              <a:pPr/>
              <a:t>6</a:t>
            </a:fld>
            <a:endParaRPr lang="en-US" altLang="en-US" dirty="0"/>
          </a:p>
        </p:txBody>
      </p:sp>
      <p:sp>
        <p:nvSpPr>
          <p:cNvPr id="1116162" name="Rectangle 2"/>
          <p:cNvSpPr>
            <a:spLocks noGrp="1" noRot="1" noChangeAspect="1" noChangeArrowheads="1" noTextEdit="1"/>
          </p:cNvSpPr>
          <p:nvPr>
            <p:ph type="sldImg"/>
          </p:nvPr>
        </p:nvSpPr>
        <p:spPr>
          <a:xfrm>
            <a:off x="1143000" y="685800"/>
            <a:ext cx="4572000" cy="3429000"/>
          </a:xfrm>
          <a:ln/>
        </p:spPr>
      </p:sp>
      <p:sp>
        <p:nvSpPr>
          <p:cNvPr id="11161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6459546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Metadata related to how</a:t>
            </a:r>
            <a:r>
              <a:rPr lang="en-US" baseline="0" dirty="0" smtClean="0"/>
              <a:t> someone establishes control is important.  Important for today’s positions, but especially as we moving toward and into the coming new datums in 2022.</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70</a:t>
            </a:fld>
            <a:endParaRPr lang="en-US" dirty="0"/>
          </a:p>
        </p:txBody>
      </p:sp>
    </p:spTree>
    <p:extLst>
      <p:ext uri="{BB962C8B-B14F-4D97-AF65-F5344CB8AC3E}">
        <p14:creationId xmlns:p14="http://schemas.microsoft.com/office/powerpoint/2010/main" val="398011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Talk about the</a:t>
            </a:r>
            <a:r>
              <a:rPr lang="en-US" baseline="0" dirty="0" smtClean="0"/>
              <a:t> GPSBM efforts and how these OPUS – Share solutions are being used to help improve the hybrid geoid models.  </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71</a:t>
            </a:fld>
            <a:endParaRPr lang="en-US" dirty="0"/>
          </a:p>
        </p:txBody>
      </p:sp>
    </p:spTree>
    <p:extLst>
      <p:ext uri="{BB962C8B-B14F-4D97-AF65-F5344CB8AC3E}">
        <p14:creationId xmlns:p14="http://schemas.microsoft.com/office/powerpoint/2010/main" val="11199889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Metadata related to how</a:t>
            </a:r>
            <a:r>
              <a:rPr lang="en-US" baseline="0" dirty="0" smtClean="0"/>
              <a:t> someone establishes control is important.  Important for today’s positions, but especially as we moving toward and into the coming new datums in 2022.</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74</a:t>
            </a:fld>
            <a:endParaRPr lang="en-US" dirty="0"/>
          </a:p>
        </p:txBody>
      </p:sp>
    </p:spTree>
    <p:extLst>
      <p:ext uri="{BB962C8B-B14F-4D97-AF65-F5344CB8AC3E}">
        <p14:creationId xmlns:p14="http://schemas.microsoft.com/office/powerpoint/2010/main" val="2190271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Calibri" panose="020F0502020204030204" pitchFamily="34" charset="0"/>
              </a:defRPr>
            </a:lvl1pPr>
            <a:lvl2pPr marL="742950" indent="-284163" defTabSz="930275">
              <a:spcBef>
                <a:spcPct val="30000"/>
              </a:spcBef>
              <a:defRPr sz="1200">
                <a:solidFill>
                  <a:schemeClr val="tx1"/>
                </a:solidFill>
                <a:latin typeface="Calibri" panose="020F0502020204030204" pitchFamily="34" charset="0"/>
              </a:defRPr>
            </a:lvl2pPr>
            <a:lvl3pPr marL="1143000" indent="-227013" defTabSz="930275">
              <a:spcBef>
                <a:spcPct val="30000"/>
              </a:spcBef>
              <a:defRPr sz="1200">
                <a:solidFill>
                  <a:schemeClr val="tx1"/>
                </a:solidFill>
                <a:latin typeface="Calibri" panose="020F0502020204030204" pitchFamily="34" charset="0"/>
              </a:defRPr>
            </a:lvl3pPr>
            <a:lvl4pPr marL="1603375" indent="-227013" defTabSz="930275">
              <a:spcBef>
                <a:spcPct val="30000"/>
              </a:spcBef>
              <a:defRPr sz="1200">
                <a:solidFill>
                  <a:schemeClr val="tx1"/>
                </a:solidFill>
                <a:latin typeface="Calibri" panose="020F0502020204030204" pitchFamily="34" charset="0"/>
              </a:defRPr>
            </a:lvl4pPr>
            <a:lvl5pPr marL="2060575" indent="-227013" defTabSz="930275">
              <a:spcBef>
                <a:spcPct val="30000"/>
              </a:spcBef>
              <a:defRPr sz="1200">
                <a:solidFill>
                  <a:schemeClr val="tx1"/>
                </a:solidFill>
                <a:latin typeface="Calibri" panose="020F0502020204030204" pitchFamily="34" charset="0"/>
              </a:defRPr>
            </a:lvl5pPr>
            <a:lvl6pPr marL="2517775" indent="-227013" defTabSz="930275" eaLnBrk="0" fontAlgn="base" hangingPunct="0">
              <a:spcBef>
                <a:spcPct val="30000"/>
              </a:spcBef>
              <a:spcAft>
                <a:spcPct val="0"/>
              </a:spcAft>
              <a:defRPr sz="1200">
                <a:solidFill>
                  <a:schemeClr val="tx1"/>
                </a:solidFill>
                <a:latin typeface="Calibri" panose="020F0502020204030204" pitchFamily="34" charset="0"/>
              </a:defRPr>
            </a:lvl6pPr>
            <a:lvl7pPr marL="2974975" indent="-227013" defTabSz="930275" eaLnBrk="0" fontAlgn="base" hangingPunct="0">
              <a:spcBef>
                <a:spcPct val="30000"/>
              </a:spcBef>
              <a:spcAft>
                <a:spcPct val="0"/>
              </a:spcAft>
              <a:defRPr sz="1200">
                <a:solidFill>
                  <a:schemeClr val="tx1"/>
                </a:solidFill>
                <a:latin typeface="Calibri" panose="020F0502020204030204" pitchFamily="34" charset="0"/>
              </a:defRPr>
            </a:lvl7pPr>
            <a:lvl8pPr marL="3432175" indent="-227013" defTabSz="930275" eaLnBrk="0" fontAlgn="base" hangingPunct="0">
              <a:spcBef>
                <a:spcPct val="30000"/>
              </a:spcBef>
              <a:spcAft>
                <a:spcPct val="0"/>
              </a:spcAft>
              <a:defRPr sz="1200">
                <a:solidFill>
                  <a:schemeClr val="tx1"/>
                </a:solidFill>
                <a:latin typeface="Calibri" panose="020F0502020204030204" pitchFamily="34" charset="0"/>
              </a:defRPr>
            </a:lvl8pPr>
            <a:lvl9pPr marL="3889375" indent="-227013" defTabSz="9302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63B62E-C0BC-4A3E-9093-13C4BD783411}" type="slidenum">
              <a:rPr lang="en-US" altLang="en-US" smtClean="0">
                <a:solidFill>
                  <a:srgbClr val="000000"/>
                </a:solidFill>
                <a:latin typeface="Tahoma" panose="020B0604030504040204" pitchFamily="34" charset="0"/>
                <a:ea typeface="MS PGothic" panose="020B0600070205080204" pitchFamily="34" charset="-128"/>
              </a:rPr>
              <a:pPr>
                <a:spcBef>
                  <a:spcPct val="0"/>
                </a:spcBef>
              </a:pPr>
              <a:t>75</a:t>
            </a:fld>
            <a:endParaRPr lang="en-US" altLang="en-US" dirty="0" smtClean="0">
              <a:solidFill>
                <a:srgbClr val="000000"/>
              </a:solidFill>
              <a:latin typeface="Tahoma" panose="020B0604030504040204" pitchFamily="34" charset="0"/>
              <a:ea typeface="MS PGothic" panose="020B0600070205080204" pitchFamily="34" charset="-128"/>
            </a:endParaRPr>
          </a:p>
        </p:txBody>
      </p:sp>
      <p:sp>
        <p:nvSpPr>
          <p:cNvPr id="1843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Many of these users also sit on the Federal Geodetic</a:t>
            </a:r>
            <a:r>
              <a:rPr lang="en-US" altLang="en-US" baseline="0" dirty="0" smtClean="0"/>
              <a:t> Control Subcommittee, so there is a feedback loop between the providers of geodetic control (NGS) and the users of that control.</a:t>
            </a:r>
            <a:endParaRPr lang="en-US" altLang="en-US" dirty="0" smtClean="0"/>
          </a:p>
        </p:txBody>
      </p:sp>
    </p:spTree>
    <p:extLst>
      <p:ext uri="{BB962C8B-B14F-4D97-AF65-F5344CB8AC3E}">
        <p14:creationId xmlns:p14="http://schemas.microsoft.com/office/powerpoint/2010/main" val="3055702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Subscriber</a:t>
            </a:r>
            <a:r>
              <a:rPr lang="en-US" baseline="0" dirty="0" smtClean="0"/>
              <a:t> service, webinar series, videos, NSRS Newsletter</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76</a:t>
            </a:fld>
            <a:endParaRPr lang="en-US" dirty="0"/>
          </a:p>
        </p:txBody>
      </p:sp>
    </p:spTree>
    <p:extLst>
      <p:ext uri="{BB962C8B-B14F-4D97-AF65-F5344CB8AC3E}">
        <p14:creationId xmlns:p14="http://schemas.microsoft.com/office/powerpoint/2010/main" val="18827703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43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792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634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518065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2501255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3DF59-BEB2-4146-A463-4E2A29AFB8B3}" type="slidenum">
              <a:rPr lang="en-US" altLang="en-US">
                <a:solidFill>
                  <a:prstClr val="black"/>
                </a:solidFill>
              </a:rPr>
              <a:pPr/>
              <a:t>9</a:t>
            </a:fld>
            <a:endParaRPr lang="en-US" altLang="en-US" dirty="0">
              <a:solidFill>
                <a:prstClr val="black"/>
              </a:solidFill>
            </a:endParaRPr>
          </a:p>
        </p:txBody>
      </p:sp>
      <p:sp>
        <p:nvSpPr>
          <p:cNvPr id="492546" name="Rectangle 2"/>
          <p:cNvSpPr>
            <a:spLocks noGrp="1" noRot="1" noChangeAspect="1" noChangeArrowheads="1" noTextEdit="1"/>
          </p:cNvSpPr>
          <p:nvPr>
            <p:ph type="sldImg"/>
          </p:nvPr>
        </p:nvSpPr>
        <p:spPr>
          <a:xfrm>
            <a:off x="1143000" y="687388"/>
            <a:ext cx="4572000" cy="3429000"/>
          </a:xfrm>
          <a:ln/>
        </p:spPr>
      </p:sp>
      <p:sp>
        <p:nvSpPr>
          <p:cNvPr id="492547" name="Rectangle 3"/>
          <p:cNvSpPr>
            <a:spLocks noGrp="1" noChangeArrowheads="1"/>
          </p:cNvSpPr>
          <p:nvPr>
            <p:ph type="body" idx="1"/>
          </p:nvPr>
        </p:nvSpPr>
        <p:spPr>
          <a:xfrm>
            <a:off x="685800" y="4343400"/>
            <a:ext cx="5486400" cy="4113213"/>
          </a:xfrm>
        </p:spPr>
        <p:txBody>
          <a:bodyPr/>
          <a:lstStyle/>
          <a:p>
            <a:endParaRPr lang="en-US" altLang="en-US" dirty="0"/>
          </a:p>
        </p:txBody>
      </p:sp>
    </p:spTree>
    <p:extLst>
      <p:ext uri="{BB962C8B-B14F-4D97-AF65-F5344CB8AC3E}">
        <p14:creationId xmlns:p14="http://schemas.microsoft.com/office/powerpoint/2010/main" val="175988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39775" indent="-282575">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382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954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51050" indent="-225425">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082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654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226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798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E12F78-7085-478D-A095-E31FB617B8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939172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377187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D7ECE-9AF2-4ADE-B121-1164F1FFB6C4}"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2FA09C-50D8-4425-8086-338AFB21C2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417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AEC10B-6B64-4DB8-926F-B0CE45290310}"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D9FA71-42F9-46F0-AAB1-77E4E7B7C8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7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F41062-5E46-4E83-A73A-3E31CD20CD95}" type="datetimeFigureOut">
              <a:rPr lang="en-US">
                <a:solidFill>
                  <a:prstClr val="black">
                    <a:tint val="75000"/>
                  </a:prstClr>
                </a:solidFill>
              </a:rPr>
              <a:pPr>
                <a:defRPr/>
              </a:pPr>
              <a:t>10/31/2017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5B5328-6158-4665-8C42-BE4BD0776F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433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10/31/2017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9792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872BD-AEFA-4E9C-A3F7-B099FB084B56}" type="datetimeFigureOut">
              <a:rPr lang="en-US">
                <a:solidFill>
                  <a:prstClr val="black">
                    <a:tint val="75000"/>
                  </a:prstClr>
                </a:solidFill>
              </a:rPr>
              <a:pPr>
                <a:defRPr/>
              </a:pPr>
              <a:t>10/31/2017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915F8D-0F11-4034-A73A-98CA8F610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702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1BA40E-3D68-4990-986D-2C254545A15B}"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2B9E40-FB0F-4D34-BF50-10284A98DD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5039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9B5781-3118-47C8-A1AF-FD18E3517A8D}"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ABDFC1-7D66-499C-BB8D-4E0F2A9B2D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4216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4C53F-6971-49A5-91E4-0B3DA1438DF7}"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D5638-EE7E-456B-9FD5-AA0509CDF2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1149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96E2CC-51F8-4D44-8BD4-71EFA343D5CD}"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0B4604-00C8-4C09-85C4-117A42FD4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1904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882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139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12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4934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6443409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030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E962D6-0A22-4321-8B8C-8B05D3193189}"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277EB2-CD6A-4856-8D16-614BF0D871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6491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887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6" r:id="rId4"/>
    <p:sldLayoutId id="2147483657" r:id="rId5"/>
    <p:sldLayoutId id="2147483658"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670813F4-5EFC-4B36-B954-3568AA051563}" type="datetimeFigureOut">
              <a:rPr lang="en-US">
                <a:solidFill>
                  <a:prstClr val="black">
                    <a:tint val="75000"/>
                  </a:prstClr>
                </a:solidFill>
                <a:ea typeface="+mn-ea"/>
              </a:rPr>
              <a:pPr defTabSz="914400">
                <a:defRPr/>
              </a:pPr>
              <a:t>10/31/2017</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72FDA4AF-7BF3-4CA9-A6D4-43FE57F0476A}"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4807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 id="2147483677" r:id="rId15"/>
    <p:sldLayoutId id="2147483678" r:id="rId1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eg"/><Relationship Id="rId7"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100.png"/><Relationship Id="rId5" Type="http://schemas.openxmlformats.org/officeDocument/2006/relationships/chart" Target="../charts/chart1.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3" Type="http://schemas.openxmlformats.org/officeDocument/2006/relationships/image" Target="../media/image14.jpe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pn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104.jpg"/><Relationship Id="rId4" Type="http://schemas.openxmlformats.org/officeDocument/2006/relationships/image" Target="../media/image103.jp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10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111.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116.emf"/></Relationships>
</file>

<file path=ppt/slides/_rels/slide6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93.png"/><Relationship Id="rId4" Type="http://schemas.openxmlformats.org/officeDocument/2006/relationships/image" Target="../media/image11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9.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hyperlink" Target="http://www.ngs.noaa.gov/heightmod/GPSonBM.shtml"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image" Target="../media/image124.png"/><Relationship Id="rId4" Type="http://schemas.openxmlformats.org/officeDocument/2006/relationships/image" Target="../media/image123.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126.pn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127.png"/></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9.xml"/><Relationship Id="rId5" Type="http://schemas.openxmlformats.org/officeDocument/2006/relationships/hyperlink" Target="http://www.amerisurv.com/content/view/13361/153/" TargetMode="External"/><Relationship Id="rId4" Type="http://schemas.openxmlformats.org/officeDocument/2006/relationships/image" Target="../media/image13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0" y="1188085"/>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40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U. S. Datums: </a:t>
            </a: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Where We’ve Been, </a:t>
            </a:r>
          </a:p>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Where</a:t>
            </a:r>
            <a:r>
              <a:rPr kumimoji="0" lang="en-US" sz="3200" b="1" i="1" u="none" strike="noStrike" kern="1200" cap="none" spc="0" normalizeH="0" noProof="0" dirty="0" smtClean="0">
                <a:ln>
                  <a:noFill/>
                </a:ln>
                <a:solidFill>
                  <a:srgbClr val="000099"/>
                </a:solidFill>
                <a:effectLst/>
                <a:uLnTx/>
                <a:uFillTx/>
                <a:latin typeface="Arial" pitchFamily="34" charset="0"/>
                <a:ea typeface="ＭＳ Ｐゴシック" pitchFamily="34" charset="-128"/>
                <a:cs typeface="Arial" pitchFamily="34" charset="0"/>
              </a:rPr>
              <a:t> W</a:t>
            </a: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e’re Going</a:t>
            </a:r>
            <a:endParaRPr kumimoji="0" lang="en-US" sz="3200" b="1" i="1" u="none" strike="noStrike" kern="1200" cap="none" spc="0" normalizeH="0" baseline="0" noProof="0" dirty="0">
              <a:ln>
                <a:noFill/>
              </a:ln>
              <a:solidFill>
                <a:srgbClr val="000099"/>
              </a:solidFill>
              <a:effectLst/>
              <a:uLnTx/>
              <a:uFillTx/>
              <a:latin typeface="Arial" pitchFamily="34" charset="0"/>
              <a:ea typeface="ＭＳ Ｐゴシック" pitchFamily="34" charset="-128"/>
              <a:cs typeface="Arial" pitchFamily="34" charset="0"/>
            </a:endParaRPr>
          </a:p>
        </p:txBody>
      </p:sp>
      <p:sp>
        <p:nvSpPr>
          <p:cNvPr id="9" name="TextBox 13"/>
          <p:cNvSpPr txBox="1">
            <a:spLocks noChangeArrowheads="1"/>
          </p:cNvSpPr>
          <p:nvPr/>
        </p:nvSpPr>
        <p:spPr bwMode="auto">
          <a:xfrm>
            <a:off x="2651125" y="5623560"/>
            <a:ext cx="3932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Denis Riordan, </a:t>
            </a: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PSM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NOAA, National Geodetic Survey</a:t>
            </a:r>
            <a:endPar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itchFamily="34" charset="0"/>
                <a:ea typeface="ＭＳ Ｐゴシック" pitchFamily="34" charset="-128"/>
                <a:cs typeface="+mn-cs"/>
              </a:rPr>
              <a:t>denis.riordan@noaa.gov</a:t>
            </a:r>
          </a:p>
        </p:txBody>
      </p:sp>
      <p:sp>
        <p:nvSpPr>
          <p:cNvPr id="13" name="TextBox 8"/>
          <p:cNvSpPr txBox="1">
            <a:spLocks noChangeArrowheads="1"/>
          </p:cNvSpPr>
          <p:nvPr/>
        </p:nvSpPr>
        <p:spPr bwMode="auto">
          <a:xfrm>
            <a:off x="0" y="2750760"/>
            <a:ext cx="91440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a:r>
            <a:b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b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Louisiana Society of</a:t>
            </a:r>
            <a:r>
              <a:rPr kumimoji="0" lang="en-US" sz="2800" b="1" i="0" u="none" strike="noStrike" kern="1200" cap="none" spc="0" normalizeH="0" noProof="0" dirty="0" smtClean="0">
                <a:ln>
                  <a:noFill/>
                </a:ln>
                <a:effectLst/>
                <a:uLnTx/>
                <a:uFillTx/>
                <a:latin typeface="Calibri" pitchFamily="34" charset="0"/>
                <a:ea typeface="ＭＳ Ｐゴシック" pitchFamily="34" charset="-128"/>
                <a:cs typeface="+mn-cs"/>
              </a:rPr>
              <a:t> Professional </a:t>
            </a: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Surveyors – District 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2017 Fall Technical Session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Thibodaux, Louisiana</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effectLst/>
                <a:uLnTx/>
                <a:uFillTx/>
                <a:latin typeface="Calibri" pitchFamily="34" charset="0"/>
                <a:ea typeface="ＭＳ Ｐゴシック" pitchFamily="34" charset="-128"/>
                <a:cs typeface="+mn-cs"/>
              </a:rPr>
              <a:t>October 27, 2017</a:t>
            </a:r>
            <a:endParaRPr kumimoji="0" lang="en-US" sz="2400" b="1" i="0" u="none" strike="noStrike" kern="1200" cap="none" spc="0" normalizeH="0" baseline="0" noProof="0" dirty="0">
              <a:ln>
                <a:noFill/>
              </a:ln>
              <a:effectLst/>
              <a:uLnTx/>
              <a:uFillTx/>
              <a:latin typeface="Calibri" pitchFamily="34" charset="0"/>
              <a:ea typeface="ＭＳ Ｐゴシック" pitchFamily="34" charset="-128"/>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0" y="5735759"/>
            <a:ext cx="732802" cy="76048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5" y="5806440"/>
            <a:ext cx="653415" cy="653415"/>
          </a:xfrm>
          <a:prstGeom prst="rect">
            <a:avLst/>
          </a:prstGeom>
        </p:spPr>
      </p:pic>
    </p:spTree>
    <p:extLst>
      <p:ext uri="{BB962C8B-B14F-4D97-AF65-F5344CB8AC3E}">
        <p14:creationId xmlns:p14="http://schemas.microsoft.com/office/powerpoint/2010/main" val="133755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1847838"/>
            <a:ext cx="1600200" cy="4573588"/>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3794" name="Rectangle 3"/>
          <p:cNvSpPr>
            <a:spLocks noGrp="1" noChangeArrowheads="1"/>
          </p:cNvSpPr>
          <p:nvPr/>
        </p:nvSpPr>
        <p:spPr bwMode="auto">
          <a:xfrm>
            <a:off x="152400" y="1835138"/>
            <a:ext cx="8839200" cy="4584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TIME		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LOCAL</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SPAN		ACCURACY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ACCURACY</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 27		    1927-1986	10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1 part in 100,000)</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NAD83(86)	    1986-1990	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1 part in 100,000)</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NAD83(199x)* 	     1990-2007	0.1 meter              	B-order  (1 part in 1 million)</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HARN			                             		A-order (1 part in 10 million)</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NAD83(2007)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2007 - 2011	0.01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0.01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meter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NAD83(2011)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2011 - 2022	0.01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0.01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meter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p:txBody>
      </p:sp>
      <p:sp>
        <p:nvSpPr>
          <p:cNvPr id="33795" name="Title 4"/>
          <p:cNvSpPr>
            <a:spLocks noGrp="1"/>
          </p:cNvSpPr>
          <p:nvPr>
            <p:ph type="title"/>
          </p:nvPr>
        </p:nvSpPr>
        <p:spPr>
          <a:xfrm>
            <a:off x="457200" y="364840"/>
            <a:ext cx="8229600" cy="1143000"/>
          </a:xfrm>
        </p:spPr>
        <p:txBody>
          <a:bodyPr/>
          <a:lstStyle/>
          <a:p>
            <a:pPr algn="ctr" eaLnBrk="1" hangingPunct="1"/>
            <a:r>
              <a:rPr lang="en-US" altLang="en-US" sz="3600" b="1" dirty="0" smtClean="0">
                <a:solidFill>
                  <a:srgbClr val="000099"/>
                </a:solidFill>
              </a:rPr>
              <a:t>National Spatial Reference System(NSRS)</a:t>
            </a:r>
            <a:br>
              <a:rPr lang="en-US" altLang="en-US" sz="3600" b="1" dirty="0" smtClean="0">
                <a:solidFill>
                  <a:srgbClr val="000099"/>
                </a:solidFill>
              </a:rPr>
            </a:br>
            <a:r>
              <a:rPr lang="en-US" altLang="en-US" sz="3600" b="1" dirty="0" smtClean="0">
                <a:solidFill>
                  <a:srgbClr val="000099"/>
                </a:solidFill>
              </a:rPr>
              <a:t>Improvements in the Horizontal Datums</a:t>
            </a:r>
          </a:p>
        </p:txBody>
      </p:sp>
      <p:cxnSp>
        <p:nvCxnSpPr>
          <p:cNvPr id="4" name="Straight Connector 3"/>
          <p:cNvCxnSpPr/>
          <p:nvPr/>
        </p:nvCxnSpPr>
        <p:spPr>
          <a:xfrm>
            <a:off x="157018" y="2576936"/>
            <a:ext cx="8839200" cy="9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872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GIS\NGS\NA2011\All_NA2011\Export\CONUS_FINAL_no_vecs.jpg"/>
          <p:cNvPicPr>
            <a:picLocks noChangeAspect="1" noChangeArrowheads="1"/>
          </p:cNvPicPr>
          <p:nvPr/>
        </p:nvPicPr>
        <p:blipFill>
          <a:blip r:embed="rId2"/>
          <a:srcRect/>
          <a:stretch>
            <a:fillRect/>
          </a:stretch>
        </p:blipFill>
        <p:spPr bwMode="auto">
          <a:xfrm>
            <a:off x="0" y="0"/>
            <a:ext cx="9144001" cy="6858001"/>
          </a:xfrm>
          <a:prstGeom prst="rect">
            <a:avLst/>
          </a:prstGeom>
          <a:noFill/>
        </p:spPr>
      </p:pic>
    </p:spTree>
    <p:extLst>
      <p:ext uri="{BB962C8B-B14F-4D97-AF65-F5344CB8AC3E}">
        <p14:creationId xmlns:p14="http://schemas.microsoft.com/office/powerpoint/2010/main" val="3686264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188" t="17587" r="44752" b="7235"/>
          <a:stretch/>
        </p:blipFill>
        <p:spPr>
          <a:xfrm>
            <a:off x="0" y="113857"/>
            <a:ext cx="9144000" cy="6633311"/>
          </a:xfrm>
          <a:prstGeom prst="rect">
            <a:avLst/>
          </a:prstGeom>
        </p:spPr>
      </p:pic>
      <p:sp>
        <p:nvSpPr>
          <p:cNvPr id="40962" name="Title 1"/>
          <p:cNvSpPr>
            <a:spLocks noGrp="1"/>
          </p:cNvSpPr>
          <p:nvPr>
            <p:ph type="title"/>
          </p:nvPr>
        </p:nvSpPr>
        <p:spPr>
          <a:xfrm>
            <a:off x="1782619" y="350988"/>
            <a:ext cx="4341092" cy="517229"/>
          </a:xfrm>
          <a:solidFill>
            <a:schemeClr val="bg1"/>
          </a:solidFill>
        </p:spPr>
        <p:txBody>
          <a:bodyPr/>
          <a:lstStyle/>
          <a:p>
            <a:pPr eaLnBrk="1" hangingPunct="1"/>
            <a:r>
              <a:rPr lang="en-US" altLang="en-US" sz="3600" b="1" dirty="0" smtClean="0">
                <a:solidFill>
                  <a:srgbClr val="000099"/>
                </a:solidFill>
              </a:rPr>
              <a:t>NGS Published CORS</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tint val="75000"/>
                  </a:prstClr>
                </a:solidFill>
                <a:effectLst/>
                <a:uLnTx/>
                <a:uFillTx/>
                <a:latin typeface="Calibri"/>
                <a:cs typeface="+mn-cs"/>
                <a:sym typeface="Arial"/>
              </a:rPr>
              <a:t>Northern Chapter PLSC</a:t>
            </a:r>
          </a:p>
        </p:txBody>
      </p:sp>
    </p:spTree>
    <p:extLst>
      <p:ext uri="{BB962C8B-B14F-4D97-AF65-F5344CB8AC3E}">
        <p14:creationId xmlns:p14="http://schemas.microsoft.com/office/powerpoint/2010/main" val="3292885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Content Placeholder 4"/>
          <p:cNvSpPr txBox="1">
            <a:spLocks/>
          </p:cNvSpPr>
          <p:nvPr/>
        </p:nvSpPr>
        <p:spPr bwMode="auto">
          <a:xfrm>
            <a:off x="20638" y="1546164"/>
            <a:ext cx="9144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NAD83 is </a:t>
            </a:r>
            <a:r>
              <a:rPr kumimoji="0" lang="en-US" altLang="en-US" sz="2400" b="1" i="0" u="sng" strike="noStrike" kern="1200" cap="none" spc="0" normalizeH="0" baseline="0" noProof="0" dirty="0" smtClean="0">
                <a:ln>
                  <a:noFill/>
                </a:ln>
                <a:solidFill>
                  <a:sysClr val="windowText" lastClr="000000"/>
                </a:solidFill>
                <a:effectLst/>
                <a:uLnTx/>
                <a:uFillTx/>
                <a:latin typeface="Calibri"/>
                <a:ea typeface="ＭＳ Ｐゴシック" charset="0"/>
              </a:rPr>
              <a:t>NON</a:t>
            </a: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-geocentric &amp; hence inconsistent w/GNSS </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Difficult to maintain consistency between CORS &amp; passive networks  </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NAD 83 does not track/report passive mark motion</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Lack of </a:t>
            </a:r>
            <a:r>
              <a:rPr kumimoji="0" lang="en-US" altLang="en-US" sz="2400" b="1" i="0" u="none" strike="noStrike" kern="1200" cap="none" spc="0" normalizeH="0" baseline="0" noProof="0" dirty="0" err="1" smtClean="0">
                <a:ln>
                  <a:noFill/>
                </a:ln>
                <a:solidFill>
                  <a:sysClr val="windowText" lastClr="000000"/>
                </a:solidFill>
                <a:effectLst/>
                <a:uLnTx/>
                <a:uFillTx/>
                <a:latin typeface="Calibri"/>
                <a:ea typeface="ＭＳ Ｐゴシック" charset="0"/>
              </a:rPr>
              <a:t>monumentation</a:t>
            </a: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 stability / permanency</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Necessary for agreement with future ubiquitous positioning capability</a:t>
            </a:r>
          </a:p>
        </p:txBody>
      </p:sp>
      <p:sp>
        <p:nvSpPr>
          <p:cNvPr id="3" name="Title 1"/>
          <p:cNvSpPr txBox="1">
            <a:spLocks/>
          </p:cNvSpPr>
          <p:nvPr/>
        </p:nvSpPr>
        <p:spPr bwMode="auto">
          <a:xfrm>
            <a:off x="457200" y="486489"/>
            <a:ext cx="82296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Why Replace NAD83?</a:t>
            </a:r>
          </a:p>
        </p:txBody>
      </p:sp>
    </p:spTree>
    <p:extLst>
      <p:ext uri="{BB962C8B-B14F-4D97-AF65-F5344CB8AC3E}">
        <p14:creationId xmlns:p14="http://schemas.microsoft.com/office/powerpoint/2010/main" val="3713878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52388"/>
            <a:ext cx="9144000" cy="1143001"/>
          </a:xfrm>
        </p:spPr>
        <p:txBody>
          <a:bodyPr/>
          <a:lstStyle/>
          <a:p>
            <a:pPr eaLnBrk="1" hangingPunct="1"/>
            <a:r>
              <a:rPr lang="en-US" altLang="en-US" sz="3200" b="1" dirty="0" smtClean="0">
                <a:solidFill>
                  <a:srgbClr val="000099"/>
                </a:solidFill>
              </a:rPr>
              <a:t>North American Datum 1983 (NAD83) Shortcomings</a:t>
            </a:r>
          </a:p>
        </p:txBody>
      </p:sp>
      <p:sp>
        <p:nvSpPr>
          <p:cNvPr id="55299" name="Content Placeholder 4"/>
          <p:cNvSpPr>
            <a:spLocks noGrp="1"/>
          </p:cNvSpPr>
          <p:nvPr>
            <p:ph idx="1"/>
          </p:nvPr>
        </p:nvSpPr>
        <p:spPr>
          <a:xfrm>
            <a:off x="0" y="708025"/>
            <a:ext cx="9123363" cy="534988"/>
          </a:xfrm>
        </p:spPr>
        <p:txBody>
          <a:bodyPr/>
          <a:lstStyle/>
          <a:p>
            <a:pPr eaLnBrk="1" hangingPunct="1">
              <a:lnSpc>
                <a:spcPct val="150000"/>
              </a:lnSpc>
              <a:buFont typeface="Wingdings" panose="05000000000000000000" pitchFamily="2" charset="2"/>
              <a:buChar char="Ø"/>
              <a:defRPr/>
            </a:pPr>
            <a:r>
              <a:rPr lang="en-US" sz="2200" b="1" dirty="0" smtClean="0">
                <a:ea typeface="ＭＳ Ｐゴシック" pitchFamily="34" charset="-128"/>
              </a:rPr>
              <a:t>Inconsistency of NAD83 vs. </a:t>
            </a:r>
          </a:p>
          <a:p>
            <a:pPr marL="0" indent="0" eaLnBrk="1" hangingPunct="1">
              <a:buFont typeface="Arial" charset="0"/>
              <a:buNone/>
              <a:defRPr/>
            </a:pPr>
            <a:r>
              <a:rPr lang="en-US" sz="2200" b="1" dirty="0" smtClean="0">
                <a:ea typeface="ＭＳ Ｐゴシック" pitchFamily="34" charset="-128"/>
              </a:rPr>
              <a:t>- International Terrestrial Reference Frame</a:t>
            </a:r>
          </a:p>
          <a:p>
            <a:pPr marL="0" indent="0" eaLnBrk="1" hangingPunct="1">
              <a:buFont typeface="Arial" charset="0"/>
              <a:buNone/>
              <a:defRPr/>
            </a:pPr>
            <a:r>
              <a:rPr lang="en-US" sz="2200" b="1" dirty="0" smtClean="0">
                <a:ea typeface="ＭＳ Ｐゴシック" pitchFamily="34" charset="-128"/>
              </a:rPr>
              <a:t>	[ITRF08]</a:t>
            </a:r>
            <a:endParaRPr lang="en-US" sz="2200" b="1" dirty="0">
              <a:ea typeface="ＭＳ Ｐゴシック" pitchFamily="34" charset="-128"/>
            </a:endParaRPr>
          </a:p>
          <a:p>
            <a:pPr marL="0" indent="0" eaLnBrk="1" hangingPunct="1">
              <a:buFont typeface="Arial" pitchFamily="34" charset="0"/>
              <a:buNone/>
              <a:defRPr/>
            </a:pPr>
            <a:r>
              <a:rPr lang="en-US" sz="2200" b="1" dirty="0" smtClean="0">
                <a:ea typeface="ＭＳ Ｐゴシック" pitchFamily="34" charset="-128"/>
              </a:rPr>
              <a:t>- World Geodetic System 1984 </a:t>
            </a:r>
          </a:p>
          <a:p>
            <a:pPr marL="0" indent="0" eaLnBrk="1" hangingPunct="1">
              <a:buFont typeface="Arial" pitchFamily="34" charset="0"/>
              <a:buNone/>
              <a:defRPr/>
            </a:pPr>
            <a:r>
              <a:rPr lang="en-US" sz="2200" b="1" dirty="0" smtClean="0">
                <a:ea typeface="ＭＳ Ｐゴシック" pitchFamily="34" charset="-128"/>
              </a:rPr>
              <a:t>	[WGS84 (G1762)]</a:t>
            </a:r>
          </a:p>
          <a:p>
            <a:pPr marL="0" indent="0" eaLnBrk="1" hangingPunct="1">
              <a:buFont typeface="Arial" pitchFamily="34" charset="0"/>
              <a:buNone/>
              <a:defRPr/>
            </a:pPr>
            <a:endParaRPr lang="en-US" sz="2200" b="1" dirty="0" smtClean="0">
              <a:ea typeface="ＭＳ Ｐゴシック" pitchFamily="34" charset="-128"/>
            </a:endParaRPr>
          </a:p>
          <a:p>
            <a:pPr eaLnBrk="1" hangingPunct="1">
              <a:lnSpc>
                <a:spcPct val="150000"/>
              </a:lnSpc>
              <a:buFont typeface="Wingdings" panose="05000000000000000000" pitchFamily="2" charset="2"/>
              <a:buChar char="Ø"/>
              <a:defRPr/>
            </a:pPr>
            <a:r>
              <a:rPr lang="en-US" sz="2200" b="1" dirty="0" smtClean="0">
                <a:ea typeface="ＭＳ Ｐゴシック" pitchFamily="34" charset="-128"/>
              </a:rPr>
              <a:t>CORS &amp; passive network inconsistency / challenges </a:t>
            </a:r>
          </a:p>
        </p:txBody>
      </p:sp>
      <p:pic>
        <p:nvPicPr>
          <p:cNvPr id="727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5575" y="855663"/>
            <a:ext cx="3627438"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3865563"/>
            <a:ext cx="4432300"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2"/>
          <p:cNvPicPr>
            <a:picLocks noChangeAspect="1"/>
          </p:cNvPicPr>
          <p:nvPr/>
        </p:nvPicPr>
        <p:blipFill>
          <a:blip r:embed="rId5">
            <a:extLst>
              <a:ext uri="{28A0092B-C50C-407E-A947-70E740481C1C}">
                <a14:useLocalDpi xmlns:a14="http://schemas.microsoft.com/office/drawing/2010/main" val="0"/>
              </a:ext>
            </a:extLst>
          </a:blip>
          <a:srcRect t="6667" b="9613"/>
          <a:stretch>
            <a:fillRect/>
          </a:stretch>
        </p:blipFill>
        <p:spPr bwMode="auto">
          <a:xfrm>
            <a:off x="4217988" y="3905250"/>
            <a:ext cx="22828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147044" flipV="1">
            <a:off x="6718300" y="1187450"/>
            <a:ext cx="23796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2" name="Picture 3" descr="Chaco Phillip G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513" y="3851275"/>
            <a:ext cx="1776412" cy="2738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13" name="TextBox 3"/>
          <p:cNvSpPr txBox="1">
            <a:spLocks noChangeArrowheads="1"/>
          </p:cNvSpPr>
          <p:nvPr/>
        </p:nvSpPr>
        <p:spPr bwMode="auto">
          <a:xfrm>
            <a:off x="6575425" y="4692650"/>
            <a:ext cx="679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t>vs.</a:t>
            </a:r>
          </a:p>
        </p:txBody>
      </p:sp>
      <p:sp>
        <p:nvSpPr>
          <p:cNvPr id="72714" name="TextBox 1"/>
          <p:cNvSpPr txBox="1">
            <a:spLocks noChangeArrowheads="1"/>
          </p:cNvSpPr>
          <p:nvPr/>
        </p:nvSpPr>
        <p:spPr bwMode="auto">
          <a:xfrm rot="-5561027">
            <a:off x="4949826" y="1936750"/>
            <a:ext cx="842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FF0000"/>
                </a:solidFill>
                <a:effectLst/>
                <a:uLnTx/>
                <a:uFillTx/>
                <a:latin typeface="Calibri" pitchFamily="34" charset="0"/>
                <a:ea typeface="MS PGothic" pitchFamily="34" charset="-128"/>
                <a:cs typeface="Arial" charset="0"/>
                <a:sym typeface="Arial"/>
              </a:rPr>
              <a:t>NAD83</a:t>
            </a:r>
          </a:p>
        </p:txBody>
      </p:sp>
      <p:sp>
        <p:nvSpPr>
          <p:cNvPr id="72715" name="TextBox 10"/>
          <p:cNvSpPr txBox="1">
            <a:spLocks noChangeArrowheads="1"/>
          </p:cNvSpPr>
          <p:nvPr/>
        </p:nvSpPr>
        <p:spPr bwMode="auto">
          <a:xfrm rot="-5400000">
            <a:off x="5079206" y="1851819"/>
            <a:ext cx="1597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2060"/>
                </a:solidFill>
                <a:effectLst/>
                <a:uLnTx/>
                <a:uFillTx/>
                <a:latin typeface="Calibri" pitchFamily="34" charset="0"/>
                <a:ea typeface="MS PGothic" pitchFamily="34" charset="-128"/>
                <a:cs typeface="Arial" charset="0"/>
                <a:sym typeface="Arial"/>
              </a:rPr>
              <a:t>ITRF08/WGS84</a:t>
            </a:r>
          </a:p>
        </p:txBody>
      </p:sp>
    </p:spTree>
    <p:extLst>
      <p:ext uri="{BB962C8B-B14F-4D97-AF65-F5344CB8AC3E}">
        <p14:creationId xmlns:p14="http://schemas.microsoft.com/office/powerpoint/2010/main" val="267261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393554"/>
            <a:ext cx="9144000" cy="685800"/>
          </a:xfrm>
        </p:spPr>
        <p:txBody>
          <a:bodyPr/>
          <a:lstStyle/>
          <a:p>
            <a:r>
              <a:rPr lang="en-US" altLang="en-US" sz="3600" b="1" dirty="0" smtClean="0">
                <a:solidFill>
                  <a:srgbClr val="000099"/>
                </a:solidFill>
              </a:rPr>
              <a:t> Future Geometric (3-D) Reference Frame</a:t>
            </a:r>
          </a:p>
        </p:txBody>
      </p:sp>
      <p:sp>
        <p:nvSpPr>
          <p:cNvPr id="18435" name="Rectangle 3"/>
          <p:cNvSpPr>
            <a:spLocks noGrp="1" noChangeArrowheads="1"/>
          </p:cNvSpPr>
          <p:nvPr>
            <p:ph type="body" idx="1"/>
          </p:nvPr>
        </p:nvSpPr>
        <p:spPr>
          <a:xfrm>
            <a:off x="57150" y="1106773"/>
            <a:ext cx="9017000" cy="5370512"/>
          </a:xfrm>
        </p:spPr>
        <p:txBody>
          <a:bodyPr/>
          <a:lstStyle/>
          <a:p>
            <a:pPr>
              <a:lnSpc>
                <a:spcPct val="200000"/>
              </a:lnSpc>
              <a:buFont typeface="Arial" panose="020B0604020202020204" pitchFamily="34" charset="0"/>
              <a:buChar char="•"/>
              <a:defRPr/>
            </a:pPr>
            <a:r>
              <a:rPr lang="en-US" altLang="en-US" sz="2400" b="1" dirty="0" smtClean="0"/>
              <a:t>Replace NAD83 with new geometric reference frame – by 2022</a:t>
            </a:r>
          </a:p>
          <a:p>
            <a:pPr>
              <a:lnSpc>
                <a:spcPct val="200000"/>
              </a:lnSpc>
              <a:buFont typeface="Arial" panose="020B0604020202020204" pitchFamily="34" charset="0"/>
              <a:buChar char="•"/>
              <a:defRPr/>
            </a:pPr>
            <a:r>
              <a:rPr lang="en-US" altLang="en-US" sz="2400" b="1" dirty="0" smtClean="0"/>
              <a:t>CORS-based, accessed via GNSS observations</a:t>
            </a:r>
          </a:p>
          <a:p>
            <a:pPr>
              <a:lnSpc>
                <a:spcPct val="200000"/>
              </a:lnSpc>
              <a:buFont typeface="Arial" panose="020B0604020202020204" pitchFamily="34" charset="0"/>
              <a:buChar char="•"/>
              <a:defRPr/>
            </a:pPr>
            <a:r>
              <a:rPr lang="en-US" altLang="en-US" sz="2400" b="1" dirty="0" smtClean="0"/>
              <a:t>Coordinates &amp; velocities in ITRF &amp; new US reference frame	</a:t>
            </a:r>
          </a:p>
          <a:p>
            <a:pPr>
              <a:lnSpc>
                <a:spcPct val="200000"/>
              </a:lnSpc>
              <a:buFont typeface="Arial" panose="020B0604020202020204" pitchFamily="34" charset="0"/>
              <a:buChar char="•"/>
              <a:defRPr/>
            </a:pPr>
            <a:r>
              <a:rPr lang="en-US" altLang="en-US" sz="2400" b="1" dirty="0"/>
              <a:t>P</a:t>
            </a:r>
            <a:r>
              <a:rPr lang="en-US" altLang="en-US" sz="2400" b="1" dirty="0" smtClean="0"/>
              <a:t>assive control tied to new reference frame (not a component)</a:t>
            </a:r>
          </a:p>
          <a:p>
            <a:pPr>
              <a:lnSpc>
                <a:spcPct val="200000"/>
              </a:lnSpc>
              <a:buFont typeface="Arial" panose="020B0604020202020204" pitchFamily="34" charset="0"/>
              <a:buChar char="•"/>
              <a:defRPr/>
            </a:pPr>
            <a:r>
              <a:rPr lang="en-US" altLang="en-US" sz="2400" b="1" dirty="0"/>
              <a:t>T</a:t>
            </a:r>
            <a:r>
              <a:rPr lang="en-US" altLang="en-US" sz="2400" b="1" dirty="0" smtClean="0"/>
              <a:t>ransformation tools will relate NAD83 to new US </a:t>
            </a:r>
          </a:p>
          <a:p>
            <a:pPr marL="341313" indent="0">
              <a:lnSpc>
                <a:spcPct val="200000"/>
              </a:lnSpc>
              <a:buNone/>
              <a:defRPr/>
            </a:pPr>
            <a:r>
              <a:rPr lang="en-US" altLang="en-US" sz="2400" b="1" dirty="0" smtClean="0"/>
              <a:t>reference frame ( NADCON / GEOCON / GEOCON11 / ….. )</a:t>
            </a:r>
          </a:p>
        </p:txBody>
      </p:sp>
    </p:spTree>
    <p:extLst>
      <p:ext uri="{BB962C8B-B14F-4D97-AF65-F5344CB8AC3E}">
        <p14:creationId xmlns:p14="http://schemas.microsoft.com/office/powerpoint/2010/main" val="1716416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t>New geometric datum minus NAD 83 (horizontal)</a:t>
            </a:r>
          </a:p>
        </p:txBody>
      </p:sp>
      <p:pic>
        <p:nvPicPr>
          <p:cNvPr id="76803"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494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t>New geometric datum minus NAD 83 </a:t>
            </a:r>
            <a:br>
              <a:rPr kumimoji="0" lang="en-US" altLang="en-US" sz="36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br>
            <a:r>
              <a:rPr kumimoji="0" lang="en-US" altLang="en-US" sz="36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t>(ellipsoid height)</a:t>
            </a:r>
          </a:p>
        </p:txBody>
      </p:sp>
      <p:pic>
        <p:nvPicPr>
          <p:cNvPr id="77827"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529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37050"/>
            <a:ext cx="8229600" cy="1143000"/>
          </a:xfrm>
        </p:spPr>
        <p:txBody>
          <a:bodyPr/>
          <a:lstStyle/>
          <a:p>
            <a:pPr algn="ctr" eaLnBrk="1" hangingPunct="1"/>
            <a:r>
              <a:rPr lang="en-US" altLang="en-US" sz="3600" b="1" dirty="0" smtClean="0">
                <a:solidFill>
                  <a:srgbClr val="000099"/>
                </a:solidFill>
              </a:rPr>
              <a:t>U.S. Vertical Datums</a:t>
            </a:r>
          </a:p>
        </p:txBody>
      </p:sp>
    </p:spTree>
    <p:extLst>
      <p:ext uri="{BB962C8B-B14F-4D97-AF65-F5344CB8AC3E}">
        <p14:creationId xmlns:p14="http://schemas.microsoft.com/office/powerpoint/2010/main" val="124325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5"/>
          <p:cNvSpPr txBox="1">
            <a:spLocks noChangeArrowheads="1"/>
          </p:cNvSpPr>
          <p:nvPr/>
        </p:nvSpPr>
        <p:spPr bwMode="auto">
          <a:xfrm>
            <a:off x="256582" y="547688"/>
            <a:ext cx="87815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333399"/>
                </a:solidFill>
                <a:effectLst/>
                <a:uLnTx/>
                <a:uFillTx/>
                <a:latin typeface="Calibri" panose="020F0502020204030204" pitchFamily="34" charset="0"/>
                <a:ea typeface="ＭＳ Ｐゴシック" pitchFamily="34" charset="-128"/>
                <a:cs typeface="Calibri" panose="020F0502020204030204" pitchFamily="34" charset="0"/>
              </a:rPr>
              <a:t>VERTICAL CONTROL USED FOR NGVD 1929 DATUM</a:t>
            </a:r>
          </a:p>
        </p:txBody>
      </p:sp>
      <p:pic>
        <p:nvPicPr>
          <p:cNvPr id="66564" name="Picture 2" descr="AUGUST~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61" t="22826" r="11248" b="28154"/>
          <a:stretch/>
        </p:blipFill>
        <p:spPr bwMode="auto">
          <a:xfrm>
            <a:off x="9247" y="1349552"/>
            <a:ext cx="9134753" cy="498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505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457200" y="320040"/>
            <a:ext cx="8229600" cy="1143000"/>
          </a:xfrm>
        </p:spPr>
        <p:txBody>
          <a:bodyPr/>
          <a:lstStyle/>
          <a:p>
            <a:pPr eaLnBrk="1" hangingPunct="1"/>
            <a:r>
              <a:rPr lang="en-US" sz="3600" b="1" dirty="0" smtClean="0">
                <a:solidFill>
                  <a:srgbClr val="000099"/>
                </a:solidFill>
                <a:ea typeface="ＭＳ Ｐゴシック" pitchFamily="34" charset="-128"/>
              </a:rPr>
              <a:t>Presentation Outline</a:t>
            </a:r>
          </a:p>
        </p:txBody>
      </p:sp>
      <p:sp>
        <p:nvSpPr>
          <p:cNvPr id="3" name="Content Placeholder 2"/>
          <p:cNvSpPr>
            <a:spLocks noGrp="1"/>
          </p:cNvSpPr>
          <p:nvPr>
            <p:ph idx="1"/>
          </p:nvPr>
        </p:nvSpPr>
        <p:spPr>
          <a:xfrm>
            <a:off x="182880" y="1489367"/>
            <a:ext cx="8778240" cy="4800600"/>
          </a:xfrm>
        </p:spPr>
        <p:txBody>
          <a:bodyPr/>
          <a:lstStyle/>
          <a:p>
            <a:pPr marL="514350" indent="-514350" eaLnBrk="1" hangingPunct="1">
              <a:lnSpc>
                <a:spcPct val="120000"/>
              </a:lnSpc>
              <a:spcBef>
                <a:spcPct val="0"/>
              </a:spcBef>
              <a:buFont typeface="+mj-lt"/>
              <a:buAutoNum type="arabicPeriod"/>
            </a:pPr>
            <a:r>
              <a:rPr lang="en-US" sz="2800" b="1" dirty="0" smtClean="0">
                <a:solidFill>
                  <a:srgbClr val="000099"/>
                </a:solidFill>
                <a:ea typeface="ＭＳ Ｐゴシック" pitchFamily="34" charset="-128"/>
              </a:rPr>
              <a:t>-  </a:t>
            </a:r>
            <a:r>
              <a:rPr lang="en-US" sz="2800" b="1" dirty="0">
                <a:solidFill>
                  <a:srgbClr val="000099"/>
                </a:solidFill>
                <a:ea typeface="ＭＳ Ｐゴシック" pitchFamily="34" charset="-128"/>
              </a:rPr>
              <a:t>National Geodetic Survey.</a:t>
            </a:r>
          </a:p>
          <a:p>
            <a:pPr eaLnBrk="1" hangingPunct="1">
              <a:lnSpc>
                <a:spcPct val="120000"/>
              </a:lnSpc>
              <a:spcBef>
                <a:spcPct val="0"/>
              </a:spcBef>
              <a:buFont typeface="+mj-lt"/>
              <a:buAutoNum type="arabicPeriod"/>
            </a:pPr>
            <a:endParaRPr lang="en-US" sz="800" dirty="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r>
              <a:rPr lang="en-US" sz="2800" b="1" dirty="0" smtClean="0">
                <a:solidFill>
                  <a:srgbClr val="000099"/>
                </a:solidFill>
                <a:ea typeface="ＭＳ Ｐゴシック" pitchFamily="34" charset="-128"/>
              </a:rPr>
              <a:t>-  Horizontal / Geometric Datums.</a:t>
            </a:r>
          </a:p>
          <a:p>
            <a:pPr marL="228600" indent="-228600" eaLnBrk="1" hangingPunct="1">
              <a:lnSpc>
                <a:spcPct val="120000"/>
              </a:lnSpc>
              <a:spcBef>
                <a:spcPct val="0"/>
              </a:spcBef>
              <a:buFont typeface="+mj-lt"/>
              <a:buAutoNum type="arabicPeriod"/>
            </a:pPr>
            <a:endParaRPr lang="en-US" sz="800" dirty="0" smtClean="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r>
              <a:rPr lang="en-US" sz="2800" b="1" dirty="0" smtClean="0">
                <a:solidFill>
                  <a:srgbClr val="000099"/>
                </a:solidFill>
                <a:ea typeface="ＭＳ Ｐゴシック" pitchFamily="34" charset="-128"/>
              </a:rPr>
              <a:t>-  Vertical Datums.</a:t>
            </a:r>
            <a:endParaRPr lang="en-US" sz="2800" b="1" dirty="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endParaRPr lang="en-US" sz="800" dirty="0" smtClean="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r>
              <a:rPr lang="en-US" sz="2800" b="1" dirty="0" smtClean="0">
                <a:solidFill>
                  <a:srgbClr val="000099"/>
                </a:solidFill>
                <a:ea typeface="ＭＳ Ｐゴシック" pitchFamily="34" charset="-128"/>
              </a:rPr>
              <a:t>-  </a:t>
            </a:r>
            <a:r>
              <a:rPr lang="en-US" sz="2800" b="1" dirty="0">
                <a:solidFill>
                  <a:srgbClr val="000099"/>
                </a:solidFill>
                <a:ea typeface="ＭＳ Ｐゴシック" pitchFamily="34" charset="-128"/>
              </a:rPr>
              <a:t>GRAV-D and what it’s about. </a:t>
            </a:r>
          </a:p>
          <a:p>
            <a:pPr marL="514350" indent="-514350" eaLnBrk="1" hangingPunct="1">
              <a:lnSpc>
                <a:spcPct val="120000"/>
              </a:lnSpc>
              <a:spcBef>
                <a:spcPct val="0"/>
              </a:spcBef>
              <a:buFont typeface="+mj-lt"/>
              <a:buAutoNum type="arabicPeriod"/>
            </a:pPr>
            <a:endParaRPr lang="en-US" sz="800" b="1" dirty="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r>
              <a:rPr lang="en-US" sz="2800" b="1" dirty="0">
                <a:solidFill>
                  <a:srgbClr val="000099"/>
                </a:solidFill>
                <a:ea typeface="ＭＳ Ｐゴシック" pitchFamily="34" charset="-128"/>
              </a:rPr>
              <a:t>-  New Reference </a:t>
            </a:r>
            <a:r>
              <a:rPr lang="en-US" sz="2800" b="1" dirty="0" smtClean="0">
                <a:solidFill>
                  <a:srgbClr val="000099"/>
                </a:solidFill>
                <a:ea typeface="ＭＳ Ｐゴシック" pitchFamily="34" charset="-128"/>
              </a:rPr>
              <a:t>Frames &amp; Preparing for them.</a:t>
            </a:r>
            <a:endParaRPr lang="en-US" sz="2800" b="1" dirty="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endParaRPr lang="en-US" sz="800" b="1" dirty="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r>
              <a:rPr lang="en-US" sz="2800" b="1" dirty="0" smtClean="0">
                <a:solidFill>
                  <a:srgbClr val="000099"/>
                </a:solidFill>
                <a:ea typeface="ＭＳ Ｐゴシック" pitchFamily="34" charset="-128"/>
              </a:rPr>
              <a:t>-  Update on NGS Products.</a:t>
            </a:r>
            <a:endParaRPr lang="en-US" sz="2800" b="1" dirty="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endParaRPr lang="en-US" sz="800" b="1" dirty="0">
              <a:solidFill>
                <a:srgbClr val="000099"/>
              </a:solidFill>
              <a:ea typeface="ＭＳ Ｐゴシック" pitchFamily="34" charset="-128"/>
            </a:endParaRPr>
          </a:p>
          <a:p>
            <a:pPr marL="514350" indent="-514350" eaLnBrk="1" hangingPunct="1">
              <a:lnSpc>
                <a:spcPct val="120000"/>
              </a:lnSpc>
              <a:spcBef>
                <a:spcPct val="0"/>
              </a:spcBef>
              <a:buFont typeface="+mj-lt"/>
              <a:buAutoNum type="arabicPeriod"/>
            </a:pPr>
            <a:r>
              <a:rPr lang="en-US" sz="2800" b="1" dirty="0" smtClean="0">
                <a:solidFill>
                  <a:srgbClr val="000099"/>
                </a:solidFill>
                <a:ea typeface="ＭＳ Ｐゴシック" pitchFamily="34" charset="-128"/>
              </a:rPr>
              <a:t>-  Questions.</a:t>
            </a:r>
            <a:endParaRPr lang="en-US" sz="2800" b="1" dirty="0">
              <a:solidFill>
                <a:srgbClr val="000099"/>
              </a:solidFill>
              <a:ea typeface="ＭＳ Ｐゴシック" pitchFamily="34" charset="-128"/>
            </a:endParaRPr>
          </a:p>
        </p:txBody>
      </p:sp>
    </p:spTree>
    <p:extLst>
      <p:ext uri="{BB962C8B-B14F-4D97-AF65-F5344CB8AC3E}">
        <p14:creationId xmlns:p14="http://schemas.microsoft.com/office/powerpoint/2010/main" val="211266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ptember 16, 1999 (5)"/>
          <p:cNvPicPr>
            <a:picLocks noChangeAspect="1" noChangeArrowheads="1"/>
          </p:cNvPicPr>
          <p:nvPr/>
        </p:nvPicPr>
        <p:blipFill>
          <a:blip r:embed="rId3">
            <a:extLst>
              <a:ext uri="{28A0092B-C50C-407E-A947-70E740481C1C}">
                <a14:useLocalDpi xmlns:a14="http://schemas.microsoft.com/office/drawing/2010/main" val="0"/>
              </a:ext>
            </a:extLst>
          </a:blip>
          <a:srcRect l="2254" r="1753" b="3300"/>
          <a:stretch>
            <a:fillRect/>
          </a:stretch>
        </p:blipFill>
        <p:spPr bwMode="auto">
          <a:xfrm>
            <a:off x="92360" y="0"/>
            <a:ext cx="897237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04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AutoShape 2" descr="data:image/jpeg;base64,/9j/4AAQSkZJRgABAQAAAQABAAD/2wCEAAkGBxQTEhQUExQWFhUVFRoYFxcXGBsaIBscGBccGBgZGhoYHSohHBooHhoXJDIhJikrLi4uGh8/ODMsNygtLisBCgoKDg0OGxAQGywkHyYwLCwsNywsNDQsMCwxLDQ3LDQ0LCwsNDUtLCwsLCwsLCw0LCwsLCwsLCwvLCwsNCwsLP/AABEIAOEA4QMBIgACEQEDEQH/xAAcAAEAAgIDAQAAAAAAAAAAAAAABgcEBQIDCAH/xABCEAACAQMCAwYCCAQEBQQDAAABAgMABBEFIQYSMQcTIkFRYXGBFCMyQlJykaFigpKxM0OywRU0U6LwJGNz0TXC0v/EABoBAQADAQEBAAAAAAAAAAAAAAADBAUGAgH/xAAwEQEAAgEDAgQFAwQDAQAAAAAAAQIDBBEhEjEFE0FRImGBobEycZEzQtHhI2LwFP/aAAwDAQACEQMRAD8AvGlKUClKUClKUClKUClarVeIra3eOOaZVkkYKke7OxY4GEXLY364wK2tArovryOGNpJXVI0GWZjgAe5NQTh3Sm1SNr25uLgLLJIIIYZWhWKNJGRc92fHIeXmLEnqNhiuq57422qaZcSGZ4rVpIJWA55IpEfk58dXV0Klts7UEgtuP7CWRI4ZmlZ2Cju4pXXJON3VOVRvuSelSG8uO7jd+Vn5FLcqDmZsDOFHmx8hUQ4S1++nitmFgqQPHGTM9ymSpUZdY0Un3wxB9cVNaCFr2kW/P3Ztr4ScnOU+iyFgpPKGKjJ5cgjPStrrnGVnaSrFcSmN2TvB4HYBclcsyqQoyPPFYFrvrs528OnQr+s8rf8AnyrS3up3CazdyW9m10sVtBDJyyohTm55vCr/AG85GwOdh60E30bXbe7UtbTRygbHkYHHxHUfOtjUB4L5ry8OppALeB7YwgcyF5m7wEu4jJC8nKVw3iznpWJr2v3E1wk9vI8dna3kEBK7C5eSdI5t/OJFJX0LE7+GgsmlanirXo7G1luZN1jXPKDgsScKo9ySBWTo+orcW8NwoIWaJJAGxkB1DAHG2RmgzaUpQKUpQKUpQKUpQKUpQKUpQKUpQKUqNa5xV3c6WltH9JumILRq3KsSEjMkz4IQY6DBJ223FBJM1Gr7U2luptPkL25khD288TeJ1G0vKSuFkU4232OajvatoB54NRjkmiNvhJ2gYhxATkuowQ3IfEVxhlznGAa1nFr6lHbo8iC8MBWe1vrVcMGAGO/gB3jdSwYoSAuDjag2r6LFpOoWs8QPcXWbW4d2Z2ErHmhlLvlsscodwN19qsaopFLDrWlEjKrcRkb5zHKp6/FJFz7496kenRusUayuHkVFDuByhmAwzAZ2yd8UEK0+5m0ppYHtZ5rQyPJbSWyd6VErF3hkjXxLysWwwyCCOhrO4cs5ri6uL6eJoFlhS3hhfHP3aszs8gBIVizbL5AVL6UGm4O0l7Sygt5HV2hTkLKCAQCeXAPtgVuaUoNbb6Oq3Ut0GYvLFHGVOMARliCNs5POc/KuGkaKIJrqXnLNcyrIdscvLGsYUb77LnPvW1pQQS64cvYvpkVoyLDeTq4fmIaASDF0yjGCTgFcHqx9N9RxlwVFZWLSWclyiwvC/wBH75njbluEYnkfOGz4vCRuKtKhFBCdfjF9qUVp1htE+kzjqDI4KW6H4eN8ey1FtIuGutM0zTOjzs6XGCfDb2kzLJk+XPyoo/Mata2sI43kdEVWlYNIwG7EAKCfXYAVXI4WuNMi1a9iYSXD941tgc3dxFzMVww+1zOxKjIPID5mgkF9xJdG4ngsbSOYWgQSmSbuss6c4jjHKdwpG7YG9bvhvXEvIRKgZSGZHjcYaORDh42HkwP+1Qrie5SEQ6zZTBi/cxzxrut1G7BAAo6TrzHB6jBB2yKzddfuH/4dpvgubyR7iaTJbuEdvrZzk/aJ2VfX0xQTylRPh/WbiK4WxvuVpSjPDcIMLOqEBuZP8uUZBIG3XFSygUpSgUpSgUpSgUpSgUpUa4+4jlsLbv4rY3GHHeDm5QifedjgnHlnGBnJ2FA4k41t7K4t4LjmQThiJSPAuCAAzeW569BtnGaiDtPo8r29uiOmoT5trmZtklf7SXD/AGpMdUyctuMnfGXq+u22pwKgXu7xMTQwXAAEwKkNGrAlJopELrlCeoOxAro0bTy8Mdr3b3WlXi4iJ3lsmGcxSE78iMpAbqjLg9BkJBHPDpsKQ3M8t3cXUhypHO8rPgPyRDZIlHkNgB6nfa8JaG1nC0Hec8SyN3AOcpETlY2Yk83KSQD6Y9KxuFuEUtWMskj3N0yhWuJd25R0RR9xOmw6nc58pJQfAK+0qM8Wokg5JNQ+iR48QRkjc/GRySF9gAeu56V6pXqnZ8mdndxBxnZ2eRNMvP8A9NPG/wA1Xp88VA9U7aRuLe2J/ilbH/amf9VfbXgDRZNkv2c+1xASf0Ss2TsYtCPBcXA9CTGw/ZBWhjrpKfr3mfnGyvacs/p2Qu87WNRfPK0Uf5Iwf3ctWrk7QNSbrdyfIIv+lRUq1PsYnUEwXEcn8LqYz+oLAn9KgWt8P3No3LcQvHnoTup+DDKn9a0sP/yX4pFf45+6vfzY77s0cb6hnP0yb+r/AGrYWXabqUZ/xxIPSSND+6gH96h9KsTp8U96x/CLzLx6rW0ztolGBcWyMPNomKn+ls/3FTjQ+0awucATd05+5MOT5Bj4Sfga840qrk8Nw27cfslrqbx35euwa+15q4U45u7EgI5khHWGQkrj+E9UPw29QauvhHj21v8AwoTHNjeJ8An3Q9HHw39QKydRocmHnvHut481b/u7zwVZJKbmG0hFwMshIIXn6g4GQpzjxBc1prLs8DRd9PKy6i79813EcMjkYEaZ2MKqAvIdiB5eU8pVNMgE6fQJkur+4e9u3VoLWGKEKSDhnCRqT4jgczkgAY9qzk4xnieMX1i9tFKyoswkSZVZzhVl5N0ydubdckb11rIi66/fnDtZILQt0IEjm4Vc7d5nuztvy+1fe0q7WaA6dFh7m75UWMblE5gXmcfdRQCcnqQMUE0pWon4itYriK0eZRcSjwR53OBnfGy5xtnGfLNbegUpSgUpSgUpSg1PFGvJZW7TOCxyFjjX7UkjbJGo8yT+gyfKo12catzLLb3buL9pHkngmHLgNsBApJVoQoAypPqetc9R41tTKWe1lkgtZ+U3ndq0cUv2CQSebALFS4G371vuJeGYL1FEoIdN4pozyyRH8UbjceW3Q4GRQRXUuDvo7hI7cXWnzSeO1OOa2d23mt2JHKmTlkBHLuR54lnC/DkVjE0UJkKtK0n1jlyC+MgE+W365JySa58OW11HEUupkmZWISRV5CyYHKZBnHeZznG3StrQKjfGHGdvp6/WHmkYeCJccx9z+Ffc/LNaztF49SwXuosPcsMhTuIwejv/ALL5/CqAvLp5XaSRi7ueZmbck+//ANdAMYrR0egnL8d+K/lXzZ4pxHdKeJe0a9uyQJDDEf8ALiJG38T/AGm/Ye1RFjkkncnqa+Urdx46Y42rGyha827yEVudC4ou7QjuJnVR9wnmQ+3Idv0wa01K9WrW0bWjd8i0x2egeBO0iK9IhlAhuPJc+GT8hP3v4Tv6E71Nbu0SVCkiK6MMMrAEH4g15LRiCCCQQcgg4II3BBHQ+9ehey3i031sVlOZ4cLJ/ED9iT4nBB9wfUVh67ReV/yY+34XsGbr+G3dDePOysxhp7EFlG7QdSo8zGerD+E7+hPSqqr15VP9sXBYAN9AuN//AFCqPU7SgDzz9r4g+pqXQ6+ZmMeT6S858H91VR0pStlSK5IxBBBIIOQQcEEdCCOhrjSguHs87T+Yrb3zbnASc+fkFl9D/H09fU23XkOrb7JuPTlLK6bIPhgkY9PSJj6fhPy9KxddoIiJyY/rC7gz7/DZaGt6Hb3cfd3MSyqDkBhuD6qRup9waiDaNJDM1ppdqLUMoM9/IOY4PRYuYlpZOv2jhfmKsCuEzEKSBzEAkDOMnGwyelY64qHS109IL3T76aOG7ilLPdM/K8rD6yG4SRzzGRQVygJwc7YarF4I1GW4sLaadeWWSIFhjGfINjy5hhse9a3hDhdRao17DHJcSzPdSd4ivySynOF5s4KqEXI/DWq464tSC4ge3lklktmY3UEIZ1EDL9Y0vL4UZMBlzvsR50Fh0rrt5ldVdCGVlDKw6EEZBHsRXZQKUpQKwNfine2mW2ZUnaNhGzZwrEYDHAPTr0O9Z9RXWOMTDd/REtJppSgdcNFGHHnyGV15yPPlzigg9/d8tnbaK0L2LyssMkkpUxlB45Hil2WR5G25djlzsKnFrwc6yJI+o378rBihkRUbBzylUjHh9gRWqvOJ5LlprR9HlmKKhljeS3IAfJTOXxnYnY5HtUn4U0tbe3VEWVFPiEUsneGLIH1QbJ8K46AkdaDcVH+OOJlsLVpjgufDEh+856fyjcn2FSCvOHadxEby+flOYocxRemx8b/zMOvoFq3otP52Tae0d0WbJ0V3Rm9u3lkeSRizuxZmPUk/+dK6KUrpojbhmFKUr6+FKUoFS3st1Y2+pQb4WY9yw9e82T58/J+9RKs/QDi6tiOouIj+ki1FmrFsdqz7PdJ2tEvVtddxArqyOAyspVlPQgjBB9sV2Urkms8qcRaWbW6ntz/lSFQT5r1Qn3KlT8611WF232nLqCuOkkCH5qzKf2C1XtdZp8nmYq2n1hk5K9NpgpSlTPBX0GvlKD0J2VcWm9tzHK2Z4MB/41P2ZPjsQfce4qcV5c4R15rK6juFyQpxIo+9G321+PmPdRXp+2nV0V0IZXUMpHmCMgj5Vzev0/lZN47S0sGTrrz3aLiTRZrl1U3bQWvL9ZHEOR5Gz0MxOVjxgYUAnff07dOt7G0h7mLuIosYK8yjO2DzEnLH1Jya2Wp6dFcRtFPGskbY5kYZBwQw2+IBqsuLtAtLO+tWt7C3uGmjkiNoEj3I8cc2GBCqGBVn9G88VRTrE0a+tCBDaywMIlGI4nQ8i9B4VOwrZ1EeF+GorEPdXHcJO6hZGRViiiQsCIYhsAgbHiO7Hc+QEuoFKUoOLuACScADJJ8gOpqB6hxBp2opHHPHcIkkoFtcPFJGDJn6t4JgPAxPQkjOOhBwZHxtbzSWF1HbLzTSQsiDmC7uOU7sQAcE+dQHifX1W1tLSS0ubWOO4thK8sWUSGBgxZZIuZScooxt9qg3/CttcWN1LDcq84u5edL0AHJSMKsc6gDuyFTZhs2/Q7VOqwNI1q3ulLW80cwHUxuGxnoGA6H41n0Eb7Q9ZNpYTyKcOV7tPzP4QR7gEt8q8z1cHb3qBxa246EtK3ywi/3eqfrofDMfTh6vdn6m299vYpSlaKsUpSgUpSgVJezjTTPqVsuMhJBK3sIvGCf5go+dRqr37HeFDbQG5lXEs4HKD1WPqAfQsdyPQLVTW5oxYp954hNgp1XhYtKUrmGmpTt7/wCZtv8A4W/11V1WX27zA3kCea2+f6pG/wD5qtK6fQ/0K/8AvVmZ/wCpJSlKtoSlKUCvQHYzrBmsBGxy1u5j/l+0nywSv8tef6s3sHveW6ni8pIQ/wA43A/s5qj4jj6sEz7cp9Pba676jOpXenadLJcTyJFNcdWYs7uFwAqLu3KNvCoxk1Jq1eu30Nuqzyxs5U8iGOJpXy2+FCAsAeUe2wrm2kh/EetT6lbTW1pp07xzIyGa4xboMjIkRXy74OMDlG4qT8Daqbqwtpm+20YD+zp4JAf5lateOKLuX/ltMnwfvXLpbj+kln/7a3WgfSe7P0pIEfmPKsBZlC4GMlwMtnPQY6UGzpSlBHuL9RkiNkkTFWnvY42ICnwcrvIPED1VCMjcZrnFrEjanJagJ3UdokpbB5u8eVlAznHLyqfLOfOuXE+gC67l+/kge3cyI8fJsShQlhIpBHKW/Wofp9q63UklvrdpNcSIiOkqROxEfNyjEMqkfabOBQSjhC8WWS+KwxRiO7aENGvKZBGi7ufvMGZhUkrQ8GaJJaQOsro8ss8s0jICFLSuWOAdx5D5VvqDz920XPPqTL5RxRp+uXP+qoJUm7S5ObVLs/8AuAf0xqv+1Rmur01dsNY+UMrLO95KUpU6MpSsrTdOlncRwxtI5+6gz8z6D3O1fJmIjeX2I3YtdttbvI4SNWd2OFVQST8AN6s/hvsdkbD3kvdjr3UWGb4M58I+QPxq0tA4btrNeW3iVM9W6s35mO5rOz+JY6cU5n7LFNNae/CvOz7suKMtxfAcy4ZIOoB6gyHoSPwjI9SelWzSlYubPfNbquu0pFI2gpSlQvbzz2xXPPqko/6aRp/2c/8A+9Qmpn2vWxTVJyf8xY3Hw7tU/uhqGV1Wl28mm3tDKy/rkpSlWEZSlKBU67GHxqa+8MgP6A/7CoLVjdhloWvpJPKOAj5uygfsrVW1kxGC2/slw/rhe1a7iHVBa2s9wRzCGJn5fXlGQPmdq2NY2pWKTxSQyDKSoyMPUMMH+9cs1ES0/hKa4RZr69ujM683JbymCKLm3CoseC3LnHMxJOK7eG5Zra+fT5p3uIzbi4t5JcGRVVxHJHIwxz7lSGIzuevlwsrXV7ZBAn0S5RByxyyvJG/KNl71VRgxAwMgjNbHhvh+WOWS6u5VmupVCZReVI41JIjjBJOMnJJOScUEjpSlBEONrb6Rc2FpJk28zyvMgJHedzHzIjY6pzHJHngVn3XB2nOndtZ2vLgjaJFIz+EqAVPuDmsvXeHLa85BcxCTuySmSwwWGDjlI9K1J7N9LO5s4ifU8xP6k0HZ2b3TyWEfeOztHJLDzscllimeNSx825VGT51J6w9K0uK2jEUEaxxrkhV6DJyf3JrMoPM3aJ/+Tu//AJT/AGFRyph2tWXd6pP6SBJB80Cn/uVqh9dZp53xVn5R+GTkja8lKVm6Npr3M8UEf2pXCj29WPsBk/KpZmIjeXmI34SDgPgeXUH5iTHbocPJ5k9eRAere/QZ8+lX7oWhwWkYjt4wi+fqx9WY7sfjXZomlR2sEcEQwka4Hv6sfUk5JPvWdXM6rV2zW/6+kNPFiikfMpSlVEpSlKBSlKCq+3LQS8cV2g3i+rk/Ixyp+AbI/nql69b3VssiMjqGR1Ksp3BBGCDXnntB4GksJC6AvasfA/Xkz9yT0PofP41t+G6qOnyrd/RS1OKd+qEOpSla6mUpSgVeHZzAum6Z9KnGGuHQgeZDkJCvzyW+De1RDsy4Ba7dbi4Ui2U5UEY74jyH/t+p8+g88bHj3iT6ZqVrZwnMMNzGpI6NJzhWO3kgyPjze1ZuqvGa3k17Rzb6ei1ir0R1z9F1VwmjDKVbcMCD5bEYPSuddV3biRHRs8rqVOCQcMMHBG4O/WufX1Yavp2mxym2s4bq5uvOKC7uAqeQM0plKxj45PtW74F4KmtZWuLi5kZnBC26yyPFGDjzlJZ2GPtbdTt6c7HsxtIAVgku4VJyRFdSICfUgHc1utF4cFvIXFzdy5UryTTGRdyDkAj7QxgHPmaDeUpSgVq9Y4itbUZuLiKL2dwCfgvU/IVnXfN3b8n2+U8ufxY2/fFQDsztrEWcd3J3RuWybmacjvBKDiQM0m6AEdNhgA+9BKNA4qhvHZYEnKBebvmhdI23AwrOBzHfPTpW9qMR8e2LzLBDMZ5GZVxAjyqvMcczOgKBR5nOwqT0FO9vWm4e2uANiGiY+48af3f9KqWvSvaPopu7CaNRl1HeR/mTfA9yOZfnXmquh8NydWHp9mfqa7X39yrM7C9MD3U05H+DGFX80hIz/Srf1VWdXj2EQYspn82uCP6Y0x/c1J4hfpwT8+HnTxveFl1jajfxwRtLM4RFGSzf+bn2rumlCqWYgKoJJPQADJJ9sV5v4/4vfUJyQSLdCRCnTb8bD8Z/YbeucTSaWc9tu0R3XcuWKQlXFPa/K5KWSCNOneyDLH3VD4V+efgKgV9xNeTHMl1O3t3jKP6VIUfpWppXQYtNixxtWv8Aln2y3t3lnw63cocrczqfUSuP7NUv4e7V7yAgTkXEfnzYVwPZ1G/8wPxqA0r1kwY8kbWrD5XJavaXqHhbim3v4+eBtx9uNtmTP4h6e4yDW7ryfpOpy20qzQuUkXoR+4I81PmDV4cF9p8F1yx3GIJ+m5xG5/hY/ZJ/C3rsTWJqvD7Y/ipzH3hexaiLcT3WBXCWMMCrAEEYIIyCPQg9a50rOWFe8R9k1pOS0BNs58lHMh/kJ2/lIHtUJvOx6+U+B4JB+ZlP6FcfvV8Uq5j1+ekbb7/uhtgpb0UPadjt8xHO8CD8zMf0C4/epxwz2U2luQ8xNy4/GAEB/Jvn+YmrAquOPu06O3DQ2hEk/QuN0j9d+jP7DYefTBkjU6nUT0Vn+P8ALz5ePHzLl2qcbC0iNrbt/wCodcEr/lIfPbo5HQeXX0zXfZDpve6lEceGFWkPyHKv/cw/SohcTs7M7sWdiSzMckk9STV1dhmi93by3LDeduVPyR5BPzYt/SKvZMddLppiO88fWf8ASCtpy5I9oWdXwmvtQrjvgs3ciXMfJJJEnJ9HnyYZFyWx4SCkm+z7+WRWCvpVcanCn25o0/M6j+5rssr2OVeeKRJFyRzIwYZHUZU4zVTcM6VY3GqmOSwhte5tADazRxkvK8h5nXORKiqgww/GelWxY2McKBIY0jQZwqKFAzucBRigyKUpQKgvF9po0Eoku7eF7iXdY1i7ySU9MiJR4iTnxEfOp1WDqtxDAj3MoAEMbMz8uWCAczAefl0oKx4i4m1ILDBZWsdj9Jfu7eN+UzMMZaTulBSFFGclskbVatjE6xRrI3O6ood8Y5mAAZseWTk4qoOE9dvLyea9gsmmuJsxxSTfVwW0AJ5VDfalcnBbkHnsRuKmeh6i1vc9ze363F3cY5beKPCQhQTsFBYDf7bkZ29KCZ15v7TOHPoV64UYimzJF6AE+JP5W8vQrXpCox2hcLi/tGQY75PHCT+IDdSfwsNv0PlVzRajycm89p4lDmx9dXmqr07Cps2Mq/huW/eND/8AdUdLGVYqwIZSQwPUEHBB981afYLqAEtzAT9tVkUfkJVv9SfpWx4hXqwTt6bSp6edsiT9tOrmGw7pTg3DiM/kA5n/AFwFPsxqgqtnt+k+ss18uWU/qYx/tVTV88OpFcET77vupne+xSlKvq5SlKBSlKCTcN8d3tlhY5OeMf5UviUey78y/AHHtVh6X20QkAXFvIh8zGQ4/RuUj96palVcujw5OZjn5JaZr17S9CJ2r6aRvLIPYxP/ALAitZqfbJaoPqYpZT5ZxGv6kk/tVHUqCPDMET6z9Uk6q6YcT9o15eApzCGI7FIsjI9GfqfgMA+lQ8UpV3HjpjjasbILWm07yzdG0uS5njgiHjlYKPbzZj7AAk+wr1LpdgkEMcMYwkaBF+CjG/vVddjHCZhjN5KuJJlxED92M783xYgfID1NWfWF4jqPMv0R2j8r+nx9Nd59Wr4o1X6LaXFwF5jDEzhfUgbA+2cVr+EtIuIwJ7m7lnlljHNH4REhPi+rRRtjpkk5rjxhrawAx3FrLJZyxss00Y51TmyCJI18YXl6sBtkfLRaBJfQxL9Bkt9TswMRF5e7lQDYRtIFKNgbbgH1rOWGbq0cV5fPY3tuFKoJ7OeNiG5VKh8OMNHIHxsDggj03m1RTh/Sbp7tr2+EaOIu5ggiYuI0LB3Z3IHNIxAGwwAvvUroFKUoFcJYwwKsAysCCCMgg7EEHqK50oIlqunahcyvEJVs7RTyh4TzTSjH3WI5YR5dC21dGs6Xp+nWMyF/oiyqVMyse+dyMghs88j53xv5+VSbW2uBA/0VY2nx4BKSEySAS3KM4AycDrjyrRaDwWscv0q8kN3eeUrjwx/wwR/ZjHv169MmgdnXErXdvyzqyXUHKsyOpRtxmOXlO4Drv8cjyqV1XOq69JLeyNpNrHcTQJyXNw7FUKoef6LGw2aUnPi6Lt8pnw7rkV5As0WQMlXRhh43XZ45F+64OxH+xoK67XeBi+b22TLAfXovVgB/iKPMgdR5gA+RzWvBms/RL2CfOFV8P+RvC36A5+Qr1FVS9o3ZjzFrmxXxHeSAbZ9Wj9/VfPy9DraPWVmvk5e3aJVc2Gd+up29WmY7SYfZDPGT+dQy/wChqp2rm4ck/wCK6PLZOcXNuAgDbHKbwk53GeXkOd9mqnJYyrFWBVlJVgeoIOCD7g1d0M9NJxT3rP2QZ43mLR6uFKUq+rlKUoFKUoFKUoFKUoFT7sx4FN64nnUi2Q9Dt3rD7o/gB6n5euOPZ72dyXpWacNHa9fRpfZfRPVv09RfdpbJGixxqFRFCqqjAAAwABWVrtdFI8vHPPr8v9reDBv8VnYqgAAbAdBWj4x1/wCh2/Mid5PIwit4h1klfZR+UdSfQGtlquoxW8TzTOEjjXmZj5D/AHPkANySKiUen/8AFbfvr6H6N9YWs3Vik8KMFCuz5wsjEZ5RtuoOSKwl5rNQubnS5LKW51AzC5nEVxHNyLGoZSzSRHAKKhA2yc8w9a7HtNNuLjn0y/jtrx8/8u6kS4BY95BnlkHUk7H3rAntZrG8Fxqym9t1iEUN0EDC3GSWaaEA4ZtgZVzsvvgWTZWkHhlijj8Sgq6ooJVgCMEDOCMUGYg2GTk+vrX2lKBSlKBSlKBUI7U57hIYuVnSzL4vZIQTMkR+8nonXmIywHQEZqb18ZQQQRkHYg0EFtuHTZvBcaQEa3kEaz24cckkZwFuI3Jx3ig5J++Pfr917WI7O9K2Vq1ze3Cq9xHE3LiKPOZHBPL3hBwud22HoDy12QaLYym1V3DzfVK5zFbmXbJIGUgU5bG+5xkZ22nBnD8dpC0hkE08/wBbcXJI+sYjOQegjAPhA2A+JoNpoesw3cQlhbmUkggjDIw+0jqd1ceYNbCoRwA4mutSvIhi2nljSIjpI0KFZZlHTDMcZ8+SpsWAwCRk9KDWPoMP0lbpQUmAKsybd4p+7IOjDIBB6jA3qF9pXZ19LJubXAuMeNNgJcdDnoJMbZOx2zjrVkUqbHnvjtFqz2/DxakWjaXkm7tXido5EZHU4ZWGCPiDXTXqXiHhq2vV5biJXx9lujL+VhuPh0qrdf7G5VJa0mWRfwS+FvkwHKfmFraweJY78X4n7KV9NaO3KrKVudS4VvYP8W1lX3Cll/qTI/etKzAHB2PpWhW1bc1ndBNZjvD7SuPOPUfrWdZ6VPLjuoZZM/gjZv3Ar7MxHd82lh0qa6V2XahNjmjWFT5ysM/0rk/rip1ofY7bx4a5leY/hX6tf2JY/qKqZNdgp/dv+3KWuC9vRTmlaXNcv3cETSv6KOnuxOyj3JAq3+DOyZIist6VlcbiFd0Hpzn759th8asbTdNit0EcMaRoPuoAPmcdT7msusrUeI3ycU4j7rePT1rzPL4qgDA2Ar7XEOMkZGR1HpnpVcNxtfW+oT291bK8P24u4z3nc9O8VT/jYx4lGGBzgEVnLDH1XUl1iSW0TmtbuxuDJbpN4o5+5OCXTGGXmzsMlQQRnJFdmlXUmqXvc36i3FkFc2XNkzS/9Zj0eBTjlAzuQSemejVrKG8ukmtJ1X6Uve2twnWK8gXDKwx0khADIw37k7Zrbx6ZHrEI+lxSW95ayGKRoyUZTjxhJPvRSIffZvmQ3WicRG8uJlhjDWcQKG4J/wASXPiWJcYaNRkFvM9MgZqRAV0WFlHDGkUSBI0UKqr0AFZFApSlApSlApSlApSlBwljDKVYBlYYIIyCD1BB6ioa/ZpbHKCe7FsWybQTkQ+68uOYJnflDYqa0oMGaaC0gBYxwQRhVBOERBkIo9AMkCq8n0m2m1W6g1JGMs3K1jIXZV7pUGUhKnwyK2SR1PX4zTjbQje2csCPyOeVo2IyA8bh0yPNcqAdjsaievLe6gtvbyae0EsdxFI9yZEMcYjbmZ4WB5mLAYC4H2t+lBtdF1K8tbEGe3uLlop5I/DymUwozd3KVJHeMQFGBuc59a3XD/FdpeZ+jzKzrnmjbKyKQcENG2GGDkdMV18ca01pZySRjmmbEUC7ZaaU8kYAPXc5I9FNY2h8HWtvBbCSONpbVebv2A5uc5aR+c74LFjuf7UEnpVeaTxZc3Go25Xw2FyJ0gUqMydwobv89QrFmCj0TON63fFPFE1lzyPZvJaooZpo5Y8jyOY3IPUjoTQSiuqS3RvtKp+IBqPW/G9uYpZZY7i3WFQz9/A6YDHlBBwQ25+6TXXB2jaY7BReRhiQMMGU5PQYZRQSRLVB0RR8FArtArT69xTa2ZVZ5eV3+xGqs7sB1IRAWx13xjau/Qtdt7yMyW8gkUNyt1BVh1VlYAqfYig2VKj/ABZr723cxQRCa5uXKQxluVRyjmeR28kUbnG5yB51p7zXtQsOSW/FtJasypJLbh0MJc8odlkY80fMVBIIIz8qCSa5xDbWa81zMkYPQE5ZvyoMsx9gDWbY3SyxpIoYK6hgGUqcEZ3VtwfY1WNjJFp+p3iNaSXNxOy3Fq8ad5IY5ByuneNsiI64yT0I9qsbRLmeSINcQiCQk/VhxJgZ8OWAxzY64yPegrnV9O7nU7+aO5W0m7qC5SWQ/VOuDFJFMp2ZCyLgjxKWyPSsi21iDW4ETLWmoRATQMQVIPlLCWAMkDYwRjp1GwNbfi7Qll1PTZngEyDvo5MpzBPB3kTnywGUjJ/F64qUX2kQzPFJJGrPC3PExG6HpsR5e3Tp6UEL0rhRbwxXc8MlnewTqZu6PKk7wnZ+U5DI2ThsZwWGSKsKlKBSlKBSlKBSlKBSlKBSlKBSlKBSlKDUatoK3FxazO7ctq7usWBys7Lyq7eeVySPc1puNbK4vZEsEDxW0iF7q4XAyg2EEeQfGxwTkYC+uSKmFKCsp9JubbUtIWW5WeFZLhIswrG6A2rAKxjPKwwBvyit12p+O2gtsZ+l3kEJH8Ped4+fblQ5qVz2UbvHIygvESY2PVSylGI+Kkj51h6poiTz20zswNq7uijHKxdCmWyM7AkjBG9BoO14n/hkqqOZnlt1Vc45ibiPw5OwzjFZVnr127ok2lTRhmAL97BIqgnHMcPkgddhmsrjXRJLuBY4XRHSaKUF1LLmJ+cAgEHBIFYtt/xcOgf6A6cw5yvfI3LnxcoPMC2M4yaDE1vT7yC/e9tIYrrvIEieF5BE68jFgY3IK8p5jkHzArnwfqsEl3dBrWS0vnSN545DnnVMokiEMVZR9ksAN8ZzWRrfD9x9K+mWMsccrRiKWOZS0ciqSUPhIZXGSMjyP68+H+H5luZLy8ljkuHiEKiJSqRxhucqOYksS2CSfQUGFx0/0e60++b/AAYHkimP4EuFCiQ/wh1XJ9DWR2i6nCul3XM6t30DxxAEMXeRCsYQD7R5iDt8fKpRLEGUqwDKRggjIIPUEHqK0Wm8E6fby99DaRJIDkMF+yfVQdl+WKDUahoVwF0q4iUtc2vdxzLzAc0UkYScEkgEggMM+hqb0pQKUpQKUpQKUpQKUpQKUpQKUpQKUpQKUpQKUpQKUpQKUpQKUpQKUpQKUpQKUpQKUpQKUpQKUpQKUpQKUpQ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dirty="0">
              <a:solidFill>
                <a:srgbClr val="000000"/>
              </a:solidFill>
              <a:latin typeface="Tahoma" panose="020B0604030504040204" pitchFamily="34" charset="0"/>
            </a:endParaRPr>
          </a:p>
        </p:txBody>
      </p:sp>
      <p:pic>
        <p:nvPicPr>
          <p:cNvPr id="2" name="Picture 1"/>
          <p:cNvPicPr>
            <a:picLocks noChangeAspect="1"/>
          </p:cNvPicPr>
          <p:nvPr/>
        </p:nvPicPr>
        <p:blipFill rotWithShape="1">
          <a:blip r:embed="rId3"/>
          <a:srcRect l="27760" t="10636" r="3686" b="20434"/>
          <a:stretch/>
        </p:blipFill>
        <p:spPr>
          <a:xfrm>
            <a:off x="692727" y="588596"/>
            <a:ext cx="7601528" cy="5935439"/>
          </a:xfrm>
          <a:prstGeom prst="rect">
            <a:avLst/>
          </a:prstGeom>
        </p:spPr>
      </p:pic>
    </p:spTree>
    <p:extLst>
      <p:ext uri="{BB962C8B-B14F-4D97-AF65-F5344CB8AC3E}">
        <p14:creationId xmlns:p14="http://schemas.microsoft.com/office/powerpoint/2010/main" val="3886885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Content Placeholder 2"/>
          <p:cNvSpPr>
            <a:spLocks noGrp="1"/>
          </p:cNvSpPr>
          <p:nvPr>
            <p:ph idx="1"/>
          </p:nvPr>
        </p:nvSpPr>
        <p:spPr>
          <a:xfrm>
            <a:off x="1219200" y="1298705"/>
            <a:ext cx="7162800" cy="3933825"/>
          </a:xfrm>
        </p:spPr>
        <p:txBody>
          <a:bodyPr/>
          <a:lstStyle/>
          <a:p>
            <a:r>
              <a:rPr lang="en-US" altLang="en-US" sz="2400" b="1" dirty="0" smtClean="0"/>
              <a:t>NAVD 88 suffers from </a:t>
            </a:r>
            <a:r>
              <a:rPr lang="en-US" altLang="en-US" sz="2400" b="1" u="sng" dirty="0" smtClean="0"/>
              <a:t>use of bench marks </a:t>
            </a:r>
            <a:r>
              <a:rPr lang="en-US" altLang="en-US" sz="2400" b="1" dirty="0" smtClean="0"/>
              <a:t>that:</a:t>
            </a:r>
          </a:p>
          <a:p>
            <a:pPr lvl="1"/>
            <a:r>
              <a:rPr lang="en-US" altLang="en-US" sz="2400" dirty="0" smtClean="0"/>
              <a:t>Are almost never re-checked for movement</a:t>
            </a:r>
          </a:p>
          <a:p>
            <a:pPr lvl="1"/>
            <a:r>
              <a:rPr lang="en-US" altLang="en-US" sz="2400" dirty="0" smtClean="0"/>
              <a:t>Disappear by the thousands every year</a:t>
            </a:r>
          </a:p>
          <a:p>
            <a:pPr lvl="1"/>
            <a:r>
              <a:rPr lang="en-US" altLang="en-US" sz="2400" dirty="0" smtClean="0"/>
              <a:t>Are not funded for replacement</a:t>
            </a:r>
          </a:p>
          <a:p>
            <a:pPr lvl="1"/>
            <a:r>
              <a:rPr lang="en-US" altLang="en-US" sz="2400" dirty="0" smtClean="0"/>
              <a:t>Are not necessarily in convenient places</a:t>
            </a:r>
          </a:p>
          <a:p>
            <a:pPr lvl="1"/>
            <a:r>
              <a:rPr lang="en-US" altLang="en-US" sz="2400" dirty="0" smtClean="0"/>
              <a:t>Don’t exist in most of Alaska</a:t>
            </a:r>
          </a:p>
          <a:p>
            <a:pPr lvl="1"/>
            <a:r>
              <a:rPr lang="en-US" altLang="en-US" sz="2400" dirty="0" smtClean="0"/>
              <a:t>Weren’t adopted in Canada</a:t>
            </a:r>
          </a:p>
          <a:p>
            <a:pPr lvl="1"/>
            <a:r>
              <a:rPr lang="en-US" altLang="en-US" sz="2400" dirty="0" smtClean="0"/>
              <a:t>Were determined by leveling from a single point, allowing cross-country error build up</a:t>
            </a:r>
          </a:p>
          <a:p>
            <a:pPr lvl="1"/>
            <a:endParaRPr lang="en-US" altLang="en-US" dirty="0" smtClean="0"/>
          </a:p>
          <a:p>
            <a:endParaRPr lang="en-US" altLang="en-US" dirty="0" smtClean="0"/>
          </a:p>
          <a:p>
            <a:endParaRPr lang="en-US" altLang="en-US" dirty="0" smtClean="0"/>
          </a:p>
        </p:txBody>
      </p:sp>
      <p:sp>
        <p:nvSpPr>
          <p:cNvPr id="4" name="Title 1"/>
          <p:cNvSpPr txBox="1">
            <a:spLocks/>
          </p:cNvSpPr>
          <p:nvPr/>
        </p:nvSpPr>
        <p:spPr bwMode="auto">
          <a:xfrm>
            <a:off x="0" y="49764"/>
            <a:ext cx="9144000" cy="11430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Why </a:t>
            </a:r>
            <a:r>
              <a:rPr kumimoji="0" lang="en-US" alt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isn’t NAVD 88 good enough anymore?</a:t>
            </a:r>
            <a:endParaRPr kumimoji="0" 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pic>
        <p:nvPicPr>
          <p:cNvPr id="809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05" y="5331974"/>
            <a:ext cx="2031278" cy="152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70296" y="2425700"/>
            <a:ext cx="1473704" cy="132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13" y="1946275"/>
            <a:ext cx="1365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0327" y="5177803"/>
            <a:ext cx="2253673" cy="16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63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53957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1218902" y="1737360"/>
            <a:ext cx="7162726" cy="3933527"/>
          </a:xfrm>
        </p:spPr>
        <p:txBody>
          <a:bodyPr lIns="88882" tIns="50791" rIns="88882" bIns="50791"/>
          <a:lstStyle/>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Long </a:t>
            </a:r>
            <a:r>
              <a:rPr lang="en-US" altLang="en-US" sz="2400" dirty="0">
                <a:solidFill>
                  <a:srgbClr val="000099"/>
                </a:solidFill>
                <a:latin typeface="Times New Roman" pitchFamily="18" charset="0"/>
                <a:cs typeface="Times New Roman" pitchFamily="18" charset="0"/>
                <a:sym typeface="Times New Roman" pitchFamily="18" charset="0"/>
              </a:rPr>
              <a:t>term fix:  </a:t>
            </a:r>
            <a:r>
              <a:rPr lang="en-US" altLang="en-US" sz="2400" b="1" dirty="0">
                <a:solidFill>
                  <a:srgbClr val="000099"/>
                </a:solidFill>
                <a:latin typeface="Times New Roman" pitchFamily="18" charset="0"/>
                <a:cs typeface="Times New Roman" pitchFamily="18" charset="0"/>
                <a:sym typeface="Times New Roman" pitchFamily="18" charset="0"/>
              </a:rPr>
              <a:t>Re-level some/all of NAVD 88</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81,500 km of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order leveling at least</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625,000 km of mixed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and 2</a:t>
            </a:r>
            <a:r>
              <a:rPr lang="en-US" altLang="en-US" sz="2000" baseline="31000" dirty="0">
                <a:solidFill>
                  <a:srgbClr val="000099"/>
                </a:solidFill>
                <a:latin typeface="Times New Roman" pitchFamily="18" charset="0"/>
                <a:cs typeface="Times New Roman" pitchFamily="18" charset="0"/>
                <a:sym typeface="Times New Roman" pitchFamily="18" charset="0"/>
              </a:rPr>
              <a:t>nd</a:t>
            </a:r>
            <a:r>
              <a:rPr lang="en-US" altLang="en-US" sz="2000" dirty="0">
                <a:solidFill>
                  <a:srgbClr val="000099"/>
                </a:solidFill>
                <a:latin typeface="Times New Roman" pitchFamily="18" charset="0"/>
                <a:cs typeface="Times New Roman" pitchFamily="18" charset="0"/>
                <a:sym typeface="Times New Roman" pitchFamily="18" charset="0"/>
              </a:rPr>
              <a:t> order leveling</a:t>
            </a:r>
          </a:p>
          <a:p>
            <a:pPr marL="152916" indent="-152916" defTabSz="913028" eaLnBrk="1">
              <a:spcBef>
                <a:spcPts val="492"/>
              </a:spcBef>
              <a:buNone/>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Re-leveling </a:t>
            </a:r>
            <a:r>
              <a:rPr lang="en-US" altLang="en-US" sz="2400" dirty="0">
                <a:solidFill>
                  <a:srgbClr val="000099"/>
                </a:solidFill>
                <a:latin typeface="Times New Roman" pitchFamily="18" charset="0"/>
                <a:cs typeface="Times New Roman" pitchFamily="18" charset="0"/>
                <a:sym typeface="Times New Roman" pitchFamily="18" charset="0"/>
              </a:rPr>
              <a:t>NAVD 88 estimated to cost between</a:t>
            </a:r>
          </a:p>
          <a:p>
            <a:pPr marL="455398" lvl="1" indent="-133941" defTabSz="913028" eaLnBrk="1">
              <a:spcBef>
                <a:spcPts val="422"/>
              </a:spcBef>
              <a:buNone/>
            </a:pPr>
            <a:r>
              <a:rPr lang="en-US" altLang="en-US" sz="2400" b="1" i="1" dirty="0">
                <a:solidFill>
                  <a:srgbClr val="000099"/>
                </a:solidFill>
                <a:latin typeface="Times New Roman" pitchFamily="18" charset="0"/>
                <a:cs typeface="Times New Roman" pitchFamily="18" charset="0"/>
                <a:sym typeface="Times New Roman" pitchFamily="18" charset="0"/>
              </a:rPr>
              <a:t>$200 Million </a:t>
            </a:r>
            <a:r>
              <a:rPr lang="en-US" altLang="en-US" sz="2400" dirty="0">
                <a:solidFill>
                  <a:srgbClr val="000099"/>
                </a:solidFill>
                <a:latin typeface="Times New Roman" pitchFamily="18" charset="0"/>
                <a:cs typeface="Times New Roman" pitchFamily="18" charset="0"/>
                <a:sym typeface="Times New Roman" pitchFamily="18" charset="0"/>
              </a:rPr>
              <a:t>and </a:t>
            </a:r>
            <a:r>
              <a:rPr lang="en-US" altLang="en-US" sz="2400" b="1" i="1" dirty="0">
                <a:solidFill>
                  <a:srgbClr val="000099"/>
                </a:solidFill>
                <a:latin typeface="Times New Roman" pitchFamily="18" charset="0"/>
                <a:cs typeface="Times New Roman" pitchFamily="18" charset="0"/>
                <a:sym typeface="Times New Roman" pitchFamily="18" charset="0"/>
              </a:rPr>
              <a:t>$2 Billion</a:t>
            </a:r>
          </a:p>
          <a:p>
            <a:pPr marL="152916" indent="-152916" defTabSz="913028" eaLnBrk="1">
              <a:spcBef>
                <a:spcPts val="492"/>
              </a:spcBef>
              <a:buNone/>
            </a:pPr>
            <a:endParaRPr lang="en-US" altLang="en-US" sz="2400" dirty="0" smtClean="0">
              <a:solidFill>
                <a:srgbClr val="000099"/>
              </a:solidFill>
              <a:latin typeface="Times New Roman" pitchFamily="18" charset="0"/>
              <a:cs typeface="Times New Roman" pitchFamily="18" charset="0"/>
              <a:sym typeface="Times New Roman" pitchFamily="18" charset="0"/>
            </a:endParaRPr>
          </a:p>
          <a:p>
            <a:pPr defTabSz="913028" eaLnBrk="1">
              <a:spcBef>
                <a:spcPts val="492"/>
              </a:spcBef>
            </a:pPr>
            <a:r>
              <a:rPr lang="en-US" altLang="en-US" sz="2400" dirty="0" smtClean="0">
                <a:solidFill>
                  <a:srgbClr val="000099"/>
                </a:solidFill>
                <a:latin typeface="Times New Roman" pitchFamily="18" charset="0"/>
                <a:cs typeface="Times New Roman" pitchFamily="18" charset="0"/>
                <a:sym typeface="Times New Roman" pitchFamily="18" charset="0"/>
              </a:rPr>
              <a:t>Time factor in that amount of leveling</a:t>
            </a:r>
          </a:p>
          <a:p>
            <a:pPr defTabSz="913028" eaLnBrk="1">
              <a:spcBef>
                <a:spcPts val="492"/>
              </a:spcBef>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Still would have </a:t>
            </a:r>
            <a:r>
              <a:rPr lang="en-US" altLang="en-US" sz="2400" dirty="0">
                <a:solidFill>
                  <a:srgbClr val="000099"/>
                </a:solidFill>
                <a:latin typeface="Times New Roman" pitchFamily="18" charset="0"/>
                <a:cs typeface="Times New Roman" pitchFamily="18" charset="0"/>
                <a:sym typeface="Times New Roman" pitchFamily="18" charset="0"/>
              </a:rPr>
              <a:t>problems related to passive control</a:t>
            </a:r>
            <a:endParaRPr lang="en-US" altLang="en-US" dirty="0" smtClean="0">
              <a:solidFill>
                <a:srgbClr val="000099"/>
              </a:solidFill>
              <a:latin typeface="Times New Roman" pitchFamily="18" charset="0"/>
              <a:cs typeface="Times New Roman" pitchFamily="18" charset="0"/>
              <a:sym typeface="Times New Roman" pitchFamily="18" charset="0"/>
            </a:endParaRPr>
          </a:p>
        </p:txBody>
      </p:sp>
      <p:sp>
        <p:nvSpPr>
          <p:cNvPr id="11" name="Slide Number Placeholder 10"/>
          <p:cNvSpPr>
            <a:spLocks noGrp="1"/>
          </p:cNvSpPr>
          <p:nvPr>
            <p:ph type="sldNum" sz="quarter" idx="12"/>
          </p:nvPr>
        </p:nvSpPr>
        <p:spPr/>
        <p:txBody>
          <a:bodyPr/>
          <a:lstStyle/>
          <a:p>
            <a:pPr>
              <a:defRPr/>
            </a:pPr>
            <a:fld id="{847BB9FE-28EC-47D2-9ED3-72F298FD4A9A}" type="slidenum">
              <a:rPr lang="en-US" smtClean="0"/>
              <a:pPr>
                <a:defRPr/>
              </a:pPr>
              <a:t>24</a:t>
            </a:fld>
            <a:endParaRPr lang="en-US" dirty="0"/>
          </a:p>
        </p:txBody>
      </p:sp>
      <p:sp>
        <p:nvSpPr>
          <p:cNvPr id="8" name="Rectangle 5"/>
          <p:cNvSpPr>
            <a:spLocks/>
          </p:cNvSpPr>
          <p:nvPr/>
        </p:nvSpPr>
        <p:spPr bwMode="auto">
          <a:xfrm>
            <a:off x="274320" y="623588"/>
            <a:ext cx="8457530" cy="6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b="1" dirty="0">
                <a:solidFill>
                  <a:srgbClr val="000099"/>
                </a:solidFill>
                <a:latin typeface="Times New Roman" pitchFamily="18" charset="0"/>
                <a:cs typeface="Times New Roman" pitchFamily="18" charset="0"/>
                <a:sym typeface="Times New Roman" pitchFamily="18" charset="0"/>
              </a:rPr>
              <a:t>Can NAVD 88 be fixed? </a:t>
            </a:r>
          </a:p>
        </p:txBody>
      </p:sp>
    </p:spTree>
    <p:extLst>
      <p:ext uri="{BB962C8B-B14F-4D97-AF65-F5344CB8AC3E}">
        <p14:creationId xmlns:p14="http://schemas.microsoft.com/office/powerpoint/2010/main" val="355614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48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48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8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481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4818">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48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28112"/>
            <a:ext cx="9144000" cy="1143000"/>
          </a:xfrm>
        </p:spPr>
        <p:txBody>
          <a:bodyPr/>
          <a:lstStyle/>
          <a:p>
            <a:r>
              <a:rPr lang="en-US" altLang="en-US" sz="3600" b="1" dirty="0" smtClean="0">
                <a:solidFill>
                  <a:srgbClr val="000099"/>
                </a:solidFill>
                <a:cs typeface="Times New Roman" pitchFamily="18" charset="0"/>
              </a:rPr>
              <a:t>NEW VERTICAL DATUM (Rationale)</a:t>
            </a:r>
            <a:endParaRPr lang="en-US" altLang="en-US" sz="3600" b="1" dirty="0" smtClean="0">
              <a:solidFill>
                <a:srgbClr val="000099"/>
              </a:solidFill>
            </a:endParaRPr>
          </a:p>
        </p:txBody>
      </p:sp>
      <p:sp>
        <p:nvSpPr>
          <p:cNvPr id="32771" name="Rectangle 10"/>
          <p:cNvSpPr>
            <a:spLocks noChangeArrowheads="1"/>
          </p:cNvSpPr>
          <p:nvPr/>
        </p:nvSpPr>
        <p:spPr bwMode="auto">
          <a:xfrm>
            <a:off x="0" y="1708730"/>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To be consistent with the shift in the geometric reference frame/ellipsoid (2022)</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a:solidFill>
                  <a:srgbClr val="000099"/>
                </a:solidFill>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a:t>
            </a:r>
            <a:r>
              <a:rPr lang="en-US" altLang="en-US" sz="2400" dirty="0" smtClean="0">
                <a:solidFill>
                  <a:srgbClr val="000099"/>
                </a:solidFill>
                <a:latin typeface="Times New Roman" pitchFamily="18" charset="0"/>
                <a:ea typeface="MS PGothic" pitchFamily="34" charset="-128"/>
                <a:cs typeface="Times New Roman" pitchFamily="18" charset="0"/>
              </a:rPr>
              <a:t>the geoid </a:t>
            </a:r>
            <a:r>
              <a:rPr lang="en-US" altLang="en-US" sz="2400" i="1" dirty="0">
                <a:solidFill>
                  <a:srgbClr val="000099"/>
                </a:solidFill>
                <a:latin typeface="Times New Roman" pitchFamily="18" charset="0"/>
                <a:ea typeface="MS PGothic" pitchFamily="34" charset="-128"/>
                <a:cs typeface="Times New Roman" pitchFamily="18" charset="0"/>
              </a:rPr>
              <a:t>(GNSS/GRAV-D</a:t>
            </a:r>
            <a:r>
              <a:rPr lang="en-US" altLang="en-US" sz="2400" i="1" dirty="0" smtClean="0">
                <a:solidFill>
                  <a:srgbClr val="000099"/>
                </a:solidFill>
                <a:latin typeface="Times New Roman" pitchFamily="18" charset="0"/>
                <a:ea typeface="MS PGothic" pitchFamily="34" charset="-128"/>
                <a:cs typeface="Times New Roman" pitchFamily="18" charset="0"/>
              </a:rPr>
              <a:t>)</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b="1" dirty="0" smtClean="0">
                <a:solidFill>
                  <a:srgbClr val="000099"/>
                </a:solidFill>
                <a:latin typeface="Times New Roman" pitchFamily="18" charset="0"/>
                <a:ea typeface="MS PGothic" pitchFamily="34" charset="-128"/>
                <a:cs typeface="Times New Roman" pitchFamily="18" charset="0"/>
              </a:rPr>
              <a:t>Goal</a:t>
            </a:r>
            <a:r>
              <a:rPr lang="en-US" altLang="en-US" sz="2400" dirty="0" smtClean="0">
                <a:solidFill>
                  <a:srgbClr val="000099"/>
                </a:solidFill>
                <a:latin typeface="Times New Roman" pitchFamily="18" charset="0"/>
                <a:ea typeface="MS PGothic" pitchFamily="34" charset="-128"/>
                <a:cs typeface="Times New Roman" pitchFamily="18" charset="0"/>
              </a:rPr>
              <a:t> - ability </a:t>
            </a:r>
            <a:r>
              <a:rPr lang="en-US" altLang="en-US" sz="2400" dirty="0">
                <a:solidFill>
                  <a:srgbClr val="000099"/>
                </a:solidFill>
                <a:latin typeface="Times New Roman" pitchFamily="18" charset="0"/>
                <a:ea typeface="MS PGothic" pitchFamily="34" charset="-128"/>
                <a:cs typeface="Times New Roman" pitchFamily="18" charset="0"/>
              </a:rPr>
              <a:t>to establish </a:t>
            </a:r>
            <a:r>
              <a:rPr lang="en-US" altLang="en-US" sz="2400" dirty="0" smtClean="0">
                <a:solidFill>
                  <a:srgbClr val="000099"/>
                </a:solidFill>
                <a:latin typeface="Times New Roman" pitchFamily="18" charset="0"/>
                <a:ea typeface="MS PGothic" pitchFamily="34" charset="-128"/>
                <a:cs typeface="Times New Roman" pitchFamily="18" charset="0"/>
              </a:rPr>
              <a:t>2cm orthometric </a:t>
            </a:r>
            <a:r>
              <a:rPr lang="en-US" altLang="en-US" sz="2400" dirty="0">
                <a:solidFill>
                  <a:srgbClr val="000099"/>
                </a:solidFill>
                <a:latin typeface="Times New Roman" pitchFamily="18" charset="0"/>
                <a:ea typeface="MS PGothic" pitchFamily="34" charset="-128"/>
                <a:cs typeface="Times New Roman" pitchFamily="18" charset="0"/>
              </a:rPr>
              <a:t>height anywhere in U.S. using a minimum of 15 min. of GNSS data</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The </a:t>
            </a:r>
            <a:r>
              <a:rPr lang="en-US" altLang="en-US" sz="2400" dirty="0">
                <a:solidFill>
                  <a:srgbClr val="000099"/>
                </a:solidFill>
                <a:latin typeface="Times New Roman" pitchFamily="18" charset="0"/>
                <a:ea typeface="MS PGothic" pitchFamily="34" charset="-128"/>
                <a:cs typeface="Times New Roman" pitchFamily="18" charset="0"/>
              </a:rPr>
              <a:t>new geopotential reference surface will be aligned with the geometric reference frame/ellipsoid (i.e., no hybrid geoid</a:t>
            </a:r>
            <a:r>
              <a:rPr lang="en-US" altLang="en-US" sz="2400" dirty="0" smtClean="0">
                <a:solidFill>
                  <a:srgbClr val="000099"/>
                </a:solidFill>
                <a:latin typeface="Times New Roman" pitchFamily="18" charset="0"/>
                <a:ea typeface="MS PGothic" pitchFamily="34" charset="-128"/>
                <a:cs typeface="Times New Roman" pitchFamily="18" charset="0"/>
              </a:rPr>
              <a:t>)</a:t>
            </a:r>
          </a:p>
        </p:txBody>
      </p:sp>
    </p:spTree>
    <p:extLst>
      <p:ext uri="{BB962C8B-B14F-4D97-AF65-F5344CB8AC3E}">
        <p14:creationId xmlns:p14="http://schemas.microsoft.com/office/powerpoint/2010/main" val="306400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a:xfrm>
            <a:off x="502920" y="2196302"/>
            <a:ext cx="8275320" cy="1644178"/>
          </a:xfrm>
        </p:spPr>
        <p:txBody>
          <a:bodyPr lIns="88882" tIns="50791" rIns="88882" bIns="50791"/>
          <a:lstStyle/>
          <a:p>
            <a:pPr marL="152916" indent="-152916" defTabSz="913028" eaLnBrk="1">
              <a:spcBef>
                <a:spcPts val="492"/>
              </a:spcBef>
              <a:spcAft>
                <a:spcPts val="844"/>
              </a:spcAft>
              <a:buClr>
                <a:srgbClr val="000000"/>
              </a:buClr>
              <a:buNone/>
            </a:pPr>
            <a:r>
              <a:rPr lang="en-US" altLang="en-US" sz="2800" b="1" u="sng" dirty="0" smtClean="0">
                <a:solidFill>
                  <a:srgbClr val="000099"/>
                </a:solidFill>
                <a:latin typeface="Times New Roman" pitchFamily="18" charset="0"/>
                <a:cs typeface="Times New Roman" pitchFamily="18" charset="0"/>
                <a:sym typeface="Times New Roman" pitchFamily="18" charset="0"/>
              </a:rPr>
              <a:t>Best long </a:t>
            </a:r>
            <a:r>
              <a:rPr lang="en-US" altLang="en-US" sz="2800" b="1" u="sng" dirty="0">
                <a:solidFill>
                  <a:srgbClr val="000099"/>
                </a:solidFill>
                <a:latin typeface="Times New Roman" pitchFamily="18" charset="0"/>
                <a:cs typeface="Times New Roman" pitchFamily="18" charset="0"/>
                <a:sym typeface="Times New Roman" pitchFamily="18" charset="0"/>
              </a:rPr>
              <a:t>term fix</a:t>
            </a:r>
            <a:r>
              <a:rPr lang="en-US" altLang="en-US" sz="2800" b="1" dirty="0">
                <a:solidFill>
                  <a:srgbClr val="000099"/>
                </a:solidFill>
                <a:latin typeface="Times New Roman" pitchFamily="18" charset="0"/>
                <a:cs typeface="Times New Roman" pitchFamily="18" charset="0"/>
                <a:sym typeface="Times New Roman" pitchFamily="18" charset="0"/>
              </a:rPr>
              <a:t>:</a:t>
            </a:r>
            <a:r>
              <a:rPr lang="en-US" altLang="en-US" sz="2800" dirty="0">
                <a:solidFill>
                  <a:srgbClr val="000099"/>
                </a:solidFill>
                <a:latin typeface="Times New Roman" pitchFamily="18" charset="0"/>
                <a:cs typeface="Times New Roman" pitchFamily="18" charset="0"/>
                <a:sym typeface="Times New Roman" pitchFamily="18" charset="0"/>
              </a:rPr>
              <a:t> </a:t>
            </a:r>
            <a:endParaRPr lang="en-US" altLang="en-US" sz="2800" dirty="0" smtClean="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spcAft>
                <a:spcPts val="844"/>
              </a:spcAft>
              <a:buClr>
                <a:srgbClr val="000000"/>
              </a:buClr>
              <a:buNone/>
            </a:pPr>
            <a:r>
              <a:rPr lang="en-US" altLang="en-US" sz="2800" dirty="0" smtClean="0">
                <a:solidFill>
                  <a:srgbClr val="000099"/>
                </a:solidFill>
                <a:latin typeface="Times New Roman" pitchFamily="18" charset="0"/>
                <a:cs typeface="Times New Roman" pitchFamily="18" charset="0"/>
                <a:sym typeface="Times New Roman" pitchFamily="18" charset="0"/>
              </a:rPr>
              <a:t> Replace </a:t>
            </a:r>
            <a:r>
              <a:rPr lang="en-US" altLang="en-US" sz="2800" dirty="0">
                <a:solidFill>
                  <a:srgbClr val="000099"/>
                </a:solidFill>
                <a:latin typeface="Times New Roman" pitchFamily="18" charset="0"/>
                <a:cs typeface="Times New Roman" pitchFamily="18" charset="0"/>
                <a:sym typeface="Times New Roman" pitchFamily="18" charset="0"/>
              </a:rPr>
              <a:t>NAVD </a:t>
            </a:r>
            <a:r>
              <a:rPr lang="en-US" altLang="en-US" sz="2800" dirty="0" smtClean="0">
                <a:solidFill>
                  <a:srgbClr val="000099"/>
                </a:solidFill>
                <a:latin typeface="Times New Roman" pitchFamily="18" charset="0"/>
                <a:cs typeface="Times New Roman" pitchFamily="18" charset="0"/>
                <a:sym typeface="Times New Roman" pitchFamily="18" charset="0"/>
              </a:rPr>
              <a:t>88 with a 1cm vertically accurate geopotential reference frame (surface)……..but how?</a:t>
            </a:r>
          </a:p>
          <a:p>
            <a:pPr marL="152916" indent="-152916" defTabSz="913028" eaLnBrk="1">
              <a:spcBef>
                <a:spcPts val="492"/>
              </a:spcBef>
              <a:spcAft>
                <a:spcPts val="844"/>
              </a:spcAft>
              <a:buClr>
                <a:srgbClr val="000000"/>
              </a:buClr>
              <a:buNone/>
            </a:pPr>
            <a:endParaRPr lang="en-US" altLang="en-US" sz="28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spcAft>
                <a:spcPts val="844"/>
              </a:spcAft>
              <a:buClr>
                <a:srgbClr val="000000"/>
              </a:buClr>
              <a:buNone/>
            </a:pPr>
            <a:r>
              <a:rPr lang="en-US" altLang="en-US" sz="2800" dirty="0" smtClean="0">
                <a:solidFill>
                  <a:srgbClr val="000099"/>
                </a:solidFill>
                <a:latin typeface="Times New Roman" pitchFamily="18" charset="0"/>
                <a:cs typeface="Times New Roman" pitchFamily="18" charset="0"/>
                <a:sym typeface="Times New Roman" pitchFamily="18" charset="0"/>
              </a:rPr>
              <a:t>  First, let’s talk a little bit about geoids.</a:t>
            </a:r>
          </a:p>
          <a:p>
            <a:pPr marL="152916" indent="-152916" defTabSz="913028" eaLnBrk="1">
              <a:spcBef>
                <a:spcPts val="492"/>
              </a:spcBef>
              <a:spcAft>
                <a:spcPts val="844"/>
              </a:spcAft>
              <a:buClr>
                <a:srgbClr val="000000"/>
              </a:buClr>
              <a:buNone/>
            </a:pPr>
            <a:endParaRPr lang="en-US" altLang="en-US" sz="2800" b="1" dirty="0">
              <a:solidFill>
                <a:srgbClr val="000099"/>
              </a:solidFill>
              <a:latin typeface="Times New Roman" pitchFamily="18" charset="0"/>
              <a:cs typeface="Times New Roman" pitchFamily="18" charset="0"/>
              <a:sym typeface="Times New Roman" pitchFamily="18" charset="0"/>
            </a:endParaRPr>
          </a:p>
        </p:txBody>
      </p:sp>
      <p:sp>
        <p:nvSpPr>
          <p:cNvPr id="11" name="Slide Number Placeholder 10"/>
          <p:cNvSpPr>
            <a:spLocks noGrp="1"/>
          </p:cNvSpPr>
          <p:nvPr>
            <p:ph type="sldNum" sz="quarter" idx="12"/>
          </p:nvPr>
        </p:nvSpPr>
        <p:spPr/>
        <p:txBody>
          <a:bodyPr/>
          <a:lstStyle/>
          <a:p>
            <a:pPr>
              <a:defRPr/>
            </a:pPr>
            <a:fld id="{2E3A77C8-4B1B-4955-829A-0CD50A8EFEBD}" type="slidenum">
              <a:rPr lang="en-US" smtClean="0"/>
              <a:pPr>
                <a:defRPr/>
              </a:pPr>
              <a:t>26</a:t>
            </a:fld>
            <a:endParaRPr lang="en-US" dirty="0"/>
          </a:p>
        </p:txBody>
      </p:sp>
      <p:sp>
        <p:nvSpPr>
          <p:cNvPr id="9" name="Rectangle 5"/>
          <p:cNvSpPr>
            <a:spLocks/>
          </p:cNvSpPr>
          <p:nvPr/>
        </p:nvSpPr>
        <p:spPr bwMode="auto">
          <a:xfrm>
            <a:off x="274320" y="685143"/>
            <a:ext cx="8457530" cy="59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sz="3200" b="1" dirty="0">
                <a:solidFill>
                  <a:srgbClr val="000099"/>
                </a:solidFill>
                <a:latin typeface="Times New Roman" pitchFamily="18" charset="0"/>
                <a:cs typeface="Times New Roman" pitchFamily="18" charset="0"/>
                <a:sym typeface="Times New Roman" pitchFamily="18" charset="0"/>
              </a:rPr>
              <a:t>Can NAVD 88 be fixed? </a:t>
            </a:r>
          </a:p>
        </p:txBody>
      </p:sp>
    </p:spTree>
    <p:extLst>
      <p:ext uri="{BB962C8B-B14F-4D97-AF65-F5344CB8AC3E}">
        <p14:creationId xmlns:p14="http://schemas.microsoft.com/office/powerpoint/2010/main" val="302934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6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68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allAtOnce"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411480"/>
            <a:ext cx="7772400" cy="838200"/>
          </a:xfrm>
        </p:spPr>
        <p:txBody>
          <a:bodyPr/>
          <a:lstStyle/>
          <a:p>
            <a:pPr eaLnBrk="1" hangingPunct="1"/>
            <a:r>
              <a:rPr lang="en-US" altLang="en-US" sz="3200" b="1" dirty="0" smtClean="0">
                <a:solidFill>
                  <a:srgbClr val="000099"/>
                </a:solidFill>
              </a:rPr>
              <a:t>Definitions:  GEOIDS  vs  GEOID </a:t>
            </a:r>
            <a:r>
              <a:rPr lang="en-US" altLang="en-US" sz="3200" b="1" i="1" dirty="0" smtClean="0">
                <a:solidFill>
                  <a:srgbClr val="000099"/>
                </a:solidFill>
              </a:rPr>
              <a:t>HEIGHTS</a:t>
            </a:r>
          </a:p>
        </p:txBody>
      </p:sp>
      <p:sp>
        <p:nvSpPr>
          <p:cNvPr id="8195" name="Rectangle 3"/>
          <p:cNvSpPr>
            <a:spLocks noGrp="1" noChangeArrowheads="1"/>
          </p:cNvSpPr>
          <p:nvPr>
            <p:ph idx="1"/>
          </p:nvPr>
        </p:nvSpPr>
        <p:spPr>
          <a:xfrm>
            <a:off x="777240" y="1463040"/>
            <a:ext cx="7696200" cy="4191000"/>
          </a:xfrm>
        </p:spPr>
        <p:txBody>
          <a:bodyPr/>
          <a:lstStyle/>
          <a:p>
            <a:pPr eaLnBrk="1" hangingPunct="1">
              <a:lnSpc>
                <a:spcPct val="90000"/>
              </a:lnSpc>
            </a:pPr>
            <a:r>
              <a:rPr lang="en-US" altLang="en-US" sz="2400" b="1" dirty="0" smtClean="0">
                <a:solidFill>
                  <a:srgbClr val="000099"/>
                </a:solidFill>
              </a:rPr>
              <a:t>GEOID</a:t>
            </a:r>
            <a:r>
              <a:rPr lang="en-US" altLang="en-US" sz="2400" dirty="0" smtClean="0">
                <a:solidFill>
                  <a:srgbClr val="000099"/>
                </a:solidFill>
              </a:rPr>
              <a:t>  -  “The </a:t>
            </a:r>
            <a:r>
              <a:rPr lang="en-US" altLang="en-US" sz="2400" i="1" dirty="0" smtClean="0">
                <a:solidFill>
                  <a:srgbClr val="000099"/>
                </a:solidFill>
              </a:rPr>
              <a:t>equipotential surface</a:t>
            </a:r>
            <a:r>
              <a:rPr lang="en-US" altLang="en-US" sz="2400" dirty="0" smtClean="0">
                <a:solidFill>
                  <a:srgbClr val="000099"/>
                </a:solidFill>
              </a:rPr>
              <a:t> of the Earth’s gravity field which best fits, in the least squares sense, (global) mean sea level.”*</a:t>
            </a:r>
          </a:p>
          <a:p>
            <a:pPr eaLnBrk="1" hangingPunct="1">
              <a:lnSpc>
                <a:spcPct val="90000"/>
              </a:lnSpc>
            </a:pPr>
            <a:r>
              <a:rPr lang="en-US" altLang="en-US" sz="2400" dirty="0" smtClean="0">
                <a:solidFill>
                  <a:srgbClr val="000099"/>
                </a:solidFill>
              </a:rPr>
              <a:t>Can’t see the surface or measure it directly.</a:t>
            </a:r>
          </a:p>
          <a:p>
            <a:pPr eaLnBrk="1" hangingPunct="1">
              <a:lnSpc>
                <a:spcPct val="90000"/>
              </a:lnSpc>
            </a:pPr>
            <a:r>
              <a:rPr lang="en-US" altLang="en-US" sz="2400" dirty="0" smtClean="0">
                <a:solidFill>
                  <a:srgbClr val="000099"/>
                </a:solidFill>
              </a:rPr>
              <a:t>Can be modeled from gravity data as they are mathematically related.</a:t>
            </a:r>
          </a:p>
          <a:p>
            <a:pPr eaLnBrk="1" hangingPunct="1">
              <a:lnSpc>
                <a:spcPct val="90000"/>
              </a:lnSpc>
            </a:pPr>
            <a:r>
              <a:rPr lang="en-US" altLang="en-US" sz="2400" dirty="0" smtClean="0">
                <a:solidFill>
                  <a:srgbClr val="000099"/>
                </a:solidFill>
              </a:rPr>
              <a:t>Note that the geoid is a vertical </a:t>
            </a:r>
            <a:r>
              <a:rPr lang="en-US" altLang="en-US" sz="2400" i="1" dirty="0" smtClean="0">
                <a:solidFill>
                  <a:srgbClr val="000099"/>
                </a:solidFill>
              </a:rPr>
              <a:t>datum</a:t>
            </a:r>
            <a:r>
              <a:rPr lang="en-US" altLang="en-US" sz="2400" dirty="0" smtClean="0">
                <a:solidFill>
                  <a:srgbClr val="000099"/>
                </a:solidFill>
              </a:rPr>
              <a:t> surface</a:t>
            </a:r>
          </a:p>
          <a:p>
            <a:pPr eaLnBrk="1" hangingPunct="1">
              <a:lnSpc>
                <a:spcPct val="90000"/>
              </a:lnSpc>
            </a:pPr>
            <a:r>
              <a:rPr lang="en-US" altLang="en-US" sz="2400" dirty="0" smtClean="0">
                <a:solidFill>
                  <a:srgbClr val="000099"/>
                </a:solidFill>
              </a:rPr>
              <a:t>A geoid </a:t>
            </a:r>
            <a:r>
              <a:rPr lang="en-US" altLang="en-US" sz="2400" b="1" i="1" dirty="0" smtClean="0">
                <a:solidFill>
                  <a:srgbClr val="000099"/>
                </a:solidFill>
              </a:rPr>
              <a:t>height</a:t>
            </a:r>
            <a:r>
              <a:rPr lang="en-US" altLang="en-US" sz="2400" dirty="0" smtClean="0">
                <a:solidFill>
                  <a:srgbClr val="000099"/>
                </a:solidFill>
              </a:rPr>
              <a:t> is the height from an ellipsoidal datum to a geoid.</a:t>
            </a:r>
          </a:p>
          <a:p>
            <a:pPr eaLnBrk="1" hangingPunct="1">
              <a:lnSpc>
                <a:spcPct val="90000"/>
              </a:lnSpc>
            </a:pPr>
            <a:r>
              <a:rPr lang="en-US" altLang="en-US" sz="2400" dirty="0" smtClean="0">
                <a:solidFill>
                  <a:srgbClr val="000099"/>
                </a:solidFill>
              </a:rPr>
              <a:t>Hence, geoid height models are directly tied to the geoid and ellipsoid that define them (i.e., geoid height models are </a:t>
            </a:r>
            <a:r>
              <a:rPr lang="en-US" altLang="en-US" sz="2400" u="sng" dirty="0" smtClean="0">
                <a:solidFill>
                  <a:srgbClr val="000099"/>
                </a:solidFill>
              </a:rPr>
              <a:t>not</a:t>
            </a:r>
            <a:r>
              <a:rPr lang="en-US" altLang="en-US" sz="2400" dirty="0" smtClean="0">
                <a:solidFill>
                  <a:srgbClr val="000099"/>
                </a:solidFill>
              </a:rPr>
              <a:t> interchangeable).</a:t>
            </a:r>
          </a:p>
          <a:p>
            <a:pPr eaLnBrk="1" hangingPunct="1">
              <a:lnSpc>
                <a:spcPct val="90000"/>
              </a:lnSpc>
              <a:buFontTx/>
              <a:buNone/>
            </a:pPr>
            <a:r>
              <a:rPr lang="en-US" altLang="en-US" dirty="0" smtClean="0">
                <a:solidFill>
                  <a:srgbClr val="000099"/>
                </a:solidFill>
              </a:rPr>
              <a:t>   </a:t>
            </a:r>
            <a:r>
              <a:rPr lang="en-US" altLang="en-US" sz="1600" b="1" dirty="0" smtClean="0">
                <a:solidFill>
                  <a:srgbClr val="000099"/>
                </a:solidFill>
              </a:rPr>
              <a:t>*Definition from the Geodetic Glossary, September 1986</a:t>
            </a:r>
          </a:p>
        </p:txBody>
      </p:sp>
    </p:spTree>
    <p:extLst>
      <p:ext uri="{BB962C8B-B14F-4D97-AF65-F5344CB8AC3E}">
        <p14:creationId xmlns:p14="http://schemas.microsoft.com/office/powerpoint/2010/main" val="1096459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77240" y="489407"/>
            <a:ext cx="75072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lvl="1" algn="ctr" eaLnBrk="1" hangingPunct="1">
              <a:spcBef>
                <a:spcPct val="50000"/>
              </a:spcBef>
            </a:pPr>
            <a:r>
              <a:rPr lang="en-US" altLang="en-US" sz="3600" b="1" dirty="0" smtClean="0">
                <a:solidFill>
                  <a:srgbClr val="000099"/>
                </a:solidFill>
                <a:latin typeface="+mj-lt"/>
                <a:ea typeface="+mn-ea"/>
                <a:cs typeface="Times New Roman" pitchFamily="18" charset="0"/>
              </a:rPr>
              <a:t>Why do we need Geoid Models?</a:t>
            </a:r>
          </a:p>
        </p:txBody>
      </p:sp>
      <p:sp>
        <p:nvSpPr>
          <p:cNvPr id="9219" name="Text Box 2"/>
          <p:cNvSpPr txBox="1">
            <a:spLocks noChangeArrowheads="1"/>
          </p:cNvSpPr>
          <p:nvPr/>
        </p:nvSpPr>
        <p:spPr bwMode="auto">
          <a:xfrm>
            <a:off x="274320" y="1274764"/>
            <a:ext cx="713324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itchFamily="34" charset="0"/>
                <a:cs typeface="Arial" pitchFamily="34" charset="0"/>
              </a:defRPr>
            </a:lvl1pPr>
            <a:lvl2pPr marL="800100" indent="-34290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228600" indent="-2286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The geoid surface is mathematically  	related to gravity</a:t>
            </a:r>
            <a:endParaRPr lang="en-US" altLang="en-US" sz="2400" dirty="0">
              <a:solidFill>
                <a:srgbClr val="000099"/>
              </a:solidFill>
              <a:cs typeface="Times New Roman" pitchFamily="18" charset="0"/>
            </a:endParaRPr>
          </a:p>
          <a:p>
            <a:pPr defTabSz="914400" eaLnBrk="1" hangingPunct="1">
              <a:spcBef>
                <a:spcPct val="50000"/>
              </a:spcBef>
            </a:pPr>
            <a:endParaRPr lang="en-US" altLang="en-US" sz="800" dirty="0" smtClean="0">
              <a:solidFill>
                <a:srgbClr val="000099"/>
              </a:solidFill>
              <a:latin typeface="+mj-lt"/>
              <a:ea typeface="+mn-ea"/>
              <a:cs typeface="Times New Roman" pitchFamily="18" charset="0"/>
            </a:endParaRPr>
          </a:p>
          <a:p>
            <a:pPr marL="228600" indent="-228600" defTabSz="9144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Understanding the gravity field is 	important because it:</a:t>
            </a:r>
          </a:p>
          <a:p>
            <a:pPr marL="914400" lvl="1" defTabSz="914400" eaLnBrk="1" hangingPunct="1">
              <a:spcBef>
                <a:spcPct val="50000"/>
              </a:spcBef>
              <a:buFont typeface="Verdana" pitchFamily="34" charset="0"/>
              <a:buChar char="−"/>
            </a:pPr>
            <a:r>
              <a:rPr lang="en-US" altLang="en-US" sz="2400" dirty="0" smtClean="0">
                <a:solidFill>
                  <a:srgbClr val="000099"/>
                </a:solidFill>
                <a:latin typeface="Verdana" pitchFamily="34" charset="0"/>
                <a:ea typeface="+mn-ea"/>
                <a:cs typeface="Times New Roman" pitchFamily="18" charset="0"/>
              </a:rPr>
              <a:t>impacts survey measurements</a:t>
            </a:r>
          </a:p>
          <a:p>
            <a:pPr marL="914400" lvl="1" eaLnBrk="1" hangingPunct="1">
              <a:spcBef>
                <a:spcPct val="50000"/>
              </a:spcBef>
              <a:buFont typeface="Verdana" pitchFamily="34" charset="0"/>
              <a:buChar char="−"/>
            </a:pPr>
            <a:r>
              <a:rPr lang="en-US" altLang="en-US" sz="2400" dirty="0">
                <a:solidFill>
                  <a:srgbClr val="000099"/>
                </a:solidFill>
                <a:latin typeface="Verdana" pitchFamily="34" charset="0"/>
                <a:cs typeface="Times New Roman" pitchFamily="18" charset="0"/>
              </a:rPr>
              <a:t>dictates the direction water flows</a:t>
            </a:r>
          </a:p>
          <a:p>
            <a:pPr marL="914400" lvl="1" defTabSz="914400" eaLnBrk="1" hangingPunct="1">
              <a:spcBef>
                <a:spcPct val="50000"/>
              </a:spcBef>
              <a:buFont typeface="Verdana" pitchFamily="34" charset="0"/>
              <a:buChar char="−"/>
            </a:pPr>
            <a:r>
              <a:rPr lang="en-US" altLang="en-US" sz="2400" dirty="0" smtClean="0">
                <a:solidFill>
                  <a:srgbClr val="000099"/>
                </a:solidFill>
                <a:latin typeface="Verdana" pitchFamily="34" charset="0"/>
                <a:ea typeface="+mn-ea"/>
                <a:cs typeface="Times New Roman" pitchFamily="18" charset="0"/>
              </a:rPr>
              <a:t>improves development of natural resources (iron ore, oil, water, etc.)</a:t>
            </a:r>
          </a:p>
          <a:p>
            <a:pPr marL="914400" lvl="1" defTabSz="914400" eaLnBrk="1" hangingPunct="1">
              <a:spcBef>
                <a:spcPct val="50000"/>
              </a:spcBef>
              <a:buFont typeface="Verdana" pitchFamily="34" charset="0"/>
              <a:buChar char="−"/>
            </a:pPr>
            <a:endParaRPr lang="en-US" altLang="en-US" sz="800" dirty="0" smtClean="0">
              <a:solidFill>
                <a:srgbClr val="000099"/>
              </a:solidFill>
              <a:latin typeface="+mj-lt"/>
              <a:ea typeface="+mn-ea"/>
              <a:cs typeface="Times New Roman" pitchFamily="18" charset="0"/>
            </a:endParaRPr>
          </a:p>
          <a:p>
            <a:pPr marL="228600" indent="-228600" defTabSz="9144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Geoid models allow us to relate different 	kinds of heights</a:t>
            </a:r>
          </a:p>
        </p:txBody>
      </p:sp>
      <p:sp>
        <p:nvSpPr>
          <p:cNvPr id="9220" name="Text Box 8"/>
          <p:cNvSpPr txBox="1">
            <a:spLocks noChangeArrowheads="1"/>
          </p:cNvSpPr>
          <p:nvPr/>
        </p:nvSpPr>
        <p:spPr bwMode="auto">
          <a:xfrm>
            <a:off x="6867208" y="1886585"/>
            <a:ext cx="2322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spcBef>
                <a:spcPct val="50000"/>
              </a:spcBef>
            </a:pPr>
            <a:r>
              <a:rPr lang="en-US" altLang="en-US" sz="1400" dirty="0" smtClean="0">
                <a:solidFill>
                  <a:prstClr val="black"/>
                </a:solidFill>
                <a:latin typeface="Verdana" pitchFamily="34" charset="0"/>
                <a:ea typeface="+mn-ea"/>
                <a:cs typeface="Times New Roman" pitchFamily="18" charset="0"/>
              </a:rPr>
              <a:t>GRACE Satellite Gravity</a:t>
            </a:r>
          </a:p>
        </p:txBody>
      </p:sp>
      <p:pic>
        <p:nvPicPr>
          <p:cNvPr id="9221" name="Picture 2"/>
          <p:cNvPicPr>
            <a:picLocks noChangeAspect="1" noChangeArrowheads="1"/>
          </p:cNvPicPr>
          <p:nvPr/>
        </p:nvPicPr>
        <p:blipFill>
          <a:blip r:embed="rId3">
            <a:extLst>
              <a:ext uri="{28A0092B-C50C-407E-A947-70E740481C1C}">
                <a14:useLocalDpi xmlns:a14="http://schemas.microsoft.com/office/drawing/2010/main" val="0"/>
              </a:ext>
            </a:extLst>
          </a:blip>
          <a:srcRect l="14763" t="26244" r="42294" b="9790"/>
          <a:stretch>
            <a:fillRect/>
          </a:stretch>
        </p:blipFill>
        <p:spPr bwMode="auto">
          <a:xfrm>
            <a:off x="6984206" y="2270760"/>
            <a:ext cx="19970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677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74320" y="365442"/>
            <a:ext cx="8458200" cy="960438"/>
          </a:xfrm>
        </p:spPr>
        <p:txBody>
          <a:bodyPr/>
          <a:lstStyle/>
          <a:p>
            <a:pPr eaLnBrk="1" hangingPunct="1"/>
            <a:r>
              <a:rPr lang="en-US" altLang="en-US" sz="3200" b="1" dirty="0" smtClean="0">
                <a:solidFill>
                  <a:srgbClr val="000099"/>
                </a:solidFill>
              </a:rPr>
              <a:t>Measuring and relating different kinds of heights</a:t>
            </a:r>
          </a:p>
        </p:txBody>
      </p:sp>
      <p:sp>
        <p:nvSpPr>
          <p:cNvPr id="11266" name="Rectangle 3"/>
          <p:cNvSpPr>
            <a:spLocks noGrp="1" noChangeArrowheads="1"/>
          </p:cNvSpPr>
          <p:nvPr>
            <p:ph idx="1"/>
          </p:nvPr>
        </p:nvSpPr>
        <p:spPr>
          <a:xfrm>
            <a:off x="594360" y="1447800"/>
            <a:ext cx="8153400" cy="4292600"/>
          </a:xfrm>
        </p:spPr>
        <p:txBody>
          <a:bodyPr/>
          <a:lstStyle/>
          <a:p>
            <a:pPr eaLnBrk="1" hangingPunct="1">
              <a:spcBef>
                <a:spcPct val="0"/>
              </a:spcBef>
            </a:pPr>
            <a:r>
              <a:rPr lang="en-US" altLang="en-US" sz="2400" b="1" dirty="0" smtClean="0">
                <a:solidFill>
                  <a:srgbClr val="000099"/>
                </a:solidFill>
              </a:rPr>
              <a:t>Ellipsoid heights </a:t>
            </a:r>
          </a:p>
          <a:p>
            <a:pPr lvl="1" eaLnBrk="1" hangingPunct="1">
              <a:spcBef>
                <a:spcPct val="0"/>
              </a:spcBef>
            </a:pPr>
            <a:r>
              <a:rPr lang="en-US" altLang="en-US" sz="2400" dirty="0" smtClean="0">
                <a:solidFill>
                  <a:srgbClr val="000099"/>
                </a:solidFill>
              </a:rPr>
              <a:t>Inherent to GNSS measurements</a:t>
            </a:r>
          </a:p>
          <a:p>
            <a:pPr lvl="1" eaLnBrk="1" hangingPunct="1">
              <a:spcBef>
                <a:spcPct val="0"/>
              </a:spcBef>
            </a:pPr>
            <a:r>
              <a:rPr lang="en-US" altLang="en-US" sz="2400" dirty="0" smtClean="0">
                <a:solidFill>
                  <a:srgbClr val="000099"/>
                </a:solidFill>
              </a:rPr>
              <a:t>Need accurate ellipsoid height control</a:t>
            </a:r>
          </a:p>
          <a:p>
            <a:pPr lvl="1" eaLnBrk="1" hangingPunct="1">
              <a:spcBef>
                <a:spcPct val="0"/>
              </a:spcBef>
            </a:pPr>
            <a:r>
              <a:rPr lang="en-US" altLang="en-US" sz="2400" dirty="0" smtClean="0">
                <a:solidFill>
                  <a:srgbClr val="000099"/>
                </a:solidFill>
              </a:rPr>
              <a:t>Better field procedures = better heights</a:t>
            </a:r>
          </a:p>
          <a:p>
            <a:pPr lvl="1" eaLnBrk="1" hangingPunct="1">
              <a:spcBef>
                <a:spcPct val="0"/>
              </a:spcBef>
            </a:pPr>
            <a:endParaRPr lang="en-US" altLang="en-US" sz="2400" dirty="0" smtClean="0">
              <a:solidFill>
                <a:srgbClr val="000099"/>
              </a:solidFill>
            </a:endParaRPr>
          </a:p>
          <a:p>
            <a:pPr eaLnBrk="1" hangingPunct="1">
              <a:spcBef>
                <a:spcPct val="0"/>
              </a:spcBef>
            </a:pPr>
            <a:r>
              <a:rPr lang="en-US" altLang="en-US" sz="2400" b="1" dirty="0" smtClean="0">
                <a:solidFill>
                  <a:srgbClr val="000099"/>
                </a:solidFill>
              </a:rPr>
              <a:t>Orthometric heights</a:t>
            </a:r>
          </a:p>
          <a:p>
            <a:pPr lvl="1" eaLnBrk="1" hangingPunct="1">
              <a:spcBef>
                <a:spcPct val="0"/>
              </a:spcBef>
            </a:pPr>
            <a:r>
              <a:rPr lang="en-US" altLang="en-US" sz="2400" dirty="0" smtClean="0">
                <a:solidFill>
                  <a:srgbClr val="000099"/>
                </a:solidFill>
              </a:rPr>
              <a:t>Measure by leveling surveys</a:t>
            </a:r>
          </a:p>
          <a:p>
            <a:pPr lvl="1" eaLnBrk="1" hangingPunct="1">
              <a:spcBef>
                <a:spcPct val="0"/>
              </a:spcBef>
            </a:pPr>
            <a:r>
              <a:rPr lang="en-US" altLang="en-US" sz="2400" dirty="0" smtClean="0">
                <a:solidFill>
                  <a:srgbClr val="000099"/>
                </a:solidFill>
              </a:rPr>
              <a:t>Most accurate but most expensive</a:t>
            </a:r>
          </a:p>
          <a:p>
            <a:pPr lvl="1" eaLnBrk="1" hangingPunct="1">
              <a:spcBef>
                <a:spcPct val="0"/>
              </a:spcBef>
            </a:pPr>
            <a:r>
              <a:rPr lang="en-US" altLang="en-US" sz="2400" dirty="0" smtClean="0">
                <a:solidFill>
                  <a:srgbClr val="000099"/>
                </a:solidFill>
              </a:rPr>
              <a:t>Difficult to maintain over time, esp. on national scale</a:t>
            </a:r>
          </a:p>
          <a:p>
            <a:pPr lvl="1" eaLnBrk="1" hangingPunct="1">
              <a:spcBef>
                <a:spcPct val="0"/>
              </a:spcBef>
            </a:pPr>
            <a:endParaRPr lang="en-US" altLang="en-US" sz="2400" dirty="0" smtClean="0">
              <a:solidFill>
                <a:srgbClr val="000099"/>
              </a:solidFill>
            </a:endParaRPr>
          </a:p>
          <a:p>
            <a:pPr eaLnBrk="1" hangingPunct="1">
              <a:spcBef>
                <a:spcPct val="0"/>
              </a:spcBef>
            </a:pPr>
            <a:r>
              <a:rPr lang="en-US" altLang="en-US" sz="2400" b="1" dirty="0" smtClean="0">
                <a:solidFill>
                  <a:srgbClr val="000099"/>
                </a:solidFill>
              </a:rPr>
              <a:t>Geoid heights</a:t>
            </a:r>
          </a:p>
          <a:p>
            <a:pPr lvl="1" eaLnBrk="1" hangingPunct="1">
              <a:spcBef>
                <a:spcPct val="0"/>
              </a:spcBef>
            </a:pPr>
            <a:r>
              <a:rPr lang="en-US" altLang="en-US" sz="2400" dirty="0" smtClean="0">
                <a:solidFill>
                  <a:srgbClr val="000099"/>
                </a:solidFill>
              </a:rPr>
              <a:t>Derived from model developed from gravity observations</a:t>
            </a:r>
          </a:p>
          <a:p>
            <a:pPr lvl="1" eaLnBrk="1" hangingPunct="1">
              <a:spcBef>
                <a:spcPct val="0"/>
              </a:spcBef>
            </a:pPr>
            <a:r>
              <a:rPr lang="en-US" altLang="en-US" sz="2400" dirty="0" smtClean="0">
                <a:solidFill>
                  <a:srgbClr val="000099"/>
                </a:solidFill>
              </a:rPr>
              <a:t>Can provide relationship between </a:t>
            </a:r>
            <a:r>
              <a:rPr lang="en-US" altLang="en-US" sz="2400" dirty="0" err="1" smtClean="0">
                <a:solidFill>
                  <a:srgbClr val="000099"/>
                </a:solidFill>
              </a:rPr>
              <a:t>e.h</a:t>
            </a:r>
            <a:r>
              <a:rPr lang="en-US" altLang="en-US" sz="2400" dirty="0" smtClean="0">
                <a:solidFill>
                  <a:srgbClr val="000099"/>
                </a:solidFill>
              </a:rPr>
              <a:t>. and </a:t>
            </a:r>
            <a:r>
              <a:rPr lang="en-US" altLang="en-US" sz="2400" dirty="0" err="1" smtClean="0">
                <a:solidFill>
                  <a:srgbClr val="000099"/>
                </a:solidFill>
              </a:rPr>
              <a:t>o.h</a:t>
            </a:r>
            <a:r>
              <a:rPr lang="en-US" altLang="en-US" sz="2400" dirty="0" smtClean="0">
                <a:solidFill>
                  <a:srgbClr val="000099"/>
                </a:solidFill>
              </a:rPr>
              <a:t>.</a:t>
            </a:r>
          </a:p>
          <a:p>
            <a:pPr eaLnBrk="1" hangingPunct="1">
              <a:spcBef>
                <a:spcPct val="0"/>
              </a:spcBef>
            </a:pPr>
            <a:endParaRPr lang="en-US" altLang="en-US" sz="2400" dirty="0" smtClean="0">
              <a:solidFill>
                <a:srgbClr val="000099"/>
              </a:solidFill>
            </a:endParaRPr>
          </a:p>
        </p:txBody>
      </p:sp>
    </p:spTree>
    <p:extLst>
      <p:ext uri="{BB962C8B-B14F-4D97-AF65-F5344CB8AC3E}">
        <p14:creationId xmlns:p14="http://schemas.microsoft.com/office/powerpoint/2010/main" val="2373597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92088"/>
            <a:ext cx="9144000" cy="1731962"/>
          </a:xfrm>
        </p:spPr>
        <p:txBody>
          <a:bodyPr/>
          <a:lstStyle/>
          <a:p>
            <a:r>
              <a:rPr lang="en-US" altLang="en-US" sz="3200" dirty="0" smtClean="0">
                <a:solidFill>
                  <a:srgbClr val="000099"/>
                </a:solidFill>
              </a:rPr>
              <a:t>U.S. Department of Commerce</a:t>
            </a:r>
            <a:br>
              <a:rPr lang="en-US" altLang="en-US" sz="3200" dirty="0" smtClean="0">
                <a:solidFill>
                  <a:srgbClr val="000099"/>
                </a:solidFill>
              </a:rPr>
            </a:br>
            <a:r>
              <a:rPr lang="en-US" altLang="en-US" sz="3200" dirty="0" smtClean="0">
                <a:solidFill>
                  <a:srgbClr val="000099"/>
                </a:solidFill>
              </a:rPr>
              <a:t>National Oceanic &amp; Atmospheric Administration</a:t>
            </a:r>
            <a:r>
              <a:rPr lang="en-US" altLang="en-US" sz="3200" b="1" u="sng" dirty="0" smtClean="0">
                <a:solidFill>
                  <a:srgbClr val="000099"/>
                </a:solidFill>
              </a:rPr>
              <a:t/>
            </a:r>
            <a:br>
              <a:rPr lang="en-US" altLang="en-US" sz="3200" b="1" u="sng" dirty="0" smtClean="0">
                <a:solidFill>
                  <a:srgbClr val="000099"/>
                </a:solidFill>
              </a:rPr>
            </a:br>
            <a:r>
              <a:rPr lang="en-US" altLang="en-US" sz="3200" b="1" u="sng" dirty="0" smtClean="0">
                <a:solidFill>
                  <a:srgbClr val="000099"/>
                </a:solidFill>
              </a:rPr>
              <a:t>National Geodetic Survey</a:t>
            </a:r>
            <a:r>
              <a:rPr lang="en-US" altLang="en-US" sz="3200" b="1" dirty="0" smtClean="0">
                <a:solidFill>
                  <a:srgbClr val="000099"/>
                </a:solidFill>
              </a:rPr>
              <a:t>  </a:t>
            </a:r>
            <a:endParaRPr lang="en-US" altLang="en-US" sz="3200" dirty="0" smtClean="0">
              <a:solidFill>
                <a:srgbClr val="000099"/>
              </a:solidFill>
            </a:endParaRPr>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b="1" i="1" dirty="0" smtClean="0"/>
              <a:t>Mission</a:t>
            </a:r>
            <a:r>
              <a:rPr lang="en-US" altLang="zh-CN" sz="2400" b="1" dirty="0" smtClean="0"/>
              <a:t>:</a:t>
            </a:r>
            <a:r>
              <a:rPr lang="en-US" altLang="zh-CN" sz="2400" dirty="0" smtClean="0"/>
              <a:t> </a:t>
            </a:r>
            <a:r>
              <a:rPr lang="en-US" altLang="zh-CN" sz="2400" u="sng" dirty="0" smtClean="0"/>
              <a:t>To define, maintain &amp; provide access to the </a:t>
            </a:r>
          </a:p>
          <a:p>
            <a:pPr marL="0" indent="0" algn="ctr">
              <a:lnSpc>
                <a:spcPct val="90000"/>
              </a:lnSpc>
              <a:buFontTx/>
              <a:buNone/>
            </a:pPr>
            <a:r>
              <a:rPr lang="en-US" altLang="zh-CN" sz="2400" b="1" i="1" u="sng" dirty="0" smtClean="0">
                <a:solidFill>
                  <a:srgbClr val="3333CC"/>
                </a:solidFill>
              </a:rPr>
              <a:t>National Spatial Reference System (NSRS)</a:t>
            </a:r>
            <a:r>
              <a:rPr lang="en-US" altLang="zh-CN" sz="2400" b="1" dirty="0" smtClean="0"/>
              <a:t> </a:t>
            </a:r>
          </a:p>
          <a:p>
            <a:pPr marL="0" indent="0" algn="ctr">
              <a:lnSpc>
                <a:spcPct val="90000"/>
              </a:lnSpc>
              <a:buFontTx/>
              <a:buNone/>
            </a:pPr>
            <a:r>
              <a:rPr lang="en-US" altLang="zh-CN" sz="2400" u="sng" dirty="0" smtClean="0"/>
              <a:t>to meet our Nation’s economic, social &amp; environmental needs</a:t>
            </a:r>
          </a:p>
        </p:txBody>
      </p:sp>
      <p:sp>
        <p:nvSpPr>
          <p:cNvPr id="25605" name="TextBox 4"/>
          <p:cNvSpPr txBox="1">
            <a:spLocks noChangeArrowheads="1"/>
          </p:cNvSpPr>
          <p:nvPr/>
        </p:nvSpPr>
        <p:spPr bwMode="auto">
          <a:xfrm>
            <a:off x="1325880" y="3886200"/>
            <a:ext cx="6643688" cy="2462213"/>
          </a:xfrm>
          <a:prstGeom prst="rect">
            <a:avLst/>
          </a:prstGeom>
          <a:solidFill>
            <a:srgbClr val="CCECFF"/>
          </a:solidFill>
          <a:ln w="38100">
            <a:solidFill>
              <a:srgbClr val="000099"/>
            </a:solid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National Spatial Reference System</a:t>
            </a:r>
            <a:endParaRPr kumimoji="0" lang="en-US" altLang="en-US" sz="24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			* Latitude				*  Scale</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Longitude</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Gravity</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Height	</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Orientation</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rPr>
              <a:t>&amp; their </a:t>
            </a:r>
            <a:r>
              <a:rPr kumimoji="0" lang="en-US" altLang="en-US" sz="2400" b="1" i="1" u="sng" strike="noStrike" kern="1200" cap="none" spc="0" normalizeH="0" baseline="0" noProof="0" dirty="0" smtClean="0">
                <a:ln>
                  <a:noFill/>
                </a:ln>
                <a:solidFill>
                  <a:srgbClr val="C00000"/>
                </a:solidFill>
                <a:effectLst/>
                <a:uLnTx/>
                <a:uFillTx/>
                <a:latin typeface="Calibri" pitchFamily="34" charset="0"/>
                <a:ea typeface="MS PGothic" pitchFamily="34" charset="-128"/>
                <a:cs typeface="Arial"/>
                <a:sym typeface="Arial"/>
              </a:rPr>
              <a:t>variations in time</a:t>
            </a:r>
            <a:endPar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695811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uiExpand="1" build="p"/>
      <p:bldP spid="2560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215900" y="2133600"/>
            <a:ext cx="9648825" cy="5724525"/>
            <a:chOff x="-108" y="1139"/>
            <a:chExt cx="6011" cy="3277"/>
          </a:xfrm>
        </p:grpSpPr>
        <p:sp>
          <p:nvSpPr>
            <p:cNvPr id="159785"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nvGrpSpPr>
            <p:cNvPr id="3" name="Group 17"/>
            <p:cNvGrpSpPr>
              <a:grpSpLocks/>
            </p:cNvGrpSpPr>
            <p:nvPr/>
          </p:nvGrpSpPr>
          <p:grpSpPr bwMode="auto">
            <a:xfrm>
              <a:off x="-91" y="1139"/>
              <a:ext cx="5994" cy="3277"/>
              <a:chOff x="-91" y="1321"/>
              <a:chExt cx="5994" cy="3095"/>
            </a:xfrm>
          </p:grpSpPr>
          <p:sp>
            <p:nvSpPr>
              <p:cNvPr id="159787" name="Freeform 5"/>
              <p:cNvSpPr>
                <a:spLocks/>
              </p:cNvSpPr>
              <p:nvPr/>
            </p:nvSpPr>
            <p:spPr bwMode="auto">
              <a:xfrm>
                <a:off x="-90" y="1321"/>
                <a:ext cx="5993" cy="3095"/>
              </a:xfrm>
              <a:custGeom>
                <a:avLst/>
                <a:gdLst>
                  <a:gd name="T0" fmla="*/ 5809 w 5993"/>
                  <a:gd name="T1" fmla="*/ 899 h 2510"/>
                  <a:gd name="T2" fmla="*/ 5521 w 5993"/>
                  <a:gd name="T3" fmla="*/ 851 h 2510"/>
                  <a:gd name="T4" fmla="*/ 5260 w 5993"/>
                  <a:gd name="T5" fmla="*/ 768 h 2510"/>
                  <a:gd name="T6" fmla="*/ 5020 w 5993"/>
                  <a:gd name="T7" fmla="*/ 597 h 2510"/>
                  <a:gd name="T8" fmla="*/ 4911 w 5993"/>
                  <a:gd name="T9" fmla="*/ 446 h 2510"/>
                  <a:gd name="T10" fmla="*/ 4821 w 5993"/>
                  <a:gd name="T11" fmla="*/ 398 h 2510"/>
                  <a:gd name="T12" fmla="*/ 4650 w 5993"/>
                  <a:gd name="T13" fmla="*/ 261 h 2510"/>
                  <a:gd name="T14" fmla="*/ 4568 w 5993"/>
                  <a:gd name="T15" fmla="*/ 220 h 2510"/>
                  <a:gd name="T16" fmla="*/ 4458 w 5993"/>
                  <a:gd name="T17" fmla="*/ 254 h 2510"/>
                  <a:gd name="T18" fmla="*/ 4191 w 5993"/>
                  <a:gd name="T19" fmla="*/ 275 h 2510"/>
                  <a:gd name="T20" fmla="*/ 4060 w 5993"/>
                  <a:gd name="T21" fmla="*/ 281 h 2510"/>
                  <a:gd name="T22" fmla="*/ 3951 w 5993"/>
                  <a:gd name="T23" fmla="*/ 220 h 2510"/>
                  <a:gd name="T24" fmla="*/ 3704 w 5993"/>
                  <a:gd name="T25" fmla="*/ 131 h 2510"/>
                  <a:gd name="T26" fmla="*/ 3491 w 5993"/>
                  <a:gd name="T27" fmla="*/ 35 h 2510"/>
                  <a:gd name="T28" fmla="*/ 3231 w 5993"/>
                  <a:gd name="T29" fmla="*/ 83 h 2510"/>
                  <a:gd name="T30" fmla="*/ 3087 w 5993"/>
                  <a:gd name="T31" fmla="*/ 0 h 2510"/>
                  <a:gd name="T32" fmla="*/ 2901 w 5993"/>
                  <a:gd name="T33" fmla="*/ 110 h 2510"/>
                  <a:gd name="T34" fmla="*/ 2524 w 5993"/>
                  <a:gd name="T35" fmla="*/ 220 h 2510"/>
                  <a:gd name="T36" fmla="*/ 2319 w 5993"/>
                  <a:gd name="T37" fmla="*/ 439 h 2510"/>
                  <a:gd name="T38" fmla="*/ 2140 w 5993"/>
                  <a:gd name="T39" fmla="*/ 501 h 2510"/>
                  <a:gd name="T40" fmla="*/ 2037 w 5993"/>
                  <a:gd name="T41" fmla="*/ 569 h 2510"/>
                  <a:gd name="T42" fmla="*/ 1681 w 5993"/>
                  <a:gd name="T43" fmla="*/ 727 h 2510"/>
                  <a:gd name="T44" fmla="*/ 1557 w 5993"/>
                  <a:gd name="T45" fmla="*/ 789 h 2510"/>
                  <a:gd name="T46" fmla="*/ 1434 w 5993"/>
                  <a:gd name="T47" fmla="*/ 953 h 2510"/>
                  <a:gd name="T48" fmla="*/ 1276 w 5993"/>
                  <a:gd name="T49" fmla="*/ 1008 h 2510"/>
                  <a:gd name="T50" fmla="*/ 1146 w 5993"/>
                  <a:gd name="T51" fmla="*/ 1111 h 2510"/>
                  <a:gd name="T52" fmla="*/ 844 w 5993"/>
                  <a:gd name="T53" fmla="*/ 1365 h 2510"/>
                  <a:gd name="T54" fmla="*/ 707 w 5993"/>
                  <a:gd name="T55" fmla="*/ 1481 h 2510"/>
                  <a:gd name="T56" fmla="*/ 597 w 5993"/>
                  <a:gd name="T57" fmla="*/ 1584 h 2510"/>
                  <a:gd name="T58" fmla="*/ 453 w 5993"/>
                  <a:gd name="T59" fmla="*/ 1701 h 2510"/>
                  <a:gd name="T60" fmla="*/ 289 w 5993"/>
                  <a:gd name="T61" fmla="*/ 1865 h 2510"/>
                  <a:gd name="T62" fmla="*/ 90 w 5993"/>
                  <a:gd name="T63" fmla="*/ 2037 h 2510"/>
                  <a:gd name="T64" fmla="*/ 56 w 5993"/>
                  <a:gd name="T65" fmla="*/ 2441 h 2510"/>
                  <a:gd name="T66" fmla="*/ 165 w 5993"/>
                  <a:gd name="T67" fmla="*/ 2455 h 2510"/>
                  <a:gd name="T68" fmla="*/ 309 w 5993"/>
                  <a:gd name="T69" fmla="*/ 2414 h 2510"/>
                  <a:gd name="T70" fmla="*/ 1139 w 5993"/>
                  <a:gd name="T71" fmla="*/ 2448 h 2510"/>
                  <a:gd name="T72" fmla="*/ 3107 w 5993"/>
                  <a:gd name="T73" fmla="*/ 2510 h 2510"/>
                  <a:gd name="T74" fmla="*/ 5912 w 5993"/>
                  <a:gd name="T75" fmla="*/ 2421 h 2510"/>
                  <a:gd name="T76" fmla="*/ 5939 w 5993"/>
                  <a:gd name="T77" fmla="*/ 1392 h 2510"/>
                  <a:gd name="T78" fmla="*/ 5905 w 5993"/>
                  <a:gd name="T79" fmla="*/ 1173 h 2510"/>
                  <a:gd name="T80" fmla="*/ 5864 w 5993"/>
                  <a:gd name="T81" fmla="*/ 905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w="38100">
                <a:no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88" name="Freeform 16"/>
              <p:cNvSpPr>
                <a:spLocks/>
              </p:cNvSpPr>
              <p:nvPr/>
            </p:nvSpPr>
            <p:spPr bwMode="auto">
              <a:xfrm>
                <a:off x="-91" y="1321"/>
                <a:ext cx="5993" cy="3095"/>
              </a:xfrm>
              <a:custGeom>
                <a:avLst/>
                <a:gdLst>
                  <a:gd name="T0" fmla="*/ 5809 w 5993"/>
                  <a:gd name="T1" fmla="*/ 899 h 2510"/>
                  <a:gd name="T2" fmla="*/ 5521 w 5993"/>
                  <a:gd name="T3" fmla="*/ 851 h 2510"/>
                  <a:gd name="T4" fmla="*/ 5260 w 5993"/>
                  <a:gd name="T5" fmla="*/ 768 h 2510"/>
                  <a:gd name="T6" fmla="*/ 5020 w 5993"/>
                  <a:gd name="T7" fmla="*/ 597 h 2510"/>
                  <a:gd name="T8" fmla="*/ 4911 w 5993"/>
                  <a:gd name="T9" fmla="*/ 446 h 2510"/>
                  <a:gd name="T10" fmla="*/ 4821 w 5993"/>
                  <a:gd name="T11" fmla="*/ 398 h 2510"/>
                  <a:gd name="T12" fmla="*/ 4650 w 5993"/>
                  <a:gd name="T13" fmla="*/ 261 h 2510"/>
                  <a:gd name="T14" fmla="*/ 4568 w 5993"/>
                  <a:gd name="T15" fmla="*/ 220 h 2510"/>
                  <a:gd name="T16" fmla="*/ 4458 w 5993"/>
                  <a:gd name="T17" fmla="*/ 254 h 2510"/>
                  <a:gd name="T18" fmla="*/ 4191 w 5993"/>
                  <a:gd name="T19" fmla="*/ 275 h 2510"/>
                  <a:gd name="T20" fmla="*/ 4060 w 5993"/>
                  <a:gd name="T21" fmla="*/ 281 h 2510"/>
                  <a:gd name="T22" fmla="*/ 3951 w 5993"/>
                  <a:gd name="T23" fmla="*/ 220 h 2510"/>
                  <a:gd name="T24" fmla="*/ 3704 w 5993"/>
                  <a:gd name="T25" fmla="*/ 131 h 2510"/>
                  <a:gd name="T26" fmla="*/ 3491 w 5993"/>
                  <a:gd name="T27" fmla="*/ 35 h 2510"/>
                  <a:gd name="T28" fmla="*/ 3231 w 5993"/>
                  <a:gd name="T29" fmla="*/ 83 h 2510"/>
                  <a:gd name="T30" fmla="*/ 3087 w 5993"/>
                  <a:gd name="T31" fmla="*/ 0 h 2510"/>
                  <a:gd name="T32" fmla="*/ 2901 w 5993"/>
                  <a:gd name="T33" fmla="*/ 110 h 2510"/>
                  <a:gd name="T34" fmla="*/ 2524 w 5993"/>
                  <a:gd name="T35" fmla="*/ 220 h 2510"/>
                  <a:gd name="T36" fmla="*/ 2319 w 5993"/>
                  <a:gd name="T37" fmla="*/ 439 h 2510"/>
                  <a:gd name="T38" fmla="*/ 2140 w 5993"/>
                  <a:gd name="T39" fmla="*/ 501 h 2510"/>
                  <a:gd name="T40" fmla="*/ 2037 w 5993"/>
                  <a:gd name="T41" fmla="*/ 569 h 2510"/>
                  <a:gd name="T42" fmla="*/ 1681 w 5993"/>
                  <a:gd name="T43" fmla="*/ 727 h 2510"/>
                  <a:gd name="T44" fmla="*/ 1557 w 5993"/>
                  <a:gd name="T45" fmla="*/ 789 h 2510"/>
                  <a:gd name="T46" fmla="*/ 1434 w 5993"/>
                  <a:gd name="T47" fmla="*/ 953 h 2510"/>
                  <a:gd name="T48" fmla="*/ 1276 w 5993"/>
                  <a:gd name="T49" fmla="*/ 1008 h 2510"/>
                  <a:gd name="T50" fmla="*/ 1146 w 5993"/>
                  <a:gd name="T51" fmla="*/ 1111 h 2510"/>
                  <a:gd name="T52" fmla="*/ 844 w 5993"/>
                  <a:gd name="T53" fmla="*/ 1365 h 2510"/>
                  <a:gd name="T54" fmla="*/ 707 w 5993"/>
                  <a:gd name="T55" fmla="*/ 1481 h 2510"/>
                  <a:gd name="T56" fmla="*/ 597 w 5993"/>
                  <a:gd name="T57" fmla="*/ 1584 h 2510"/>
                  <a:gd name="T58" fmla="*/ 453 w 5993"/>
                  <a:gd name="T59" fmla="*/ 1701 h 2510"/>
                  <a:gd name="T60" fmla="*/ 289 w 5993"/>
                  <a:gd name="T61" fmla="*/ 1865 h 2510"/>
                  <a:gd name="T62" fmla="*/ 90 w 5993"/>
                  <a:gd name="T63" fmla="*/ 2037 h 2510"/>
                  <a:gd name="T64" fmla="*/ 56 w 5993"/>
                  <a:gd name="T65" fmla="*/ 2441 h 2510"/>
                  <a:gd name="T66" fmla="*/ 165 w 5993"/>
                  <a:gd name="T67" fmla="*/ 2455 h 2510"/>
                  <a:gd name="T68" fmla="*/ 309 w 5993"/>
                  <a:gd name="T69" fmla="*/ 2414 h 2510"/>
                  <a:gd name="T70" fmla="*/ 1139 w 5993"/>
                  <a:gd name="T71" fmla="*/ 2448 h 2510"/>
                  <a:gd name="T72" fmla="*/ 3107 w 5993"/>
                  <a:gd name="T73" fmla="*/ 2510 h 2510"/>
                  <a:gd name="T74" fmla="*/ 5912 w 5993"/>
                  <a:gd name="T75" fmla="*/ 2421 h 2510"/>
                  <a:gd name="T76" fmla="*/ 5939 w 5993"/>
                  <a:gd name="T77" fmla="*/ 1392 h 2510"/>
                  <a:gd name="T78" fmla="*/ 5905 w 5993"/>
                  <a:gd name="T79" fmla="*/ 1173 h 2510"/>
                  <a:gd name="T80" fmla="*/ 5864 w 5993"/>
                  <a:gd name="T81" fmla="*/ 905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grpSp>
      <p:sp>
        <p:nvSpPr>
          <p:cNvPr id="382978" name="Rectangle 2"/>
          <p:cNvSpPr>
            <a:spLocks noGrp="1" noChangeArrowheads="1"/>
          </p:cNvSpPr>
          <p:nvPr>
            <p:ph type="title" idx="4294967295"/>
          </p:nvPr>
        </p:nvSpPr>
        <p:spPr>
          <a:xfrm>
            <a:off x="0" y="187325"/>
            <a:ext cx="9144000" cy="828675"/>
          </a:xfrm>
        </p:spPr>
        <p:txBody>
          <a:bodyPr/>
          <a:lstStyle/>
          <a:p>
            <a:pPr eaLnBrk="1" hangingPunct="1">
              <a:defRPr/>
            </a:pPr>
            <a:r>
              <a:rPr lang="en-US" sz="4000" dirty="0" smtClean="0">
                <a:solidFill>
                  <a:schemeClr val="accent1"/>
                </a:solidFill>
                <a:effectLst>
                  <a:outerShdw blurRad="38100" dist="38100" dir="2700000" algn="tl">
                    <a:srgbClr val="000000"/>
                  </a:outerShdw>
                </a:effectLst>
              </a:rPr>
              <a:t>The ellipsoid, the geoid, and </a:t>
            </a:r>
            <a:r>
              <a:rPr lang="en-US" sz="4000" b="1" i="1" dirty="0" smtClean="0">
                <a:solidFill>
                  <a:schemeClr val="accent1"/>
                </a:solidFill>
                <a:effectLst>
                  <a:outerShdw blurRad="38100" dist="38100" dir="2700000" algn="tl">
                    <a:srgbClr val="000000"/>
                  </a:outerShdw>
                </a:effectLst>
              </a:rPr>
              <a:t>you</a:t>
            </a:r>
          </a:p>
        </p:txBody>
      </p:sp>
      <p:sp>
        <p:nvSpPr>
          <p:cNvPr id="382980" name="Arc 4"/>
          <p:cNvSpPr>
            <a:spLocks/>
          </p:cNvSpPr>
          <p:nvPr/>
        </p:nvSpPr>
        <p:spPr bwMode="auto">
          <a:xfrm flipH="1">
            <a:off x="-512763" y="3681413"/>
            <a:ext cx="10055226" cy="3897312"/>
          </a:xfrm>
          <a:custGeom>
            <a:avLst/>
            <a:gdLst>
              <a:gd name="T0" fmla="*/ 0 w 43200"/>
              <a:gd name="T1" fmla="*/ 3886847 h 21600"/>
              <a:gd name="T2" fmla="*/ 10055226 w 43200"/>
              <a:gd name="T3" fmla="*/ 3882336 h 21600"/>
              <a:gd name="T4" fmla="*/ 5027613 w 43200"/>
              <a:gd name="T5" fmla="*/ 3897312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close/>
              </a:path>
            </a:pathLst>
          </a:custGeom>
          <a:noFill/>
          <a:ln w="63500">
            <a:solidFill>
              <a:srgbClr val="00DA00"/>
            </a:solidFill>
            <a:prstDash val="dash"/>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nvGrpSpPr>
          <p:cNvPr id="4" name="Group 40"/>
          <p:cNvGrpSpPr>
            <a:grpSpLocks/>
          </p:cNvGrpSpPr>
          <p:nvPr/>
        </p:nvGrpSpPr>
        <p:grpSpPr bwMode="auto">
          <a:xfrm>
            <a:off x="-288925" y="4329113"/>
            <a:ext cx="9607550" cy="3421062"/>
            <a:chOff x="-185" y="2727"/>
            <a:chExt cx="6052" cy="2155"/>
          </a:xfrm>
        </p:grpSpPr>
        <p:sp>
          <p:nvSpPr>
            <p:cNvPr id="159783" name="Freeform 39"/>
            <p:cNvSpPr>
              <a:spLocks/>
            </p:cNvSpPr>
            <p:nvPr/>
          </p:nvSpPr>
          <p:spPr bwMode="auto">
            <a:xfrm>
              <a:off x="-182" y="2727"/>
              <a:ext cx="6049" cy="2155"/>
            </a:xfrm>
            <a:custGeom>
              <a:avLst/>
              <a:gdLst>
                <a:gd name="T0" fmla="*/ 75 w 6049"/>
                <a:gd name="T1" fmla="*/ 1043 h 2119"/>
                <a:gd name="T2" fmla="*/ 315 w 6049"/>
                <a:gd name="T3" fmla="*/ 816 h 2119"/>
                <a:gd name="T4" fmla="*/ 425 w 6049"/>
                <a:gd name="T5" fmla="*/ 700 h 2119"/>
                <a:gd name="T6" fmla="*/ 535 w 6049"/>
                <a:gd name="T7" fmla="*/ 604 h 2119"/>
                <a:gd name="T8" fmla="*/ 624 w 6049"/>
                <a:gd name="T9" fmla="*/ 542 h 2119"/>
                <a:gd name="T10" fmla="*/ 761 w 6049"/>
                <a:gd name="T11" fmla="*/ 446 h 2119"/>
                <a:gd name="T12" fmla="*/ 830 w 6049"/>
                <a:gd name="T13" fmla="*/ 398 h 2119"/>
                <a:gd name="T14" fmla="*/ 967 w 6049"/>
                <a:gd name="T15" fmla="*/ 309 h 2119"/>
                <a:gd name="T16" fmla="*/ 1296 w 6049"/>
                <a:gd name="T17" fmla="*/ 206 h 2119"/>
                <a:gd name="T18" fmla="*/ 1838 w 6049"/>
                <a:gd name="T19" fmla="*/ 192 h 2119"/>
                <a:gd name="T20" fmla="*/ 2194 w 6049"/>
                <a:gd name="T21" fmla="*/ 261 h 2119"/>
                <a:gd name="T22" fmla="*/ 2928 w 6049"/>
                <a:gd name="T23" fmla="*/ 268 h 2119"/>
                <a:gd name="T24" fmla="*/ 3319 w 6049"/>
                <a:gd name="T25" fmla="*/ 124 h 2119"/>
                <a:gd name="T26" fmla="*/ 3840 w 6049"/>
                <a:gd name="T27" fmla="*/ 14 h 2119"/>
                <a:gd name="T28" fmla="*/ 4443 w 6049"/>
                <a:gd name="T29" fmla="*/ 90 h 2119"/>
                <a:gd name="T30" fmla="*/ 4526 w 6049"/>
                <a:gd name="T31" fmla="*/ 124 h 2119"/>
                <a:gd name="T32" fmla="*/ 4697 w 6049"/>
                <a:gd name="T33" fmla="*/ 199 h 2119"/>
                <a:gd name="T34" fmla="*/ 4875 w 6049"/>
                <a:gd name="T35" fmla="*/ 288 h 2119"/>
                <a:gd name="T36" fmla="*/ 4978 w 6049"/>
                <a:gd name="T37" fmla="*/ 336 h 2119"/>
                <a:gd name="T38" fmla="*/ 5040 w 6049"/>
                <a:gd name="T39" fmla="*/ 378 h 2119"/>
                <a:gd name="T40" fmla="*/ 5458 w 6049"/>
                <a:gd name="T41" fmla="*/ 501 h 2119"/>
                <a:gd name="T42" fmla="*/ 5787 w 6049"/>
                <a:gd name="T43" fmla="*/ 672 h 2119"/>
                <a:gd name="T44" fmla="*/ 5931 w 6049"/>
                <a:gd name="T45" fmla="*/ 775 h 2119"/>
                <a:gd name="T46" fmla="*/ 5986 w 6049"/>
                <a:gd name="T47" fmla="*/ 878 h 2119"/>
                <a:gd name="T48" fmla="*/ 6007 w 6049"/>
                <a:gd name="T49" fmla="*/ 919 h 2119"/>
                <a:gd name="T50" fmla="*/ 6014 w 6049"/>
                <a:gd name="T51" fmla="*/ 1516 h 2119"/>
                <a:gd name="T52" fmla="*/ 5979 w 6049"/>
                <a:gd name="T53" fmla="*/ 1866 h 2119"/>
                <a:gd name="T54" fmla="*/ 5938 w 6049"/>
                <a:gd name="T55" fmla="*/ 2016 h 2119"/>
                <a:gd name="T56" fmla="*/ 3970 w 6049"/>
                <a:gd name="T57" fmla="*/ 2092 h 2119"/>
                <a:gd name="T58" fmla="*/ 254 w 6049"/>
                <a:gd name="T59" fmla="*/ 2078 h 2119"/>
                <a:gd name="T60" fmla="*/ 144 w 6049"/>
                <a:gd name="T61" fmla="*/ 2037 h 2119"/>
                <a:gd name="T62" fmla="*/ 89 w 6049"/>
                <a:gd name="T63" fmla="*/ 2003 h 2119"/>
                <a:gd name="T64" fmla="*/ 0 w 6049"/>
                <a:gd name="T65" fmla="*/ 1866 h 2119"/>
                <a:gd name="T66" fmla="*/ 68 w 6049"/>
                <a:gd name="T67" fmla="*/ 1317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w="88900">
              <a:noFill/>
              <a:prstDash val="sysDot"/>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84" name="Freeform 38"/>
            <p:cNvSpPr>
              <a:spLocks/>
            </p:cNvSpPr>
            <p:nvPr/>
          </p:nvSpPr>
          <p:spPr bwMode="auto">
            <a:xfrm>
              <a:off x="-185" y="2727"/>
              <a:ext cx="6049" cy="2155"/>
            </a:xfrm>
            <a:custGeom>
              <a:avLst/>
              <a:gdLst>
                <a:gd name="T0" fmla="*/ 75 w 6049"/>
                <a:gd name="T1" fmla="*/ 1043 h 2119"/>
                <a:gd name="T2" fmla="*/ 315 w 6049"/>
                <a:gd name="T3" fmla="*/ 816 h 2119"/>
                <a:gd name="T4" fmla="*/ 425 w 6049"/>
                <a:gd name="T5" fmla="*/ 700 h 2119"/>
                <a:gd name="T6" fmla="*/ 535 w 6049"/>
                <a:gd name="T7" fmla="*/ 604 h 2119"/>
                <a:gd name="T8" fmla="*/ 624 w 6049"/>
                <a:gd name="T9" fmla="*/ 542 h 2119"/>
                <a:gd name="T10" fmla="*/ 761 w 6049"/>
                <a:gd name="T11" fmla="*/ 446 h 2119"/>
                <a:gd name="T12" fmla="*/ 830 w 6049"/>
                <a:gd name="T13" fmla="*/ 398 h 2119"/>
                <a:gd name="T14" fmla="*/ 967 w 6049"/>
                <a:gd name="T15" fmla="*/ 309 h 2119"/>
                <a:gd name="T16" fmla="*/ 1296 w 6049"/>
                <a:gd name="T17" fmla="*/ 206 h 2119"/>
                <a:gd name="T18" fmla="*/ 1838 w 6049"/>
                <a:gd name="T19" fmla="*/ 192 h 2119"/>
                <a:gd name="T20" fmla="*/ 2194 w 6049"/>
                <a:gd name="T21" fmla="*/ 261 h 2119"/>
                <a:gd name="T22" fmla="*/ 2928 w 6049"/>
                <a:gd name="T23" fmla="*/ 268 h 2119"/>
                <a:gd name="T24" fmla="*/ 3319 w 6049"/>
                <a:gd name="T25" fmla="*/ 124 h 2119"/>
                <a:gd name="T26" fmla="*/ 3840 w 6049"/>
                <a:gd name="T27" fmla="*/ 14 h 2119"/>
                <a:gd name="T28" fmla="*/ 4443 w 6049"/>
                <a:gd name="T29" fmla="*/ 90 h 2119"/>
                <a:gd name="T30" fmla="*/ 4526 w 6049"/>
                <a:gd name="T31" fmla="*/ 124 h 2119"/>
                <a:gd name="T32" fmla="*/ 4697 w 6049"/>
                <a:gd name="T33" fmla="*/ 199 h 2119"/>
                <a:gd name="T34" fmla="*/ 4875 w 6049"/>
                <a:gd name="T35" fmla="*/ 288 h 2119"/>
                <a:gd name="T36" fmla="*/ 4978 w 6049"/>
                <a:gd name="T37" fmla="*/ 336 h 2119"/>
                <a:gd name="T38" fmla="*/ 5040 w 6049"/>
                <a:gd name="T39" fmla="*/ 378 h 2119"/>
                <a:gd name="T40" fmla="*/ 5458 w 6049"/>
                <a:gd name="T41" fmla="*/ 501 h 2119"/>
                <a:gd name="T42" fmla="*/ 5787 w 6049"/>
                <a:gd name="T43" fmla="*/ 672 h 2119"/>
                <a:gd name="T44" fmla="*/ 5931 w 6049"/>
                <a:gd name="T45" fmla="*/ 775 h 2119"/>
                <a:gd name="T46" fmla="*/ 5986 w 6049"/>
                <a:gd name="T47" fmla="*/ 878 h 2119"/>
                <a:gd name="T48" fmla="*/ 6007 w 6049"/>
                <a:gd name="T49" fmla="*/ 919 h 2119"/>
                <a:gd name="T50" fmla="*/ 6014 w 6049"/>
                <a:gd name="T51" fmla="*/ 1516 h 2119"/>
                <a:gd name="T52" fmla="*/ 5979 w 6049"/>
                <a:gd name="T53" fmla="*/ 1866 h 2119"/>
                <a:gd name="T54" fmla="*/ 5938 w 6049"/>
                <a:gd name="T55" fmla="*/ 2016 h 2119"/>
                <a:gd name="T56" fmla="*/ 3970 w 6049"/>
                <a:gd name="T57" fmla="*/ 2092 h 2119"/>
                <a:gd name="T58" fmla="*/ 254 w 6049"/>
                <a:gd name="T59" fmla="*/ 2078 h 2119"/>
                <a:gd name="T60" fmla="*/ 144 w 6049"/>
                <a:gd name="T61" fmla="*/ 2037 h 2119"/>
                <a:gd name="T62" fmla="*/ 89 w 6049"/>
                <a:gd name="T63" fmla="*/ 2003 h 2119"/>
                <a:gd name="T64" fmla="*/ 0 w 6049"/>
                <a:gd name="T65" fmla="*/ 1866 h 2119"/>
                <a:gd name="T66" fmla="*/ 68 w 6049"/>
                <a:gd name="T67" fmla="*/ 1317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nvGrpSpPr>
          <p:cNvPr id="5" name="Group 46"/>
          <p:cNvGrpSpPr>
            <a:grpSpLocks/>
          </p:cNvGrpSpPr>
          <p:nvPr/>
        </p:nvGrpSpPr>
        <p:grpSpPr bwMode="auto">
          <a:xfrm>
            <a:off x="4343400" y="3452813"/>
            <a:ext cx="228600" cy="228600"/>
            <a:chOff x="2736" y="2175"/>
            <a:chExt cx="144" cy="144"/>
          </a:xfrm>
        </p:grpSpPr>
        <p:sp>
          <p:nvSpPr>
            <p:cNvPr id="159781" name="Line 44"/>
            <p:cNvSpPr>
              <a:spLocks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82" name="Line 45"/>
            <p:cNvSpPr>
              <a:spLocks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grpSp>
        <p:nvGrpSpPr>
          <p:cNvPr id="6" name="Group 47"/>
          <p:cNvGrpSpPr>
            <a:grpSpLocks/>
          </p:cNvGrpSpPr>
          <p:nvPr/>
        </p:nvGrpSpPr>
        <p:grpSpPr bwMode="auto">
          <a:xfrm rot="4377298">
            <a:off x="5003800" y="4244975"/>
            <a:ext cx="228600" cy="228600"/>
            <a:chOff x="2736" y="2175"/>
            <a:chExt cx="144" cy="144"/>
          </a:xfrm>
        </p:grpSpPr>
        <p:sp>
          <p:nvSpPr>
            <p:cNvPr id="159779" name="Line 48"/>
            <p:cNvSpPr>
              <a:spLocks noChangeShapeType="1"/>
            </p:cNvSpPr>
            <p:nvPr/>
          </p:nvSpPr>
          <p:spPr bwMode="auto">
            <a:xfrm flipV="1">
              <a:off x="2736" y="2175"/>
              <a:ext cx="0" cy="144"/>
            </a:xfrm>
            <a:prstGeom prst="line">
              <a:avLst/>
            </a:prstGeom>
            <a:noFill/>
            <a:ln w="25400">
              <a:solidFill>
                <a:srgbClr val="FF00FF"/>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80" name="Line 49"/>
            <p:cNvSpPr>
              <a:spLocks noChangeShapeType="1"/>
            </p:cNvSpPr>
            <p:nvPr/>
          </p:nvSpPr>
          <p:spPr bwMode="auto">
            <a:xfrm>
              <a:off x="2736" y="2175"/>
              <a:ext cx="144" cy="0"/>
            </a:xfrm>
            <a:prstGeom prst="line">
              <a:avLst/>
            </a:prstGeom>
            <a:noFill/>
            <a:ln w="25400">
              <a:solidFill>
                <a:srgbClr val="FF00FF"/>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grpSp>
        <p:nvGrpSpPr>
          <p:cNvPr id="7" name="Group 53"/>
          <p:cNvGrpSpPr>
            <a:grpSpLocks/>
          </p:cNvGrpSpPr>
          <p:nvPr/>
        </p:nvGrpSpPr>
        <p:grpSpPr bwMode="auto">
          <a:xfrm>
            <a:off x="4343400" y="873125"/>
            <a:ext cx="228600" cy="1406525"/>
            <a:chOff x="2736" y="550"/>
            <a:chExt cx="144" cy="886"/>
          </a:xfrm>
        </p:grpSpPr>
        <p:sp>
          <p:nvSpPr>
            <p:cNvPr id="159776"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77"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78" name="Arc 52"/>
            <p:cNvSpPr>
              <a:spLocks/>
            </p:cNvSpPr>
            <p:nvPr/>
          </p:nvSpPr>
          <p:spPr bwMode="auto">
            <a:xfrm flipH="1">
              <a:off x="2753" y="664"/>
              <a:ext cx="127" cy="772"/>
            </a:xfrm>
            <a:custGeom>
              <a:avLst/>
              <a:gdLst>
                <a:gd name="T0" fmla="*/ 0 w 3551"/>
                <a:gd name="T1" fmla="*/ 0 h 21600"/>
                <a:gd name="T2" fmla="*/ 127 w 3551"/>
                <a:gd name="T3" fmla="*/ 11 h 21600"/>
                <a:gd name="T4" fmla="*/ 0 w 3551"/>
                <a:gd name="T5" fmla="*/ 772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close/>
                </a:path>
              </a:pathLst>
            </a:custGeom>
            <a:noFill/>
            <a:ln w="63500">
              <a:solidFill>
                <a:srgbClr val="0000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07" name="Arc 31"/>
          <p:cNvSpPr>
            <a:spLocks/>
          </p:cNvSpPr>
          <p:nvPr/>
        </p:nvSpPr>
        <p:spPr bwMode="auto">
          <a:xfrm rot="10610621">
            <a:off x="4614863" y="1347788"/>
            <a:ext cx="1146175" cy="3122612"/>
          </a:xfrm>
          <a:custGeom>
            <a:avLst/>
            <a:gdLst>
              <a:gd name="T0" fmla="*/ 813399 w 21141"/>
              <a:gd name="T1" fmla="*/ 0 h 15539"/>
              <a:gd name="T2" fmla="*/ 1146175 w 21141"/>
              <a:gd name="T3" fmla="*/ 2232189 h 15539"/>
              <a:gd name="T4" fmla="*/ 0 w 21141"/>
              <a:gd name="T5" fmla="*/ 3122612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close/>
              </a:path>
            </a:pathLst>
          </a:custGeom>
          <a:noFill/>
          <a:ln w="50800">
            <a:solidFill>
              <a:srgbClr val="FF00FF"/>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30" name="Text Box 54"/>
          <p:cNvSpPr txBox="1">
            <a:spLocks noChangeArrowheads="1"/>
          </p:cNvSpPr>
          <p:nvPr/>
        </p:nvSpPr>
        <p:spPr bwMode="auto">
          <a:xfrm>
            <a:off x="7764463" y="1925638"/>
            <a:ext cx="1379537" cy="830997"/>
          </a:xfrm>
          <a:prstGeom prst="rect">
            <a:avLst/>
          </a:prstGeom>
          <a:noFill/>
          <a:ln w="9525" algn="ctr">
            <a:noFill/>
            <a:miter lim="800000"/>
            <a:headEnd/>
            <a:tailEnd/>
          </a:ln>
          <a:effectLst/>
        </p:spPr>
        <p:txBody>
          <a:bodyPr>
            <a:spAutoFit/>
          </a:bodyPr>
          <a:lstStyle/>
          <a:p>
            <a:pPr defTabSz="914400">
              <a:spcBef>
                <a:spcPct val="50000"/>
              </a:spcBef>
              <a:defRPr/>
            </a:pPr>
            <a:r>
              <a:rPr lang="en-US" sz="24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Earth surface</a:t>
            </a:r>
          </a:p>
        </p:txBody>
      </p:sp>
      <p:sp>
        <p:nvSpPr>
          <p:cNvPr id="383033" name="Line 57"/>
          <p:cNvSpPr>
            <a:spLocks noChangeShapeType="1"/>
          </p:cNvSpPr>
          <p:nvPr/>
        </p:nvSpPr>
        <p:spPr bwMode="auto">
          <a:xfrm flipH="1">
            <a:off x="7283450" y="2378075"/>
            <a:ext cx="481013" cy="341313"/>
          </a:xfrm>
          <a:prstGeom prst="line">
            <a:avLst/>
          </a:prstGeom>
          <a:noFill/>
          <a:ln w="25400">
            <a:solidFill>
              <a:schemeClr val="accent1"/>
            </a:solidFill>
            <a:round/>
            <a:headEnd/>
            <a:tailEnd type="stealth" w="lg" len="lg"/>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34" name="Text Box 58"/>
          <p:cNvSpPr txBox="1">
            <a:spLocks noChangeArrowheads="1"/>
          </p:cNvSpPr>
          <p:nvPr/>
        </p:nvSpPr>
        <p:spPr bwMode="auto">
          <a:xfrm rot="1866961">
            <a:off x="6992938" y="4076700"/>
            <a:ext cx="1479550" cy="457200"/>
          </a:xfrm>
          <a:prstGeom prst="rect">
            <a:avLst/>
          </a:prstGeom>
          <a:noFill/>
          <a:ln w="9525" algn="ctr">
            <a:noFill/>
            <a:miter lim="800000"/>
            <a:headEnd/>
            <a:tailEnd/>
          </a:ln>
          <a:effectLst/>
        </p:spPr>
        <p:txBody>
          <a:bodyPr>
            <a:spAutoFit/>
          </a:bodyPr>
          <a:lstStyle/>
          <a:p>
            <a:pPr algn="ctr" defTabSz="914400">
              <a:spcBef>
                <a:spcPct val="50000"/>
              </a:spcBef>
              <a:defRPr/>
            </a:pPr>
            <a:r>
              <a:rPr lang="en-US" sz="2400">
                <a:solidFill>
                  <a:prstClr val="black"/>
                </a:solidFill>
                <a:effectLst>
                  <a:outerShdw blurRad="38100" dist="38100" dir="2700000" algn="tl">
                    <a:srgbClr val="000000"/>
                  </a:outerShdw>
                </a:effectLst>
                <a:latin typeface="Verdana" pitchFamily="34" charset="0"/>
                <a:ea typeface="ＭＳ Ｐゴシック" charset="0"/>
                <a:cs typeface="Arial" pitchFamily="34" charset="0"/>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w="9525" algn="ctr">
            <a:noFill/>
            <a:miter lim="800000"/>
            <a:headEnd/>
            <a:tailEnd/>
          </a:ln>
          <a:effectLst/>
        </p:spPr>
        <p:txBody>
          <a:bodyPr>
            <a:spAutoFit/>
          </a:bodyPr>
          <a:lstStyle/>
          <a:p>
            <a:pPr algn="ctr" defTabSz="914400">
              <a:spcBef>
                <a:spcPct val="50000"/>
              </a:spcBef>
              <a:defRPr/>
            </a:pPr>
            <a:r>
              <a:rPr lang="en-US" sz="2400">
                <a:solidFill>
                  <a:prstClr val="black"/>
                </a:solidFill>
                <a:effectLst>
                  <a:outerShdw blurRad="38100" dist="38100" dir="2700000" algn="tl">
                    <a:srgbClr val="000000"/>
                  </a:outerShdw>
                </a:effectLst>
                <a:latin typeface="Verdana" pitchFamily="34" charset="0"/>
                <a:ea typeface="ＭＳ Ｐゴシック" charset="0"/>
                <a:cs typeface="Arial" pitchFamily="34" charset="0"/>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defTabSz="914400">
              <a:spcBef>
                <a:spcPct val="50000"/>
              </a:spcBef>
              <a:defRPr/>
            </a:pPr>
            <a:r>
              <a:rPr lang="en-US">
                <a:solidFill>
                  <a:srgbClr val="FF66CC"/>
                </a:solidFill>
                <a:effectLst>
                  <a:outerShdw blurRad="38100" dist="38100" dir="2700000" algn="tl">
                    <a:srgbClr val="000000"/>
                  </a:outerShdw>
                </a:effectLst>
                <a:latin typeface="Verdana" pitchFamily="34" charset="0"/>
                <a:ea typeface="ＭＳ Ｐゴシック" charset="0"/>
                <a:cs typeface="Arial" pitchFamily="34" charset="0"/>
              </a:rPr>
              <a:t>Orthometric height, </a:t>
            </a:r>
            <a:r>
              <a:rPr lang="en-US" sz="2400" b="1" i="1">
                <a:solidFill>
                  <a:srgbClr val="FF66CC"/>
                </a:solidFill>
                <a:effectLst>
                  <a:outerShdw blurRad="38100" dist="38100" dir="2700000" algn="tl">
                    <a:srgbClr val="000000"/>
                  </a:outerShdw>
                </a:effectLst>
                <a:latin typeface="Times New Roman" pitchFamily="18" charset="0"/>
                <a:ea typeface="ＭＳ Ｐゴシック" charset="0"/>
                <a:cs typeface="Arial" pitchFamily="34" charset="0"/>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defTabSz="914400">
              <a:spcBef>
                <a:spcPct val="50000"/>
              </a:spcBef>
              <a:defRPr/>
            </a:pPr>
            <a:r>
              <a:rPr lang="en-US">
                <a:solidFill>
                  <a:srgbClr val="99CCFF"/>
                </a:solidFill>
                <a:effectLst>
                  <a:outerShdw blurRad="38100" dist="38100" dir="2700000" algn="tl">
                    <a:srgbClr val="000000"/>
                  </a:outerShdw>
                </a:effectLst>
                <a:latin typeface="Verdana" pitchFamily="34" charset="0"/>
                <a:ea typeface="ＭＳ Ｐゴシック" charset="0"/>
                <a:cs typeface="Arial" pitchFamily="34" charset="0"/>
              </a:rPr>
              <a:t>Geoid height, </a:t>
            </a:r>
            <a:r>
              <a:rPr lang="en-US" sz="2400" b="1" i="1">
                <a:solidFill>
                  <a:srgbClr val="99CCFF"/>
                </a:solidFill>
                <a:effectLst>
                  <a:outerShdw blurRad="38100" dist="38100" dir="2700000" algn="tl">
                    <a:srgbClr val="000000"/>
                  </a:outerShdw>
                </a:effectLst>
                <a:latin typeface="Times New Roman" pitchFamily="18" charset="0"/>
                <a:ea typeface="ＭＳ Ｐゴシック" charset="0"/>
                <a:cs typeface="Arial" pitchFamily="34" charset="0"/>
              </a:rPr>
              <a:t>N</a:t>
            </a:r>
            <a:r>
              <a:rPr lang="en-US" sz="2400" b="1" i="1" baseline="-25000">
                <a:solidFill>
                  <a:srgbClr val="99CCFF"/>
                </a:solidFill>
                <a:effectLst>
                  <a:outerShdw blurRad="38100" dist="38100" dir="2700000" algn="tl">
                    <a:srgbClr val="000000"/>
                  </a:outerShdw>
                </a:effectLst>
                <a:latin typeface="Times New Roman" pitchFamily="18" charset="0"/>
                <a:ea typeface="ＭＳ Ｐゴシック" charset="0"/>
                <a:cs typeface="Arial" pitchFamily="34" charset="0"/>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defTabSz="914400">
              <a:spcBef>
                <a:spcPct val="50000"/>
              </a:spcBef>
              <a:defRPr/>
            </a:pPr>
            <a:r>
              <a:rPr lang="en-US">
                <a:solidFill>
                  <a:srgbClr val="FFFF00"/>
                </a:solidFill>
                <a:effectLst>
                  <a:outerShdw blurRad="38100" dist="38100" dir="2700000" algn="tl">
                    <a:srgbClr val="000000"/>
                  </a:outerShdw>
                </a:effectLst>
                <a:latin typeface="Verdana" pitchFamily="34" charset="0"/>
                <a:ea typeface="ＭＳ Ｐゴシック" charset="0"/>
                <a:cs typeface="Arial" pitchFamily="34" charset="0"/>
              </a:rPr>
              <a:t>Ellipsoid height, </a:t>
            </a:r>
            <a:r>
              <a:rPr lang="en-US" sz="2400" b="1" i="1">
                <a:solidFill>
                  <a:srgbClr val="FFFF00"/>
                </a:solidFill>
                <a:effectLst>
                  <a:outerShdw blurRad="38100" dist="38100" dir="2700000" algn="tl">
                    <a:srgbClr val="000000"/>
                  </a:outerShdw>
                </a:effectLst>
                <a:latin typeface="Times New Roman" pitchFamily="18" charset="0"/>
                <a:ea typeface="ＭＳ Ｐゴシック" charset="0"/>
                <a:cs typeface="Arial" pitchFamily="34" charset="0"/>
              </a:rPr>
              <a:t>h</a:t>
            </a:r>
          </a:p>
        </p:txBody>
      </p:sp>
      <p:sp>
        <p:nvSpPr>
          <p:cNvPr id="383040" name="Text Box 64"/>
          <p:cNvSpPr txBox="1">
            <a:spLocks noChangeArrowheads="1"/>
          </p:cNvSpPr>
          <p:nvPr/>
        </p:nvSpPr>
        <p:spPr bwMode="auto">
          <a:xfrm>
            <a:off x="4572000" y="938051"/>
            <a:ext cx="3149600" cy="366713"/>
          </a:xfrm>
          <a:prstGeom prst="rect">
            <a:avLst/>
          </a:prstGeom>
          <a:noFill/>
          <a:ln w="9525" algn="ctr">
            <a:noFill/>
            <a:miter lim="800000"/>
            <a:headEnd/>
            <a:tailEnd/>
          </a:ln>
          <a:effectLst/>
        </p:spPr>
        <p:txBody>
          <a:bodyPr>
            <a:spAutoFit/>
          </a:bodyPr>
          <a:lstStyle/>
          <a:p>
            <a:pPr defTabSz="914400">
              <a:spcBef>
                <a:spcPct val="50000"/>
              </a:spcBef>
              <a:defRPr/>
            </a:pPr>
            <a:r>
              <a:rPr lang="en-US"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algn="ctr" defTabSz="914400">
              <a:spcBef>
                <a:spcPct val="50000"/>
              </a:spcBef>
              <a:defRPr/>
            </a:pPr>
            <a:r>
              <a:rPr lang="en-US" sz="20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Mean </a:t>
            </a:r>
            <a:br>
              <a:rPr lang="en-US" sz="20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br>
            <a:r>
              <a:rPr lang="en-US" sz="20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sea level</a:t>
            </a:r>
          </a:p>
        </p:txBody>
      </p:sp>
      <p:sp>
        <p:nvSpPr>
          <p:cNvPr id="383042" name="Line 66"/>
          <p:cNvSpPr>
            <a:spLocks noChangeShapeType="1"/>
          </p:cNvSpPr>
          <p:nvPr/>
        </p:nvSpPr>
        <p:spPr bwMode="auto">
          <a:xfrm>
            <a:off x="719138" y="4249738"/>
            <a:ext cx="125412" cy="857250"/>
          </a:xfrm>
          <a:prstGeom prst="line">
            <a:avLst/>
          </a:prstGeom>
          <a:noFill/>
          <a:ln w="25400">
            <a:solidFill>
              <a:srgbClr val="FFFFFF"/>
            </a:solidFill>
            <a:round/>
            <a:headEnd/>
            <a:tailEnd type="stealth" w="lg" len="lg"/>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44" name="Text Box 68"/>
          <p:cNvSpPr txBox="1">
            <a:spLocks noChangeArrowheads="1"/>
          </p:cNvSpPr>
          <p:nvPr/>
        </p:nvSpPr>
        <p:spPr bwMode="auto">
          <a:xfrm>
            <a:off x="719138" y="6079807"/>
            <a:ext cx="8101012" cy="366713"/>
          </a:xfrm>
          <a:prstGeom prst="rect">
            <a:avLst/>
          </a:prstGeom>
          <a:noFill/>
          <a:ln w="9525" algn="ctr">
            <a:noFill/>
            <a:miter lim="800000"/>
            <a:headEnd/>
            <a:tailEnd/>
          </a:ln>
          <a:effectLst/>
        </p:spPr>
        <p:txBody>
          <a:bodyPr>
            <a:spAutoFit/>
          </a:bodyPr>
          <a:lstStyle/>
          <a:p>
            <a:pPr defTabSz="914400">
              <a:spcBef>
                <a:spcPct val="50000"/>
              </a:spcBef>
              <a:defRPr/>
            </a:pPr>
            <a:r>
              <a:rPr lang="en-US" i="1" dirty="0">
                <a:solidFill>
                  <a:prstClr val="black"/>
                </a:solidFill>
                <a:latin typeface="Verdana" pitchFamily="34" charset="0"/>
                <a:ea typeface="ＭＳ Ｐゴシック" charset="0"/>
                <a:cs typeface="Arial" pitchFamily="34" charset="0"/>
              </a:rPr>
              <a:t>Note:</a:t>
            </a:r>
            <a:r>
              <a:rPr lang="en-US" dirty="0">
                <a:solidFill>
                  <a:prstClr val="black"/>
                </a:solidFill>
                <a:latin typeface="Verdana" pitchFamily="34" charset="0"/>
                <a:ea typeface="ＭＳ Ｐゴシック" charset="0"/>
                <a:cs typeface="Arial" pitchFamily="34" charset="0"/>
              </a:rPr>
              <a:t>  Geoid height is </a:t>
            </a:r>
            <a:r>
              <a:rPr lang="en-US" b="1" dirty="0">
                <a:solidFill>
                  <a:prstClr val="black"/>
                </a:solidFill>
                <a:latin typeface="Verdana" pitchFamily="34" charset="0"/>
                <a:ea typeface="ＭＳ Ｐゴシック" charset="0"/>
                <a:cs typeface="Arial" pitchFamily="34" charset="0"/>
              </a:rPr>
              <a:t>negative</a:t>
            </a:r>
            <a:r>
              <a:rPr lang="en-US" dirty="0">
                <a:solidFill>
                  <a:prstClr val="black"/>
                </a:solidFill>
                <a:latin typeface="Verdana" pitchFamily="34" charset="0"/>
                <a:ea typeface="ＭＳ Ｐゴシック" charset="0"/>
                <a:cs typeface="Arial" pitchFamily="34" charset="0"/>
              </a:rPr>
              <a:t> everywhere in the coterminous US</a:t>
            </a:r>
          </a:p>
        </p:txBody>
      </p:sp>
      <p:sp>
        <p:nvSpPr>
          <p:cNvPr id="383045" name="Text Box 69"/>
          <p:cNvSpPr txBox="1">
            <a:spLocks noChangeArrowheads="1"/>
          </p:cNvSpPr>
          <p:nvPr/>
        </p:nvSpPr>
        <p:spPr bwMode="auto">
          <a:xfrm>
            <a:off x="3311860" y="5257800"/>
            <a:ext cx="2533650" cy="650875"/>
          </a:xfrm>
          <a:prstGeom prst="rect">
            <a:avLst/>
          </a:prstGeom>
          <a:noFill/>
          <a:ln w="9525" algn="ctr">
            <a:solidFill>
              <a:schemeClr val="tx1"/>
            </a:solidFill>
            <a:miter lim="800000"/>
            <a:headEnd/>
            <a:tailEnd/>
          </a:ln>
          <a:effectLst/>
        </p:spPr>
        <p:txBody>
          <a:bodyPr>
            <a:spAutoFit/>
          </a:bodyPr>
          <a:lstStyle/>
          <a:p>
            <a:pPr algn="ctr" defTabSz="914400">
              <a:spcBef>
                <a:spcPct val="50000"/>
              </a:spcBef>
              <a:defRPr/>
            </a:pPr>
            <a:r>
              <a:rPr lang="en-US" sz="3600" b="1" i="1" dirty="0">
                <a:solidFill>
                  <a:srgbClr val="FFFF00"/>
                </a:solidFill>
                <a:latin typeface="Times New Roman" pitchFamily="18" charset="0"/>
                <a:ea typeface="ＭＳ Ｐゴシック" charset="0"/>
                <a:cs typeface="Arial" pitchFamily="34" charset="0"/>
              </a:rPr>
              <a:t>h</a:t>
            </a:r>
            <a:r>
              <a:rPr lang="en-US" sz="3600" b="1" i="1" dirty="0">
                <a:solidFill>
                  <a:prstClr val="black"/>
                </a:solidFill>
                <a:latin typeface="Times New Roman" pitchFamily="18" charset="0"/>
                <a:ea typeface="ＭＳ Ｐゴシック" charset="0"/>
                <a:cs typeface="Arial" pitchFamily="34" charset="0"/>
              </a:rPr>
              <a:t> </a:t>
            </a:r>
            <a:r>
              <a:rPr lang="en-US" sz="3600" b="1" dirty="0">
                <a:solidFill>
                  <a:prstClr val="black"/>
                </a:solidFill>
                <a:latin typeface="Times New Roman" pitchFamily="18" charset="0"/>
                <a:ea typeface="ＭＳ Ｐゴシック" charset="0"/>
                <a:cs typeface="Arial" pitchFamily="34" charset="0"/>
              </a:rPr>
              <a:t>=</a:t>
            </a:r>
            <a:r>
              <a:rPr lang="en-US" sz="3600" b="1" i="1" dirty="0">
                <a:solidFill>
                  <a:prstClr val="black"/>
                </a:solidFill>
                <a:latin typeface="Times New Roman" pitchFamily="18" charset="0"/>
                <a:ea typeface="ＭＳ Ｐゴシック" charset="0"/>
                <a:cs typeface="Arial" pitchFamily="34" charset="0"/>
              </a:rPr>
              <a:t> </a:t>
            </a:r>
            <a:r>
              <a:rPr lang="en-US" sz="3600" b="1" i="1" dirty="0">
                <a:solidFill>
                  <a:srgbClr val="FF33CC"/>
                </a:solidFill>
                <a:latin typeface="Times New Roman" pitchFamily="18" charset="0"/>
                <a:ea typeface="ＭＳ Ｐゴシック" charset="0"/>
                <a:cs typeface="Arial" pitchFamily="34" charset="0"/>
              </a:rPr>
              <a:t>H</a:t>
            </a:r>
            <a:r>
              <a:rPr lang="en-US" sz="3600" b="1" i="1" dirty="0">
                <a:solidFill>
                  <a:prstClr val="black"/>
                </a:solidFill>
                <a:latin typeface="Times New Roman" pitchFamily="18" charset="0"/>
                <a:ea typeface="ＭＳ Ｐゴシック" charset="0"/>
                <a:cs typeface="Arial" pitchFamily="34" charset="0"/>
              </a:rPr>
              <a:t> + </a:t>
            </a:r>
            <a:r>
              <a:rPr lang="en-US" sz="3600" b="1" i="1" dirty="0">
                <a:solidFill>
                  <a:srgbClr val="99CCFF"/>
                </a:solidFill>
                <a:latin typeface="Times New Roman" pitchFamily="18" charset="0"/>
                <a:ea typeface="ＭＳ Ｐゴシック" charset="0"/>
                <a:cs typeface="Arial" pitchFamily="34" charset="0"/>
              </a:rPr>
              <a:t>N</a:t>
            </a:r>
            <a:r>
              <a:rPr lang="en-US" sz="3600" b="1" i="1" baseline="-25000" dirty="0">
                <a:solidFill>
                  <a:srgbClr val="99CCFF"/>
                </a:solidFill>
                <a:latin typeface="Times New Roman" pitchFamily="18" charset="0"/>
                <a:ea typeface="ＭＳ Ｐゴシック" charset="0"/>
                <a:cs typeface="Arial" pitchFamily="34" charset="0"/>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defTabSz="914400">
              <a:spcBef>
                <a:spcPct val="50000"/>
              </a:spcBef>
              <a:defRPr/>
            </a:pPr>
            <a:r>
              <a:rPr lang="en-US" sz="24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Tree>
    <p:extLst>
      <p:ext uri="{BB962C8B-B14F-4D97-AF65-F5344CB8AC3E}">
        <p14:creationId xmlns:p14="http://schemas.microsoft.com/office/powerpoint/2010/main" val="412615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5"/>
                                        </p:tgtEl>
                                        <p:attrNameLst>
                                          <p:attrName>style.visibility</p:attrName>
                                        </p:attrNameLst>
                                      </p:cBhvr>
                                      <p:to>
                                        <p:strVal val="visible"/>
                                      </p:to>
                                    </p:set>
                                    <p:animEffect transition="in" filter="fade">
                                      <p:cBhvr>
                                        <p:cTn id="95" dur="1000"/>
                                        <p:tgtEl>
                                          <p:spTgt spid="38304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4"/>
                                        </p:tgtEl>
                                        <p:attrNameLst>
                                          <p:attrName>style.visibility</p:attrName>
                                        </p:attrNameLst>
                                      </p:cBhvr>
                                      <p:to>
                                        <p:strVal val="visible"/>
                                      </p:to>
                                    </p:set>
                                    <p:animEffect transition="in" filter="fade">
                                      <p:cBhvr>
                                        <p:cTn id="100" dur="1000"/>
                                        <p:tgtEl>
                                          <p:spTgt spid="383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4" grpId="0"/>
      <p:bldP spid="383045" grpId="0" animBg="1"/>
      <p:bldP spid="383046" grpId="0"/>
      <p:bldP spid="3830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descr="GPSBMs99_CONUS_red_triangl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6375"/>
            <a:ext cx="91440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PSBMs03_CONUS_red_triangl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17488"/>
            <a:ext cx="91440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PSBMs09_CONUS_red_triangl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2225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4"/>
          <p:cNvSpPr txBox="1">
            <a:spLocks noChangeArrowheads="1"/>
          </p:cNvSpPr>
          <p:nvPr/>
        </p:nvSpPr>
        <p:spPr bwMode="auto">
          <a:xfrm>
            <a:off x="595313" y="5694363"/>
            <a:ext cx="8156575"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spcBef>
                <a:spcPct val="50000"/>
              </a:spcBef>
            </a:pPr>
            <a:r>
              <a:rPr lang="en-US" altLang="en-US" smtClean="0">
                <a:solidFill>
                  <a:prstClr val="black"/>
                </a:solidFill>
                <a:ea typeface="+mn-ea"/>
              </a:rPr>
              <a:t>GPSBM1999:   6,169 total       0 Canada  STDEV 9.2 cm (2</a:t>
            </a:r>
            <a:r>
              <a:rPr lang="el-GR" altLang="en-US" smtClean="0">
                <a:solidFill>
                  <a:prstClr val="black"/>
                </a:solidFill>
                <a:ea typeface="+mn-ea"/>
                <a:sym typeface="Math1"/>
              </a:rPr>
              <a:t>σ</a:t>
            </a:r>
            <a:r>
              <a:rPr lang="en-US" altLang="en-US" smtClean="0">
                <a:solidFill>
                  <a:prstClr val="black"/>
                </a:solidFill>
                <a:ea typeface="+mn-ea"/>
                <a:sym typeface="Math1"/>
              </a:rPr>
              <a:t>) GPSBM2003: 14,185 total   579 Canada   STDEV 4.8 cm </a:t>
            </a:r>
            <a:r>
              <a:rPr lang="en-US" altLang="en-US" smtClean="0">
                <a:solidFill>
                  <a:prstClr val="black"/>
                </a:solidFill>
                <a:ea typeface="+mn-ea"/>
              </a:rPr>
              <a:t>(2</a:t>
            </a:r>
            <a:r>
              <a:rPr lang="el-GR" altLang="en-US" smtClean="0">
                <a:solidFill>
                  <a:prstClr val="black"/>
                </a:solidFill>
                <a:ea typeface="+mn-ea"/>
                <a:sym typeface="Math1"/>
              </a:rPr>
              <a:t>σ</a:t>
            </a:r>
            <a:r>
              <a:rPr lang="en-US" altLang="en-US" smtClean="0">
                <a:solidFill>
                  <a:prstClr val="black"/>
                </a:solidFill>
                <a:ea typeface="+mn-ea"/>
                <a:sym typeface="Math1"/>
              </a:rPr>
              <a:t>) GPSBM2009: 18,291 total   576 Canada   STDEV 2.8 cm </a:t>
            </a:r>
            <a:r>
              <a:rPr lang="en-US" altLang="en-US" smtClean="0">
                <a:solidFill>
                  <a:prstClr val="black"/>
                </a:solidFill>
                <a:ea typeface="+mn-ea"/>
              </a:rPr>
              <a:t>(2</a:t>
            </a:r>
            <a:r>
              <a:rPr lang="el-GR" altLang="en-US" smtClean="0">
                <a:solidFill>
                  <a:prstClr val="black"/>
                </a:solidFill>
                <a:ea typeface="+mn-ea"/>
                <a:sym typeface="Math1"/>
              </a:rPr>
              <a:t>σ</a:t>
            </a:r>
            <a:r>
              <a:rPr lang="en-US" altLang="en-US" smtClean="0">
                <a:solidFill>
                  <a:prstClr val="black"/>
                </a:solidFill>
                <a:ea typeface="+mn-ea"/>
                <a:sym typeface="Math1"/>
              </a:rPr>
              <a:t>) </a:t>
            </a: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4109" b="3496"/>
          <a:stretch/>
        </p:blipFill>
        <p:spPr>
          <a:xfrm>
            <a:off x="1234440" y="29907"/>
            <a:ext cx="6418972" cy="6844567"/>
          </a:xfrm>
          <a:prstGeom prst="rect">
            <a:avLst/>
          </a:prstGeom>
          <a:ln w="31750">
            <a:solidFill>
              <a:srgbClr val="FF0000"/>
            </a:solidFill>
          </a:ln>
        </p:spPr>
      </p:pic>
      <p:sp>
        <p:nvSpPr>
          <p:cNvPr id="2" name="TextBox 1"/>
          <p:cNvSpPr txBox="1"/>
          <p:nvPr/>
        </p:nvSpPr>
        <p:spPr>
          <a:xfrm>
            <a:off x="2423160" y="274320"/>
            <a:ext cx="4504182" cy="369332"/>
          </a:xfrm>
          <a:prstGeom prst="rect">
            <a:avLst/>
          </a:prstGeom>
          <a:solidFill>
            <a:schemeClr val="bg1"/>
          </a:solidFill>
          <a:ln w="25400">
            <a:solidFill>
              <a:srgbClr val="FF0000"/>
            </a:solidFill>
          </a:ln>
        </p:spPr>
        <p:txBody>
          <a:bodyPr wrap="none" rtlCol="0">
            <a:spAutoFit/>
          </a:bodyPr>
          <a:lstStyle/>
          <a:p>
            <a:r>
              <a:rPr lang="en-US" dirty="0" smtClean="0"/>
              <a:t>GPS Bench Marks used for Geoid 12B (23,961)</a:t>
            </a:r>
            <a:endParaRPr lang="en-US" dirty="0"/>
          </a:p>
        </p:txBody>
      </p:sp>
    </p:spTree>
    <p:extLst>
      <p:ext uri="{BB962C8B-B14F-4D97-AF65-F5344CB8AC3E}">
        <p14:creationId xmlns:p14="http://schemas.microsoft.com/office/powerpoint/2010/main" val="2563270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p:cNvSpPr>
          <p:nvPr/>
        </p:nvSpPr>
        <p:spPr bwMode="auto">
          <a:xfrm>
            <a:off x="0" y="31133"/>
            <a:ext cx="9066982" cy="656572"/>
          </a:xfrm>
          <a:prstGeom prst="rect">
            <a:avLst/>
          </a:prstGeom>
          <a:solidFill>
            <a:srgbClr val="BCD3EE"/>
          </a:solidFill>
          <a:ln>
            <a:noFill/>
          </a:ln>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dirty="0" smtClean="0">
                <a:solidFill>
                  <a:srgbClr val="000099"/>
                </a:solidFill>
                <a:latin typeface="Times New Roman" pitchFamily="18" charset="0"/>
                <a:cs typeface="Times New Roman" pitchFamily="18" charset="0"/>
                <a:sym typeface="Times New Roman" pitchFamily="18" charset="0"/>
              </a:rPr>
              <a:t>LA GPSBM Marks for Geoid 12B (194)</a:t>
            </a:r>
            <a:endParaRPr lang="en-US" altLang="en-US" dirty="0">
              <a:solidFill>
                <a:srgbClr val="000099"/>
              </a:solidFill>
            </a:endParaRPr>
          </a:p>
        </p:txBody>
      </p:sp>
      <p:pic>
        <p:nvPicPr>
          <p:cNvPr id="2" name="Picture 1"/>
          <p:cNvPicPr>
            <a:picLocks noChangeAspect="1"/>
          </p:cNvPicPr>
          <p:nvPr/>
        </p:nvPicPr>
        <p:blipFill rotWithShape="1">
          <a:blip r:embed="rId3"/>
          <a:srcRect l="22710" t="11077" r="3878" b="4923"/>
          <a:stretch/>
        </p:blipFill>
        <p:spPr>
          <a:xfrm>
            <a:off x="1194490" y="636443"/>
            <a:ext cx="6958907" cy="6183366"/>
          </a:xfrm>
          <a:prstGeom prst="rect">
            <a:avLst/>
          </a:prstGeom>
          <a:ln w="25400">
            <a:solidFill>
              <a:schemeClr val="tx1"/>
            </a:solidFill>
          </a:ln>
        </p:spPr>
      </p:pic>
    </p:spTree>
    <p:extLst>
      <p:ext uri="{BB962C8B-B14F-4D97-AF65-F5344CB8AC3E}">
        <p14:creationId xmlns:p14="http://schemas.microsoft.com/office/powerpoint/2010/main" val="299676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8"/>
          <p:cNvSpPr>
            <a:spLocks noGrp="1"/>
          </p:cNvSpPr>
          <p:nvPr>
            <p:ph type="title"/>
          </p:nvPr>
        </p:nvSpPr>
        <p:spPr>
          <a:xfrm>
            <a:off x="411480" y="137160"/>
            <a:ext cx="8229600" cy="1143000"/>
          </a:xfrm>
        </p:spPr>
        <p:txBody>
          <a:bodyPr/>
          <a:lstStyle/>
          <a:p>
            <a:r>
              <a:rPr lang="en-US" altLang="en-US" sz="3200" b="1" dirty="0" smtClean="0">
                <a:solidFill>
                  <a:srgbClr val="000099"/>
                </a:solidFill>
                <a:latin typeface="Verdana" pitchFamily="34" charset="0"/>
              </a:rPr>
              <a:t>Which Geoid for Which NAD 83?</a:t>
            </a:r>
          </a:p>
        </p:txBody>
      </p:sp>
      <p:sp>
        <p:nvSpPr>
          <p:cNvPr id="10" name="Content Placeholder 9"/>
          <p:cNvSpPr>
            <a:spLocks noGrp="1"/>
          </p:cNvSpPr>
          <p:nvPr>
            <p:ph sz="half" idx="1"/>
          </p:nvPr>
        </p:nvSpPr>
        <p:spPr>
          <a:xfrm>
            <a:off x="457200" y="1661160"/>
            <a:ext cx="8686800" cy="5334000"/>
          </a:xfrm>
        </p:spPr>
        <p:txBody>
          <a:bodyPr/>
          <a:lstStyle/>
          <a:p>
            <a:pPr marL="0" indent="0">
              <a:buFont typeface="Arial" charset="0"/>
              <a:buNone/>
              <a:defRPr/>
            </a:pPr>
            <a:r>
              <a:rPr lang="en-US" sz="2400" b="1" dirty="0" smtClean="0">
                <a:solidFill>
                  <a:srgbClr val="FF0000"/>
                </a:solidFill>
                <a:latin typeface="Verdana" pitchFamily="34" charset="0"/>
                <a:ea typeface="Verdana" pitchFamily="34" charset="0"/>
                <a:cs typeface="Verdana" pitchFamily="34" charset="0"/>
              </a:rPr>
              <a:t>NAD 83(2011)			--- Geoid12B</a:t>
            </a:r>
          </a:p>
          <a:p>
            <a:pPr>
              <a:defRPr/>
            </a:pPr>
            <a:endParaRPr lang="en-US" b="1" dirty="0" smtClean="0">
              <a:latin typeface="Verdana" pitchFamily="34" charset="0"/>
              <a:ea typeface="Verdana" pitchFamily="34" charset="0"/>
              <a:cs typeface="Verdana" pitchFamily="34" charset="0"/>
            </a:endParaRPr>
          </a:p>
          <a:p>
            <a:pPr marL="0" indent="0">
              <a:buFont typeface="Arial" charset="0"/>
              <a:buNone/>
              <a:defRPr/>
            </a:pPr>
            <a:endParaRPr lang="en-US" b="1" dirty="0" smtClean="0">
              <a:solidFill>
                <a:srgbClr val="92D050"/>
              </a:solidFill>
              <a:latin typeface="Verdana" pitchFamily="34" charset="0"/>
              <a:ea typeface="Verdana" pitchFamily="34" charset="0"/>
              <a:cs typeface="Verdana" pitchFamily="34" charset="0"/>
            </a:endParaRPr>
          </a:p>
          <a:p>
            <a:pPr marL="0" indent="0">
              <a:buFont typeface="Arial" charset="0"/>
              <a:buNone/>
              <a:defRPr/>
            </a:pPr>
            <a:r>
              <a:rPr lang="en-US" sz="2400" b="1" dirty="0" smtClean="0">
                <a:solidFill>
                  <a:srgbClr val="008000"/>
                </a:solidFill>
                <a:latin typeface="Verdana" pitchFamily="34" charset="0"/>
                <a:ea typeface="Verdana" pitchFamily="34" charset="0"/>
                <a:cs typeface="Verdana" pitchFamily="34" charset="0"/>
              </a:rPr>
              <a:t>NAD </a:t>
            </a:r>
            <a:r>
              <a:rPr lang="en-US" sz="2400" b="1" dirty="0">
                <a:solidFill>
                  <a:srgbClr val="008000"/>
                </a:solidFill>
                <a:latin typeface="Verdana" pitchFamily="34" charset="0"/>
                <a:ea typeface="Verdana" pitchFamily="34" charset="0"/>
                <a:cs typeface="Verdana" pitchFamily="34" charset="0"/>
              </a:rPr>
              <a:t>83(2007) </a:t>
            </a:r>
            <a:r>
              <a:rPr lang="en-US" sz="2400" b="1" dirty="0" smtClean="0">
                <a:solidFill>
                  <a:srgbClr val="008000"/>
                </a:solidFill>
                <a:latin typeface="Verdana" pitchFamily="34" charset="0"/>
                <a:ea typeface="Verdana" pitchFamily="34" charset="0"/>
                <a:cs typeface="Verdana" pitchFamily="34" charset="0"/>
              </a:rPr>
              <a:t>			--- Geoid09</a:t>
            </a:r>
          </a:p>
          <a:p>
            <a:pPr marL="0" indent="0">
              <a:buFont typeface="Arial" charset="0"/>
              <a:buNone/>
              <a:defRPr/>
            </a:pPr>
            <a:endParaRPr lang="en-US" b="1" dirty="0">
              <a:solidFill>
                <a:srgbClr val="92D050"/>
              </a:solidFill>
              <a:latin typeface="Verdana" pitchFamily="34" charset="0"/>
              <a:ea typeface="Verdana" pitchFamily="34" charset="0"/>
              <a:cs typeface="Verdana" pitchFamily="34" charset="0"/>
            </a:endParaRPr>
          </a:p>
          <a:p>
            <a:pPr marL="0" indent="0">
              <a:buFont typeface="Arial" charset="0"/>
              <a:buNone/>
              <a:defRPr/>
            </a:pPr>
            <a:endParaRPr lang="en-US" b="1" dirty="0" smtClean="0">
              <a:solidFill>
                <a:srgbClr val="4F81BD"/>
              </a:solidFill>
              <a:latin typeface="Verdana" pitchFamily="34" charset="0"/>
              <a:ea typeface="Verdana" pitchFamily="34" charset="0"/>
              <a:cs typeface="Verdana" pitchFamily="34" charset="0"/>
            </a:endParaRPr>
          </a:p>
          <a:p>
            <a:pPr marL="0" indent="0">
              <a:buFont typeface="Arial" charset="0"/>
              <a:buNone/>
              <a:defRPr/>
            </a:pPr>
            <a:r>
              <a:rPr lang="en-US" sz="2400" b="1" dirty="0" smtClean="0">
                <a:solidFill>
                  <a:srgbClr val="4F81BD"/>
                </a:solidFill>
                <a:latin typeface="Verdana" pitchFamily="34" charset="0"/>
                <a:ea typeface="Verdana" pitchFamily="34" charset="0"/>
                <a:cs typeface="Verdana" pitchFamily="34" charset="0"/>
              </a:rPr>
              <a:t>NAD 83(19xx)			--- Geoid03</a:t>
            </a:r>
          </a:p>
          <a:p>
            <a:pPr marL="0" indent="0">
              <a:buFont typeface="Arial" charset="0"/>
              <a:buNone/>
              <a:defRPr/>
            </a:pPr>
            <a:r>
              <a:rPr lang="en-US" sz="2400" b="1" dirty="0" smtClean="0">
                <a:solidFill>
                  <a:srgbClr val="4F81BD"/>
                </a:solidFill>
                <a:latin typeface="Verdana" pitchFamily="34" charset="0"/>
                <a:ea typeface="Verdana" pitchFamily="34" charset="0"/>
                <a:cs typeface="Verdana" pitchFamily="34" charset="0"/>
              </a:rPr>
              <a:t>					--- Geoid99</a:t>
            </a:r>
          </a:p>
          <a:p>
            <a:pPr marL="0" indent="0">
              <a:buFont typeface="Arial" charset="0"/>
              <a:buNone/>
              <a:defRPr/>
            </a:pPr>
            <a:r>
              <a:rPr lang="en-US" sz="2400" b="1" dirty="0" smtClean="0">
                <a:solidFill>
                  <a:srgbClr val="4F81BD"/>
                </a:solidFill>
                <a:latin typeface="Verdana" pitchFamily="34" charset="0"/>
                <a:ea typeface="Verdana" pitchFamily="34" charset="0"/>
                <a:cs typeface="Verdana" pitchFamily="34" charset="0"/>
              </a:rPr>
              <a:t>		</a:t>
            </a:r>
            <a:r>
              <a:rPr lang="en-US" sz="2400" b="1" dirty="0">
                <a:solidFill>
                  <a:srgbClr val="4F81BD"/>
                </a:solidFill>
                <a:latin typeface="Verdana" pitchFamily="34" charset="0"/>
                <a:ea typeface="Verdana" pitchFamily="34" charset="0"/>
                <a:cs typeface="Verdana" pitchFamily="34" charset="0"/>
              </a:rPr>
              <a:t>			</a:t>
            </a:r>
            <a:r>
              <a:rPr lang="en-US" sz="2400" b="1" dirty="0" smtClean="0">
                <a:solidFill>
                  <a:srgbClr val="4F81BD"/>
                </a:solidFill>
                <a:latin typeface="Verdana" pitchFamily="34" charset="0"/>
                <a:ea typeface="Verdana" pitchFamily="34" charset="0"/>
                <a:cs typeface="Verdana" pitchFamily="34" charset="0"/>
              </a:rPr>
              <a:t>--- Geoid96</a:t>
            </a:r>
          </a:p>
        </p:txBody>
      </p:sp>
      <p:sp>
        <p:nvSpPr>
          <p:cNvPr id="2" name="Rectangle 1"/>
          <p:cNvSpPr/>
          <p:nvPr/>
        </p:nvSpPr>
        <p:spPr>
          <a:xfrm>
            <a:off x="182880" y="1508760"/>
            <a:ext cx="8290560" cy="685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167640" y="2910840"/>
            <a:ext cx="8290560" cy="838200"/>
          </a:xfrm>
          <a:prstGeom prst="rect">
            <a:avLst/>
          </a:prstGeom>
          <a:noFill/>
          <a:ln w="317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67640" y="4373880"/>
            <a:ext cx="8290560" cy="175260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43608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z="3200" b="1" dirty="0" smtClean="0">
                <a:solidFill>
                  <a:srgbClr val="000099"/>
                </a:solidFill>
              </a:rPr>
              <a:t>Current and Best NGS Geoid: USGG2012</a:t>
            </a:r>
          </a:p>
        </p:txBody>
      </p:sp>
      <p:sp>
        <p:nvSpPr>
          <p:cNvPr id="45059" name="Content Placeholder 3"/>
          <p:cNvSpPr>
            <a:spLocks noGrp="1"/>
          </p:cNvSpPr>
          <p:nvPr>
            <p:ph sz="half" idx="1"/>
          </p:nvPr>
        </p:nvSpPr>
        <p:spPr>
          <a:xfrm>
            <a:off x="76200" y="1892300"/>
            <a:ext cx="4267200" cy="3822700"/>
          </a:xfrm>
        </p:spPr>
        <p:txBody>
          <a:bodyPr/>
          <a:lstStyle/>
          <a:p>
            <a:r>
              <a:rPr lang="en-US" altLang="en-US" sz="2400" dirty="0" smtClean="0">
                <a:solidFill>
                  <a:srgbClr val="000099"/>
                </a:solidFill>
              </a:rPr>
              <a:t>GRACE + 2 </a:t>
            </a:r>
            <a:r>
              <a:rPr lang="en-US" altLang="en-US" sz="2400" dirty="0" err="1" smtClean="0">
                <a:solidFill>
                  <a:srgbClr val="000099"/>
                </a:solidFill>
              </a:rPr>
              <a:t>yrs</a:t>
            </a:r>
            <a:r>
              <a:rPr lang="en-US" altLang="en-US" sz="2400" dirty="0" smtClean="0">
                <a:solidFill>
                  <a:srgbClr val="000099"/>
                </a:solidFill>
              </a:rPr>
              <a:t> of GOCE + other satellite data </a:t>
            </a:r>
          </a:p>
          <a:p>
            <a:r>
              <a:rPr lang="en-US" altLang="en-US" sz="2400" dirty="0" smtClean="0">
                <a:solidFill>
                  <a:srgbClr val="000099"/>
                </a:solidFill>
              </a:rPr>
              <a:t>+ World Gravity Model (EGM2008) </a:t>
            </a:r>
          </a:p>
          <a:p>
            <a:r>
              <a:rPr lang="en-US" altLang="en-US" sz="2400" dirty="0" smtClean="0">
                <a:solidFill>
                  <a:srgbClr val="000099"/>
                </a:solidFill>
              </a:rPr>
              <a:t>+ Estimated Gravity from Topography </a:t>
            </a:r>
          </a:p>
          <a:p>
            <a:r>
              <a:rPr lang="en-US" altLang="en-US" sz="2400" dirty="0" smtClean="0">
                <a:solidFill>
                  <a:srgbClr val="000099"/>
                </a:solidFill>
              </a:rPr>
              <a:t>+ Around Two Million Surface Gravity Points</a:t>
            </a:r>
          </a:p>
        </p:txBody>
      </p:sp>
      <p:pic>
        <p:nvPicPr>
          <p:cNvPr id="45060"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2114550"/>
            <a:ext cx="4408488" cy="2686050"/>
          </a:xfrm>
        </p:spPr>
      </p:pic>
      <p:pic>
        <p:nvPicPr>
          <p:cNvPr id="4506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7713" y="2133600"/>
            <a:ext cx="62388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5303520"/>
            <a:ext cx="9144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pPr>
            <a:endParaRPr lang="en-US" altLang="en-US" sz="1800" dirty="0" smtClean="0">
              <a:solidFill>
                <a:prstClr val="black"/>
              </a:solidFill>
              <a:latin typeface="Arial" pitchFamily="34" charset="0"/>
              <a:ea typeface="+mn-ea"/>
            </a:endParaRPr>
          </a:p>
          <a:p>
            <a:pPr algn="ctr" defTabSz="914400" eaLnBrk="1" hangingPunct="1">
              <a:spcBef>
                <a:spcPct val="0"/>
              </a:spcBef>
              <a:buFontTx/>
              <a:buNone/>
            </a:pPr>
            <a:r>
              <a:rPr lang="en-US" altLang="en-US" sz="2400" dirty="0" smtClean="0">
                <a:solidFill>
                  <a:srgbClr val="FF0000"/>
                </a:solidFill>
                <a:latin typeface="Arial" pitchFamily="34" charset="0"/>
                <a:ea typeface="+mn-ea"/>
              </a:rPr>
              <a:t>But even this isn’t good enough for a 1-2 cm  accuracy vertical reference surface</a:t>
            </a:r>
          </a:p>
          <a:p>
            <a:pPr algn="ctr" defTabSz="914400" eaLnBrk="1" hangingPunct="1">
              <a:spcBef>
                <a:spcPct val="0"/>
              </a:spcBef>
              <a:buFontTx/>
              <a:buNone/>
            </a:pPr>
            <a:endParaRPr lang="en-US" altLang="en-US" sz="1800" dirty="0" smtClean="0">
              <a:solidFill>
                <a:prstClr val="black"/>
              </a:solidFill>
              <a:latin typeface="Arial" pitchFamily="34" charset="0"/>
              <a:ea typeface="+mn-ea"/>
            </a:endParaRPr>
          </a:p>
        </p:txBody>
      </p:sp>
    </p:spTree>
    <p:extLst>
      <p:ext uri="{BB962C8B-B14F-4D97-AF65-F5344CB8AC3E}">
        <p14:creationId xmlns:p14="http://schemas.microsoft.com/office/powerpoint/2010/main" val="1381512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4021138" y="1676400"/>
            <a:ext cx="4741862" cy="5027613"/>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Replace the Vertical Datum of the USA by 2022 (at today’s funding)</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GRAV-D is: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An airborne gravity survey of the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 2022 gravimetric geoid accurate to 1 cm</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Long-term monitoring of geoid change over time</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Acting Manager: Monica Youngman</a:t>
            </a:r>
          </a:p>
          <a:p>
            <a:pPr defTabSz="913028">
              <a:spcBef>
                <a:spcPts val="281"/>
              </a:spcBef>
              <a:buClr>
                <a:srgbClr val="000000"/>
              </a:buClr>
              <a:buSzPct val="100000"/>
              <a:defRPr/>
            </a:pPr>
            <a:r>
              <a:rPr lang="en-US" sz="2000" dirty="0">
                <a:solidFill>
                  <a:srgbClr val="000099"/>
                </a:solidFill>
                <a:latin typeface="Calibri"/>
                <a:ea typeface="ＭＳ Ｐゴシック" charset="0"/>
                <a:cs typeface="Times New Roman" pitchFamily="18" charset="0"/>
                <a:sym typeface="Times New Roman" pitchFamily="18" charset="0"/>
              </a:rPr>
              <a:t>	Monica.Youngman@noaa.gov</a:t>
            </a:r>
          </a:p>
        </p:txBody>
      </p:sp>
      <p:pic>
        <p:nvPicPr>
          <p:cNvPr id="297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442108"/>
            <a:ext cx="8458200" cy="1087459"/>
          </a:xfrm>
          <a:prstGeom prst="rect">
            <a:avLst/>
          </a:prstGeom>
          <a:noFill/>
          <a:ln w="12700">
            <a:noFill/>
            <a:miter lim="0"/>
            <a:headEnd/>
            <a:tailEnd/>
          </a:ln>
        </p:spPr>
        <p:txBody>
          <a:bodyPr lIns="88882" tIns="50791" rIns="88882" bIns="50791" anchor="ctr">
            <a:spAutoFit/>
          </a:bodyPr>
          <a:lstStyle/>
          <a:p>
            <a:pPr algn="ctr" defTabSz="913028">
              <a:defRPr/>
            </a:pPr>
            <a:r>
              <a:rPr lang="en-US" sz="3200" b="1" dirty="0">
                <a:solidFill>
                  <a:srgbClr val="000099"/>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3200" b="1" dirty="0">
              <a:solidFill>
                <a:srgbClr val="000099"/>
              </a:solidFill>
              <a:latin typeface="Calibri"/>
              <a:ea typeface="ＭＳ Ｐゴシック" charset="0"/>
              <a:cs typeface="ＭＳ Ｐゴシック" charset="0"/>
            </a:endParaRPr>
          </a:p>
        </p:txBody>
      </p:sp>
      <p:pic>
        <p:nvPicPr>
          <p:cNvPr id="29702"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54480"/>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3" name="Rectangle 4"/>
          <p:cNvSpPr txBox="1">
            <a:spLocks noChangeArrowheads="1"/>
          </p:cNvSpPr>
          <p:nvPr/>
        </p:nvSpPr>
        <p:spPr bwMode="auto">
          <a:xfrm>
            <a:off x="307016" y="5978687"/>
            <a:ext cx="3402013"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dirty="0" smtClean="0">
                <a:solidFill>
                  <a:srgbClr val="FFFF00"/>
                </a:solidFill>
                <a:ea typeface="+mn-ea"/>
              </a:rPr>
              <a:t>Gravity</a:t>
            </a:r>
            <a:r>
              <a:rPr lang="en-US" altLang="en-US" sz="1800" i="1" dirty="0" smtClean="0">
                <a:solidFill>
                  <a:srgbClr val="FFFF00"/>
                </a:solidFill>
                <a:ea typeface="+mn-ea"/>
              </a:rPr>
              <a:t> and </a:t>
            </a:r>
            <a:r>
              <a:rPr lang="en-US" altLang="en-US" sz="1800" b="1" i="1" u="sng" dirty="0" smtClean="0">
                <a:solidFill>
                  <a:srgbClr val="FFFF00"/>
                </a:solidFill>
                <a:ea typeface="+mn-ea"/>
              </a:rPr>
              <a:t>Heights</a:t>
            </a:r>
            <a:r>
              <a:rPr lang="en-US" altLang="en-US" sz="1800" i="1" dirty="0" smtClean="0">
                <a:solidFill>
                  <a:srgbClr val="FFFF00"/>
                </a:solidFill>
                <a:ea typeface="+mn-ea"/>
              </a:rPr>
              <a:t> are</a:t>
            </a:r>
          </a:p>
          <a:p>
            <a:pPr algn="ctr" defTabSz="914400" eaLnBrk="1" hangingPunct="1">
              <a:buFontTx/>
              <a:buNone/>
            </a:pPr>
            <a:r>
              <a:rPr lang="en-US" altLang="en-US" sz="1800" i="1" dirty="0" smtClean="0">
                <a:solidFill>
                  <a:srgbClr val="FFFF00"/>
                </a:solidFill>
                <a:ea typeface="+mn-ea"/>
              </a:rPr>
              <a:t>inseparably connected</a:t>
            </a:r>
            <a:endParaRPr lang="en-US" altLang="en-US" sz="1800" b="1" i="1" dirty="0" smtClean="0">
              <a:solidFill>
                <a:prstClr val="black"/>
              </a:solidFill>
              <a:ea typeface="+mn-ea"/>
            </a:endParaRPr>
          </a:p>
        </p:txBody>
      </p:sp>
    </p:spTree>
    <p:extLst>
      <p:ext uri="{BB962C8B-B14F-4D97-AF65-F5344CB8AC3E}">
        <p14:creationId xmlns:p14="http://schemas.microsoft.com/office/powerpoint/2010/main" val="224213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3600" b="1" dirty="0">
                <a:solidFill>
                  <a:srgbClr val="000099"/>
                </a:solidFill>
                <a:latin typeface="Times New Roman" pitchFamily="18" charset="0"/>
                <a:ea typeface="+mn-ea"/>
                <a:cs typeface="Times New Roman" pitchFamily="18" charset="0"/>
              </a:rPr>
              <a:t>Building a Gravity Field</a:t>
            </a:r>
          </a:p>
        </p:txBody>
      </p:sp>
      <p:grpSp>
        <p:nvGrpSpPr>
          <p:cNvPr id="23" name="Group 22"/>
          <p:cNvGrpSpPr>
            <a:grpSpLocks/>
          </p:cNvGrpSpPr>
          <p:nvPr/>
        </p:nvGrpSpPr>
        <p:grpSpPr bwMode="auto">
          <a:xfrm>
            <a:off x="76200" y="1189038"/>
            <a:ext cx="8305800" cy="1831975"/>
            <a:chOff x="76200" y="1189299"/>
            <a:chExt cx="8305800" cy="1832303"/>
          </a:xfrm>
        </p:grpSpPr>
        <p:pic>
          <p:nvPicPr>
            <p:cNvPr id="44053" name="Picture 2" descr="C:\Work\Presentations\Graphics\grace_satellite-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
            <p:cNvPicPr>
              <a:picLocks noChangeAspect="1" noChangeArrowheads="1"/>
            </p:cNvPicPr>
            <p:nvPr/>
          </p:nvPicPr>
          <p:blipFill>
            <a:blip r:embed="rId4">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Box 10"/>
            <p:cNvSpPr txBox="1">
              <a:spLocks noChangeArrowheads="1"/>
            </p:cNvSpPr>
            <p:nvPr/>
          </p:nvSpPr>
          <p:spPr bwMode="auto">
            <a:xfrm>
              <a:off x="3722190" y="1524000"/>
              <a:ext cx="2373810" cy="7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Long Wavelengths</a:t>
              </a:r>
            </a:p>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 250 km)</a:t>
              </a:r>
            </a:p>
          </p:txBody>
        </p:sp>
        <p:sp>
          <p:nvSpPr>
            <p:cNvPr id="44056" name="TextBox 11"/>
            <p:cNvSpPr txBox="1">
              <a:spLocks noChangeArrowheads="1"/>
            </p:cNvSpPr>
            <p:nvPr/>
          </p:nvSpPr>
          <p:spPr bwMode="auto">
            <a:xfrm>
              <a:off x="76200" y="2590800"/>
              <a:ext cx="4142755" cy="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44049" name="Picture 3" descr="C:\Work\Presentations\Graphics\Citation\NOAA Jet CU.jpg"/>
            <p:cNvPicPr>
              <a:picLocks noChangeAspect="1" noChangeArrowheads="1"/>
            </p:cNvPicPr>
            <p:nvPr/>
          </p:nvPicPr>
          <p:blipFill>
            <a:blip r:embed="rId5">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Box 13"/>
            <p:cNvSpPr txBox="1">
              <a:spLocks noChangeArrowheads="1"/>
            </p:cNvSpPr>
            <p:nvPr/>
          </p:nvSpPr>
          <p:spPr bwMode="auto">
            <a:xfrm>
              <a:off x="3548398" y="3624713"/>
              <a:ext cx="2852402"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Intermediate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(500 km to 20 km)</a:t>
              </a:r>
            </a:p>
          </p:txBody>
        </p:sp>
        <p:pic>
          <p:nvPicPr>
            <p:cNvPr id="44051" name="Picture 4" descr="ak08_grav_prelim.PNG"/>
            <p:cNvPicPr>
              <a:picLocks noChangeAspect="1"/>
            </p:cNvPicPr>
            <p:nvPr/>
          </p:nvPicPr>
          <p:blipFill>
            <a:blip r:embed="rId6">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44045" name="Picture 4" descr="C:\Work\GRAV-D\Images-graphics\NEW ORLEANS AP.JPG"/>
            <p:cNvPicPr>
              <a:picLocks noChangeAspect="1" noChangeArrowheads="1"/>
            </p:cNvPicPr>
            <p:nvPr/>
          </p:nvPicPr>
          <p:blipFill>
            <a:blip r:embed="rId7">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Surface Measurement and </a:t>
              </a:r>
            </a:p>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Predicted Gravity from Topography</a:t>
              </a:r>
            </a:p>
          </p:txBody>
        </p:sp>
        <p:sp>
          <p:nvSpPr>
            <p:cNvPr id="44047" name="TextBox 22"/>
            <p:cNvSpPr txBox="1">
              <a:spLocks noChangeArrowheads="1"/>
            </p:cNvSpPr>
            <p:nvPr/>
          </p:nvSpPr>
          <p:spPr bwMode="auto">
            <a:xfrm>
              <a:off x="3886200" y="5311999"/>
              <a:ext cx="2115021"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Short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(&lt; 100 km)</a:t>
              </a:r>
            </a:p>
          </p:txBody>
        </p:sp>
        <p:pic>
          <p:nvPicPr>
            <p:cNvPr id="44048" name="Picture 5"/>
            <p:cNvPicPr>
              <a:picLocks noChangeAspect="1" noChangeArrowheads="1"/>
            </p:cNvPicPr>
            <p:nvPr/>
          </p:nvPicPr>
          <p:blipFill>
            <a:blip r:embed="rId8">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8"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2"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sp>
        <p:nvSpPr>
          <p:cNvPr id="38" name="Rectangle 37"/>
          <p:cNvSpPr/>
          <p:nvPr/>
        </p:nvSpPr>
        <p:spPr>
          <a:xfrm>
            <a:off x="320040" y="3048000"/>
            <a:ext cx="844296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solidFill>
                <a:prstClr val="white"/>
              </a:solidFill>
            </a:endParaRPr>
          </a:p>
        </p:txBody>
      </p:sp>
    </p:spTree>
    <p:extLst>
      <p:ext uri="{BB962C8B-B14F-4D97-AF65-F5344CB8AC3E}">
        <p14:creationId xmlns:p14="http://schemas.microsoft.com/office/powerpoint/2010/main" val="107435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3200" b="1" dirty="0" smtClean="0">
                <a:solidFill>
                  <a:srgbClr val="000099"/>
                </a:solidFill>
              </a:rPr>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smtClean="0"/>
              <a:t>Entire U.S. and territories</a:t>
            </a:r>
          </a:p>
          <a:p>
            <a:pPr lvl="1">
              <a:buFont typeface="Arial" pitchFamily="34" charset="0"/>
              <a:buChar char="–"/>
              <a:defRPr/>
            </a:pPr>
            <a:r>
              <a:rPr lang="en-US" altLang="en-US" sz="1800" dirty="0" smtClean="0"/>
              <a:t>Total Square Kilometers: 15.6 million</a:t>
            </a:r>
          </a:p>
          <a:p>
            <a:pPr lvl="1">
              <a:buFont typeface="Arial" pitchFamily="34" charset="0"/>
              <a:buChar char="–"/>
              <a:defRPr/>
            </a:pPr>
            <a:r>
              <a:rPr lang="en-US" altLang="en-US" sz="1800" dirty="0" smtClean="0"/>
              <a:t>~200 km buffer around territory or shelf break if possible</a:t>
            </a:r>
          </a:p>
          <a:p>
            <a:pPr lvl="1">
              <a:buFont typeface="Arial" pitchFamily="34" charset="0"/>
              <a:buChar char="–"/>
              <a:defRPr/>
            </a:pPr>
            <a:r>
              <a:rPr lang="en-US" altLang="en-US" sz="1800" dirty="0" smtClean="0"/>
              <a:t>Initial target area for 2022 deadline</a:t>
            </a:r>
            <a:endParaRPr lang="en-US" altLang="en-US" sz="2400" dirty="0" smtClean="0"/>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580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763"/>
            <a:ext cx="9144000" cy="455613"/>
          </a:xfrm>
          <a:solidFill>
            <a:schemeClr val="accent1">
              <a:lumMod val="40000"/>
              <a:lumOff val="60000"/>
            </a:schemeClr>
          </a:solidFill>
        </p:spPr>
        <p:txBody>
          <a:bodyPr/>
          <a:lstStyle/>
          <a:p>
            <a:pPr>
              <a:defRPr/>
            </a:pPr>
            <a:r>
              <a:rPr lang="en-US" sz="2400" dirty="0" smtClean="0"/>
              <a:t>GRAV-D Status 3-31-17: 59%</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Tree>
    <p:extLst>
      <p:ext uri="{BB962C8B-B14F-4D97-AF65-F5344CB8AC3E}">
        <p14:creationId xmlns:p14="http://schemas.microsoft.com/office/powerpoint/2010/main" val="3326480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28600"/>
            <a:ext cx="8229600" cy="1143000"/>
          </a:xfrm>
        </p:spPr>
        <p:txBody>
          <a:bodyPr/>
          <a:lstStyle/>
          <a:p>
            <a:r>
              <a:rPr lang="en-US" altLang="en-US" sz="3600" b="1" dirty="0" smtClean="0">
                <a:solidFill>
                  <a:srgbClr val="000099"/>
                </a:solidFill>
              </a:rPr>
              <a:t>Survey and Block Plans</a:t>
            </a:r>
          </a:p>
        </p:txBody>
      </p:sp>
      <p:sp>
        <p:nvSpPr>
          <p:cNvPr id="3" name="Content Placeholder 2"/>
          <p:cNvSpPr>
            <a:spLocks noGrp="1"/>
          </p:cNvSpPr>
          <p:nvPr>
            <p:ph sz="half" idx="1"/>
          </p:nvPr>
        </p:nvSpPr>
        <p:spPr>
          <a:xfrm>
            <a:off x="320040" y="1646237"/>
            <a:ext cx="4038600" cy="4525963"/>
          </a:xfrm>
        </p:spPr>
        <p:txBody>
          <a:bodyPr/>
          <a:lstStyle/>
          <a:p>
            <a:pPr>
              <a:buFont typeface="Arial" charset="0"/>
              <a:buChar char="•"/>
              <a:defRPr/>
            </a:pPr>
            <a:r>
              <a:rPr lang="en-US" dirty="0" smtClean="0">
                <a:solidFill>
                  <a:srgbClr val="000099"/>
                </a:solidFill>
                <a:latin typeface="+mj-lt"/>
              </a:rPr>
              <a:t>Data lines spaced 10 km apart</a:t>
            </a:r>
          </a:p>
          <a:p>
            <a:pPr>
              <a:buFont typeface="Arial" charset="0"/>
              <a:buChar char="•"/>
              <a:defRPr/>
            </a:pPr>
            <a:r>
              <a:rPr lang="en-US" dirty="0" smtClean="0">
                <a:solidFill>
                  <a:srgbClr val="000099"/>
                </a:solidFill>
                <a:latin typeface="+mj-lt"/>
              </a:rPr>
              <a:t>Cross lines spaced 60-80 km apart</a:t>
            </a:r>
          </a:p>
          <a:p>
            <a:pPr>
              <a:buFont typeface="Arial" charset="0"/>
              <a:buChar char="•"/>
              <a:defRPr/>
            </a:pPr>
            <a:r>
              <a:rPr lang="en-US" dirty="0" smtClean="0">
                <a:solidFill>
                  <a:srgbClr val="000099"/>
                </a:solidFill>
                <a:latin typeface="+mj-lt"/>
              </a:rPr>
              <a:t>Flight altitude 20,000 </a:t>
            </a:r>
            <a:r>
              <a:rPr lang="en-US" dirty="0" err="1" smtClean="0">
                <a:solidFill>
                  <a:srgbClr val="000099"/>
                </a:solidFill>
                <a:latin typeface="+mj-lt"/>
              </a:rPr>
              <a:t>ft</a:t>
            </a:r>
            <a:endParaRPr lang="en-US" dirty="0" smtClean="0">
              <a:solidFill>
                <a:srgbClr val="000099"/>
              </a:solidFill>
              <a:latin typeface="+mj-lt"/>
            </a:endParaRPr>
          </a:p>
          <a:p>
            <a:pPr>
              <a:buFont typeface="Arial" charset="0"/>
              <a:buChar char="•"/>
              <a:defRPr/>
            </a:pPr>
            <a:r>
              <a:rPr lang="en-US" dirty="0" smtClean="0">
                <a:solidFill>
                  <a:srgbClr val="000099"/>
                </a:solidFill>
                <a:latin typeface="+mj-lt"/>
              </a:rPr>
              <a:t>Nominal speed 220-250 </a:t>
            </a:r>
            <a:r>
              <a:rPr lang="en-US" dirty="0" err="1" smtClean="0">
                <a:solidFill>
                  <a:srgbClr val="000099"/>
                </a:solidFill>
                <a:latin typeface="+mj-lt"/>
              </a:rPr>
              <a:t>kts</a:t>
            </a:r>
            <a:endParaRPr lang="en-US" dirty="0">
              <a:solidFill>
                <a:srgbClr val="000099"/>
              </a:solidFill>
              <a:latin typeface="+mj-lt"/>
            </a:endParaRPr>
          </a:p>
        </p:txBody>
      </p:sp>
      <p:pic>
        <p:nvPicPr>
          <p:cNvPr id="56324" name="Picture 2" descr="Z:\GRAV-D\Communication\GRAV-D EN06 Flight Plan.png"/>
          <p:cNvPicPr>
            <a:picLocks noChangeAspect="1" noChangeArrowheads="1"/>
          </p:cNvPicPr>
          <p:nvPr/>
        </p:nvPicPr>
        <p:blipFill>
          <a:blip r:embed="rId3">
            <a:extLst>
              <a:ext uri="{28A0092B-C50C-407E-A947-70E740481C1C}">
                <a14:useLocalDpi xmlns:a14="http://schemas.microsoft.com/office/drawing/2010/main" val="0"/>
              </a:ext>
            </a:extLst>
          </a:blip>
          <a:srcRect t="6071" b="2927"/>
          <a:stretch>
            <a:fillRect/>
          </a:stretch>
        </p:blipFill>
        <p:spPr bwMode="auto">
          <a:xfrm>
            <a:off x="4800600" y="1695276"/>
            <a:ext cx="4114800" cy="48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775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82880"/>
            <a:ext cx="9144000" cy="859472"/>
          </a:xfrm>
        </p:spPr>
        <p:txBody>
          <a:bodyPr/>
          <a:lstStyle/>
          <a:p>
            <a:r>
              <a:rPr lang="en-US" altLang="en-US" sz="3200" b="1" dirty="0" smtClean="0">
                <a:solidFill>
                  <a:srgbClr val="000099"/>
                </a:solidFill>
              </a:rPr>
              <a:t>NGS MISSION - The NSRS</a:t>
            </a:r>
          </a:p>
        </p:txBody>
      </p:sp>
      <p:sp>
        <p:nvSpPr>
          <p:cNvPr id="2" name="TextBox 1"/>
          <p:cNvSpPr txBox="1"/>
          <p:nvPr/>
        </p:nvSpPr>
        <p:spPr>
          <a:xfrm>
            <a:off x="45720" y="1371600"/>
            <a:ext cx="5186548"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Define</a:t>
            </a:r>
            <a:r>
              <a:rPr kumimoji="0" lang="en-US" sz="24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 - National Coordinate Sys. (NSRS)</a:t>
            </a:r>
            <a:endPar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endParaRPr>
          </a:p>
        </p:txBody>
      </p:sp>
      <p:pic>
        <p:nvPicPr>
          <p:cNvPr id="6" name="Picture 11" descr="DanglingRope DR2 disk small"/>
          <p:cNvPicPr>
            <a:picLocks noChangeArrowheads="1"/>
          </p:cNvPicPr>
          <p:nvPr/>
        </p:nvPicPr>
        <p:blipFill>
          <a:blip r:embed="rId3">
            <a:extLst>
              <a:ext uri="{28A0092B-C50C-407E-A947-70E740481C1C}">
                <a14:useLocalDpi xmlns:a14="http://schemas.microsoft.com/office/drawing/2010/main" val="0"/>
              </a:ext>
            </a:extLst>
          </a:blip>
          <a:srcRect l="8496" t="5078" r="11719" b="9766"/>
          <a:stretch>
            <a:fillRect/>
          </a:stretch>
        </p:blipFill>
        <p:spPr bwMode="auto">
          <a:xfrm>
            <a:off x="5212080" y="1234440"/>
            <a:ext cx="2306638" cy="178593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5956" t="9258" r="21514"/>
          <a:stretch/>
        </p:blipFill>
        <p:spPr>
          <a:xfrm>
            <a:off x="6769465" y="1143000"/>
            <a:ext cx="2191655" cy="2839496"/>
          </a:xfrm>
          <a:prstGeom prst="rect">
            <a:avLst/>
          </a:prstGeom>
          <a:ln w="25400">
            <a:solidFill>
              <a:schemeClr val="tx1"/>
            </a:solidFill>
          </a:ln>
        </p:spPr>
      </p:pic>
      <p:sp>
        <p:nvSpPr>
          <p:cNvPr id="9" name="TextBox 8"/>
          <p:cNvSpPr txBox="1"/>
          <p:nvPr/>
        </p:nvSpPr>
        <p:spPr>
          <a:xfrm>
            <a:off x="45720" y="3515975"/>
            <a:ext cx="277319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99"/>
                </a:solidFill>
                <a:effectLst/>
                <a:uLnTx/>
                <a:uFillTx/>
                <a:latin typeface="Calibri" pitchFamily="34" charset="0"/>
                <a:ea typeface="ＭＳ Ｐゴシック" pitchFamily="34" charset="-128"/>
                <a:cs typeface="Arial"/>
                <a:sym typeface="Arial"/>
              </a:rPr>
              <a:t>Maintain</a:t>
            </a:r>
            <a:r>
              <a:rPr kumimoji="0" lang="en-US" sz="2400" b="0" i="0" u="none" strike="noStrike" kern="1200" cap="none" spc="0" normalizeH="0" baseline="0" noProof="0" dirty="0" smtClean="0">
                <a:ln>
                  <a:noFill/>
                </a:ln>
                <a:solidFill>
                  <a:srgbClr val="000099"/>
                </a:solidFill>
                <a:effectLst/>
                <a:uLnTx/>
                <a:uFillTx/>
                <a:latin typeface="Calibri" pitchFamily="34" charset="0"/>
                <a:ea typeface="ＭＳ Ｐゴシック" pitchFamily="34" charset="-128"/>
                <a:cs typeface="Arial"/>
                <a:sym typeface="Arial"/>
              </a:rPr>
              <a:t> -  the NSRS</a:t>
            </a:r>
            <a:endParaRPr kumimoji="0" lang="en-US" sz="2400" b="0" i="0" u="none" strike="noStrike" kern="1200" cap="none" spc="0" normalizeH="0" baseline="0" noProof="0" dirty="0">
              <a:ln>
                <a:noFill/>
              </a:ln>
              <a:solidFill>
                <a:srgbClr val="000099"/>
              </a:solidFill>
              <a:effectLst/>
              <a:uLnTx/>
              <a:uFillTx/>
              <a:latin typeface="Calibri" pitchFamily="34" charset="0"/>
              <a:ea typeface="ＭＳ Ｐゴシック" pitchFamily="34" charset="-128"/>
              <a:cs typeface="Arial"/>
              <a:sym typeface="Aria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964" t="18526" r="41595" b="24203"/>
          <a:stretch/>
        </p:blipFill>
        <p:spPr bwMode="auto">
          <a:xfrm>
            <a:off x="2880360" y="2240280"/>
            <a:ext cx="2846295" cy="2865648"/>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8208" t="7982" r="19329" b="20321"/>
          <a:stretch/>
        </p:blipFill>
        <p:spPr bwMode="auto">
          <a:xfrm>
            <a:off x="3657600" y="2606040"/>
            <a:ext cx="2857044" cy="2562055"/>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8321" t="8125" r="19328" b="37857"/>
          <a:stretch/>
        </p:blipFill>
        <p:spPr bwMode="auto">
          <a:xfrm>
            <a:off x="4389120" y="2743200"/>
            <a:ext cx="3800902" cy="2572603"/>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7985" t="7981" r="18993" b="25105"/>
          <a:stretch/>
        </p:blipFill>
        <p:spPr bwMode="auto">
          <a:xfrm>
            <a:off x="5611929" y="2921304"/>
            <a:ext cx="3257751" cy="2702256"/>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45720" y="5253335"/>
            <a:ext cx="2073132"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pitchFamily="34" charset="0"/>
                <a:ea typeface="ＭＳ Ｐゴシック" pitchFamily="34" charset="-128"/>
                <a:cs typeface="Arial"/>
                <a:sym typeface="Arial"/>
              </a:rPr>
              <a:t>Provide Access</a:t>
            </a:r>
            <a:endParaRPr kumimoji="0" lang="en-US" sz="2400" b="1"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Arial"/>
              <a:sym typeface="Arial"/>
            </a:endParaRPr>
          </a:p>
        </p:txBody>
      </p:sp>
      <p:pic>
        <p:nvPicPr>
          <p:cNvPr id="103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22239" t="9415" r="22463" b="25999"/>
          <a:stretch/>
        </p:blipFill>
        <p:spPr bwMode="auto">
          <a:xfrm>
            <a:off x="2824315" y="3596599"/>
            <a:ext cx="3485045" cy="317992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21213" t="20877" r="19216" b="7624"/>
          <a:stretch/>
        </p:blipFill>
        <p:spPr bwMode="auto">
          <a:xfrm>
            <a:off x="3931920" y="3632353"/>
            <a:ext cx="3391286" cy="317992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l="22687" t="18298" r="2538" b="14000"/>
          <a:stretch/>
        </p:blipFill>
        <p:spPr bwMode="auto">
          <a:xfrm>
            <a:off x="4787757" y="3703320"/>
            <a:ext cx="4280128" cy="3027486"/>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642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 y="1219200"/>
            <a:ext cx="3657600" cy="1743075"/>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defRPr/>
            </a:pPr>
            <a:r>
              <a:rPr lang="en-US" dirty="0" smtClean="0">
                <a:solidFill>
                  <a:srgbClr val="000099"/>
                </a:solidFill>
              </a:rPr>
              <a:t>Field Quality Control Processing</a:t>
            </a:r>
          </a:p>
          <a:p>
            <a:pPr marL="679450" lvl="1" defTabSz="914400">
              <a:defRPr/>
            </a:pPr>
            <a:r>
              <a:rPr lang="en-US" dirty="0" smtClean="0">
                <a:solidFill>
                  <a:srgbClr val="000099"/>
                </a:solidFill>
              </a:rPr>
              <a:t>GPS/IMU combined solution using differential </a:t>
            </a:r>
            <a:r>
              <a:rPr lang="en-US" dirty="0">
                <a:solidFill>
                  <a:srgbClr val="000099"/>
                </a:solidFill>
              </a:rPr>
              <a:t>p</a:t>
            </a:r>
            <a:r>
              <a:rPr lang="en-US" dirty="0" smtClean="0">
                <a:solidFill>
                  <a:srgbClr val="000099"/>
                </a:solidFill>
              </a:rPr>
              <a:t>ositioning</a:t>
            </a:r>
          </a:p>
          <a:p>
            <a:pPr marL="679450" lvl="1" defTabSz="914400">
              <a:defRPr/>
            </a:pPr>
            <a:r>
              <a:rPr lang="en-US" dirty="0" smtClean="0">
                <a:solidFill>
                  <a:srgbClr val="000099"/>
                </a:solidFill>
              </a:rPr>
              <a:t>Gravity processing with </a:t>
            </a:r>
            <a:r>
              <a:rPr lang="en-US" dirty="0" err="1" smtClean="0">
                <a:solidFill>
                  <a:srgbClr val="000099"/>
                </a:solidFill>
              </a:rPr>
              <a:t>Issac</a:t>
            </a:r>
            <a:r>
              <a:rPr lang="en-US" dirty="0" smtClean="0">
                <a:solidFill>
                  <a:srgbClr val="000099"/>
                </a:solidFill>
              </a:rPr>
              <a:t> (internal software)</a:t>
            </a:r>
          </a:p>
          <a:p>
            <a:pPr marL="679450" lvl="1" defTabSz="914400">
              <a:defRPr/>
            </a:pPr>
            <a:endParaRPr lang="en-US" dirty="0" smtClean="0">
              <a:solidFill>
                <a:srgbClr val="0000CC"/>
              </a:solidFill>
            </a:endParaRPr>
          </a:p>
        </p:txBody>
      </p:sp>
      <p:pic>
        <p:nvPicPr>
          <p:cNvPr id="12291" name="Picture 8" descr="S:\processing_products\IN11_precise\Gravity_proc\filt120\plots\f19_EN03126_fg120_v1.2._quality.png"/>
          <p:cNvPicPr>
            <a:picLocks noChangeAspect="1" noChangeArrowheads="1"/>
          </p:cNvPicPr>
          <p:nvPr/>
        </p:nvPicPr>
        <p:blipFill>
          <a:blip r:embed="rId3">
            <a:extLst>
              <a:ext uri="{28A0092B-C50C-407E-A947-70E740481C1C}">
                <a14:useLocalDpi xmlns:a14="http://schemas.microsoft.com/office/drawing/2010/main" val="0"/>
              </a:ext>
            </a:extLst>
          </a:blip>
          <a:srcRect l="9935" t="4182" r="7243" b="36964"/>
          <a:stretch>
            <a:fillRect/>
          </a:stretch>
        </p:blipFill>
        <p:spPr bwMode="auto">
          <a:xfrm>
            <a:off x="0" y="3201988"/>
            <a:ext cx="914400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3810000" y="1219200"/>
            <a:ext cx="5334000" cy="1905000"/>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defRPr/>
            </a:pPr>
            <a:r>
              <a:rPr lang="en-US" dirty="0" smtClean="0">
                <a:solidFill>
                  <a:srgbClr val="000099"/>
                </a:solidFill>
              </a:rPr>
              <a:t>Final Processing</a:t>
            </a:r>
          </a:p>
          <a:p>
            <a:pPr lvl="1" defTabSz="914400">
              <a:defRPr/>
            </a:pPr>
            <a:r>
              <a:rPr lang="en-US" dirty="0" smtClean="0">
                <a:solidFill>
                  <a:srgbClr val="000099"/>
                </a:solidFill>
              </a:rPr>
              <a:t>GPS/IMU combined solution using Precise Point Positioning (PPP)</a:t>
            </a:r>
          </a:p>
          <a:p>
            <a:pPr lvl="1" defTabSz="914400">
              <a:defRPr/>
            </a:pPr>
            <a:r>
              <a:rPr lang="en-US" dirty="0" smtClean="0">
                <a:solidFill>
                  <a:srgbClr val="000099"/>
                </a:solidFill>
              </a:rPr>
              <a:t>Gravity processing with Newton (internal software) </a:t>
            </a:r>
          </a:p>
          <a:p>
            <a:pPr lvl="1" defTabSz="914400">
              <a:defRPr/>
            </a:pPr>
            <a:r>
              <a:rPr lang="en-US" dirty="0" smtClean="0">
                <a:solidFill>
                  <a:srgbClr val="000099"/>
                </a:solidFill>
              </a:rPr>
              <a:t>Quality evaluated and data minimally trimmed</a:t>
            </a:r>
          </a:p>
          <a:p>
            <a:pPr lvl="1" defTabSz="914400">
              <a:defRPr/>
            </a:pPr>
            <a:r>
              <a:rPr lang="en-US" dirty="0" smtClean="0">
                <a:solidFill>
                  <a:srgbClr val="000099"/>
                </a:solidFill>
              </a:rPr>
              <a:t>Processed data and documentation released</a:t>
            </a:r>
            <a:endParaRPr lang="en-US" dirty="0">
              <a:solidFill>
                <a:srgbClr val="000099"/>
              </a:solidFill>
            </a:endParaRPr>
          </a:p>
        </p:txBody>
      </p:sp>
      <p:sp>
        <p:nvSpPr>
          <p:cNvPr id="6" name="Title 1"/>
          <p:cNvSpPr txBox="1">
            <a:spLocks/>
          </p:cNvSpPr>
          <p:nvPr/>
        </p:nvSpPr>
        <p:spPr>
          <a:xfrm>
            <a:off x="457200" y="3810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altLang="en-US" sz="3600" b="1" dirty="0" smtClean="0">
                <a:solidFill>
                  <a:srgbClr val="000099"/>
                </a:solidFill>
              </a:rPr>
              <a:t>Data Processing</a:t>
            </a:r>
          </a:p>
        </p:txBody>
      </p:sp>
    </p:spTree>
    <p:extLst>
      <p:ext uri="{BB962C8B-B14F-4D97-AF65-F5344CB8AC3E}">
        <p14:creationId xmlns:p14="http://schemas.microsoft.com/office/powerpoint/2010/main" val="2719451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19_EN03125"/>
          <p:cNvPicPr>
            <a:picLocks noChangeAspect="1" noChangeArrowheads="1"/>
          </p:cNvPicPr>
          <p:nvPr/>
        </p:nvPicPr>
        <p:blipFill>
          <a:blip r:embed="rId3">
            <a:extLst>
              <a:ext uri="{28A0092B-C50C-407E-A947-70E740481C1C}">
                <a14:useLocalDpi xmlns:a14="http://schemas.microsoft.com/office/drawing/2010/main" val="0"/>
              </a:ext>
            </a:extLst>
          </a:blip>
          <a:srcRect l="9102" t="3543" r="7600" b="5580"/>
          <a:stretch>
            <a:fillRect/>
          </a:stretch>
        </p:blipFill>
        <p:spPr bwMode="auto">
          <a:xfrm>
            <a:off x="3890963" y="609600"/>
            <a:ext cx="4948237" cy="3048000"/>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5" name="Picture 3" descr="f19_EN03126"/>
          <p:cNvPicPr>
            <a:picLocks noChangeAspect="1" noChangeArrowheads="1"/>
          </p:cNvPicPr>
          <p:nvPr/>
        </p:nvPicPr>
        <p:blipFill>
          <a:blip r:embed="rId4">
            <a:extLst>
              <a:ext uri="{28A0092B-C50C-407E-A947-70E740481C1C}">
                <a14:useLocalDpi xmlns:a14="http://schemas.microsoft.com/office/drawing/2010/main" val="0"/>
              </a:ext>
            </a:extLst>
          </a:blip>
          <a:srcRect l="9102" t="3543" r="7600" b="5580"/>
          <a:stretch>
            <a:fillRect/>
          </a:stretch>
        </p:blipFill>
        <p:spPr bwMode="auto">
          <a:xfrm>
            <a:off x="3890963" y="3589338"/>
            <a:ext cx="4948237" cy="3048000"/>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6" name="Picture 4" descr="Lake Michigan Lines"/>
          <p:cNvPicPr>
            <a:picLocks noChangeAspect="1" noChangeArrowheads="1"/>
          </p:cNvPicPr>
          <p:nvPr/>
        </p:nvPicPr>
        <p:blipFill>
          <a:blip r:embed="rId5">
            <a:extLst>
              <a:ext uri="{28A0092B-C50C-407E-A947-70E740481C1C}">
                <a14:useLocalDpi xmlns:a14="http://schemas.microsoft.com/office/drawing/2010/main" val="0"/>
              </a:ext>
            </a:extLst>
          </a:blip>
          <a:srcRect l="24336" t="19460" r="35272" b="10393"/>
          <a:stretch>
            <a:fillRect/>
          </a:stretch>
        </p:blipFill>
        <p:spPr bwMode="auto">
          <a:xfrm>
            <a:off x="533400" y="1436688"/>
            <a:ext cx="2708275" cy="290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7" name="Picture 3" descr="H:\shared\GRAV-D\Data Release\Tracking\GRAVD_DataReleaseStatus_0401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564063"/>
            <a:ext cx="296084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09800" y="4838700"/>
            <a:ext cx="228600" cy="381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9"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14400">
              <a:defRPr/>
            </a:pPr>
            <a:r>
              <a:rPr lang="en-US" altLang="en-US" sz="3600" b="1" dirty="0" smtClean="0">
                <a:solidFill>
                  <a:srgbClr val="000099"/>
                </a:solidFill>
              </a:rPr>
              <a:t>Lake Michigan</a:t>
            </a:r>
          </a:p>
        </p:txBody>
      </p:sp>
      <p:sp>
        <p:nvSpPr>
          <p:cNvPr id="10" name="Content Placeholder 2"/>
          <p:cNvSpPr txBox="1">
            <a:spLocks/>
          </p:cNvSpPr>
          <p:nvPr/>
        </p:nvSpPr>
        <p:spPr>
          <a:xfrm>
            <a:off x="4495800" y="121920"/>
            <a:ext cx="3642360" cy="426720"/>
          </a:xfrm>
          <a:prstGeom prst="rect">
            <a:avLst/>
          </a:prstGeom>
          <a:solidFill>
            <a:schemeClr val="bg1"/>
          </a:solidFill>
          <a:ln w="19050">
            <a:solidFill>
              <a:schemeClr val="tx1"/>
            </a:solidFill>
          </a:ln>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None/>
              <a:defRPr/>
            </a:pPr>
            <a:r>
              <a:rPr lang="en-US" sz="2000" dirty="0" smtClean="0">
                <a:solidFill>
                  <a:srgbClr val="000099"/>
                </a:solidFill>
              </a:rPr>
              <a:t>Green = EGM08,  Blue = Airborne</a:t>
            </a:r>
            <a:endParaRPr lang="en-US" sz="2000" dirty="0">
              <a:solidFill>
                <a:srgbClr val="000099"/>
              </a:solidFill>
            </a:endParaRPr>
          </a:p>
        </p:txBody>
      </p:sp>
    </p:spTree>
    <p:extLst>
      <p:ext uri="{BB962C8B-B14F-4D97-AF65-F5344CB8AC3E}">
        <p14:creationId xmlns:p14="http://schemas.microsoft.com/office/powerpoint/2010/main" val="111744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30213" y="152400"/>
            <a:ext cx="8229600" cy="1143000"/>
          </a:xfrm>
        </p:spPr>
        <p:txBody>
          <a:bodyPr/>
          <a:lstStyle/>
          <a:p>
            <a:r>
              <a:rPr lang="en-US" altLang="en-US" sz="3600" b="1" dirty="0" smtClean="0">
                <a:solidFill>
                  <a:srgbClr val="000099"/>
                </a:solidFill>
              </a:rPr>
              <a:t>Online Data Portal</a:t>
            </a:r>
            <a:r>
              <a:rPr lang="en-US" altLang="en-US" dirty="0" smtClean="0">
                <a:solidFill>
                  <a:srgbClr val="000099"/>
                </a:solidFill>
              </a:rPr>
              <a:t/>
            </a:r>
            <a:br>
              <a:rPr lang="en-US" altLang="en-US" dirty="0" smtClean="0">
                <a:solidFill>
                  <a:srgbClr val="000099"/>
                </a:solidFill>
              </a:rPr>
            </a:br>
            <a:r>
              <a:rPr lang="en-US" altLang="en-US" sz="1600" dirty="0" smtClean="0">
                <a:solidFill>
                  <a:srgbClr val="000099"/>
                </a:solidFill>
              </a:rPr>
              <a:t>http://www.ngs.noaa.gov/GRAV-D/data_products.shtml</a:t>
            </a:r>
            <a:endParaRPr lang="en-US" altLang="en-US" dirty="0" smtClean="0">
              <a:solidFill>
                <a:srgbClr val="000099"/>
              </a:solidFill>
            </a:endParaRPr>
          </a:p>
        </p:txBody>
      </p:sp>
      <p:sp>
        <p:nvSpPr>
          <p:cNvPr id="13" name="Content Placeholder 2"/>
          <p:cNvSpPr>
            <a:spLocks noGrp="1"/>
          </p:cNvSpPr>
          <p:nvPr>
            <p:ph idx="1"/>
          </p:nvPr>
        </p:nvSpPr>
        <p:spPr>
          <a:xfrm>
            <a:off x="5074920" y="1783397"/>
            <a:ext cx="4038600" cy="4525963"/>
          </a:xfrm>
        </p:spPr>
        <p:txBody>
          <a:bodyPr/>
          <a:lstStyle/>
          <a:p>
            <a:pPr marL="0" indent="0">
              <a:buNone/>
              <a:defRPr/>
            </a:pPr>
            <a:r>
              <a:rPr lang="en-US" sz="2400" dirty="0">
                <a:solidFill>
                  <a:srgbClr val="000099"/>
                </a:solidFill>
                <a:latin typeface="+mj-lt"/>
              </a:rPr>
              <a:t> </a:t>
            </a:r>
            <a:r>
              <a:rPr lang="en-US" sz="2400" dirty="0" smtClean="0">
                <a:solidFill>
                  <a:srgbClr val="000099"/>
                </a:solidFill>
                <a:latin typeface="+mj-lt"/>
              </a:rPr>
              <a:t>  </a:t>
            </a:r>
            <a:r>
              <a:rPr lang="en-US" sz="2400" b="1" dirty="0" smtClean="0">
                <a:solidFill>
                  <a:srgbClr val="000099"/>
                </a:solidFill>
                <a:latin typeface="+mj-lt"/>
              </a:rPr>
              <a:t>Interactive Google Map: </a:t>
            </a:r>
          </a:p>
          <a:p>
            <a:pPr lvl="1">
              <a:buFont typeface="Arial" charset="0"/>
              <a:buChar char="–"/>
              <a:defRPr/>
            </a:pPr>
            <a:r>
              <a:rPr lang="en-US" sz="2400" dirty="0" smtClean="0">
                <a:solidFill>
                  <a:srgbClr val="000099"/>
                </a:solidFill>
                <a:latin typeface="+mj-lt"/>
              </a:rPr>
              <a:t>Up-to-date info on all blocks</a:t>
            </a:r>
          </a:p>
          <a:p>
            <a:pPr lvl="1">
              <a:buFont typeface="Arial" charset="0"/>
              <a:buChar char="–"/>
              <a:defRPr/>
            </a:pPr>
            <a:endParaRPr lang="en-US" sz="800" dirty="0" smtClean="0">
              <a:solidFill>
                <a:srgbClr val="000099"/>
              </a:solidFill>
              <a:latin typeface="+mj-lt"/>
            </a:endParaRPr>
          </a:p>
          <a:p>
            <a:pPr lvl="1">
              <a:buFont typeface="Arial" charset="0"/>
              <a:buChar char="–"/>
              <a:defRPr/>
            </a:pPr>
            <a:r>
              <a:rPr lang="en-US" sz="2400" dirty="0" smtClean="0">
                <a:solidFill>
                  <a:srgbClr val="000099"/>
                </a:solidFill>
                <a:latin typeface="+mj-lt"/>
              </a:rPr>
              <a:t>27 blocks released (Was 20 in Jan. 2014)</a:t>
            </a:r>
          </a:p>
          <a:p>
            <a:pPr lvl="1">
              <a:buFont typeface="Arial" charset="0"/>
              <a:buChar char="–"/>
              <a:defRPr/>
            </a:pPr>
            <a:endParaRPr lang="en-US" sz="800" dirty="0" smtClean="0">
              <a:solidFill>
                <a:srgbClr val="000099"/>
              </a:solidFill>
              <a:latin typeface="+mj-lt"/>
            </a:endParaRPr>
          </a:p>
          <a:p>
            <a:pPr lvl="1">
              <a:buFont typeface="Arial" charset="0"/>
              <a:buChar char="–"/>
              <a:defRPr/>
            </a:pPr>
            <a:r>
              <a:rPr lang="en-US" sz="2400" dirty="0" smtClean="0">
                <a:solidFill>
                  <a:srgbClr val="000099"/>
                </a:solidFill>
                <a:latin typeface="+mj-lt"/>
              </a:rPr>
              <a:t>Clicking a block pops up basic info and a link to the block’s page if data is available</a:t>
            </a:r>
          </a:p>
        </p:txBody>
      </p:sp>
      <p:pic>
        <p:nvPicPr>
          <p:cNvPr id="61443" name="Picture 4"/>
          <p:cNvPicPr>
            <a:picLocks noChangeAspect="1" noChangeArrowheads="1"/>
          </p:cNvPicPr>
          <p:nvPr/>
        </p:nvPicPr>
        <p:blipFill>
          <a:blip r:embed="rId2">
            <a:extLst>
              <a:ext uri="{28A0092B-C50C-407E-A947-70E740481C1C}">
                <a14:useLocalDpi xmlns:a14="http://schemas.microsoft.com/office/drawing/2010/main" val="0"/>
              </a:ext>
            </a:extLst>
          </a:blip>
          <a:srcRect l="30417" t="11333" r="30307" b="8311"/>
          <a:stretch>
            <a:fillRect/>
          </a:stretch>
        </p:blipFill>
        <p:spPr bwMode="auto">
          <a:xfrm>
            <a:off x="85725" y="1301750"/>
            <a:ext cx="5095875" cy="5556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76200" y="3265488"/>
            <a:ext cx="6858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lang="en-US">
              <a:solidFill>
                <a:prstClr val="white"/>
              </a:solidFill>
            </a:endParaRP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l="30527" t="11331" r="30710" b="8517"/>
          <a:stretch>
            <a:fillRect/>
          </a:stretch>
        </p:blipFill>
        <p:spPr bwMode="auto">
          <a:xfrm>
            <a:off x="76200" y="1233488"/>
            <a:ext cx="5105400" cy="5626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61396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7"/>
          <p:cNvSpPr>
            <a:spLocks noGrp="1"/>
          </p:cNvSpPr>
          <p:nvPr>
            <p:ph type="title"/>
          </p:nvPr>
        </p:nvSpPr>
        <p:spPr/>
        <p:txBody>
          <a:bodyPr/>
          <a:lstStyle/>
          <a:p>
            <a:r>
              <a:rPr lang="en-US" altLang="en-US" sz="3600" b="1" dirty="0" smtClean="0">
                <a:solidFill>
                  <a:srgbClr val="000099"/>
                </a:solidFill>
              </a:rPr>
              <a:t>Experimental Geoids</a:t>
            </a:r>
          </a:p>
        </p:txBody>
      </p:sp>
      <p:sp>
        <p:nvSpPr>
          <p:cNvPr id="9" name="Content Placeholder 8"/>
          <p:cNvSpPr>
            <a:spLocks noGrp="1"/>
          </p:cNvSpPr>
          <p:nvPr>
            <p:ph idx="1"/>
          </p:nvPr>
        </p:nvSpPr>
        <p:spPr>
          <a:xfrm>
            <a:off x="133933" y="1600200"/>
            <a:ext cx="3777916" cy="4977063"/>
          </a:xfrm>
        </p:spPr>
        <p:txBody>
          <a:bodyPr>
            <a:normAutofit fontScale="77500" lnSpcReduction="20000"/>
          </a:bodyPr>
          <a:lstStyle/>
          <a:p>
            <a:pPr>
              <a:defRPr/>
            </a:pPr>
            <a:r>
              <a:rPr lang="en-US" dirty="0" smtClean="0"/>
              <a:t>Combining most recent satellite, airborne, and terrestrial gravity data to test methods for 2022</a:t>
            </a:r>
          </a:p>
          <a:p>
            <a:pPr>
              <a:defRPr/>
            </a:pPr>
            <a:r>
              <a:rPr lang="en-US" dirty="0" smtClean="0"/>
              <a:t>Published annually </a:t>
            </a:r>
          </a:p>
          <a:p>
            <a:pPr lvl="1">
              <a:defRPr/>
            </a:pPr>
            <a:r>
              <a:rPr lang="en-US" dirty="0" smtClean="0"/>
              <a:t>Updated with airborne gravity data</a:t>
            </a:r>
            <a:endParaRPr lang="en-US" dirty="0"/>
          </a:p>
          <a:p>
            <a:pPr lvl="1">
              <a:defRPr/>
            </a:pPr>
            <a:r>
              <a:rPr lang="en-US" dirty="0" smtClean="0"/>
              <a:t>Available on the </a:t>
            </a:r>
            <a:r>
              <a:rPr lang="en-US" dirty="0"/>
              <a:t>w</a:t>
            </a:r>
            <a:r>
              <a:rPr lang="en-US" dirty="0" smtClean="0"/>
              <a:t>ebsite</a:t>
            </a:r>
          </a:p>
          <a:p>
            <a:pPr>
              <a:defRPr/>
            </a:pPr>
            <a:r>
              <a:rPr lang="en-US" dirty="0" smtClean="0"/>
              <a:t>Testing methods</a:t>
            </a:r>
          </a:p>
          <a:p>
            <a:pPr lvl="1">
              <a:defRPr/>
            </a:pPr>
            <a:r>
              <a:rPr lang="en-US" dirty="0" smtClean="0"/>
              <a:t>Blending techniques</a:t>
            </a:r>
          </a:p>
          <a:p>
            <a:pPr lvl="1">
              <a:defRPr/>
            </a:pPr>
            <a:r>
              <a:rPr lang="en-US" dirty="0" smtClean="0"/>
              <a:t>Density</a:t>
            </a:r>
          </a:p>
          <a:p>
            <a:pPr lvl="1">
              <a:defRPr/>
            </a:pPr>
            <a:r>
              <a:rPr lang="en-US" dirty="0" smtClean="0"/>
              <a:t>Terrestrial data improvements</a:t>
            </a:r>
            <a:endParaRPr lang="en-US" dirty="0"/>
          </a:p>
          <a:p>
            <a:pPr>
              <a:defRPr/>
            </a:pPr>
            <a:endParaRPr lang="en-US" dirty="0" smtClean="0"/>
          </a:p>
        </p:txBody>
      </p:sp>
      <p:sp>
        <p:nvSpPr>
          <p:cNvPr id="38917" name="Rectangle 1"/>
          <p:cNvSpPr>
            <a:spLocks noChangeArrowheads="1"/>
          </p:cNvSpPr>
          <p:nvPr/>
        </p:nvSpPr>
        <p:spPr bwMode="auto">
          <a:xfrm>
            <a:off x="4495800" y="5194588"/>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a:sym typeface="Arial"/>
              </a:rPr>
              <a:t>http://beta.ngs.noaa.gov/GEOID/xGEOID/</a:t>
            </a:r>
          </a:p>
        </p:txBody>
      </p:sp>
      <p:pic>
        <p:nvPicPr>
          <p:cNvPr id="6" name="Picture 5"/>
          <p:cNvPicPr>
            <a:picLocks noChangeAspect="1"/>
          </p:cNvPicPr>
          <p:nvPr/>
        </p:nvPicPr>
        <p:blipFill rotWithShape="1">
          <a:blip r:embed="rId2"/>
          <a:srcRect l="36763" t="27466" r="22252" b="38208"/>
          <a:stretch/>
        </p:blipFill>
        <p:spPr>
          <a:xfrm>
            <a:off x="3911849" y="1686684"/>
            <a:ext cx="4979903" cy="3238857"/>
          </a:xfrm>
          <a:prstGeom prst="rect">
            <a:avLst/>
          </a:prstGeom>
          <a:ln w="12700">
            <a:solidFill>
              <a:schemeClr val="tx1"/>
            </a:solidFill>
          </a:ln>
        </p:spPr>
      </p:pic>
    </p:spTree>
    <p:extLst>
      <p:ext uri="{BB962C8B-B14F-4D97-AF65-F5344CB8AC3E}">
        <p14:creationId xmlns:p14="http://schemas.microsoft.com/office/powerpoint/2010/main" val="166535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p:cNvSpPr>
            <a:spLocks noGrp="1"/>
          </p:cNvSpPr>
          <p:nvPr>
            <p:ph idx="1"/>
          </p:nvPr>
        </p:nvSpPr>
        <p:spPr>
          <a:xfrm>
            <a:off x="457200" y="960437"/>
            <a:ext cx="8229600" cy="4525963"/>
          </a:xfrm>
        </p:spPr>
        <p:txBody>
          <a:bodyPr/>
          <a:lstStyle/>
          <a:p>
            <a:pPr>
              <a:buFont typeface="Arial" pitchFamily="34" charset="0"/>
              <a:buNone/>
            </a:pPr>
            <a:r>
              <a:rPr lang="en-US" altLang="en-US" dirty="0" smtClean="0">
                <a:solidFill>
                  <a:srgbClr val="000099"/>
                </a:solidFill>
              </a:rPr>
              <a:t>“Action speaks louder than words </a:t>
            </a:r>
            <a:br>
              <a:rPr lang="en-US" altLang="en-US" dirty="0" smtClean="0">
                <a:solidFill>
                  <a:srgbClr val="000099"/>
                </a:solidFill>
              </a:rPr>
            </a:br>
            <a:r>
              <a:rPr lang="en-US" altLang="en-US" dirty="0" smtClean="0">
                <a:solidFill>
                  <a:srgbClr val="000099"/>
                </a:solidFill>
              </a:rPr>
              <a:t>but not nearly as often.” ― Mark Twain</a:t>
            </a:r>
          </a:p>
          <a:p>
            <a:pPr>
              <a:buFont typeface="Arial" pitchFamily="34" charset="0"/>
              <a:buNone/>
            </a:pPr>
            <a:endParaRPr lang="en-US" altLang="en-US" b="1" dirty="0" smtClean="0">
              <a:solidFill>
                <a:srgbClr val="000099"/>
              </a:solidFill>
            </a:endParaRPr>
          </a:p>
          <a:p>
            <a:pPr>
              <a:buFont typeface="Arial" pitchFamily="34" charset="0"/>
              <a:buNone/>
            </a:pPr>
            <a:r>
              <a:rPr lang="en-US" altLang="en-US" b="1" dirty="0" smtClean="0">
                <a:solidFill>
                  <a:srgbClr val="000099"/>
                </a:solidFill>
              </a:rPr>
              <a:t>Prove that our goal with GRAV-D is possible:</a:t>
            </a:r>
          </a:p>
          <a:p>
            <a:pPr>
              <a:buFont typeface="Arial" pitchFamily="34" charset="0"/>
              <a:buNone/>
            </a:pPr>
            <a:r>
              <a:rPr lang="en-US" altLang="en-US" dirty="0" smtClean="0">
                <a:solidFill>
                  <a:srgbClr val="000099"/>
                </a:solidFill>
              </a:rPr>
              <a:t>“...the gravimetric geoid used in defining</a:t>
            </a:r>
            <a:br>
              <a:rPr lang="en-US" altLang="en-US" dirty="0" smtClean="0">
                <a:solidFill>
                  <a:srgbClr val="000099"/>
                </a:solidFill>
              </a:rPr>
            </a:br>
            <a:r>
              <a:rPr lang="en-US" altLang="en-US" dirty="0" smtClean="0">
                <a:solidFill>
                  <a:srgbClr val="000099"/>
                </a:solidFill>
              </a:rPr>
              <a:t>the </a:t>
            </a:r>
            <a:r>
              <a:rPr lang="en-US" altLang="en-US" i="1" dirty="0" smtClean="0">
                <a:solidFill>
                  <a:srgbClr val="000099"/>
                </a:solidFill>
              </a:rPr>
              <a:t>future vertical datum of the United States</a:t>
            </a:r>
            <a:r>
              <a:rPr lang="en-US" altLang="en-US" dirty="0" smtClean="0">
                <a:solidFill>
                  <a:srgbClr val="000099"/>
                </a:solidFill>
              </a:rPr>
              <a:t> should have an absolute accuracy of 1 centimeter at any place and at any time.”</a:t>
            </a:r>
          </a:p>
          <a:p>
            <a:pPr>
              <a:buFont typeface="Arial" pitchFamily="34" charset="0"/>
              <a:buNone/>
            </a:pPr>
            <a:r>
              <a:rPr lang="en-US" altLang="en-US" dirty="0" smtClean="0">
                <a:solidFill>
                  <a:srgbClr val="000099"/>
                </a:solidFill>
              </a:rPr>
              <a:t>				-- The NGS 10 year plan 					(2008-2018)</a:t>
            </a:r>
          </a:p>
        </p:txBody>
      </p:sp>
    </p:spTree>
    <p:extLst>
      <p:ext uri="{BB962C8B-B14F-4D97-AF65-F5344CB8AC3E}">
        <p14:creationId xmlns:p14="http://schemas.microsoft.com/office/powerpoint/2010/main" val="4094973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5313"/>
            <a:ext cx="8229600" cy="1143000"/>
          </a:xfrm>
        </p:spPr>
        <p:txBody>
          <a:bodyPr/>
          <a:lstStyle/>
          <a:p>
            <a:r>
              <a:rPr lang="en-US" altLang="en-US" sz="3600" b="1" dirty="0" smtClean="0">
                <a:solidFill>
                  <a:srgbClr val="000099"/>
                </a:solidFill>
              </a:rPr>
              <a:t>Validating Geoid Accuracy</a:t>
            </a:r>
            <a:br>
              <a:rPr lang="en-US" altLang="en-US" sz="3600" b="1" dirty="0" smtClean="0">
                <a:solidFill>
                  <a:srgbClr val="000099"/>
                </a:solidFill>
              </a:rPr>
            </a:br>
            <a:endParaRPr lang="en-US" altLang="en-US" sz="3600" b="1" dirty="0" smtClean="0">
              <a:solidFill>
                <a:srgbClr val="000099"/>
              </a:solidFill>
            </a:endParaRPr>
          </a:p>
        </p:txBody>
      </p:sp>
      <p:sp>
        <p:nvSpPr>
          <p:cNvPr id="5123" name="Content Placeholder 2"/>
          <p:cNvSpPr>
            <a:spLocks noGrp="1"/>
          </p:cNvSpPr>
          <p:nvPr>
            <p:ph idx="1"/>
          </p:nvPr>
        </p:nvSpPr>
        <p:spPr>
          <a:xfrm>
            <a:off x="502920" y="1764030"/>
            <a:ext cx="8393112" cy="3676650"/>
          </a:xfrm>
        </p:spPr>
        <p:txBody>
          <a:bodyPr/>
          <a:lstStyle/>
          <a:p>
            <a:r>
              <a:rPr lang="en-US" altLang="en-US" dirty="0" smtClean="0">
                <a:solidFill>
                  <a:srgbClr val="000099"/>
                </a:solidFill>
              </a:rPr>
              <a:t>NGS plans up to </a:t>
            </a:r>
            <a:r>
              <a:rPr lang="en-US" altLang="en-US" u="sng" dirty="0" smtClean="0">
                <a:solidFill>
                  <a:srgbClr val="000099"/>
                </a:solidFill>
              </a:rPr>
              <a:t>3 surveys </a:t>
            </a:r>
            <a:r>
              <a:rPr lang="en-US" altLang="en-US" dirty="0" smtClean="0">
                <a:solidFill>
                  <a:srgbClr val="000099"/>
                </a:solidFill>
              </a:rPr>
              <a:t>to validate the accuracy of the gravimetric geoid model</a:t>
            </a:r>
          </a:p>
          <a:p>
            <a:endParaRPr lang="en-US" altLang="en-US" sz="1200" dirty="0" smtClean="0">
              <a:solidFill>
                <a:srgbClr val="000099"/>
              </a:solidFill>
            </a:endParaRPr>
          </a:p>
          <a:p>
            <a:pPr lvl="1"/>
            <a:r>
              <a:rPr lang="en-US" altLang="en-US" dirty="0" smtClean="0">
                <a:solidFill>
                  <a:srgbClr val="000099"/>
                </a:solidFill>
              </a:rPr>
              <a:t>GSVS11</a:t>
            </a:r>
          </a:p>
          <a:p>
            <a:pPr lvl="2"/>
            <a:r>
              <a:rPr lang="en-US" altLang="en-US" dirty="0" smtClean="0">
                <a:solidFill>
                  <a:srgbClr val="000099"/>
                </a:solidFill>
              </a:rPr>
              <a:t>2011; Low/Flat/Simple:  </a:t>
            </a:r>
            <a:r>
              <a:rPr lang="en-US" altLang="en-US" b="1" dirty="0" smtClean="0">
                <a:solidFill>
                  <a:srgbClr val="000099"/>
                </a:solidFill>
              </a:rPr>
              <a:t>Texas</a:t>
            </a:r>
            <a:r>
              <a:rPr lang="en-US" altLang="en-US" dirty="0" smtClean="0">
                <a:solidFill>
                  <a:srgbClr val="000099"/>
                </a:solidFill>
              </a:rPr>
              <a:t>; Done; Success!</a:t>
            </a:r>
          </a:p>
          <a:p>
            <a:pPr lvl="1"/>
            <a:r>
              <a:rPr lang="en-US" altLang="en-US" dirty="0" smtClean="0">
                <a:solidFill>
                  <a:srgbClr val="000099"/>
                </a:solidFill>
              </a:rPr>
              <a:t>GSVS14</a:t>
            </a:r>
          </a:p>
          <a:p>
            <a:pPr lvl="2"/>
            <a:r>
              <a:rPr lang="en-US" altLang="en-US" dirty="0" smtClean="0">
                <a:solidFill>
                  <a:srgbClr val="000099"/>
                </a:solidFill>
              </a:rPr>
              <a:t>2014; High/Flat/Complicated: </a:t>
            </a:r>
            <a:r>
              <a:rPr lang="en-US" altLang="en-US" b="1" dirty="0" smtClean="0">
                <a:solidFill>
                  <a:srgbClr val="000099"/>
                </a:solidFill>
              </a:rPr>
              <a:t>Iowa</a:t>
            </a:r>
            <a:r>
              <a:rPr lang="en-US" altLang="en-US" dirty="0" smtClean="0">
                <a:solidFill>
                  <a:srgbClr val="000099"/>
                </a:solidFill>
              </a:rPr>
              <a:t>; Field work Complete</a:t>
            </a:r>
          </a:p>
          <a:p>
            <a:pPr lvl="1"/>
            <a:r>
              <a:rPr lang="en-US" altLang="en-US" dirty="0" smtClean="0">
                <a:solidFill>
                  <a:srgbClr val="000099"/>
                </a:solidFill>
              </a:rPr>
              <a:t>GSVS17</a:t>
            </a:r>
          </a:p>
          <a:p>
            <a:pPr lvl="2"/>
            <a:r>
              <a:rPr lang="en-US" altLang="en-US" dirty="0" smtClean="0">
                <a:solidFill>
                  <a:srgbClr val="000099"/>
                </a:solidFill>
              </a:rPr>
              <a:t>2017?; High/Rugged: Colorado?  Wyoming?  </a:t>
            </a:r>
          </a:p>
          <a:p>
            <a:endParaRPr lang="en-US" altLang="en-US" sz="2200" b="1" dirty="0" smtClean="0">
              <a:solidFill>
                <a:srgbClr val="000099"/>
              </a:solidFill>
            </a:endParaRPr>
          </a:p>
          <a:p>
            <a:endParaRPr lang="en-US" altLang="en-US" sz="2200" b="1" dirty="0" smtClean="0">
              <a:solidFill>
                <a:srgbClr val="0000CC"/>
              </a:solidFill>
            </a:endParaRPr>
          </a:p>
        </p:txBody>
      </p:sp>
      <p:sp>
        <p:nvSpPr>
          <p:cNvPr id="2" name="TextBox 1"/>
          <p:cNvSpPr txBox="1"/>
          <p:nvPr/>
        </p:nvSpPr>
        <p:spPr>
          <a:xfrm>
            <a:off x="7191375" y="5457825"/>
            <a:ext cx="1980029" cy="461665"/>
          </a:xfrm>
          <a:prstGeom prst="rect">
            <a:avLst/>
          </a:prstGeom>
          <a:noFill/>
        </p:spPr>
        <p:txBody>
          <a:bodyPr wrap="none" rtlCol="0">
            <a:spAutoFit/>
          </a:bodyPr>
          <a:lstStyle/>
          <a:p>
            <a:r>
              <a:rPr lang="en-US" altLang="en-US" sz="2400" b="1" dirty="0" smtClean="0">
                <a:solidFill>
                  <a:srgbClr val="000099"/>
                </a:solidFill>
              </a:rPr>
              <a:t>COLORADO</a:t>
            </a:r>
            <a:endParaRPr lang="en-US" sz="2400" b="1" dirty="0">
              <a:solidFill>
                <a:srgbClr val="000099"/>
              </a:solidFill>
            </a:endParaRPr>
          </a:p>
        </p:txBody>
      </p:sp>
      <p:cxnSp>
        <p:nvCxnSpPr>
          <p:cNvPr id="4" name="Straight Arrow Connector 3"/>
          <p:cNvCxnSpPr/>
          <p:nvPr/>
        </p:nvCxnSpPr>
        <p:spPr>
          <a:xfrm>
            <a:off x="1771650" y="5676900"/>
            <a:ext cx="5495925" cy="1175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53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3600" b="1" dirty="0" smtClean="0">
                <a:solidFill>
                  <a:srgbClr val="000099"/>
                </a:solidFill>
              </a:rPr>
              <a:t>Geoid Slope Validation Survey</a:t>
            </a:r>
          </a:p>
        </p:txBody>
      </p:sp>
      <p:grpSp>
        <p:nvGrpSpPr>
          <p:cNvPr id="77827" name="Group 17"/>
          <p:cNvGrpSpPr>
            <a:grpSpLocks/>
          </p:cNvGrpSpPr>
          <p:nvPr/>
        </p:nvGrpSpPr>
        <p:grpSpPr bwMode="auto">
          <a:xfrm>
            <a:off x="548640" y="1280160"/>
            <a:ext cx="3107373" cy="5562600"/>
            <a:chOff x="5945309" y="1371600"/>
            <a:chExt cx="2512891" cy="4671854"/>
          </a:xfrm>
        </p:grpSpPr>
        <p:pic>
          <p:nvPicPr>
            <p:cNvPr id="778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7832"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srgbClr val="FFFF00"/>
                  </a:solidFill>
                  <a:latin typeface="Arial" pitchFamily="34" charset="0"/>
                  <a:ea typeface="+mn-ea"/>
                </a:rPr>
                <a:t>325 km</a:t>
              </a:r>
            </a:p>
            <a:p>
              <a:pPr defTabSz="914400" eaLnBrk="1" hangingPunct="1">
                <a:spcBef>
                  <a:spcPct val="0"/>
                </a:spcBef>
                <a:buFontTx/>
                <a:buNone/>
              </a:pPr>
              <a:r>
                <a:rPr lang="en-US" altLang="en-US" sz="1800" dirty="0">
                  <a:solidFill>
                    <a:srgbClr val="FFFF00"/>
                  </a:solidFill>
                  <a:latin typeface="Arial" pitchFamily="34" charset="0"/>
                  <a:ea typeface="+mn-ea"/>
                </a:rPr>
                <a:t>218 points</a:t>
              </a:r>
            </a:p>
            <a:p>
              <a:pPr defTabSz="914400" eaLnBrk="1" hangingPunct="1">
                <a:spcBef>
                  <a:spcPct val="0"/>
                </a:spcBef>
                <a:buFontTx/>
                <a:buNone/>
              </a:pPr>
              <a:r>
                <a:rPr lang="en-US" altLang="en-US" sz="1800" dirty="0">
                  <a:solidFill>
                    <a:srgbClr val="FFFF00"/>
                  </a:solidFill>
                  <a:latin typeface="Arial" pitchFamily="34" charset="0"/>
                  <a:ea typeface="+mn-ea"/>
                </a:rPr>
                <a:t>1.5 km apart</a:t>
              </a:r>
            </a:p>
          </p:txBody>
        </p:sp>
      </p:grpSp>
      <p:sp>
        <p:nvSpPr>
          <p:cNvPr id="77828"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Austin</a:t>
            </a:r>
          </a:p>
        </p:txBody>
      </p:sp>
      <p:sp>
        <p:nvSpPr>
          <p:cNvPr id="77829"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Rockport</a:t>
            </a:r>
          </a:p>
        </p:txBody>
      </p:sp>
      <p:sp>
        <p:nvSpPr>
          <p:cNvPr id="26" name="Content Placeholder 2"/>
          <p:cNvSpPr txBox="1">
            <a:spLocks/>
          </p:cNvSpPr>
          <p:nvPr/>
        </p:nvSpPr>
        <p:spPr bwMode="auto">
          <a:xfrm>
            <a:off x="4191000" y="1366202"/>
            <a:ext cx="4486275" cy="5126038"/>
          </a:xfrm>
          <a:prstGeom prst="rect">
            <a:avLst/>
          </a:prstGeom>
          <a:noFill/>
          <a:ln w="9525">
            <a:noFill/>
            <a:miter lim="800000"/>
            <a:headEnd/>
            <a:tailEnd/>
          </a:ln>
        </p:spPr>
        <p:txBody>
          <a:bodyPr/>
          <a:lstStyle/>
          <a:p>
            <a:pPr marL="342900" indent="-34290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Observe geoid shape (slope) using multiple independent terrestrial survey methods</a:t>
            </a:r>
          </a:p>
          <a:p>
            <a:pPr marL="742950" lvl="1" indent="-28575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GPS + Leveling</a:t>
            </a:r>
          </a:p>
          <a:p>
            <a:pPr marL="742950" lvl="1" indent="-28575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Deflections of the </a:t>
            </a:r>
            <a:r>
              <a:rPr lang="en-US" sz="2400" dirty="0" smtClean="0">
                <a:solidFill>
                  <a:srgbClr val="000099"/>
                </a:solidFill>
                <a:latin typeface="Calibri"/>
                <a:ea typeface="ＭＳ Ｐゴシック" charset="0"/>
                <a:cs typeface="ＭＳ Ｐゴシック" charset="0"/>
              </a:rPr>
              <a:t>Vertical</a:t>
            </a:r>
          </a:p>
          <a:p>
            <a:pPr marL="742950" lvl="1" indent="-285750" defTabSz="914400">
              <a:spcBef>
                <a:spcPct val="20000"/>
              </a:spcBef>
              <a:buFont typeface="Arial" charset="0"/>
              <a:buChar char="–"/>
              <a:defRPr/>
            </a:pPr>
            <a:endParaRPr lang="en-US" sz="800" dirty="0">
              <a:solidFill>
                <a:srgbClr val="000099"/>
              </a:solidFill>
              <a:latin typeface="Calibri"/>
              <a:ea typeface="ＭＳ Ｐゴシック" charset="0"/>
              <a:cs typeface="ＭＳ Ｐゴシック" charset="0"/>
            </a:endParaRPr>
          </a:p>
          <a:p>
            <a:pPr marL="342900" indent="-34290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Compare </a:t>
            </a:r>
            <a:r>
              <a:rPr lang="en-US" sz="2400" b="1" i="1" dirty="0">
                <a:solidFill>
                  <a:srgbClr val="000099"/>
                </a:solidFill>
                <a:latin typeface="Calibri"/>
                <a:ea typeface="ＭＳ Ｐゴシック" charset="0"/>
                <a:cs typeface="ＭＳ Ｐゴシック" charset="0"/>
              </a:rPr>
              <a:t>observed</a:t>
            </a:r>
            <a:r>
              <a:rPr lang="en-US" sz="2400" dirty="0">
                <a:solidFill>
                  <a:srgbClr val="000099"/>
                </a:solidFill>
                <a:latin typeface="Calibri"/>
                <a:ea typeface="ＭＳ Ｐゴシック" charset="0"/>
                <a:cs typeface="ＭＳ Ｐゴシック" charset="0"/>
              </a:rPr>
              <a:t> slopes (from terrestrial surveys) to </a:t>
            </a:r>
            <a:r>
              <a:rPr lang="en-US" sz="2400" b="1" i="1" dirty="0">
                <a:solidFill>
                  <a:srgbClr val="000099"/>
                </a:solidFill>
                <a:latin typeface="Calibri"/>
                <a:ea typeface="ＭＳ Ｐゴシック" charset="0"/>
                <a:cs typeface="ＭＳ Ｐゴシック" charset="0"/>
              </a:rPr>
              <a:t>modeled</a:t>
            </a:r>
            <a:r>
              <a:rPr lang="en-US" sz="2400" dirty="0">
                <a:solidFill>
                  <a:srgbClr val="000099"/>
                </a:solidFill>
                <a:latin typeface="Calibri"/>
                <a:ea typeface="ＭＳ Ｐゴシック" charset="0"/>
                <a:cs typeface="ＭＳ Ｐゴシック" charset="0"/>
              </a:rPr>
              <a:t> slopes (from </a:t>
            </a:r>
            <a:r>
              <a:rPr lang="en-US" sz="2400" dirty="0" err="1">
                <a:solidFill>
                  <a:srgbClr val="000099"/>
                </a:solidFill>
                <a:latin typeface="Calibri"/>
                <a:ea typeface="ＭＳ Ｐゴシック" charset="0"/>
                <a:cs typeface="ＭＳ Ｐゴシック" charset="0"/>
              </a:rPr>
              <a:t>gravimetry</a:t>
            </a:r>
            <a:r>
              <a:rPr lang="en-US" sz="2400" dirty="0">
                <a:solidFill>
                  <a:srgbClr val="000099"/>
                </a:solidFill>
                <a:latin typeface="Calibri"/>
                <a:ea typeface="ＭＳ Ｐゴシック" charset="0"/>
                <a:cs typeface="ＭＳ Ｐゴシック" charset="0"/>
              </a:rPr>
              <a:t> or satellites)</a:t>
            </a:r>
          </a:p>
          <a:p>
            <a:pPr marL="742950" lvl="1" indent="-28575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With / Without new GRAV-D airborne gravity</a:t>
            </a:r>
          </a:p>
        </p:txBody>
      </p:sp>
    </p:spTree>
    <p:custDataLst>
      <p:tags r:id="rId1"/>
    </p:custDataLst>
    <p:extLst>
      <p:ext uri="{BB962C8B-B14F-4D97-AF65-F5344CB8AC3E}">
        <p14:creationId xmlns:p14="http://schemas.microsoft.com/office/powerpoint/2010/main" val="3934731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z="3600" b="1" dirty="0" smtClean="0">
                <a:solidFill>
                  <a:srgbClr val="000099"/>
                </a:solidFill>
              </a:rPr>
              <a:t>Surveys Performed</a:t>
            </a:r>
          </a:p>
        </p:txBody>
      </p:sp>
      <p:sp>
        <p:nvSpPr>
          <p:cNvPr id="78851" name="Content Placeholder 2"/>
          <p:cNvSpPr>
            <a:spLocks noGrp="1"/>
          </p:cNvSpPr>
          <p:nvPr>
            <p:ph idx="1"/>
          </p:nvPr>
        </p:nvSpPr>
        <p:spPr/>
        <p:txBody>
          <a:bodyPr/>
          <a:lstStyle/>
          <a:p>
            <a:r>
              <a:rPr lang="en-US" altLang="en-US" u="sng" dirty="0" smtClean="0">
                <a:solidFill>
                  <a:srgbClr val="000099"/>
                </a:solidFill>
              </a:rPr>
              <a:t>GPS</a:t>
            </a:r>
            <a:r>
              <a:rPr lang="en-US" altLang="en-US" dirty="0" smtClean="0">
                <a:solidFill>
                  <a:srgbClr val="000099"/>
                </a:solidFill>
              </a:rPr>
              <a:t>: </a:t>
            </a:r>
            <a:r>
              <a:rPr lang="en-US" altLang="en-US" sz="2400" dirty="0" smtClean="0">
                <a:solidFill>
                  <a:srgbClr val="000099"/>
                </a:solidFill>
              </a:rPr>
              <a:t>20 identical units, 10/day leapfrog, 40 </a:t>
            </a:r>
            <a:r>
              <a:rPr lang="en-US" altLang="en-US" sz="2400" dirty="0" err="1" smtClean="0">
                <a:solidFill>
                  <a:srgbClr val="000099"/>
                </a:solidFill>
              </a:rPr>
              <a:t>hrs</a:t>
            </a:r>
            <a:r>
              <a:rPr lang="en-US" altLang="en-US" sz="2400" dirty="0" smtClean="0">
                <a:solidFill>
                  <a:srgbClr val="000099"/>
                </a:solidFill>
              </a:rPr>
              <a:t> ea. </a:t>
            </a:r>
          </a:p>
          <a:p>
            <a:r>
              <a:rPr lang="en-US" altLang="en-US" u="sng" dirty="0" smtClean="0">
                <a:solidFill>
                  <a:srgbClr val="000099"/>
                </a:solidFill>
              </a:rPr>
              <a:t>Leveling</a:t>
            </a:r>
            <a:r>
              <a:rPr lang="en-US" altLang="en-US" dirty="0" smtClean="0">
                <a:solidFill>
                  <a:srgbClr val="000099"/>
                </a:solidFill>
              </a:rPr>
              <a:t>:</a:t>
            </a:r>
            <a:r>
              <a:rPr lang="en-US" altLang="en-US" sz="2400" dirty="0" smtClean="0">
                <a:solidFill>
                  <a:srgbClr val="000099"/>
                </a:solidFill>
              </a:rPr>
              <a:t> 1</a:t>
            </a:r>
            <a:r>
              <a:rPr lang="en-US" altLang="en-US" sz="2400" baseline="30000" dirty="0" smtClean="0">
                <a:solidFill>
                  <a:srgbClr val="000099"/>
                </a:solidFill>
              </a:rPr>
              <a:t>st</a:t>
            </a:r>
            <a:r>
              <a:rPr lang="en-US" altLang="en-US" sz="2400" dirty="0" smtClean="0">
                <a:solidFill>
                  <a:srgbClr val="000099"/>
                </a:solidFill>
              </a:rPr>
              <a:t> order, class II, digital barcode leveling</a:t>
            </a:r>
          </a:p>
          <a:p>
            <a:r>
              <a:rPr lang="en-US" altLang="en-US" u="sng" dirty="0" smtClean="0">
                <a:solidFill>
                  <a:srgbClr val="000099"/>
                </a:solidFill>
              </a:rPr>
              <a:t>Gravity</a:t>
            </a:r>
            <a:r>
              <a:rPr lang="en-US" altLang="en-US" dirty="0" smtClean="0">
                <a:solidFill>
                  <a:srgbClr val="000099"/>
                </a:solidFill>
              </a:rPr>
              <a:t>: </a:t>
            </a:r>
            <a:r>
              <a:rPr lang="en-US" altLang="en-US" sz="2400" dirty="0" smtClean="0">
                <a:solidFill>
                  <a:srgbClr val="000099"/>
                </a:solidFill>
              </a:rPr>
              <a:t>FG-5 and A-10 anchors, 4 L/R in 2 teams</a:t>
            </a:r>
          </a:p>
          <a:p>
            <a:r>
              <a:rPr lang="en-US" altLang="en-US" u="sng" dirty="0" smtClean="0">
                <a:solidFill>
                  <a:srgbClr val="000099"/>
                </a:solidFill>
              </a:rPr>
              <a:t>DoV</a:t>
            </a:r>
            <a:r>
              <a:rPr lang="en-US" altLang="en-US" dirty="0" smtClean="0">
                <a:solidFill>
                  <a:srgbClr val="000099"/>
                </a:solidFill>
              </a:rPr>
              <a:t>: </a:t>
            </a:r>
            <a:r>
              <a:rPr lang="en-US" altLang="en-US" sz="2400" dirty="0" smtClean="0">
                <a:solidFill>
                  <a:srgbClr val="000099"/>
                </a:solidFill>
              </a:rPr>
              <a:t>ETH Zurich DIADEM GPS &amp; camera system</a:t>
            </a:r>
          </a:p>
          <a:p>
            <a:r>
              <a:rPr lang="en-US" altLang="en-US" u="sng" dirty="0" smtClean="0">
                <a:solidFill>
                  <a:srgbClr val="000099"/>
                </a:solidFill>
              </a:rPr>
              <a:t>LIDAR</a:t>
            </a:r>
            <a:r>
              <a:rPr lang="en-US" altLang="en-US" sz="2400" dirty="0" smtClean="0">
                <a:solidFill>
                  <a:srgbClr val="000099"/>
                </a:solidFill>
              </a:rPr>
              <a:t>: </a:t>
            </a:r>
            <a:r>
              <a:rPr lang="en-US" altLang="en-US" sz="2400" dirty="0" err="1" smtClean="0">
                <a:solidFill>
                  <a:srgbClr val="000099"/>
                </a:solidFill>
              </a:rPr>
              <a:t>Riegl</a:t>
            </a:r>
            <a:r>
              <a:rPr lang="en-US" altLang="en-US" sz="2400" dirty="0" smtClean="0">
                <a:solidFill>
                  <a:srgbClr val="000099"/>
                </a:solidFill>
              </a:rPr>
              <a:t> Q680i-D, 2 </a:t>
            </a:r>
            <a:r>
              <a:rPr lang="en-US" altLang="en-US" sz="2400" dirty="0" err="1" smtClean="0">
                <a:solidFill>
                  <a:srgbClr val="000099"/>
                </a:solidFill>
              </a:rPr>
              <a:t>pt</a:t>
            </a:r>
            <a:r>
              <a:rPr lang="en-US" altLang="en-US" sz="2400" dirty="0" smtClean="0">
                <a:solidFill>
                  <a:srgbClr val="000099"/>
                </a:solidFill>
              </a:rPr>
              <a:t>/m</a:t>
            </a:r>
            <a:r>
              <a:rPr lang="en-US" altLang="en-US" sz="2400" baseline="30000" dirty="0" smtClean="0">
                <a:solidFill>
                  <a:srgbClr val="000099"/>
                </a:solidFill>
              </a:rPr>
              <a:t>2</a:t>
            </a:r>
            <a:r>
              <a:rPr lang="en-US" altLang="en-US" sz="2400" dirty="0" smtClean="0">
                <a:solidFill>
                  <a:srgbClr val="000099"/>
                </a:solidFill>
              </a:rPr>
              <a:t> spacing, 0.5 km width</a:t>
            </a:r>
          </a:p>
          <a:p>
            <a:r>
              <a:rPr lang="en-US" altLang="en-US" u="sng" dirty="0" smtClean="0">
                <a:solidFill>
                  <a:srgbClr val="000099"/>
                </a:solidFill>
              </a:rPr>
              <a:t>Imagery</a:t>
            </a:r>
            <a:r>
              <a:rPr lang="en-US" altLang="en-US" dirty="0" smtClean="0">
                <a:solidFill>
                  <a:srgbClr val="000099"/>
                </a:solidFill>
              </a:rPr>
              <a:t>:  </a:t>
            </a:r>
            <a:r>
              <a:rPr lang="en-US" altLang="en-US" sz="2400" dirty="0" err="1" smtClean="0">
                <a:solidFill>
                  <a:srgbClr val="000099"/>
                </a:solidFill>
              </a:rPr>
              <a:t>Applanix</a:t>
            </a:r>
            <a:r>
              <a:rPr lang="en-US" altLang="en-US" sz="2400" dirty="0" smtClean="0">
                <a:solidFill>
                  <a:srgbClr val="000099"/>
                </a:solidFill>
              </a:rPr>
              <a:t> 439 RGB </a:t>
            </a:r>
            <a:r>
              <a:rPr lang="en-US" altLang="en-US" sz="2400" dirty="0" err="1" smtClean="0">
                <a:solidFill>
                  <a:srgbClr val="000099"/>
                </a:solidFill>
              </a:rPr>
              <a:t>DualCam</a:t>
            </a:r>
            <a:r>
              <a:rPr lang="en-US" altLang="en-US" sz="2400" dirty="0" smtClean="0">
                <a:solidFill>
                  <a:srgbClr val="000099"/>
                </a:solidFill>
              </a:rPr>
              <a:t>, 5000’ AGL</a:t>
            </a:r>
          </a:p>
          <a:p>
            <a:r>
              <a:rPr lang="en-US" altLang="en-US" u="sng" dirty="0" smtClean="0">
                <a:solidFill>
                  <a:srgbClr val="000099"/>
                </a:solidFill>
              </a:rPr>
              <a:t>Other</a:t>
            </a:r>
            <a:r>
              <a:rPr lang="en-US" altLang="en-US" dirty="0" smtClean="0">
                <a:solidFill>
                  <a:srgbClr val="000099"/>
                </a:solidFill>
              </a:rPr>
              <a:t>: </a:t>
            </a:r>
            <a:r>
              <a:rPr lang="en-US" altLang="en-US" sz="2400" dirty="0" smtClean="0">
                <a:solidFill>
                  <a:srgbClr val="000099"/>
                </a:solidFill>
              </a:rPr>
              <a:t>RTN, short-session GPS, extra gravity marks around 		Austin, gravity gradients</a:t>
            </a:r>
          </a:p>
        </p:txBody>
      </p:sp>
    </p:spTree>
    <p:extLst>
      <p:ext uri="{BB962C8B-B14F-4D97-AF65-F5344CB8AC3E}">
        <p14:creationId xmlns:p14="http://schemas.microsoft.com/office/powerpoint/2010/main" val="2052511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
            <a:ext cx="2949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3505200"/>
            <a:ext cx="26955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67150"/>
            <a:ext cx="633888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25" y="428625"/>
            <a:ext cx="39147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12"/>
          <p:cNvSpPr txBox="1">
            <a:spLocks noChangeArrowheads="1"/>
          </p:cNvSpPr>
          <p:nvPr/>
        </p:nvSpPr>
        <p:spPr bwMode="auto">
          <a:xfrm>
            <a:off x="0" y="2752725"/>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GPS</a:t>
            </a:r>
          </a:p>
        </p:txBody>
      </p:sp>
      <p:sp>
        <p:nvSpPr>
          <p:cNvPr id="79879" name="TextBox 13"/>
          <p:cNvSpPr txBox="1">
            <a:spLocks noChangeArrowheads="1"/>
          </p:cNvSpPr>
          <p:nvPr/>
        </p:nvSpPr>
        <p:spPr bwMode="auto">
          <a:xfrm>
            <a:off x="8374063" y="2962275"/>
            <a:ext cx="76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dirty="0">
                <a:solidFill>
                  <a:prstClr val="white"/>
                </a:solidFill>
                <a:ea typeface="MS PGothic" pitchFamily="34" charset="-128"/>
              </a:rPr>
              <a:t>DoV</a:t>
            </a:r>
          </a:p>
        </p:txBody>
      </p:sp>
      <p:sp>
        <p:nvSpPr>
          <p:cNvPr id="79880" name="TextBox 14"/>
          <p:cNvSpPr txBox="1">
            <a:spLocks noChangeArrowheads="1"/>
          </p:cNvSpPr>
          <p:nvPr/>
        </p:nvSpPr>
        <p:spPr bwMode="auto">
          <a:xfrm>
            <a:off x="0" y="4762500"/>
            <a:ext cx="139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Leveling</a:t>
            </a:r>
          </a:p>
        </p:txBody>
      </p:sp>
      <p:sp>
        <p:nvSpPr>
          <p:cNvPr id="79881" name="TextBox 15"/>
          <p:cNvSpPr txBox="1">
            <a:spLocks noChangeArrowheads="1"/>
          </p:cNvSpPr>
          <p:nvPr/>
        </p:nvSpPr>
        <p:spPr bwMode="auto">
          <a:xfrm>
            <a:off x="7912100" y="3495675"/>
            <a:ext cx="123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Gravity</a:t>
            </a:r>
          </a:p>
        </p:txBody>
      </p:sp>
      <p:pic>
        <p:nvPicPr>
          <p:cNvPr id="79882"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113" y="881063"/>
            <a:ext cx="2117725" cy="28352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883" name="TextBox 16"/>
          <p:cNvSpPr txBox="1">
            <a:spLocks noChangeArrowheads="1"/>
          </p:cNvSpPr>
          <p:nvPr/>
        </p:nvSpPr>
        <p:spPr bwMode="auto">
          <a:xfrm>
            <a:off x="3132138" y="2965450"/>
            <a:ext cx="1411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LIDAR/</a:t>
            </a:r>
          </a:p>
          <a:p>
            <a:pPr defTabSz="914400" eaLnBrk="1" hangingPunct="1">
              <a:spcBef>
                <a:spcPct val="0"/>
              </a:spcBef>
              <a:buFontTx/>
              <a:buNone/>
            </a:pPr>
            <a:r>
              <a:rPr lang="en-US" altLang="en-US" sz="2000">
                <a:solidFill>
                  <a:prstClr val="white"/>
                </a:solidFill>
                <a:ea typeface="MS PGothic" pitchFamily="34" charset="-128"/>
              </a:rPr>
              <a:t>Imagery</a:t>
            </a:r>
          </a:p>
        </p:txBody>
      </p:sp>
    </p:spTree>
    <p:extLst>
      <p:ext uri="{BB962C8B-B14F-4D97-AF65-F5344CB8AC3E}">
        <p14:creationId xmlns:p14="http://schemas.microsoft.com/office/powerpoint/2010/main" val="2244994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Gray Slide background - 0813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10"/>
          <p:cNvGraphicFramePr>
            <a:graphicFrameLocks/>
          </p:cNvGraphicFramePr>
          <p:nvPr>
            <p:extLst/>
          </p:nvPr>
        </p:nvGraphicFramePr>
        <p:xfrm>
          <a:off x="0" y="374616"/>
          <a:ext cx="9191241" cy="6346859"/>
        </p:xfrm>
        <a:graphic>
          <a:graphicData uri="http://schemas.openxmlformats.org/drawingml/2006/chart">
            <c:chart xmlns:c="http://schemas.openxmlformats.org/drawingml/2006/chart" xmlns:r="http://schemas.openxmlformats.org/officeDocument/2006/relationships" r:id="rId5"/>
          </a:graphicData>
        </a:graphic>
      </p:graphicFrame>
      <p:sp>
        <p:nvSpPr>
          <p:cNvPr id="44048" name="Title 1"/>
          <p:cNvSpPr>
            <a:spLocks noGrp="1"/>
          </p:cNvSpPr>
          <p:nvPr>
            <p:ph type="title"/>
          </p:nvPr>
        </p:nvSpPr>
        <p:spPr>
          <a:xfrm>
            <a:off x="91440" y="45720"/>
            <a:ext cx="8229600" cy="822960"/>
          </a:xfrm>
        </p:spPr>
        <p:txBody>
          <a:bodyPr/>
          <a:lstStyle/>
          <a:p>
            <a:pPr algn="l"/>
            <a:r>
              <a:rPr lang="en-US" altLang="en-US" sz="3600" b="1" dirty="0" smtClean="0">
                <a:solidFill>
                  <a:srgbClr val="000099"/>
                </a:solidFill>
                <a:ea typeface="ＭＳ Ｐゴシック" pitchFamily="34" charset="-128"/>
              </a:rPr>
              <a:t>GSVS11 Results</a:t>
            </a:r>
          </a:p>
        </p:txBody>
      </p:sp>
      <p:sp>
        <p:nvSpPr>
          <p:cNvPr id="6" name="Slide Number Placeholder 5"/>
          <p:cNvSpPr>
            <a:spLocks noGrp="1"/>
          </p:cNvSpPr>
          <p:nvPr>
            <p:ph type="sldNum" sz="quarter" idx="12"/>
          </p:nvPr>
        </p:nvSpPr>
        <p:spPr/>
        <p:txBody>
          <a:bodyPr/>
          <a:lstStyle/>
          <a:p>
            <a:pPr>
              <a:defRPr/>
            </a:pPr>
            <a:fld id="{0644299A-FE28-4698-AD7E-A01A40957279}" type="slidenum">
              <a:rPr lang="en-US" smtClean="0"/>
              <a:pPr>
                <a:defRPr/>
              </a:pPr>
              <a:t>49</a:t>
            </a:fld>
            <a:endParaRPr lang="en-US" dirty="0"/>
          </a:p>
        </p:txBody>
      </p:sp>
      <p:cxnSp>
        <p:nvCxnSpPr>
          <p:cNvPr id="9" name="Straight Connector 8"/>
          <p:cNvCxnSpPr/>
          <p:nvPr/>
        </p:nvCxnSpPr>
        <p:spPr>
          <a:xfrm>
            <a:off x="868363" y="4097338"/>
            <a:ext cx="6513512" cy="0"/>
          </a:xfrm>
          <a:prstGeom prst="line">
            <a:avLst/>
          </a:prstGeom>
          <a:ln w="1016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4039" name="TextBox 12"/>
          <p:cNvSpPr txBox="1">
            <a:spLocks noChangeArrowheads="1"/>
          </p:cNvSpPr>
          <p:nvPr/>
        </p:nvSpPr>
        <p:spPr bwMode="auto">
          <a:xfrm>
            <a:off x="7497763" y="4629785"/>
            <a:ext cx="1666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srgbClr val="00B050"/>
                </a:solidFill>
                <a:latin typeface="Verdana" pitchFamily="34" charset="0"/>
              </a:rPr>
              <a:t>“1 cm geoid”</a:t>
            </a:r>
          </a:p>
        </p:txBody>
      </p:sp>
      <p:sp>
        <p:nvSpPr>
          <p:cNvPr id="2" name="Rectangle 1"/>
          <p:cNvSpPr/>
          <p:nvPr/>
        </p:nvSpPr>
        <p:spPr>
          <a:xfrm>
            <a:off x="7459663" y="1655445"/>
            <a:ext cx="1511300" cy="9048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prstClr val="white"/>
              </a:solidFill>
            </a:endParaRPr>
          </a:p>
        </p:txBody>
      </p:sp>
      <p:sp>
        <p:nvSpPr>
          <p:cNvPr id="44041" name="TextBox 2"/>
          <p:cNvSpPr txBox="1">
            <a:spLocks noChangeArrowheads="1"/>
          </p:cNvSpPr>
          <p:nvPr/>
        </p:nvSpPr>
        <p:spPr bwMode="auto">
          <a:xfrm>
            <a:off x="8183880" y="448945"/>
            <a:ext cx="10255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prstClr val="black"/>
                </a:solidFill>
                <a:latin typeface="Verdana" pitchFamily="34" charset="0"/>
              </a:rPr>
              <a:t>Geoids </a:t>
            </a:r>
          </a:p>
          <a:p>
            <a:pPr>
              <a:spcBef>
                <a:spcPct val="0"/>
              </a:spcBef>
              <a:buFontTx/>
              <a:buNone/>
            </a:pPr>
            <a:r>
              <a:rPr lang="en-US" altLang="en-US" sz="1400" b="1" i="1" dirty="0">
                <a:solidFill>
                  <a:srgbClr val="FF0000"/>
                </a:solidFill>
                <a:latin typeface="Verdana" pitchFamily="34" charset="0"/>
              </a:rPr>
              <a:t>without </a:t>
            </a:r>
          </a:p>
          <a:p>
            <a:pPr>
              <a:spcBef>
                <a:spcPct val="0"/>
              </a:spcBef>
              <a:buFontTx/>
              <a:buNone/>
            </a:pPr>
            <a:r>
              <a:rPr lang="en-US" altLang="en-US" sz="1400" b="1" dirty="0">
                <a:solidFill>
                  <a:prstClr val="black"/>
                </a:solidFill>
                <a:latin typeface="Verdana" pitchFamily="34" charset="0"/>
              </a:rPr>
              <a:t>GRAV-D</a:t>
            </a:r>
          </a:p>
        </p:txBody>
      </p:sp>
      <p:sp>
        <p:nvSpPr>
          <p:cNvPr id="44042" name="TextBox 11"/>
          <p:cNvSpPr txBox="1">
            <a:spLocks noChangeArrowheads="1"/>
          </p:cNvSpPr>
          <p:nvPr/>
        </p:nvSpPr>
        <p:spPr bwMode="auto">
          <a:xfrm>
            <a:off x="7543800" y="3362325"/>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prstClr val="black"/>
                </a:solidFill>
                <a:latin typeface="Verdana" pitchFamily="34" charset="0"/>
              </a:rPr>
              <a:t>Geoids </a:t>
            </a:r>
            <a:r>
              <a:rPr lang="en-US" altLang="en-US" sz="1400" b="1" i="1" dirty="0">
                <a:solidFill>
                  <a:srgbClr val="00B050"/>
                </a:solidFill>
                <a:latin typeface="Verdana" pitchFamily="34" charset="0"/>
              </a:rPr>
              <a:t>with</a:t>
            </a:r>
          </a:p>
          <a:p>
            <a:pPr>
              <a:spcBef>
                <a:spcPct val="0"/>
              </a:spcBef>
              <a:buFontTx/>
              <a:buNone/>
            </a:pPr>
            <a:r>
              <a:rPr lang="en-US" altLang="en-US" sz="1400" b="1" dirty="0">
                <a:solidFill>
                  <a:prstClr val="black"/>
                </a:solidFill>
                <a:latin typeface="Verdana" pitchFamily="34" charset="0"/>
              </a:rPr>
              <a:t>GRAV-D</a:t>
            </a:r>
          </a:p>
        </p:txBody>
      </p:sp>
      <p:cxnSp>
        <p:nvCxnSpPr>
          <p:cNvPr id="8" name="Straight Arrow Connector 7"/>
          <p:cNvCxnSpPr/>
          <p:nvPr/>
        </p:nvCxnSpPr>
        <p:spPr>
          <a:xfrm>
            <a:off x="8732520" y="1188720"/>
            <a:ext cx="14605" cy="4667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44" name="TextBox 17"/>
          <p:cNvSpPr txBox="1">
            <a:spLocks noChangeArrowheads="1"/>
          </p:cNvSpPr>
          <p:nvPr/>
        </p:nvSpPr>
        <p:spPr bwMode="auto">
          <a:xfrm>
            <a:off x="7672388" y="2801938"/>
            <a:ext cx="1454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dirty="0">
                <a:solidFill>
                  <a:prstClr val="black"/>
                </a:solidFill>
              </a:rPr>
              <a:t>xUSGG2011          </a:t>
            </a:r>
          </a:p>
        </p:txBody>
      </p:sp>
      <p:sp>
        <p:nvSpPr>
          <p:cNvPr id="10" name="Rectangle 9"/>
          <p:cNvSpPr/>
          <p:nvPr/>
        </p:nvSpPr>
        <p:spPr>
          <a:xfrm>
            <a:off x="7459663" y="2606992"/>
            <a:ext cx="1511300" cy="547688"/>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prstClr val="white"/>
              </a:solidFill>
            </a:endParaRPr>
          </a:p>
        </p:txBody>
      </p:sp>
      <p:pic>
        <p:nvPicPr>
          <p:cNvPr id="440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063" y="2944177"/>
            <a:ext cx="119062" cy="1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flipV="1">
            <a:off x="8747125" y="3154680"/>
            <a:ext cx="0" cy="2695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7543800" y="4114800"/>
            <a:ext cx="543905" cy="463883"/>
          </a:xfrm>
          <a:custGeom>
            <a:avLst/>
            <a:gdLst>
              <a:gd name="connsiteX0" fmla="*/ 531628 w 543905"/>
              <a:gd name="connsiteY0" fmla="*/ 463883 h 463883"/>
              <a:gd name="connsiteX1" fmla="*/ 531628 w 543905"/>
              <a:gd name="connsiteY1" fmla="*/ 155539 h 463883"/>
              <a:gd name="connsiteX2" fmla="*/ 404037 w 543905"/>
              <a:gd name="connsiteY2" fmla="*/ 17315 h 463883"/>
              <a:gd name="connsiteX3" fmla="*/ 0 w 543905"/>
              <a:gd name="connsiteY3" fmla="*/ 6683 h 463883"/>
            </a:gdLst>
            <a:ahLst/>
            <a:cxnLst>
              <a:cxn ang="0">
                <a:pos x="connsiteX0" y="connsiteY0"/>
              </a:cxn>
              <a:cxn ang="0">
                <a:pos x="connsiteX1" y="connsiteY1"/>
              </a:cxn>
              <a:cxn ang="0">
                <a:pos x="connsiteX2" y="connsiteY2"/>
              </a:cxn>
              <a:cxn ang="0">
                <a:pos x="connsiteX3" y="connsiteY3"/>
              </a:cxn>
            </a:cxnLst>
            <a:rect l="l" t="t" r="r" b="b"/>
            <a:pathLst>
              <a:path w="543905" h="463883">
                <a:moveTo>
                  <a:pt x="531628" y="463883"/>
                </a:moveTo>
                <a:cubicBezTo>
                  <a:pt x="542260" y="346925"/>
                  <a:pt x="552893" y="229967"/>
                  <a:pt x="531628" y="155539"/>
                </a:cubicBezTo>
                <a:cubicBezTo>
                  <a:pt x="510363" y="81111"/>
                  <a:pt x="492642" y="42124"/>
                  <a:pt x="404037" y="17315"/>
                </a:cubicBezTo>
                <a:cubicBezTo>
                  <a:pt x="315432" y="-7494"/>
                  <a:pt x="157716" y="-406"/>
                  <a:pt x="0" y="6683"/>
                </a:cubicBezTo>
              </a:path>
            </a:pathLst>
          </a:custGeom>
          <a:noFill/>
          <a:ln w="60325">
            <a:solidFill>
              <a:srgbClr val="00B050"/>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custDataLst>
      <p:tags r:id="rId1"/>
    </p:custDataLst>
    <p:extLst>
      <p:ext uri="{BB962C8B-B14F-4D97-AF65-F5344CB8AC3E}">
        <p14:creationId xmlns:p14="http://schemas.microsoft.com/office/powerpoint/2010/main" val="2553434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12788" y="611188"/>
            <a:ext cx="7772400" cy="762000"/>
          </a:xfrm>
        </p:spPr>
        <p:txBody>
          <a:bodyPr/>
          <a:lstStyle/>
          <a:p>
            <a:pPr eaLnBrk="1" hangingPunct="1"/>
            <a:r>
              <a:rPr lang="en-US" altLang="en-US" sz="3600" b="1" dirty="0" smtClean="0">
                <a:solidFill>
                  <a:srgbClr val="000099"/>
                </a:solidFill>
              </a:rPr>
              <a:t>Federal Users of the NSRS</a:t>
            </a:r>
          </a:p>
        </p:txBody>
      </p:sp>
      <p:sp>
        <p:nvSpPr>
          <p:cNvPr id="17413" name="AutoShape 2" descr="data:image/jpeg;base64,/9j/4AAQSkZJRgABAQAAAQABAAD/2wCEAAkGBxQTEhQUExQWFhUVFRoYFxcXGBsaIBscGBccGBgZGhoYHSohHBooHhoXJDIhJikrLi4uGh8/ODMsNygtLisBCgoKDg0OGxAQGywkHyYwLCwsNywsNDQsMCwxLDQ3LDQ0LCwsNDUtLCwsLCwsLCw0LCwsLCwsLCwvLCwsNCwsLP/AABEIAOEA4QMBIgACEQEDEQH/xAAcAAEAAgIDAQAAAAAAAAAAAAAABgcEBQIDCAH/xABCEAACAQMCAwYCCAQEBQQDAAABAgMABBEFIQYSMQcTIkFRYXGBFCMyQlJykaFigpKxM0OywRU0U6LwJGNz0TXC0v/EABoBAQADAQEBAAAAAAAAAAAAAAADBAUGAgH/xAAwEQEAAgEDAgQFAwQDAQAAAAAAAQIDBBEhEjEFE0FRImGBobEycZEzQtHhI2LwFP/aAAwDAQACEQMRAD8AvGlKUClKUClKUClKUClarVeIra3eOOaZVkkYKke7OxY4GEXLY364wK2tArovryOGNpJXVI0GWZjgAe5NQTh3Sm1SNr25uLgLLJIIIYZWhWKNJGRc92fHIeXmLEnqNhiuq57422qaZcSGZ4rVpIJWA55IpEfk58dXV0Klts7UEgtuP7CWRI4ZmlZ2Cju4pXXJON3VOVRvuSelSG8uO7jd+Vn5FLcqDmZsDOFHmx8hUQ4S1++nitmFgqQPHGTM9ymSpUZdY0Un3wxB9cVNaCFr2kW/P3Ztr4ScnOU+iyFgpPKGKjJ5cgjPStrrnGVnaSrFcSmN2TvB4HYBclcsyqQoyPPFYFrvrs528OnQr+s8rf8AnyrS3up3CazdyW9m10sVtBDJyyohTm55vCr/AG85GwOdh60E30bXbe7UtbTRygbHkYHHxHUfOtjUB4L5ry8OppALeB7YwgcyF5m7wEu4jJC8nKVw3iznpWJr2v3E1wk9vI8dna3kEBK7C5eSdI5t/OJFJX0LE7+GgsmlanirXo7G1luZN1jXPKDgsScKo9ySBWTo+orcW8NwoIWaJJAGxkB1DAHG2RmgzaUpQKUpQKUpQKUpQKUpQKUpQKUpQKUqNa5xV3c6WltH9JumILRq3KsSEjMkz4IQY6DBJ223FBJM1Gr7U2luptPkL25khD288TeJ1G0vKSuFkU4232OajvatoB54NRjkmiNvhJ2gYhxATkuowQ3IfEVxhlznGAa1nFr6lHbo8iC8MBWe1vrVcMGAGO/gB3jdSwYoSAuDjag2r6LFpOoWs8QPcXWbW4d2Z2ErHmhlLvlsscodwN19qsaopFLDrWlEjKrcRkb5zHKp6/FJFz7496kenRusUayuHkVFDuByhmAwzAZ2yd8UEK0+5m0ppYHtZ5rQyPJbSWyd6VErF3hkjXxLysWwwyCCOhrO4cs5ri6uL6eJoFlhS3hhfHP3aszs8gBIVizbL5AVL6UGm4O0l7Sygt5HV2hTkLKCAQCeXAPtgVuaUoNbb6Oq3Ut0GYvLFHGVOMARliCNs5POc/KuGkaKIJrqXnLNcyrIdscvLGsYUb77LnPvW1pQQS64cvYvpkVoyLDeTq4fmIaASDF0yjGCTgFcHqx9N9RxlwVFZWLSWclyiwvC/wBH75njbluEYnkfOGz4vCRuKtKhFBCdfjF9qUVp1htE+kzjqDI4KW6H4eN8ey1FtIuGutM0zTOjzs6XGCfDb2kzLJk+XPyoo/Mata2sI43kdEVWlYNIwG7EAKCfXYAVXI4WuNMi1a9iYSXD941tgc3dxFzMVww+1zOxKjIPID5mgkF9xJdG4ngsbSOYWgQSmSbuss6c4jjHKdwpG7YG9bvhvXEvIRKgZSGZHjcYaORDh42HkwP+1Qrie5SEQ6zZTBi/cxzxrut1G7BAAo6TrzHB6jBB2yKzddfuH/4dpvgubyR7iaTJbuEdvrZzk/aJ2VfX0xQTylRPh/WbiK4WxvuVpSjPDcIMLOqEBuZP8uUZBIG3XFSygUpSgUpSgUpSgUpSgUpUa4+4jlsLbv4rY3GHHeDm5QifedjgnHlnGBnJ2FA4k41t7K4t4LjmQThiJSPAuCAAzeW569BtnGaiDtPo8r29uiOmoT5trmZtklf7SXD/AGpMdUyctuMnfGXq+u22pwKgXu7xMTQwXAAEwKkNGrAlJopELrlCeoOxAro0bTy8Mdr3b3WlXi4iJ3lsmGcxSE78iMpAbqjLg9BkJBHPDpsKQ3M8t3cXUhypHO8rPgPyRDZIlHkNgB6nfa8JaG1nC0Hec8SyN3AOcpETlY2Yk83KSQD6Y9KxuFuEUtWMskj3N0yhWuJd25R0RR9xOmw6nc58pJQfAK+0qM8Wokg5JNQ+iR48QRkjc/GRySF9gAeu56V6pXqnZ8mdndxBxnZ2eRNMvP8A9NPG/wA1Xp88VA9U7aRuLe2J/ilbH/amf9VfbXgDRZNkv2c+1xASf0Ss2TsYtCPBcXA9CTGw/ZBWhjrpKfr3mfnGyvacs/p2Qu87WNRfPK0Uf5Iwf3ctWrk7QNSbrdyfIIv+lRUq1PsYnUEwXEcn8LqYz+oLAn9KgWt8P3No3LcQvHnoTup+DDKn9a0sP/yX4pFf45+6vfzY77s0cb6hnP0yb+r/AGrYWXabqUZ/xxIPSSND+6gH96h9KsTp8U96x/CLzLx6rW0ztolGBcWyMPNomKn+ls/3FTjQ+0awucATd05+5MOT5Bj4Sfga840qrk8Nw27cfslrqbx35euwa+15q4U45u7EgI5khHWGQkrj+E9UPw29QauvhHj21v8AwoTHNjeJ8An3Q9HHw39QKydRocmHnvHut481b/u7zwVZJKbmG0hFwMshIIXn6g4GQpzjxBc1prLs8DRd9PKy6i79813EcMjkYEaZ2MKqAvIdiB5eU8pVNMgE6fQJkur+4e9u3VoLWGKEKSDhnCRqT4jgczkgAY9qzk4xnieMX1i9tFKyoswkSZVZzhVl5N0ydubdckb11rIi66/fnDtZILQt0IEjm4Vc7d5nuztvy+1fe0q7WaA6dFh7m75UWMblE5gXmcfdRQCcnqQMUE0pWon4itYriK0eZRcSjwR53OBnfGy5xtnGfLNbegUpSgUpSgUpSg1PFGvJZW7TOCxyFjjX7UkjbJGo8yT+gyfKo12catzLLb3buL9pHkngmHLgNsBApJVoQoAypPqetc9R41tTKWe1lkgtZ+U3ndq0cUv2CQSebALFS4G371vuJeGYL1FEoIdN4pozyyRH8UbjceW3Q4GRQRXUuDvo7hI7cXWnzSeO1OOa2d23mt2JHKmTlkBHLuR54lnC/DkVjE0UJkKtK0n1jlyC+MgE+W365JySa58OW11HEUupkmZWISRV5CyYHKZBnHeZznG3StrQKjfGHGdvp6/WHmkYeCJccx9z+Ffc/LNaztF49SwXuosPcsMhTuIwejv/ALL5/CqAvLp5XaSRi7ueZmbck+//ANdAMYrR0egnL8d+K/lXzZ4pxHdKeJe0a9uyQJDDEf8ALiJG38T/AGm/Ye1RFjkkncnqa+Urdx46Y42rGyha827yEVudC4ou7QjuJnVR9wnmQ+3Idv0wa01K9WrW0bWjd8i0x2egeBO0iK9IhlAhuPJc+GT8hP3v4Tv6E71Nbu0SVCkiK6MMMrAEH4g15LRiCCCQQcgg4II3BBHQ+9ehey3i031sVlOZ4cLJ/ED9iT4nBB9wfUVh67ReV/yY+34XsGbr+G3dDePOysxhp7EFlG7QdSo8zGerD+E7+hPSqqr15VP9sXBYAN9AuN//AFCqPU7SgDzz9r4g+pqXQ6+ZmMeT6S858H91VR0pStlSK5IxBBBIIOQQcEEdCCOhrjSguHs87T+Yrb3zbnASc+fkFl9D/H09fU23XkOrb7JuPTlLK6bIPhgkY9PSJj6fhPy9KxddoIiJyY/rC7gz7/DZaGt6Hb3cfd3MSyqDkBhuD6qRup9waiDaNJDM1ppdqLUMoM9/IOY4PRYuYlpZOv2jhfmKsCuEzEKSBzEAkDOMnGwyelY64qHS109IL3T76aOG7ilLPdM/K8rD6yG4SRzzGRQVygJwc7YarF4I1GW4sLaadeWWSIFhjGfINjy5hhse9a3hDhdRao17DHJcSzPdSd4ivySynOF5s4KqEXI/DWq464tSC4ge3lklktmY3UEIZ1EDL9Y0vL4UZMBlzvsR50Fh0rrt5ldVdCGVlDKw6EEZBHsRXZQKUpQKwNfine2mW2ZUnaNhGzZwrEYDHAPTr0O9Z9RXWOMTDd/REtJppSgdcNFGHHnyGV15yPPlzigg9/d8tnbaK0L2LyssMkkpUxlB45Hil2WR5G25djlzsKnFrwc6yJI+o378rBihkRUbBzylUjHh9gRWqvOJ5LlprR9HlmKKhljeS3IAfJTOXxnYnY5HtUn4U0tbe3VEWVFPiEUsneGLIH1QbJ8K46AkdaDcVH+OOJlsLVpjgufDEh+856fyjcn2FSCvOHadxEby+flOYocxRemx8b/zMOvoFq3otP52Tae0d0WbJ0V3Rm9u3lkeSRizuxZmPUk/+dK6KUrpojbhmFKUr6+FKUoFS3st1Y2+pQb4WY9yw9e82T58/J+9RKs/QDi6tiOouIj+ki1FmrFsdqz7PdJ2tEvVtddxArqyOAyspVlPQgjBB9sV2Urkms8qcRaWbW6ntz/lSFQT5r1Qn3KlT8611WF232nLqCuOkkCH5qzKf2C1XtdZp8nmYq2n1hk5K9NpgpSlTPBX0GvlKD0J2VcWm9tzHK2Z4MB/41P2ZPjsQfce4qcV5c4R15rK6juFyQpxIo+9G321+PmPdRXp+2nV0V0IZXUMpHmCMgj5Vzev0/lZN47S0sGTrrz3aLiTRZrl1U3bQWvL9ZHEOR5Gz0MxOVjxgYUAnff07dOt7G0h7mLuIosYK8yjO2DzEnLH1Jya2Wp6dFcRtFPGskbY5kYZBwQw2+IBqsuLtAtLO+tWt7C3uGmjkiNoEj3I8cc2GBCqGBVn9G88VRTrE0a+tCBDaywMIlGI4nQ8i9B4VOwrZ1EeF+GorEPdXHcJO6hZGRViiiQsCIYhsAgbHiO7Hc+QEuoFKUoOLuACScADJJ8gOpqB6hxBp2opHHPHcIkkoFtcPFJGDJn6t4JgPAxPQkjOOhBwZHxtbzSWF1HbLzTSQsiDmC7uOU7sQAcE+dQHifX1W1tLSS0ubWOO4thK8sWUSGBgxZZIuZScooxt9qg3/CttcWN1LDcq84u5edL0AHJSMKsc6gDuyFTZhs2/Q7VOqwNI1q3ulLW80cwHUxuGxnoGA6H41n0Eb7Q9ZNpYTyKcOV7tPzP4QR7gEt8q8z1cHb3qBxa246EtK3ywi/3eqfrofDMfTh6vdn6m299vYpSlaKsUpSgUpSgVJezjTTPqVsuMhJBK3sIvGCf5go+dRqr37HeFDbQG5lXEs4HKD1WPqAfQsdyPQLVTW5oxYp954hNgp1XhYtKUrmGmpTt7/wCZtv8A4W/11V1WX27zA3kCea2+f6pG/wD5qtK6fQ/0K/8AvVmZ/wCpJSlKtoSlKUCvQHYzrBmsBGxy1u5j/l+0nywSv8tef6s3sHveW6ni8pIQ/wA43A/s5qj4jj6sEz7cp9Pba676jOpXenadLJcTyJFNcdWYs7uFwAqLu3KNvCoxk1Jq1eu30Nuqzyxs5U8iGOJpXy2+FCAsAeUe2wrm2kh/EetT6lbTW1pp07xzIyGa4xboMjIkRXy74OMDlG4qT8Daqbqwtpm+20YD+zp4JAf5lateOKLuX/ltMnwfvXLpbj+kln/7a3WgfSe7P0pIEfmPKsBZlC4GMlwMtnPQY6UGzpSlBHuL9RkiNkkTFWnvY42ICnwcrvIPED1VCMjcZrnFrEjanJagJ3UdokpbB5u8eVlAznHLyqfLOfOuXE+gC67l+/kge3cyI8fJsShQlhIpBHKW/Wofp9q63UklvrdpNcSIiOkqROxEfNyjEMqkfabOBQSjhC8WWS+KwxRiO7aENGvKZBGi7ufvMGZhUkrQ8GaJJaQOsro8ss8s0jICFLSuWOAdx5D5VvqDz920XPPqTL5RxRp+uXP+qoJUm7S5ObVLs/8AuAf0xqv+1Rmur01dsNY+UMrLO95KUpU6MpSsrTdOlncRwxtI5+6gz8z6D3O1fJmIjeX2I3YtdttbvI4SNWd2OFVQST8AN6s/hvsdkbD3kvdjr3UWGb4M58I+QPxq0tA4btrNeW3iVM9W6s35mO5rOz+JY6cU5n7LFNNae/CvOz7suKMtxfAcy4ZIOoB6gyHoSPwjI9SelWzSlYubPfNbquu0pFI2gpSlQvbzz2xXPPqko/6aRp/2c/8A+9Qmpn2vWxTVJyf8xY3Hw7tU/uhqGV1Wl28mm3tDKy/rkpSlWEZSlKBU67GHxqa+8MgP6A/7CoLVjdhloWvpJPKOAj5uygfsrVW1kxGC2/slw/rhe1a7iHVBa2s9wRzCGJn5fXlGQPmdq2NY2pWKTxSQyDKSoyMPUMMH+9cs1ES0/hKa4RZr69ujM683JbymCKLm3CoseC3LnHMxJOK7eG5Zra+fT5p3uIzbi4t5JcGRVVxHJHIwxz7lSGIzuevlwsrXV7ZBAn0S5RByxyyvJG/KNl71VRgxAwMgjNbHhvh+WOWS6u5VmupVCZReVI41JIjjBJOMnJJOScUEjpSlBEONrb6Rc2FpJk28zyvMgJHedzHzIjY6pzHJHngVn3XB2nOndtZ2vLgjaJFIz+EqAVPuDmsvXeHLa85BcxCTuySmSwwWGDjlI9K1J7N9LO5s4ifU8xP6k0HZ2b3TyWEfeOztHJLDzscllimeNSx825VGT51J6w9K0uK2jEUEaxxrkhV6DJyf3JrMoPM3aJ/+Tu//AJT/AGFRyph2tWXd6pP6SBJB80Cn/uVqh9dZp53xVn5R+GTkja8lKVm6Npr3M8UEf2pXCj29WPsBk/KpZmIjeXmI34SDgPgeXUH5iTHbocPJ5k9eRAere/QZ8+lX7oWhwWkYjt4wi+fqx9WY7sfjXZomlR2sEcEQwka4Hv6sfUk5JPvWdXM6rV2zW/6+kNPFiikfMpSlVEpSlKBSlKCq+3LQS8cV2g3i+rk/Ixyp+AbI/nql69b3VssiMjqGR1Ksp3BBGCDXnntB4GksJC6AvasfA/Xkz9yT0PofP41t+G6qOnyrd/RS1OKd+qEOpSla6mUpSgVeHZzAum6Z9KnGGuHQgeZDkJCvzyW+De1RDsy4Ba7dbi4Ui2U5UEY74jyH/t+p8+g88bHj3iT6ZqVrZwnMMNzGpI6NJzhWO3kgyPjze1ZuqvGa3k17Rzb6ei1ir0R1z9F1VwmjDKVbcMCD5bEYPSuddV3biRHRs8rqVOCQcMMHBG4O/WufX1Yavp2mxym2s4bq5uvOKC7uAqeQM0plKxj45PtW74F4KmtZWuLi5kZnBC26yyPFGDjzlJZ2GPtbdTt6c7HsxtIAVgku4VJyRFdSICfUgHc1utF4cFvIXFzdy5UryTTGRdyDkAj7QxgHPmaDeUpSgVq9Y4itbUZuLiKL2dwCfgvU/IVnXfN3b8n2+U8ufxY2/fFQDsztrEWcd3J3RuWybmacjvBKDiQM0m6AEdNhgA+9BKNA4qhvHZYEnKBebvmhdI23AwrOBzHfPTpW9qMR8e2LzLBDMZ5GZVxAjyqvMcczOgKBR5nOwqT0FO9vWm4e2uANiGiY+48af3f9KqWvSvaPopu7CaNRl1HeR/mTfA9yOZfnXmquh8NydWHp9mfqa7X39yrM7C9MD3U05H+DGFX80hIz/Srf1VWdXj2EQYspn82uCP6Y0x/c1J4hfpwT8+HnTxveFl1jajfxwRtLM4RFGSzf+bn2rumlCqWYgKoJJPQADJJ9sV5v4/4vfUJyQSLdCRCnTb8bD8Z/YbeucTSaWc9tu0R3XcuWKQlXFPa/K5KWSCNOneyDLH3VD4V+efgKgV9xNeTHMl1O3t3jKP6VIUfpWppXQYtNixxtWv8Aln2y3t3lnw63cocrczqfUSuP7NUv4e7V7yAgTkXEfnzYVwPZ1G/8wPxqA0r1kwY8kbWrD5XJavaXqHhbim3v4+eBtx9uNtmTP4h6e4yDW7ryfpOpy20qzQuUkXoR+4I81PmDV4cF9p8F1yx3GIJ+m5xG5/hY/ZJ/C3rsTWJqvD7Y/ipzH3hexaiLcT3WBXCWMMCrAEEYIIyCPQg9a50rOWFe8R9k1pOS0BNs58lHMh/kJ2/lIHtUJvOx6+U+B4JB+ZlP6FcfvV8Uq5j1+ekbb7/uhtgpb0UPadjt8xHO8CD8zMf0C4/epxwz2U2luQ8xNy4/GAEB/Jvn+YmrAquOPu06O3DQ2hEk/QuN0j9d+jP7DYefTBkjU6nUT0Vn+P8ALz5ePHzLl2qcbC0iNrbt/wCodcEr/lIfPbo5HQeXX0zXfZDpve6lEceGFWkPyHKv/cw/SohcTs7M7sWdiSzMckk9STV1dhmi93by3LDeduVPyR5BPzYt/SKvZMddLppiO88fWf8ASCtpy5I9oWdXwmvtQrjvgs3ciXMfJJJEnJ9HnyYZFyWx4SCkm+z7+WRWCvpVcanCn25o0/M6j+5rssr2OVeeKRJFyRzIwYZHUZU4zVTcM6VY3GqmOSwhte5tADazRxkvK8h5nXORKiqgww/GelWxY2McKBIY0jQZwqKFAzucBRigyKUpQKgvF9po0Eoku7eF7iXdY1i7ySU9MiJR4iTnxEfOp1WDqtxDAj3MoAEMbMz8uWCAczAefl0oKx4i4m1ILDBZWsdj9Jfu7eN+UzMMZaTulBSFFGclskbVatjE6xRrI3O6ood8Y5mAAZseWTk4qoOE9dvLyea9gsmmuJsxxSTfVwW0AJ5VDfalcnBbkHnsRuKmeh6i1vc9ze363F3cY5beKPCQhQTsFBYDf7bkZ29KCZ15v7TOHPoV64UYimzJF6AE+JP5W8vQrXpCox2hcLi/tGQY75PHCT+IDdSfwsNv0PlVzRajycm89p4lDmx9dXmqr07Cps2Mq/huW/eND/8AdUdLGVYqwIZSQwPUEHBB981afYLqAEtzAT9tVkUfkJVv9SfpWx4hXqwTt6bSp6edsiT9tOrmGw7pTg3DiM/kA5n/AFwFPsxqgqtnt+k+ss18uWU/qYx/tVTV88OpFcET77vupne+xSlKvq5SlKBSlKCTcN8d3tlhY5OeMf5UviUey78y/AHHtVh6X20QkAXFvIh8zGQ4/RuUj96palVcujw5OZjn5JaZr17S9CJ2r6aRvLIPYxP/ALAitZqfbJaoPqYpZT5ZxGv6kk/tVHUqCPDMET6z9Uk6q6YcT9o15eApzCGI7FIsjI9GfqfgMA+lQ8UpV3HjpjjasbILWm07yzdG0uS5njgiHjlYKPbzZj7AAk+wr1LpdgkEMcMYwkaBF+CjG/vVddjHCZhjN5KuJJlxED92M783xYgfID1NWfWF4jqPMv0R2j8r+nx9Nd59Wr4o1X6LaXFwF5jDEzhfUgbA+2cVr+EtIuIwJ7m7lnlljHNH4REhPi+rRRtjpkk5rjxhrawAx3FrLJZyxss00Y51TmyCJI18YXl6sBtkfLRaBJfQxL9Bkt9TswMRF5e7lQDYRtIFKNgbbgH1rOWGbq0cV5fPY3tuFKoJ7OeNiG5VKh8OMNHIHxsDggj03m1RTh/Sbp7tr2+EaOIu5ggiYuI0LB3Z3IHNIxAGwwAvvUroFKUoFcJYwwKsAysCCCMgg7EEHqK50oIlqunahcyvEJVs7RTyh4TzTSjH3WI5YR5dC21dGs6Xp+nWMyF/oiyqVMyse+dyMghs88j53xv5+VSbW2uBA/0VY2nx4BKSEySAS3KM4AycDrjyrRaDwWscv0q8kN3eeUrjwx/wwR/ZjHv169MmgdnXErXdvyzqyXUHKsyOpRtxmOXlO4Drv8cjyqV1XOq69JLeyNpNrHcTQJyXNw7FUKoef6LGw2aUnPi6Lt8pnw7rkV5As0WQMlXRhh43XZ45F+64OxH+xoK67XeBi+b22TLAfXovVgB/iKPMgdR5gA+RzWvBms/RL2CfOFV8P+RvC36A5+Qr1FVS9o3ZjzFrmxXxHeSAbZ9Wj9/VfPy9DraPWVmvk5e3aJVc2Gd+up29WmY7SYfZDPGT+dQy/wChqp2rm4ck/wCK6PLZOcXNuAgDbHKbwk53GeXkOd9mqnJYyrFWBVlJVgeoIOCD7g1d0M9NJxT3rP2QZ43mLR6uFKUq+rlKUoFKUoFKUoFKUoFT7sx4FN64nnUi2Q9Dt3rD7o/gB6n5euOPZ72dyXpWacNHa9fRpfZfRPVv09RfdpbJGixxqFRFCqqjAAAwABWVrtdFI8vHPPr8v9reDBv8VnYqgAAbAdBWj4x1/wCh2/Mid5PIwit4h1klfZR+UdSfQGtlquoxW8TzTOEjjXmZj5D/AHPkANySKiUen/8AFbfvr6H6N9YWs3Vik8KMFCuz5wsjEZ5RtuoOSKwl5rNQubnS5LKW51AzC5nEVxHNyLGoZSzSRHAKKhA2yc8w9a7HtNNuLjn0y/jtrx8/8u6kS4BY95BnlkHUk7H3rAntZrG8Fxqym9t1iEUN0EDC3GSWaaEA4ZtgZVzsvvgWTZWkHhlijj8Sgq6ooJVgCMEDOCMUGYg2GTk+vrX2lKBSlKBSlKBUI7U57hIYuVnSzL4vZIQTMkR+8nonXmIywHQEZqb18ZQQQRkHYg0EFtuHTZvBcaQEa3kEaz24cckkZwFuI3Jx3ig5J++Pfr917WI7O9K2Vq1ze3Cq9xHE3LiKPOZHBPL3hBwud22HoDy12QaLYym1V3DzfVK5zFbmXbJIGUgU5bG+5xkZ22nBnD8dpC0hkE08/wBbcXJI+sYjOQegjAPhA2A+JoNpoesw3cQlhbmUkggjDIw+0jqd1ceYNbCoRwA4mutSvIhi2nljSIjpI0KFZZlHTDMcZ8+SpsWAwCRk9KDWPoMP0lbpQUmAKsybd4p+7IOjDIBB6jA3qF9pXZ19LJubXAuMeNNgJcdDnoJMbZOx2zjrVkUqbHnvjtFqz2/DxakWjaXkm7tXido5EZHU4ZWGCPiDXTXqXiHhq2vV5biJXx9lujL+VhuPh0qrdf7G5VJa0mWRfwS+FvkwHKfmFraweJY78X4n7KV9NaO3KrKVudS4VvYP8W1lX3Cll/qTI/etKzAHB2PpWhW1bc1ndBNZjvD7SuPOPUfrWdZ6VPLjuoZZM/gjZv3Ar7MxHd82lh0qa6V2XahNjmjWFT5ysM/0rk/rip1ofY7bx4a5leY/hX6tf2JY/qKqZNdgp/dv+3KWuC9vRTmlaXNcv3cETSv6KOnuxOyj3JAq3+DOyZIist6VlcbiFd0Hpzn759th8asbTdNit0EcMaRoPuoAPmcdT7msusrUeI3ycU4j7rePT1rzPL4qgDA2Ar7XEOMkZGR1HpnpVcNxtfW+oT291bK8P24u4z3nc9O8VT/jYx4lGGBzgEVnLDH1XUl1iSW0TmtbuxuDJbpN4o5+5OCXTGGXmzsMlQQRnJFdmlXUmqXvc36i3FkFc2XNkzS/9Zj0eBTjlAzuQSemejVrKG8ukmtJ1X6Uve2twnWK8gXDKwx0khADIw37k7Zrbx6ZHrEI+lxSW95ayGKRoyUZTjxhJPvRSIffZvmQ3WicRG8uJlhjDWcQKG4J/wASXPiWJcYaNRkFvM9MgZqRAV0WFlHDGkUSBI0UKqr0AFZFApSlApSlApSlApSlBwljDKVYBlYYIIyCD1BB6ioa/ZpbHKCe7FsWybQTkQ+68uOYJnflDYqa0oMGaaC0gBYxwQRhVBOERBkIo9AMkCq8n0m2m1W6g1JGMs3K1jIXZV7pUGUhKnwyK2SR1PX4zTjbQje2csCPyOeVo2IyA8bh0yPNcqAdjsaievLe6gtvbyae0EsdxFI9yZEMcYjbmZ4WB5mLAYC4H2t+lBtdF1K8tbEGe3uLlop5I/DymUwozd3KVJHeMQFGBuc59a3XD/FdpeZ+jzKzrnmjbKyKQcENG2GGDkdMV18ca01pZySRjmmbEUC7ZaaU8kYAPXc5I9FNY2h8HWtvBbCSONpbVebv2A5uc5aR+c74LFjuf7UEnpVeaTxZc3Go25Xw2FyJ0gUqMydwobv89QrFmCj0TON63fFPFE1lzyPZvJaooZpo5Y8jyOY3IPUjoTQSiuqS3RvtKp+IBqPW/G9uYpZZY7i3WFQz9/A6YDHlBBwQ25+6TXXB2jaY7BReRhiQMMGU5PQYZRQSRLVB0RR8FArtArT69xTa2ZVZ5eV3+xGqs7sB1IRAWx13xjau/Qtdt7yMyW8gkUNyt1BVh1VlYAqfYig2VKj/ABZr723cxQRCa5uXKQxluVRyjmeR28kUbnG5yB51p7zXtQsOSW/FtJasypJLbh0MJc8odlkY80fMVBIIIz8qCSa5xDbWa81zMkYPQE5ZvyoMsx9gDWbY3SyxpIoYK6hgGUqcEZ3VtwfY1WNjJFp+p3iNaSXNxOy3Fq8ad5IY5ByuneNsiI64yT0I9qsbRLmeSINcQiCQk/VhxJgZ8OWAxzY64yPegrnV9O7nU7+aO5W0m7qC5SWQ/VOuDFJFMp2ZCyLgjxKWyPSsi21iDW4ETLWmoRATQMQVIPlLCWAMkDYwRjp1GwNbfi7Qll1PTZngEyDvo5MpzBPB3kTnywGUjJ/F64qUX2kQzPFJJGrPC3PExG6HpsR5e3Tp6UEL0rhRbwxXc8MlnewTqZu6PKk7wnZ+U5DI2ThsZwWGSKsKlKBSlKBSlKBSlKBSlKBSlKBSlKBSlKDUatoK3FxazO7ctq7usWBys7Lyq7eeVySPc1puNbK4vZEsEDxW0iF7q4XAyg2EEeQfGxwTkYC+uSKmFKCsp9JubbUtIWW5WeFZLhIswrG6A2rAKxjPKwwBvyit12p+O2gtsZ+l3kEJH8Ped4+fblQ5qVz2UbvHIygvESY2PVSylGI+Kkj51h6poiTz20zswNq7uijHKxdCmWyM7AkjBG9BoO14n/hkqqOZnlt1Vc45ibiPw5OwzjFZVnr127ok2lTRhmAL97BIqgnHMcPkgddhmsrjXRJLuBY4XRHSaKUF1LLmJ+cAgEHBIFYtt/xcOgf6A6cw5yvfI3LnxcoPMC2M4yaDE1vT7yC/e9tIYrrvIEieF5BE68jFgY3IK8p5jkHzArnwfqsEl3dBrWS0vnSN545DnnVMokiEMVZR9ksAN8ZzWRrfD9x9K+mWMsccrRiKWOZS0ciqSUPhIZXGSMjyP68+H+H5luZLy8ljkuHiEKiJSqRxhucqOYksS2CSfQUGFx0/0e60++b/AAYHkimP4EuFCiQ/wh1XJ9DWR2i6nCul3XM6t30DxxAEMXeRCsYQD7R5iDt8fKpRLEGUqwDKRggjIIPUEHqK0Wm8E6fby99DaRJIDkMF+yfVQdl+WKDUahoVwF0q4iUtc2vdxzLzAc0UkYScEkgEggMM+hqb0pQKUpQKUpQKUpQKUpQKUpQKUpQKUpQKUpQKUpQKUpQKUpQKUpQKUpQKUpQKUpQKUpQKUpQKUpQKUpQKUpQ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dirty="0">
              <a:solidFill>
                <a:srgbClr val="000000"/>
              </a:solidFill>
              <a:latin typeface="Tahoma" panose="020B0604030504040204" pitchFamily="34" charset="0"/>
            </a:endParaRPr>
          </a:p>
        </p:txBody>
      </p:sp>
      <p:grpSp>
        <p:nvGrpSpPr>
          <p:cNvPr id="4" name="Group 3"/>
          <p:cNvGrpSpPr/>
          <p:nvPr/>
        </p:nvGrpSpPr>
        <p:grpSpPr>
          <a:xfrm>
            <a:off x="255588" y="1984243"/>
            <a:ext cx="8688387" cy="4141787"/>
            <a:chOff x="255588" y="2335213"/>
            <a:chExt cx="8688387" cy="4141787"/>
          </a:xfrm>
        </p:grpSpPr>
        <p:pic>
          <p:nvPicPr>
            <p:cNvPr id="17411" name="Picture 10" descr="Y:\shared\HQ\FGCS\Member agency logos\F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483100"/>
              <a:ext cx="1143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0" descr="Y:\shared\HQ\FGCS\Member agency logos\T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388" y="4545013"/>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Y:\shared\HQ\FGCS\Member agency logos\B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438" y="5321300"/>
              <a:ext cx="116046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Y:\shared\HQ\FGCS\Member agency logos\Cens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9200" y="2435225"/>
              <a:ext cx="1524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1" descr="Y:\shared\HQ\FGCS\Member agency logos\FE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9538" y="2357438"/>
              <a:ext cx="24844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2" descr="Y:\shared\HQ\FGCS\Member agency logos\FS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200" y="2444750"/>
              <a:ext cx="101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Y:\shared\HQ\FGCS\Member agency logos\FW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375" y="2481263"/>
              <a:ext cx="84613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4" descr="Y:\shared\HQ\FGCS\Member agency logos\IBC.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9400" y="3367088"/>
              <a:ext cx="108585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6" descr="Y:\shared\HQ\FGCS\Member agency logos\NAS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8938" y="3130550"/>
              <a:ext cx="10969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8" descr="Y:\shared\HQ\FGCS\Member agency logos\NP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13538" y="4322763"/>
              <a:ext cx="78581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9" descr="Y:\shared\HQ\FGCS\Member agency logos\OSMR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8488" y="43275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21" descr="Y:\shared\HQ\FGCS\Member agency logos\USAC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77013" y="3322638"/>
              <a:ext cx="11303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22" descr="Y:\shared\HQ\FGCS\Member agency logos\USB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975" y="3625850"/>
              <a:ext cx="1498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3" descr="Y:\shared\HQ\FGCS\Member agency logos\USCG.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84788" y="2335213"/>
              <a:ext cx="11017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24" descr="Y:\shared\HQ\FGCS\Member agency logos\USFS.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08175" y="3244850"/>
              <a:ext cx="8604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25" descr="Y:\shared\HQ\FGCS\Member agency logos\USG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92413" y="5588000"/>
              <a:ext cx="14557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6" descr="Y:\shared\HQ\FGCS\Member agency logos\USNO.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08450" y="3314700"/>
              <a:ext cx="112236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7" descr="Y:\shared\HQ\FGCS\Member agency logos\NOAA.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8500" y="436245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5" descr="Y:\shared\HQ\FGCS\Member agency logos\BLM.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65600" y="2382838"/>
              <a:ext cx="100647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8" descr="Y:\shared\HQ\FGCS\Member agency logos\DOT.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74850" y="4300538"/>
              <a:ext cx="10287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
            <p:cNvPicPr>
              <a:picLocks noChangeAspect="1" noChangeArrowheads="1"/>
            </p:cNvPicPr>
            <p:nvPr/>
          </p:nvPicPr>
          <p:blipFill>
            <a:blip r:embed="rId23"/>
            <a:srcRect/>
            <a:stretch>
              <a:fillRect/>
            </a:stretch>
          </p:blipFill>
          <p:spPr bwMode="auto">
            <a:xfrm>
              <a:off x="4248150" y="5464175"/>
              <a:ext cx="19145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33" name="Picture 2" descr="\\NGS-S-BRUNSWICK\Home\shared\HQ\FGCS\Member agency logos\IWBC.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55588" y="5441950"/>
              <a:ext cx="893762"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5" descr="C:\Users\jeremy.mchugh\Downloads\2000px-US-FederalAviationAdmin-Seal.svg.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92475" y="4352925"/>
              <a:ext cx="93821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9" descr="Y:\shared\HQ\FGCS\Member agency logos\EPA.bmp"/>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78750" y="3227388"/>
              <a:ext cx="10207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6" descr="Y:\shared\HQ\FGCS\Member agency logos\BOEMRE.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10325" y="5678488"/>
              <a:ext cx="23526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65138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137160"/>
            <a:ext cx="9144000" cy="777240"/>
          </a:xfrm>
        </p:spPr>
        <p:txBody>
          <a:bodyPr/>
          <a:lstStyle/>
          <a:p>
            <a:pPr algn="l" eaLnBrk="1" hangingPunct="1"/>
            <a:r>
              <a:rPr lang="en-US" altLang="en-US" sz="3200" b="1" dirty="0" smtClean="0">
                <a:solidFill>
                  <a:srgbClr val="000099"/>
                </a:solidFill>
                <a:ea typeface="ＭＳ Ｐゴシック" pitchFamily="34" charset="-128"/>
              </a:rPr>
              <a:t>GSVS – 2014  (Iowa)</a:t>
            </a:r>
          </a:p>
        </p:txBody>
      </p:sp>
      <p:sp>
        <p:nvSpPr>
          <p:cNvPr id="26" name="Content Placeholder 2"/>
          <p:cNvSpPr txBox="1">
            <a:spLocks/>
          </p:cNvSpPr>
          <p:nvPr/>
        </p:nvSpPr>
        <p:spPr bwMode="auto">
          <a:xfrm>
            <a:off x="230726" y="3931920"/>
            <a:ext cx="8844162" cy="2977198"/>
          </a:xfrm>
          <a:prstGeom prst="rect">
            <a:avLst/>
          </a:prstGeom>
          <a:noFill/>
          <a:ln w="9525">
            <a:noFill/>
            <a:miter lim="800000"/>
            <a:headEnd/>
            <a:tailEnd/>
          </a:ln>
        </p:spPr>
        <p:txBody>
          <a:bodyPr/>
          <a:lstStyle/>
          <a:p>
            <a:pPr marL="285750" indent="-285750">
              <a:buFont typeface="Wingdings" panose="05000000000000000000" pitchFamily="2" charset="2"/>
              <a:buChar char="§"/>
            </a:pPr>
            <a:r>
              <a:rPr lang="en-US" dirty="0"/>
              <a:t>Minimal Trees (GPS)</a:t>
            </a:r>
          </a:p>
          <a:p>
            <a:pPr marL="285750" indent="-285750">
              <a:buFont typeface="Wingdings" panose="05000000000000000000" pitchFamily="2" charset="2"/>
              <a:buChar char="§"/>
            </a:pPr>
            <a:r>
              <a:rPr lang="en-US" dirty="0"/>
              <a:t>No major bridges/water crossings (Leveling)</a:t>
            </a:r>
          </a:p>
          <a:p>
            <a:pPr marL="285750" indent="-285750">
              <a:buFont typeface="Wingdings" panose="05000000000000000000" pitchFamily="2" charset="2"/>
              <a:buChar char="§"/>
            </a:pPr>
            <a:r>
              <a:rPr lang="en-US" dirty="0"/>
              <a:t>Along roads (ease of access)</a:t>
            </a:r>
          </a:p>
          <a:p>
            <a:pPr marL="285750" indent="-285750">
              <a:buFont typeface="Wingdings" panose="05000000000000000000" pitchFamily="2" charset="2"/>
              <a:buChar char="§"/>
            </a:pPr>
            <a:r>
              <a:rPr lang="en-US" dirty="0" smtClean="0"/>
              <a:t>Mostly </a:t>
            </a:r>
            <a:r>
              <a:rPr lang="en-US" dirty="0"/>
              <a:t>cloud-free nights</a:t>
            </a:r>
          </a:p>
          <a:p>
            <a:pPr marL="285750" indent="-285750">
              <a:buFont typeface="Wingdings" panose="05000000000000000000" pitchFamily="2" charset="2"/>
              <a:buChar char="§"/>
            </a:pPr>
            <a:r>
              <a:rPr lang="en-US" dirty="0"/>
              <a:t>Under GRAV-D coverage (or will be)</a:t>
            </a:r>
          </a:p>
          <a:p>
            <a:pPr marL="285750" indent="-285750">
              <a:buFont typeface="Wingdings" panose="05000000000000000000" pitchFamily="2" charset="2"/>
              <a:buChar char="§"/>
            </a:pPr>
            <a:r>
              <a:rPr lang="en-US" dirty="0" smtClean="0"/>
              <a:t>With </a:t>
            </a:r>
            <a:r>
              <a:rPr lang="en-US" dirty="0"/>
              <a:t>at least some existent bench marks/NAVD 88 level lines</a:t>
            </a:r>
          </a:p>
          <a:p>
            <a:pPr marL="285750" indent="-285750">
              <a:buFont typeface="Wingdings" panose="05000000000000000000" pitchFamily="2" charset="2"/>
              <a:buChar char="§"/>
            </a:pPr>
            <a:r>
              <a:rPr lang="en-US" dirty="0"/>
              <a:t>A "significant enough" geoid slope to be interesting</a:t>
            </a:r>
          </a:p>
          <a:p>
            <a:pPr marL="285750" indent="-285750">
              <a:buFont typeface="Wingdings" panose="05000000000000000000" pitchFamily="2" charset="2"/>
              <a:buChar char="§"/>
            </a:pPr>
            <a:r>
              <a:rPr lang="en-US" dirty="0"/>
              <a:t>For GSVS11, we wanted "low and flat" topography. For GSVS14 we'll want to step this up to "high and flat" or possibly "medium high, more-or-less flat and gravimetrically complex</a:t>
            </a:r>
            <a:r>
              <a:rPr lang="en-US" dirty="0" smtClean="0"/>
              <a:t>"</a:t>
            </a: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06" t="9120" r="10312" b="40000"/>
          <a:stretch/>
        </p:blipFill>
        <p:spPr bwMode="auto">
          <a:xfrm>
            <a:off x="1280160" y="822960"/>
            <a:ext cx="6803187" cy="3063240"/>
          </a:xfrm>
          <a:prstGeom prst="rect">
            <a:avLst/>
          </a:prstGeom>
          <a:noFill/>
          <a:ln w="25400">
            <a:solidFill>
              <a:srgbClr val="000099"/>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22138" y="1645920"/>
            <a:ext cx="1463862" cy="369332"/>
          </a:xfrm>
          <a:prstGeom prst="rect">
            <a:avLst/>
          </a:prstGeom>
          <a:solidFill>
            <a:schemeClr val="bg1"/>
          </a:solidFill>
          <a:ln w="25400">
            <a:solidFill>
              <a:srgbClr val="000099"/>
            </a:solidFill>
          </a:ln>
        </p:spPr>
        <p:txBody>
          <a:bodyPr wrap="none" rtlCol="0">
            <a:spAutoFit/>
          </a:bodyPr>
          <a:lstStyle/>
          <a:p>
            <a:r>
              <a:rPr lang="en-US" dirty="0" smtClean="0">
                <a:solidFill>
                  <a:srgbClr val="000099"/>
                </a:solidFill>
              </a:rPr>
              <a:t>  Denison, IA  </a:t>
            </a:r>
            <a:endParaRPr lang="en-US" dirty="0">
              <a:solidFill>
                <a:srgbClr val="000099"/>
              </a:solidFill>
            </a:endParaRPr>
          </a:p>
        </p:txBody>
      </p:sp>
      <p:sp>
        <p:nvSpPr>
          <p:cNvPr id="7" name="TextBox 6"/>
          <p:cNvSpPr txBox="1"/>
          <p:nvPr/>
        </p:nvSpPr>
        <p:spPr>
          <a:xfrm>
            <a:off x="6309360" y="1185148"/>
            <a:ext cx="1923925" cy="369332"/>
          </a:xfrm>
          <a:prstGeom prst="rect">
            <a:avLst/>
          </a:prstGeom>
          <a:solidFill>
            <a:schemeClr val="bg1"/>
          </a:solidFill>
          <a:ln w="25400">
            <a:solidFill>
              <a:srgbClr val="000099"/>
            </a:solidFill>
          </a:ln>
        </p:spPr>
        <p:txBody>
          <a:bodyPr wrap="none" rtlCol="0">
            <a:spAutoFit/>
          </a:bodyPr>
          <a:lstStyle/>
          <a:p>
            <a:r>
              <a:rPr lang="en-US" dirty="0" smtClean="0">
                <a:solidFill>
                  <a:srgbClr val="000099"/>
                </a:solidFill>
              </a:rPr>
              <a:t>  Cedar Rapids, IA  </a:t>
            </a:r>
            <a:endParaRPr lang="en-US" dirty="0">
              <a:solidFill>
                <a:srgbClr val="000099"/>
              </a:solidFill>
            </a:endParaRPr>
          </a:p>
        </p:txBody>
      </p:sp>
      <p:sp>
        <p:nvSpPr>
          <p:cNvPr id="8" name="TextBox 7"/>
          <p:cNvSpPr txBox="1"/>
          <p:nvPr/>
        </p:nvSpPr>
        <p:spPr bwMode="auto">
          <a:xfrm>
            <a:off x="6720840" y="3154680"/>
            <a:ext cx="1958446" cy="1200329"/>
          </a:xfrm>
          <a:prstGeom prst="rect">
            <a:avLst/>
          </a:prstGeom>
          <a:solidFill>
            <a:schemeClr val="bg1"/>
          </a:solidFill>
          <a:ln w="25400">
            <a:solidFill>
              <a:schemeClr val="tx1"/>
            </a:solidFill>
            <a:miter lim="800000"/>
            <a:headEnd/>
            <a:tailEnd/>
          </a:ln>
        </p:spPr>
        <p:txBody>
          <a:bodyPr wrap="square" rtlCol="0">
            <a:spAutoFit/>
          </a:bodyPr>
          <a:lstStyle/>
          <a:p>
            <a:r>
              <a:rPr lang="en-US" sz="2400" dirty="0" smtClean="0">
                <a:solidFill>
                  <a:prstClr val="black"/>
                </a:solidFill>
              </a:rPr>
              <a:t>Central Iowa</a:t>
            </a:r>
          </a:p>
          <a:p>
            <a:r>
              <a:rPr lang="en-US" sz="2400" dirty="0" smtClean="0">
                <a:solidFill>
                  <a:prstClr val="black"/>
                </a:solidFill>
              </a:rPr>
              <a:t>330 km</a:t>
            </a:r>
          </a:p>
          <a:p>
            <a:r>
              <a:rPr lang="en-US" sz="2400" dirty="0" smtClean="0">
                <a:solidFill>
                  <a:prstClr val="black"/>
                </a:solidFill>
              </a:rPr>
              <a:t>205 points </a:t>
            </a:r>
            <a:endParaRPr lang="en-US" sz="2400" dirty="0">
              <a:solidFill>
                <a:prstClr val="black"/>
              </a:solidFill>
            </a:endParaRPr>
          </a:p>
        </p:txBody>
      </p:sp>
    </p:spTree>
    <p:custDataLst>
      <p:tags r:id="rId1"/>
    </p:custDataLst>
    <p:extLst>
      <p:ext uri="{BB962C8B-B14F-4D97-AF65-F5344CB8AC3E}">
        <p14:creationId xmlns:p14="http://schemas.microsoft.com/office/powerpoint/2010/main" val="409574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519318"/>
            <a:ext cx="8229600" cy="551433"/>
          </a:xfrm>
          <a:prstGeom prst="rect">
            <a:avLst/>
          </a:prstGeom>
        </p:spPr>
        <p:txBody>
          <a:bodyPr vert="horz" wrap="square" lIns="0" tIns="0" rIns="0" bIns="0" rtlCol="0">
            <a:spAutoFit/>
          </a:bodyPr>
          <a:lstStyle/>
          <a:p>
            <a:pPr>
              <a:lnSpc>
                <a:spcPts val="4285"/>
              </a:lnSpc>
            </a:pPr>
            <a:r>
              <a:rPr sz="3600" b="1" dirty="0">
                <a:solidFill>
                  <a:srgbClr val="000099"/>
                </a:solidFill>
              </a:rPr>
              <a:t>GSVS17 Colorado</a:t>
            </a:r>
          </a:p>
        </p:txBody>
      </p:sp>
      <p:sp>
        <p:nvSpPr>
          <p:cNvPr id="3" name="object 3"/>
          <p:cNvSpPr txBox="1"/>
          <p:nvPr/>
        </p:nvSpPr>
        <p:spPr>
          <a:xfrm>
            <a:off x="524826" y="1215852"/>
            <a:ext cx="8474391" cy="1359346"/>
          </a:xfrm>
          <a:prstGeom prst="rect">
            <a:avLst/>
          </a:prstGeom>
        </p:spPr>
        <p:txBody>
          <a:bodyPr vert="horz" wrap="square" lIns="0" tIns="0" rIns="0" bIns="0" rtlCol="0">
            <a:spAutoFit/>
          </a:bodyPr>
          <a:lstStyle/>
          <a:p>
            <a:pPr marL="354965" marR="705485"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2000" b="0" i="0" u="none" strike="noStrike" kern="0" cap="none" spc="-20" normalizeH="0" baseline="0" noProof="0" dirty="0" smtClean="0">
                <a:ln>
                  <a:noFill/>
                </a:ln>
                <a:solidFill>
                  <a:srgbClr val="000000"/>
                </a:solidFill>
                <a:effectLst/>
                <a:uLnTx/>
                <a:uFillTx/>
                <a:latin typeface="Arial"/>
                <a:cs typeface="Arial"/>
                <a:sym typeface="Arial"/>
              </a:rPr>
              <a:t>Th</a:t>
            </a:r>
            <a:r>
              <a:rPr kumimoji="0" sz="2000" b="0" i="0" u="none" strike="noStrike" kern="0" cap="none" spc="-15" normalizeH="0" baseline="0" noProof="0" dirty="0" smtClean="0">
                <a:ln>
                  <a:noFill/>
                </a:ln>
                <a:solidFill>
                  <a:srgbClr val="000000"/>
                </a:solidFill>
                <a:effectLst/>
                <a:uLnTx/>
                <a:uFillTx/>
                <a:latin typeface="Arial"/>
                <a:cs typeface="Arial"/>
                <a:sym typeface="Arial"/>
              </a:rPr>
              <a:t>e</a:t>
            </a:r>
            <a:r>
              <a:rPr kumimoji="0" sz="2000" b="0" i="0" u="none" strike="noStrike" kern="0" cap="none" spc="5" normalizeH="0" baseline="0" noProof="0" dirty="0" smtClean="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t</a:t>
            </a:r>
            <a:r>
              <a:rPr kumimoji="0" sz="2000" b="0" i="0" u="none" strike="noStrike" kern="0" cap="none" spc="-20" normalizeH="0" baseline="0" noProof="0" dirty="0">
                <a:ln>
                  <a:noFill/>
                </a:ln>
                <a:solidFill>
                  <a:srgbClr val="000000"/>
                </a:solidFill>
                <a:effectLst/>
                <a:uLnTx/>
                <a:uFillTx/>
                <a:latin typeface="Arial"/>
                <a:cs typeface="Arial"/>
                <a:sym typeface="Arial"/>
              </a:rPr>
              <a:t>h</a:t>
            </a:r>
            <a:r>
              <a:rPr kumimoji="0" sz="2000" b="0" i="0" u="none" strike="noStrike" kern="0" cap="none" spc="-10" normalizeH="0" baseline="0" noProof="0" dirty="0">
                <a:ln>
                  <a:noFill/>
                </a:ln>
                <a:solidFill>
                  <a:srgbClr val="000000"/>
                </a:solidFill>
                <a:effectLst/>
                <a:uLnTx/>
                <a:uFillTx/>
                <a:latin typeface="Arial"/>
                <a:cs typeface="Arial"/>
                <a:sym typeface="Arial"/>
              </a:rPr>
              <a:t>ird</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20" normalizeH="0" baseline="0" noProof="0" dirty="0">
                <a:ln>
                  <a:noFill/>
                </a:ln>
                <a:solidFill>
                  <a:srgbClr val="000000"/>
                </a:solidFill>
                <a:effectLst/>
                <a:uLnTx/>
                <a:uFillTx/>
                <a:latin typeface="Arial"/>
                <a:cs typeface="Arial"/>
                <a:sym typeface="Arial"/>
              </a:rPr>
              <a:t>an</a:t>
            </a:r>
            <a:r>
              <a:rPr kumimoji="0" sz="2000" b="0" i="0" u="none" strike="noStrike" kern="0" cap="none" spc="-15" normalizeH="0" baseline="0" noProof="0" dirty="0">
                <a:ln>
                  <a:noFill/>
                </a:ln>
                <a:solidFill>
                  <a:srgbClr val="000000"/>
                </a:solidFill>
                <a:effectLst/>
                <a:uLnTx/>
                <a:uFillTx/>
                <a:latin typeface="Arial"/>
                <a:cs typeface="Arial"/>
                <a:sym typeface="Arial"/>
              </a:rPr>
              <a:t>d</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lik</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ly</a:t>
            </a:r>
            <a:r>
              <a:rPr kumimoji="0" sz="2000" b="0" i="0" u="none" strike="noStrike" kern="0" cap="none" spc="10" normalizeH="0" baseline="0" noProof="0" dirty="0">
                <a:ln>
                  <a:noFill/>
                </a:ln>
                <a:solidFill>
                  <a:srgbClr val="000000"/>
                </a:solidFill>
                <a:effectLst/>
                <a:uLnTx/>
                <a:uFillTx/>
                <a:latin typeface="Arial"/>
                <a:cs typeface="Arial"/>
                <a:sym typeface="Arial"/>
              </a:rPr>
              <a:t> </a:t>
            </a:r>
            <a:r>
              <a:rPr kumimoji="0" sz="2000" b="0" i="0" u="none" strike="noStrike" kern="0" cap="none" spc="-5" normalizeH="0" baseline="0" noProof="0" dirty="0">
                <a:ln>
                  <a:noFill/>
                </a:ln>
                <a:solidFill>
                  <a:srgbClr val="000000"/>
                </a:solidFill>
                <a:effectLst/>
                <a:uLnTx/>
                <a:uFillTx/>
                <a:latin typeface="Arial"/>
                <a:cs typeface="Arial"/>
                <a:sym typeface="Arial"/>
              </a:rPr>
              <a:t>fi</a:t>
            </a:r>
            <a:r>
              <a:rPr kumimoji="0" sz="2000" b="0" i="0" u="none" strike="noStrike" kern="0" cap="none" spc="-20" normalizeH="0" baseline="0" noProof="0" dirty="0">
                <a:ln>
                  <a:noFill/>
                </a:ln>
                <a:solidFill>
                  <a:srgbClr val="000000"/>
                </a:solidFill>
                <a:effectLst/>
                <a:uLnTx/>
                <a:uFillTx/>
                <a:latin typeface="Arial"/>
                <a:cs typeface="Arial"/>
                <a:sym typeface="Arial"/>
              </a:rPr>
              <a:t>na</a:t>
            </a:r>
            <a:r>
              <a:rPr kumimoji="0" sz="2000" b="0" i="0" u="none" strike="noStrike" kern="0" cap="none" spc="-10" normalizeH="0" baseline="0" noProof="0" dirty="0">
                <a:ln>
                  <a:noFill/>
                </a:ln>
                <a:solidFill>
                  <a:srgbClr val="000000"/>
                </a:solidFill>
                <a:effectLst/>
                <a:uLnTx/>
                <a:uFillTx/>
                <a:latin typeface="Arial"/>
                <a:cs typeface="Arial"/>
                <a:sym typeface="Arial"/>
              </a:rPr>
              <a:t>l)</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GSV</a:t>
            </a:r>
            <a:r>
              <a:rPr kumimoji="0" sz="2000" b="0" i="0" u="none" strike="noStrike" kern="0" cap="none" spc="-15" normalizeH="0" baseline="0" noProof="0" dirty="0">
                <a:ln>
                  <a:noFill/>
                </a:ln>
                <a:solidFill>
                  <a:srgbClr val="000000"/>
                </a:solidFill>
                <a:effectLst/>
                <a:uLnTx/>
                <a:uFillTx/>
                <a:latin typeface="Arial"/>
                <a:cs typeface="Arial"/>
                <a:sym typeface="Arial"/>
              </a:rPr>
              <a:t>S</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has</a:t>
            </a:r>
            <a:r>
              <a:rPr kumimoji="0" sz="2000" b="0" i="0" u="none" strike="noStrike" kern="0" cap="none" spc="25" normalizeH="0" baseline="0" noProof="0" dirty="0" smtClean="0">
                <a:ln>
                  <a:noFill/>
                </a:ln>
                <a:solidFill>
                  <a:srgbClr val="000000"/>
                </a:solidFill>
                <a:effectLst/>
                <a:uLnTx/>
                <a:uFillTx/>
                <a:latin typeface="Arial"/>
                <a:cs typeface="Arial"/>
                <a:sym typeface="Arial"/>
              </a:rPr>
              <a:t> </a:t>
            </a:r>
            <a:r>
              <a:rPr kumimoji="0" sz="2000" b="0" i="0" u="none" strike="noStrike" kern="0" cap="none" spc="-10" normalizeH="0" baseline="0" noProof="0" dirty="0" smtClean="0">
                <a:ln>
                  <a:noFill/>
                </a:ln>
                <a:solidFill>
                  <a:srgbClr val="000000"/>
                </a:solidFill>
                <a:effectLst/>
                <a:uLnTx/>
                <a:uFillTx/>
                <a:latin typeface="Arial"/>
                <a:cs typeface="Arial"/>
                <a:sym typeface="Arial"/>
              </a:rPr>
              <a:t>t</a:t>
            </a:r>
            <a:r>
              <a:rPr kumimoji="0" sz="2000" b="0" i="0" u="none" strike="noStrike" kern="0" cap="none" spc="-20" normalizeH="0" baseline="0" noProof="0" dirty="0" smtClean="0">
                <a:ln>
                  <a:noFill/>
                </a:ln>
                <a:solidFill>
                  <a:srgbClr val="000000"/>
                </a:solidFill>
                <a:effectLst/>
                <a:uLnTx/>
                <a:uFillTx/>
                <a:latin typeface="Arial"/>
                <a:cs typeface="Arial"/>
                <a:sym typeface="Arial"/>
              </a:rPr>
              <a:t>a</a:t>
            </a:r>
            <a:r>
              <a:rPr kumimoji="0" sz="2000" b="0" i="0" u="none" strike="noStrike" kern="0" cap="none" spc="-15" normalizeH="0" baseline="0" noProof="0" dirty="0" smtClean="0">
                <a:ln>
                  <a:noFill/>
                </a:ln>
                <a:solidFill>
                  <a:srgbClr val="000000"/>
                </a:solidFill>
                <a:effectLst/>
                <a:uLnTx/>
                <a:uFillTx/>
                <a:latin typeface="Arial"/>
                <a:cs typeface="Arial"/>
                <a:sym typeface="Arial"/>
              </a:rPr>
              <a:t>ke</a:t>
            </a:r>
            <a:r>
              <a:rPr kumimoji="0" lang="en-US" sz="2000" b="0" i="0" u="none" strike="noStrike" kern="0" cap="none" spc="-15" normalizeH="0" baseline="0" noProof="0" dirty="0" smtClean="0">
                <a:ln>
                  <a:noFill/>
                </a:ln>
                <a:solidFill>
                  <a:srgbClr val="000000"/>
                </a:solidFill>
                <a:effectLst/>
                <a:uLnTx/>
                <a:uFillTx/>
                <a:latin typeface="Arial"/>
                <a:cs typeface="Arial"/>
                <a:sym typeface="Arial"/>
              </a:rPr>
              <a:t>n</a:t>
            </a:r>
            <a:r>
              <a:rPr kumimoji="0" sz="2000" b="0" i="0" u="none" strike="noStrike" kern="0" cap="none" spc="-15" normalizeH="0" baseline="0" noProof="0" dirty="0" smtClean="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p</a:t>
            </a:r>
            <a:r>
              <a:rPr kumimoji="0" sz="2000" b="0" i="0" u="none" strike="noStrike" kern="0" cap="none" spc="-5" normalizeH="0" baseline="0" noProof="0" dirty="0">
                <a:ln>
                  <a:noFill/>
                </a:ln>
                <a:solidFill>
                  <a:srgbClr val="000000"/>
                </a:solidFill>
                <a:effectLst/>
                <a:uLnTx/>
                <a:uFillTx/>
                <a:latin typeface="Arial"/>
                <a:cs typeface="Arial"/>
                <a:sym typeface="Arial"/>
              </a:rPr>
              <a:t>l</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15" normalizeH="0" baseline="0" noProof="0" dirty="0">
                <a:ln>
                  <a:noFill/>
                </a:ln>
                <a:solidFill>
                  <a:srgbClr val="000000"/>
                </a:solidFill>
                <a:effectLst/>
                <a:uLnTx/>
                <a:uFillTx/>
                <a:latin typeface="Arial"/>
                <a:cs typeface="Arial"/>
                <a:sym typeface="Arial"/>
              </a:rPr>
              <a:t>ce</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5" normalizeH="0" baseline="0" noProof="0" dirty="0">
                <a:ln>
                  <a:noFill/>
                </a:ln>
                <a:solidFill>
                  <a:srgbClr val="000000"/>
                </a:solidFill>
                <a:effectLst/>
                <a:uLnTx/>
                <a:uFillTx/>
                <a:latin typeface="Arial"/>
                <a:cs typeface="Arial"/>
                <a:sym typeface="Arial"/>
              </a:rPr>
              <a:t>l</a:t>
            </a:r>
            <a:r>
              <a:rPr kumimoji="0" sz="2000" b="0" i="0" u="none" strike="noStrike" kern="0" cap="none" spc="-20" normalizeH="0" baseline="0" noProof="0" dirty="0">
                <a:ln>
                  <a:noFill/>
                </a:ln>
                <a:solidFill>
                  <a:srgbClr val="000000"/>
                </a:solidFill>
                <a:effectLst/>
                <a:uLnTx/>
                <a:uFillTx/>
                <a:latin typeface="Arial"/>
                <a:cs typeface="Arial"/>
                <a:sym typeface="Arial"/>
              </a:rPr>
              <a:t>on</a:t>
            </a:r>
            <a:r>
              <a:rPr kumimoji="0" sz="2000" b="0" i="0" u="none" strike="noStrike" kern="0" cap="none" spc="-15" normalizeH="0" baseline="0" noProof="0" dirty="0">
                <a:ln>
                  <a:noFill/>
                </a:ln>
                <a:solidFill>
                  <a:srgbClr val="000000"/>
                </a:solidFill>
                <a:effectLst/>
                <a:uLnTx/>
                <a:uFillTx/>
                <a:latin typeface="Arial"/>
                <a:cs typeface="Arial"/>
                <a:sym typeface="Arial"/>
              </a:rPr>
              <a:t>g</a:t>
            </a:r>
            <a:r>
              <a:rPr kumimoji="0" sz="2000" b="0" i="0" u="none" strike="noStrike" kern="0" cap="none" spc="5"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US160</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fr</a:t>
            </a:r>
            <a:r>
              <a:rPr kumimoji="0" sz="2000" b="0" i="0" u="none" strike="noStrike" kern="0" cap="none" spc="-20" normalizeH="0" baseline="0" noProof="0" dirty="0">
                <a:ln>
                  <a:noFill/>
                </a:ln>
                <a:solidFill>
                  <a:srgbClr val="000000"/>
                </a:solidFill>
                <a:effectLst/>
                <a:uLnTx/>
                <a:uFillTx/>
                <a:latin typeface="Arial"/>
                <a:cs typeface="Arial"/>
                <a:sym typeface="Arial"/>
              </a:rPr>
              <a:t>om Du</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ang</a:t>
            </a:r>
            <a:r>
              <a:rPr kumimoji="0" sz="2000" b="0" i="0" u="none" strike="noStrike" kern="0" cap="none" spc="-15"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to</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95" normalizeH="0" baseline="0" noProof="0" dirty="0">
                <a:ln>
                  <a:noFill/>
                </a:ln>
                <a:solidFill>
                  <a:srgbClr val="000000"/>
                </a:solidFill>
                <a:effectLst/>
                <a:uLnTx/>
                <a:uFillTx/>
                <a:latin typeface="Arial"/>
                <a:cs typeface="Arial"/>
                <a:sym typeface="Arial"/>
              </a:rPr>
              <a:t>W</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10" normalizeH="0" baseline="0" noProof="0" dirty="0">
                <a:ln>
                  <a:noFill/>
                </a:ln>
                <a:solidFill>
                  <a:srgbClr val="000000"/>
                </a:solidFill>
                <a:effectLst/>
                <a:uLnTx/>
                <a:uFillTx/>
                <a:latin typeface="Arial"/>
                <a:cs typeface="Arial"/>
                <a:sym typeface="Arial"/>
              </a:rPr>
              <a:t>ls</a:t>
            </a:r>
            <a:r>
              <a:rPr kumimoji="0" sz="2000" b="0" i="0" u="none" strike="noStrike" kern="0" cap="none" spc="-20" normalizeH="0" baseline="0" noProof="0" dirty="0">
                <a:ln>
                  <a:noFill/>
                </a:ln>
                <a:solidFill>
                  <a:srgbClr val="000000"/>
                </a:solidFill>
                <a:effectLst/>
                <a:uLnTx/>
                <a:uFillTx/>
                <a:latin typeface="Arial"/>
                <a:cs typeface="Arial"/>
                <a:sym typeface="Arial"/>
              </a:rPr>
              <a:t>enbu</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g</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in</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s</a:t>
            </a:r>
            <a:r>
              <a:rPr kumimoji="0" sz="2000" b="0" i="0" u="none" strike="noStrike" kern="0" cap="none" spc="-20" normalizeH="0" baseline="0" noProof="0" dirty="0">
                <a:ln>
                  <a:noFill/>
                </a:ln>
                <a:solidFill>
                  <a:srgbClr val="000000"/>
                </a:solidFill>
                <a:effectLst/>
                <a:uLnTx/>
                <a:uFillTx/>
                <a:latin typeface="Arial"/>
                <a:cs typeface="Arial"/>
                <a:sym typeface="Arial"/>
              </a:rPr>
              <a:t>ou</a:t>
            </a:r>
            <a:r>
              <a:rPr kumimoji="0" sz="2000" b="0" i="0" u="none" strike="noStrike" kern="0" cap="none" spc="-10" normalizeH="0" baseline="0" noProof="0" dirty="0">
                <a:ln>
                  <a:noFill/>
                </a:ln>
                <a:solidFill>
                  <a:srgbClr val="000000"/>
                </a:solidFill>
                <a:effectLst/>
                <a:uLnTx/>
                <a:uFillTx/>
                <a:latin typeface="Arial"/>
                <a:cs typeface="Arial"/>
                <a:sym typeface="Arial"/>
              </a:rPr>
              <a:t>t</a:t>
            </a:r>
            <a:r>
              <a:rPr kumimoji="0" sz="2000" b="0" i="0" u="none" strike="noStrike" kern="0" cap="none" spc="-20" normalizeH="0" baseline="0" noProof="0" dirty="0">
                <a:ln>
                  <a:noFill/>
                </a:ln>
                <a:solidFill>
                  <a:srgbClr val="000000"/>
                </a:solidFill>
                <a:effectLst/>
                <a:uLnTx/>
                <a:uFillTx/>
                <a:latin typeface="Arial"/>
                <a:cs typeface="Arial"/>
                <a:sym typeface="Arial"/>
              </a:rPr>
              <a:t>he</a:t>
            </a:r>
            <a:r>
              <a:rPr kumimoji="0" sz="2000" b="0" i="0" u="none" strike="noStrike" kern="0" cap="none" spc="-10" normalizeH="0" baseline="0" noProof="0" dirty="0">
                <a:ln>
                  <a:noFill/>
                </a:ln>
                <a:solidFill>
                  <a:srgbClr val="000000"/>
                </a:solidFill>
                <a:effectLst/>
                <a:uLnTx/>
                <a:uFillTx/>
                <a:latin typeface="Arial"/>
                <a:cs typeface="Arial"/>
                <a:sym typeface="Arial"/>
              </a:rPr>
              <a:t>rn</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Co</a:t>
            </a:r>
            <a:r>
              <a:rPr kumimoji="0" sz="2000" b="0" i="0" u="none" strike="noStrike" kern="0" cap="none" spc="-5" normalizeH="0" baseline="0" noProof="0" dirty="0">
                <a:ln>
                  <a:noFill/>
                </a:ln>
                <a:solidFill>
                  <a:srgbClr val="000000"/>
                </a:solidFill>
                <a:effectLst/>
                <a:uLnTx/>
                <a:uFillTx/>
                <a:latin typeface="Arial"/>
                <a:cs typeface="Arial"/>
                <a:sym typeface="Arial"/>
              </a:rPr>
              <a:t>l</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ado</a:t>
            </a:r>
            <a:r>
              <a:rPr kumimoji="0" sz="2000" b="0" i="0" u="none" strike="noStrike" kern="0" cap="none" spc="-10" normalizeH="0" baseline="0" noProof="0" dirty="0">
                <a:ln>
                  <a:noFill/>
                </a:ln>
                <a:solidFill>
                  <a:srgbClr val="000000"/>
                </a:solidFill>
                <a:effectLst/>
                <a:uLnTx/>
                <a:uFillTx/>
                <a:latin typeface="Arial"/>
                <a:cs typeface="Arial"/>
                <a:sym typeface="Arial"/>
              </a:rPr>
              <a:t>.</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355600" marR="0" lvl="0" indent="-342900" algn="l" defTabSz="914400" rtl="0" eaLnBrk="1" fontAlgn="auto" latinLnBrk="0" hangingPunct="1">
              <a:lnSpc>
                <a:spcPct val="100000"/>
              </a:lnSpc>
              <a:spcBef>
                <a:spcPts val="480"/>
              </a:spcBef>
              <a:spcAft>
                <a:spcPts val="0"/>
              </a:spcAft>
              <a:buClrTx/>
              <a:buSzTx/>
              <a:buFont typeface="Arial" panose="020B0604020202020204" pitchFamily="34" charset="0"/>
              <a:buChar char="•"/>
              <a:tabLst>
                <a:tab pos="4598035" algn="l"/>
              </a:tabLst>
              <a:defRPr/>
            </a:pPr>
            <a:r>
              <a:rPr kumimoji="0" sz="2000" b="0" i="0" u="none" strike="noStrike" kern="0" cap="none" spc="-20" normalizeH="0" baseline="0" noProof="0" dirty="0" smtClean="0">
                <a:ln>
                  <a:noFill/>
                </a:ln>
                <a:solidFill>
                  <a:srgbClr val="000000"/>
                </a:solidFill>
                <a:effectLst/>
                <a:uLnTx/>
                <a:uFillTx/>
                <a:latin typeface="Arial"/>
                <a:cs typeface="Arial"/>
                <a:sym typeface="Arial"/>
              </a:rPr>
              <a:t>H</a:t>
            </a:r>
            <a:r>
              <a:rPr kumimoji="0" sz="2000" b="0" i="0" u="none" strike="noStrike" kern="0" cap="none" spc="-5" normalizeH="0" baseline="0" noProof="0" dirty="0" smtClean="0">
                <a:ln>
                  <a:noFill/>
                </a:ln>
                <a:solidFill>
                  <a:srgbClr val="000000"/>
                </a:solidFill>
                <a:effectLst/>
                <a:uLnTx/>
                <a:uFillTx/>
                <a:latin typeface="Arial"/>
                <a:cs typeface="Arial"/>
                <a:sym typeface="Arial"/>
              </a:rPr>
              <a:t>i</a:t>
            </a:r>
            <a:r>
              <a:rPr kumimoji="0" sz="2000" b="0" i="0" u="none" strike="noStrike" kern="0" cap="none" spc="-20" normalizeH="0" baseline="0" noProof="0" dirty="0" smtClean="0">
                <a:ln>
                  <a:noFill/>
                </a:ln>
                <a:solidFill>
                  <a:srgbClr val="000000"/>
                </a:solidFill>
                <a:effectLst/>
                <a:uLnTx/>
                <a:uFillTx/>
                <a:latin typeface="Arial"/>
                <a:cs typeface="Arial"/>
                <a:sym typeface="Arial"/>
              </a:rPr>
              <a:t>g</a:t>
            </a:r>
            <a:r>
              <a:rPr kumimoji="0" sz="2000" b="0" i="0" u="none" strike="noStrike" kern="0" cap="none" spc="-15" normalizeH="0" baseline="0" noProof="0" dirty="0" smtClean="0">
                <a:ln>
                  <a:noFill/>
                </a:ln>
                <a:solidFill>
                  <a:srgbClr val="000000"/>
                </a:solidFill>
                <a:effectLst/>
                <a:uLnTx/>
                <a:uFillTx/>
                <a:latin typeface="Arial"/>
                <a:cs typeface="Arial"/>
                <a:sym typeface="Arial"/>
              </a:rPr>
              <a:t>h</a:t>
            </a:r>
            <a:r>
              <a:rPr kumimoji="0" sz="2000" b="0" i="0" u="none" strike="noStrike" kern="0" cap="none" spc="10" normalizeH="0" baseline="0" noProof="0" dirty="0" smtClean="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5" normalizeH="0" baseline="0" noProof="0" dirty="0">
                <a:ln>
                  <a:noFill/>
                </a:ln>
                <a:solidFill>
                  <a:srgbClr val="000000"/>
                </a:solidFill>
                <a:effectLst/>
                <a:uLnTx/>
                <a:uFillTx/>
                <a:latin typeface="Arial"/>
                <a:cs typeface="Arial"/>
                <a:sym typeface="Arial"/>
              </a:rPr>
              <a:t>l</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v</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5" normalizeH="0" baseline="0" noProof="0" dirty="0">
                <a:ln>
                  <a:noFill/>
                </a:ln>
                <a:solidFill>
                  <a:srgbClr val="000000"/>
                </a:solidFill>
                <a:effectLst/>
                <a:uLnTx/>
                <a:uFillTx/>
                <a:latin typeface="Arial"/>
                <a:cs typeface="Arial"/>
                <a:sym typeface="Arial"/>
              </a:rPr>
              <a:t>ti</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5" normalizeH="0" baseline="0" noProof="0" dirty="0">
                <a:ln>
                  <a:noFill/>
                </a:ln>
                <a:solidFill>
                  <a:srgbClr val="000000"/>
                </a:solidFill>
                <a:effectLst/>
                <a:uLnTx/>
                <a:uFillTx/>
                <a:latin typeface="Arial"/>
                <a:cs typeface="Arial"/>
                <a:sym typeface="Arial"/>
              </a:rPr>
              <a:t>n</a:t>
            </a:r>
            <a:r>
              <a:rPr kumimoji="0" sz="2000" b="0" i="0" u="none" strike="noStrike" kern="0" cap="none" spc="5"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an</a:t>
            </a:r>
            <a:r>
              <a:rPr kumimoji="0" sz="2000" b="0" i="0" u="none" strike="noStrike" kern="0" cap="none" spc="-15" normalizeH="0" baseline="0" noProof="0" dirty="0">
                <a:ln>
                  <a:noFill/>
                </a:ln>
                <a:solidFill>
                  <a:srgbClr val="000000"/>
                </a:solidFill>
                <a:effectLst/>
                <a:uLnTx/>
                <a:uFillTx/>
                <a:latin typeface="Arial"/>
                <a:cs typeface="Arial"/>
                <a:sym typeface="Arial"/>
              </a:rPr>
              <a:t>d</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ugge</a:t>
            </a:r>
            <a:r>
              <a:rPr kumimoji="0" sz="2000" b="0" i="0" u="none" strike="noStrike" kern="0" cap="none" spc="-15" normalizeH="0" baseline="0" noProof="0" dirty="0">
                <a:ln>
                  <a:noFill/>
                </a:ln>
                <a:solidFill>
                  <a:srgbClr val="000000"/>
                </a:solidFill>
                <a:effectLst/>
                <a:uLnTx/>
                <a:uFillTx/>
                <a:latin typeface="Arial"/>
                <a:cs typeface="Arial"/>
                <a:sym typeface="Arial"/>
              </a:rPr>
              <a:t>d</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t</a:t>
            </a:r>
            <a:r>
              <a:rPr kumimoji="0" sz="2000" b="0" i="0" u="none" strike="noStrike" kern="0" cap="none" spc="-20" normalizeH="0" baseline="0" noProof="0" dirty="0">
                <a:ln>
                  <a:noFill/>
                </a:ln>
                <a:solidFill>
                  <a:srgbClr val="000000"/>
                </a:solidFill>
                <a:effectLst/>
                <a:uLnTx/>
                <a:uFillTx/>
                <a:latin typeface="Arial"/>
                <a:cs typeface="Arial"/>
                <a:sym typeface="Arial"/>
              </a:rPr>
              <a:t>opog</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aph</a:t>
            </a:r>
            <a:r>
              <a:rPr kumimoji="0" sz="2000" b="0" i="0" u="none" strike="noStrike" kern="0" cap="none" spc="-160" normalizeH="0" baseline="0" noProof="0" dirty="0">
                <a:ln>
                  <a:noFill/>
                </a:ln>
                <a:solidFill>
                  <a:srgbClr val="000000"/>
                </a:solidFill>
                <a:effectLst/>
                <a:uLnTx/>
                <a:uFillTx/>
                <a:latin typeface="Arial"/>
                <a:cs typeface="Arial"/>
                <a:sym typeface="Arial"/>
              </a:rPr>
              <a:t>y</a:t>
            </a:r>
            <a:r>
              <a:rPr kumimoji="0" sz="2000" b="0" i="0" u="none" strike="noStrike" kern="0" cap="none" spc="-10" normalizeH="0" baseline="0" noProof="0" dirty="0" smtClean="0">
                <a:ln>
                  <a:noFill/>
                </a:ln>
                <a:solidFill>
                  <a:srgbClr val="000000"/>
                </a:solidFill>
                <a:effectLst/>
                <a:uLnTx/>
                <a:uFillTx/>
                <a:latin typeface="Arial"/>
                <a:cs typeface="Arial"/>
                <a:sym typeface="Arial"/>
              </a:rPr>
              <a: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smtClean="0">
                <a:ln>
                  <a:noFill/>
                </a:ln>
                <a:solidFill>
                  <a:srgbClr val="000000"/>
                </a:solidFill>
                <a:effectLst/>
                <a:uLnTx/>
                <a:uFillTx/>
                <a:latin typeface="Arial"/>
                <a:cs typeface="Arial"/>
                <a:sym typeface="Arial"/>
              </a:rPr>
              <a:t>“</a:t>
            </a:r>
            <a:r>
              <a:rPr kumimoji="0" sz="2000" b="0" i="0" u="none" strike="noStrike" kern="0" cap="none" spc="-60" normalizeH="0" baseline="0" noProof="0" dirty="0">
                <a:ln>
                  <a:noFill/>
                </a:ln>
                <a:solidFill>
                  <a:srgbClr val="000000"/>
                </a:solidFill>
                <a:effectLst/>
                <a:uLnTx/>
                <a:uFillTx/>
                <a:latin typeface="Arial"/>
                <a:cs typeface="Arial"/>
                <a:sym typeface="Arial"/>
              </a:rPr>
              <a:t>W</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rst</a:t>
            </a:r>
            <a:r>
              <a:rPr kumimoji="0" sz="2000" b="0" i="0" u="none" strike="noStrike" kern="0" cap="none" spc="-3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c</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10" normalizeH="0" baseline="0" noProof="0" dirty="0">
                <a:ln>
                  <a:noFill/>
                </a:ln>
                <a:solidFill>
                  <a:srgbClr val="000000"/>
                </a:solidFill>
                <a:effectLst/>
                <a:uLnTx/>
                <a:uFillTx/>
                <a:latin typeface="Arial"/>
                <a:cs typeface="Arial"/>
                <a:sym typeface="Arial"/>
              </a:rPr>
              <a:t>s</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 f</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r </a:t>
            </a:r>
            <a:r>
              <a:rPr kumimoji="0" sz="2000" b="0" i="0" u="none" strike="noStrike" kern="0" cap="none" spc="-20" normalizeH="0" baseline="0" noProof="0" dirty="0">
                <a:ln>
                  <a:noFill/>
                </a:ln>
                <a:solidFill>
                  <a:srgbClr val="000000"/>
                </a:solidFill>
                <a:effectLst/>
                <a:uLnTx/>
                <a:uFillTx/>
                <a:latin typeface="Arial"/>
                <a:cs typeface="Arial"/>
                <a:sym typeface="Arial"/>
              </a:rPr>
              <a:t>geo</a:t>
            </a:r>
            <a:r>
              <a:rPr kumimoji="0" sz="2000" b="0" i="0" u="none" strike="noStrike" kern="0" cap="none" spc="-10" normalizeH="0" baseline="0" noProof="0" dirty="0">
                <a:ln>
                  <a:noFill/>
                </a:ln>
                <a:solidFill>
                  <a:srgbClr val="000000"/>
                </a:solidFill>
                <a:effectLst/>
                <a:uLnTx/>
                <a:uFillTx/>
                <a:latin typeface="Arial"/>
                <a:cs typeface="Arial"/>
                <a:sym typeface="Arial"/>
              </a:rPr>
              <a:t>id</a:t>
            </a:r>
            <a:r>
              <a:rPr kumimoji="0" sz="2000" b="0" i="0" u="none" strike="noStrike" kern="0" cap="none" spc="5"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mode</a:t>
            </a:r>
            <a:r>
              <a:rPr kumimoji="0" sz="2000" b="0" i="0" u="none" strike="noStrike" kern="0" cap="none" spc="-5" normalizeH="0" baseline="0" noProof="0" dirty="0">
                <a:ln>
                  <a:noFill/>
                </a:ln>
                <a:solidFill>
                  <a:srgbClr val="000000"/>
                </a:solidFill>
                <a:effectLst/>
                <a:uLnTx/>
                <a:uFillTx/>
                <a:latin typeface="Arial"/>
                <a:cs typeface="Arial"/>
                <a:sym typeface="Arial"/>
              </a:rPr>
              <a:t>li</a:t>
            </a:r>
            <a:r>
              <a:rPr kumimoji="0" sz="2000" b="0" i="0" u="none" strike="noStrike" kern="0" cap="none" spc="-20" normalizeH="0" baseline="0" noProof="0" dirty="0">
                <a:ln>
                  <a:noFill/>
                </a:ln>
                <a:solidFill>
                  <a:srgbClr val="000000"/>
                </a:solidFill>
                <a:effectLst/>
                <a:uLnTx/>
                <a:uFillTx/>
                <a:latin typeface="Arial"/>
                <a:cs typeface="Arial"/>
                <a:sym typeface="Arial"/>
              </a:rPr>
              <a:t>ng</a:t>
            </a:r>
            <a:r>
              <a:rPr kumimoji="0" sz="2000" b="0" i="0" u="none" strike="noStrike" kern="0" cap="none" spc="-10" normalizeH="0" baseline="0" noProof="0" dirty="0">
                <a:ln>
                  <a:noFill/>
                </a:ln>
                <a:solidFill>
                  <a:srgbClr val="000000"/>
                </a:solidFill>
                <a:effectLst/>
                <a:uLnTx/>
                <a:uFillTx/>
                <a:latin typeface="Arial"/>
                <a:cs typeface="Arial"/>
                <a:sym typeface="Arial"/>
              </a:rPr>
              <a:t>.</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355600" marR="0" lvl="0" indent="-342900" algn="l" defTabSz="914400" rtl="0" eaLnBrk="1" fontAlgn="auto" latinLnBrk="0" hangingPunct="1">
              <a:lnSpc>
                <a:spcPts val="2380"/>
              </a:lnSpc>
              <a:spcBef>
                <a:spcPts val="480"/>
              </a:spcBef>
              <a:spcAft>
                <a:spcPts val="0"/>
              </a:spcAft>
              <a:buClrTx/>
              <a:buSzTx/>
              <a:buFont typeface="Arial" panose="020B0604020202020204" pitchFamily="34" charset="0"/>
              <a:buChar char="•"/>
              <a:tabLst/>
              <a:defRPr/>
            </a:pPr>
            <a:r>
              <a:rPr kumimoji="0" sz="2000" b="0" i="0" u="none" strike="noStrike" kern="0" cap="none" spc="-170" normalizeH="0" baseline="0" noProof="0" dirty="0" smtClean="0">
                <a:ln>
                  <a:noFill/>
                </a:ln>
                <a:solidFill>
                  <a:srgbClr val="000000"/>
                </a:solidFill>
                <a:effectLst/>
                <a:uLnTx/>
                <a:uFillTx/>
                <a:latin typeface="Arial"/>
                <a:cs typeface="Arial"/>
                <a:sym typeface="Arial"/>
              </a:rPr>
              <a:t>V</a:t>
            </a:r>
            <a:r>
              <a:rPr kumimoji="0" sz="2000" b="0" i="0" u="none" strike="noStrike" kern="0" cap="none" spc="-20" normalizeH="0" baseline="0" noProof="0" dirty="0" smtClean="0">
                <a:ln>
                  <a:noFill/>
                </a:ln>
                <a:solidFill>
                  <a:srgbClr val="000000"/>
                </a:solidFill>
                <a:effectLst/>
                <a:uLnTx/>
                <a:uFillTx/>
                <a:latin typeface="Arial"/>
                <a:cs typeface="Arial"/>
                <a:sym typeface="Arial"/>
              </a:rPr>
              <a:t>a</a:t>
            </a:r>
            <a:r>
              <a:rPr kumimoji="0" sz="2000" b="0" i="0" u="none" strike="noStrike" kern="0" cap="none" spc="-10" normalizeH="0" baseline="0" noProof="0" dirty="0" smtClean="0">
                <a:ln>
                  <a:noFill/>
                </a:ln>
                <a:solidFill>
                  <a:srgbClr val="000000"/>
                </a:solidFill>
                <a:effectLst/>
                <a:uLnTx/>
                <a:uFillTx/>
                <a:latin typeface="Arial"/>
                <a:cs typeface="Arial"/>
                <a:sym typeface="Arial"/>
              </a:rPr>
              <a:t>ri</a:t>
            </a:r>
            <a:r>
              <a:rPr kumimoji="0" sz="2000" b="0" i="0" u="none" strike="noStrike" kern="0" cap="none" spc="-20" normalizeH="0" baseline="0" noProof="0" dirty="0" smtClean="0">
                <a:ln>
                  <a:noFill/>
                </a:ln>
                <a:solidFill>
                  <a:srgbClr val="000000"/>
                </a:solidFill>
                <a:effectLst/>
                <a:uLnTx/>
                <a:uFillTx/>
                <a:latin typeface="Arial"/>
                <a:cs typeface="Arial"/>
                <a:sym typeface="Arial"/>
              </a:rPr>
              <a:t>a</a:t>
            </a:r>
            <a:r>
              <a:rPr kumimoji="0" sz="2000" b="0" i="0" u="none" strike="noStrike" kern="0" cap="none" spc="-5" normalizeH="0" baseline="0" noProof="0" dirty="0" smtClean="0">
                <a:ln>
                  <a:noFill/>
                </a:ln>
                <a:solidFill>
                  <a:srgbClr val="000000"/>
                </a:solidFill>
                <a:effectLst/>
                <a:uLnTx/>
                <a:uFillTx/>
                <a:latin typeface="Arial"/>
                <a:cs typeface="Arial"/>
                <a:sym typeface="Arial"/>
              </a:rPr>
              <a:t>ti</a:t>
            </a:r>
            <a:r>
              <a:rPr kumimoji="0" sz="2000" b="0" i="0" u="none" strike="noStrike" kern="0" cap="none" spc="-20" normalizeH="0" baseline="0" noProof="0" dirty="0" smtClean="0">
                <a:ln>
                  <a:noFill/>
                </a:ln>
                <a:solidFill>
                  <a:srgbClr val="000000"/>
                </a:solidFill>
                <a:effectLst/>
                <a:uLnTx/>
                <a:uFillTx/>
                <a:latin typeface="Arial"/>
                <a:cs typeface="Arial"/>
                <a:sym typeface="Arial"/>
              </a:rPr>
              <a:t>o</a:t>
            </a:r>
            <a:r>
              <a:rPr kumimoji="0" sz="2000" b="0" i="0" u="none" strike="noStrike" kern="0" cap="none" spc="-15" normalizeH="0" baseline="0" noProof="0" dirty="0" smtClean="0">
                <a:ln>
                  <a:noFill/>
                </a:ln>
                <a:solidFill>
                  <a:srgbClr val="000000"/>
                </a:solidFill>
                <a:effectLst/>
                <a:uLnTx/>
                <a:uFillTx/>
                <a:latin typeface="Arial"/>
                <a:cs typeface="Arial"/>
                <a:sym typeface="Arial"/>
              </a:rPr>
              <a:t>n</a:t>
            </a:r>
            <a:r>
              <a:rPr kumimoji="0" sz="2000" b="0" i="0" u="none" strike="noStrike" kern="0" cap="none" spc="10" normalizeH="0" baseline="0" noProof="0" dirty="0" smtClean="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fr</a:t>
            </a:r>
            <a:r>
              <a:rPr kumimoji="0" sz="2000" b="0" i="0" u="none" strike="noStrike" kern="0" cap="none" spc="-20" normalizeH="0" baseline="0" noProof="0" dirty="0">
                <a:ln>
                  <a:noFill/>
                </a:ln>
                <a:solidFill>
                  <a:srgbClr val="000000"/>
                </a:solidFill>
                <a:effectLst/>
                <a:uLnTx/>
                <a:uFillTx/>
                <a:latin typeface="Arial"/>
                <a:cs typeface="Arial"/>
                <a:sym typeface="Arial"/>
              </a:rPr>
              <a:t>om 6</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20" normalizeH="0" baseline="0" noProof="0" dirty="0">
                <a:ln>
                  <a:noFill/>
                </a:ln>
                <a:solidFill>
                  <a:srgbClr val="000000"/>
                </a:solidFill>
                <a:effectLst/>
                <a:uLnTx/>
                <a:uFillTx/>
                <a:latin typeface="Arial"/>
                <a:cs typeface="Arial"/>
                <a:sym typeface="Arial"/>
              </a:rPr>
              <a:t>000</a:t>
            </a:r>
            <a:r>
              <a:rPr kumimoji="0" sz="2000" b="0" i="0" u="none" strike="noStrike" kern="0" cap="none" spc="-5" normalizeH="0" baseline="0" noProof="0" dirty="0">
                <a:ln>
                  <a:noFill/>
                </a:ln>
                <a:solidFill>
                  <a:srgbClr val="000000"/>
                </a:solidFill>
                <a:effectLst/>
                <a:uLnTx/>
                <a:uFillTx/>
                <a:latin typeface="Arial"/>
                <a:cs typeface="Arial"/>
                <a:sym typeface="Arial"/>
              </a:rPr>
              <a:t>’</a:t>
            </a:r>
            <a:r>
              <a:rPr kumimoji="0" sz="2000" b="0" i="0" u="none" strike="noStrike" kern="0" cap="none" spc="-7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20" normalizeH="0" baseline="0" noProof="0" dirty="0">
                <a:ln>
                  <a:noFill/>
                </a:ln>
                <a:solidFill>
                  <a:srgbClr val="000000"/>
                </a:solidFill>
                <a:effectLst/>
                <a:uLnTx/>
                <a:uFillTx/>
                <a:latin typeface="Arial"/>
                <a:cs typeface="Arial"/>
                <a:sym typeface="Arial"/>
              </a:rPr>
              <a:t>MSL</a:t>
            </a:r>
            <a:r>
              <a:rPr kumimoji="0" sz="2000" b="0" i="0" u="none" strike="noStrike" kern="0" cap="none" spc="-10" normalizeH="0" baseline="0" noProof="0" dirty="0">
                <a:ln>
                  <a:noFill/>
                </a:ln>
                <a:solidFill>
                  <a:srgbClr val="000000"/>
                </a:solidFill>
                <a:effectLst/>
                <a:uLnTx/>
                <a:uFillTx/>
                <a:latin typeface="Arial"/>
                <a:cs typeface="Arial"/>
                <a:sym typeface="Arial"/>
              </a:rPr>
              <a:t>) to</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170" normalizeH="0" baseline="0" noProof="0" dirty="0">
                <a:ln>
                  <a:noFill/>
                </a:ln>
                <a:solidFill>
                  <a:srgbClr val="000000"/>
                </a:solidFill>
                <a:effectLst/>
                <a:uLnTx/>
                <a:uFillTx/>
                <a:latin typeface="Arial"/>
                <a:cs typeface="Arial"/>
                <a:sym typeface="Arial"/>
              </a:rPr>
              <a:t>1</a:t>
            </a:r>
            <a:r>
              <a:rPr kumimoji="0" sz="2000" b="0" i="0" u="none" strike="noStrike" kern="0" cap="none" spc="-20" normalizeH="0" baseline="0" noProof="0" dirty="0">
                <a:ln>
                  <a:noFill/>
                </a:ln>
                <a:solidFill>
                  <a:srgbClr val="000000"/>
                </a:solidFill>
                <a:effectLst/>
                <a:uLnTx/>
                <a:uFillTx/>
                <a:latin typeface="Arial"/>
                <a:cs typeface="Arial"/>
                <a:sym typeface="Arial"/>
              </a:rPr>
              <a:t>1</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20" normalizeH="0" baseline="0" noProof="0" dirty="0">
                <a:ln>
                  <a:noFill/>
                </a:ln>
                <a:solidFill>
                  <a:srgbClr val="000000"/>
                </a:solidFill>
                <a:effectLst/>
                <a:uLnTx/>
                <a:uFillTx/>
                <a:latin typeface="Arial"/>
                <a:cs typeface="Arial"/>
                <a:sym typeface="Arial"/>
              </a:rPr>
              <a:t>000</a:t>
            </a:r>
            <a:r>
              <a:rPr kumimoji="0" sz="2000" b="0" i="0" u="none" strike="noStrike" kern="0" cap="none" spc="-5" normalizeH="0" baseline="0" noProof="0" dirty="0">
                <a:ln>
                  <a:noFill/>
                </a:ln>
                <a:solidFill>
                  <a:srgbClr val="000000"/>
                </a:solidFill>
                <a:effectLst/>
                <a:uLnTx/>
                <a:uFillTx/>
                <a:latin typeface="Arial"/>
                <a:cs typeface="Arial"/>
                <a:sym typeface="Arial"/>
              </a:rPr>
              <a:t>’,</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v</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r t</a:t>
            </a:r>
            <a:r>
              <a:rPr kumimoji="0" sz="2000" b="0" i="0" u="none" strike="noStrike" kern="0" cap="none" spc="-20" normalizeH="0" baseline="0" noProof="0" dirty="0">
                <a:ln>
                  <a:noFill/>
                </a:ln>
                <a:solidFill>
                  <a:srgbClr val="000000"/>
                </a:solidFill>
                <a:effectLst/>
                <a:uLnTx/>
                <a:uFillTx/>
                <a:latin typeface="Arial"/>
                <a:cs typeface="Arial"/>
                <a:sym typeface="Arial"/>
              </a:rPr>
              <a:t>w</a:t>
            </a:r>
            <a:r>
              <a:rPr kumimoji="0" sz="2000" b="0" i="0" u="none" strike="noStrike" kern="0" cap="none" spc="-15" normalizeH="0" baseline="0" noProof="0" dirty="0">
                <a:ln>
                  <a:noFill/>
                </a:ln>
                <a:solidFill>
                  <a:srgbClr val="000000"/>
                </a:solidFill>
                <a:effectLst/>
                <a:uLnTx/>
                <a:uFillTx/>
                <a:latin typeface="Arial"/>
                <a:cs typeface="Arial"/>
                <a:sym typeface="Arial"/>
              </a:rPr>
              <a:t>o</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pa</a:t>
            </a:r>
            <a:r>
              <a:rPr kumimoji="0" sz="2000" b="0" i="0" u="none" strike="noStrike" kern="0" cap="none" spc="-10" normalizeH="0" baseline="0" noProof="0" dirty="0">
                <a:ln>
                  <a:noFill/>
                </a:ln>
                <a:solidFill>
                  <a:srgbClr val="000000"/>
                </a:solidFill>
                <a:effectLst/>
                <a:uLnTx/>
                <a:uFillTx/>
                <a:latin typeface="Arial"/>
                <a:cs typeface="Arial"/>
                <a:sym typeface="Arial"/>
              </a:rPr>
              <a:t>ss</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s.</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object 4"/>
          <p:cNvSpPr txBox="1"/>
          <p:nvPr/>
        </p:nvSpPr>
        <p:spPr>
          <a:xfrm>
            <a:off x="2962655" y="5303520"/>
            <a:ext cx="6036945" cy="1437640"/>
          </a:xfrm>
          <a:prstGeom prst="rect">
            <a:avLst/>
          </a:prstGeom>
        </p:spPr>
        <p:txBody>
          <a:bodyPr vert="horz" wrap="square" lIns="0" tIns="0" rIns="0" bIns="0" rtlCol="0">
            <a:spAutoFit/>
          </a:bodyPr>
          <a:lstStyle/>
          <a:p>
            <a:pPr marL="0" marR="39751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15" normalizeH="0" baseline="0" noProof="0" dirty="0">
                <a:ln>
                  <a:noFill/>
                </a:ln>
                <a:solidFill>
                  <a:srgbClr val="8A8A8A"/>
                </a:solidFill>
                <a:effectLst/>
                <a:uLnTx/>
                <a:uFillTx/>
                <a:latin typeface="Calibri"/>
                <a:cs typeface="Calibri"/>
                <a:sym typeface="Arial"/>
              </a:rPr>
              <a:t>12</a:t>
            </a:r>
            <a:endParaRPr kumimoji="0" sz="1200" b="0" i="0" u="none" strike="noStrike" kern="0" cap="none" spc="0" normalizeH="0" baseline="0" noProof="0">
              <a:ln>
                <a:noFill/>
              </a:ln>
              <a:solidFill>
                <a:srgbClr val="000000"/>
              </a:solidFill>
              <a:effectLst/>
              <a:uLnTx/>
              <a:uFillTx/>
              <a:latin typeface="Calibri"/>
              <a:cs typeface="Calibri"/>
              <a:sym typeface="Arial"/>
            </a:endParaRPr>
          </a:p>
        </p:txBody>
      </p:sp>
      <p:sp>
        <p:nvSpPr>
          <p:cNvPr id="5" name="object 5"/>
          <p:cNvSpPr/>
          <p:nvPr/>
        </p:nvSpPr>
        <p:spPr>
          <a:xfrm>
            <a:off x="140970" y="3622548"/>
            <a:ext cx="4057650" cy="29938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object 6"/>
          <p:cNvSpPr/>
          <p:nvPr/>
        </p:nvSpPr>
        <p:spPr>
          <a:xfrm>
            <a:off x="2838450" y="2887979"/>
            <a:ext cx="6160769" cy="24155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object 7"/>
          <p:cNvSpPr/>
          <p:nvPr/>
        </p:nvSpPr>
        <p:spPr>
          <a:xfrm>
            <a:off x="2962655" y="5303520"/>
            <a:ext cx="6036563" cy="143713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Date Placeholder 7"/>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smtClean="0">
                <a:ln>
                  <a:noFill/>
                </a:ln>
                <a:solidFill>
                  <a:srgbClr val="888888"/>
                </a:solidFill>
                <a:effectLst/>
                <a:uLnTx/>
                <a:uFillTx/>
                <a:latin typeface="Calibri"/>
                <a:cs typeface="Calibri"/>
                <a:sym typeface="Calibri"/>
              </a:rPr>
              <a:t>February 8, 2017</a:t>
            </a:r>
            <a:endParaRPr kumimoji="0" lang="en-US" alt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Footer Placeholder 8"/>
          <p:cNvSpPr>
            <a:spLocks noGrp="1"/>
          </p:cNvSpPr>
          <p:nvPr>
            <p:ph type="ftr"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888888"/>
                </a:solidFill>
                <a:effectLst/>
                <a:uLnTx/>
                <a:uFillTx/>
                <a:latin typeface="Calibri"/>
                <a:cs typeface="Calibri"/>
                <a:sym typeface="Calibri"/>
              </a:rPr>
              <a:t>2017 Geospatial Summit, Silver Spring MD</a:t>
            </a: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65737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FE8D5-7AE4-4C12-AB50-CDB5D7071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itle 4">
            <a:extLst>
              <a:ext uri="{FF2B5EF4-FFF2-40B4-BE49-F238E27FC236}">
                <a16:creationId xmlns:a16="http://schemas.microsoft.com/office/drawing/2014/main" id="{64B22EB0-9544-42F1-AD86-CEC039BE2CD9}"/>
              </a:ext>
            </a:extLst>
          </p:cNvPr>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a:ea typeface="+mj-ea"/>
                <a:cs typeface="+mj-cs"/>
                <a:sym typeface="Arial"/>
              </a:rPr>
              <a:t>Estimated change in orthometric heights from NAVD 88 to </a:t>
            </a:r>
            <a:r>
              <a:rPr kumimoji="0" lang="en-US" sz="2800" b="1" i="1" u="none" strike="noStrike" kern="1200" cap="none" spc="0" normalizeH="0" baseline="0" noProof="0" dirty="0">
                <a:ln>
                  <a:noFill/>
                </a:ln>
                <a:solidFill>
                  <a:srgbClr val="FF0000"/>
                </a:solidFill>
                <a:effectLst/>
                <a:uLnTx/>
                <a:uFillTx/>
                <a:latin typeface="Calibri"/>
                <a:ea typeface="+mj-ea"/>
                <a:cs typeface="+mj-cs"/>
                <a:sym typeface="Arial"/>
              </a:rPr>
              <a:t>NAPGD2022</a:t>
            </a:r>
          </a:p>
        </p:txBody>
      </p:sp>
      <p:sp>
        <p:nvSpPr>
          <p:cNvPr id="5" name="TextBox 4">
            <a:extLst>
              <a:ext uri="{FF2B5EF4-FFF2-40B4-BE49-F238E27FC236}">
                <a16:creationId xmlns:a16="http://schemas.microsoft.com/office/drawing/2014/main" id="{A385139C-5BF1-4EE7-BBCB-AF395598224E}"/>
              </a:ext>
            </a:extLst>
          </p:cNvPr>
          <p:cNvSpPr txBox="1"/>
          <p:nvPr/>
        </p:nvSpPr>
        <p:spPr>
          <a:xfrm>
            <a:off x="1676400" y="685800"/>
            <a:ext cx="67818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Arial"/>
                <a:sym typeface="Arial"/>
              </a:rPr>
              <a:t>NAPGD2022:  </a:t>
            </a:r>
            <a:r>
              <a:rPr kumimoji="0" lang="en-US" sz="2000" b="1" i="1" u="none" strike="noStrike" kern="1200" cap="none" spc="0" normalizeH="0" baseline="0" noProof="0" dirty="0">
                <a:ln>
                  <a:noFill/>
                </a:ln>
                <a:solidFill>
                  <a:srgbClr val="000000"/>
                </a:solidFill>
                <a:effectLst/>
                <a:uLnTx/>
                <a:uFillTx/>
                <a:latin typeface="Calibri"/>
                <a:ea typeface="+mn-ea"/>
                <a:cs typeface="Arial"/>
                <a:sym typeface="Arial"/>
              </a:rPr>
              <a:t>North American Geopotential Datum of 2022</a:t>
            </a:r>
          </a:p>
        </p:txBody>
      </p:sp>
      <p:sp>
        <p:nvSpPr>
          <p:cNvPr id="6" name="TextBox 5">
            <a:extLst>
              <a:ext uri="{FF2B5EF4-FFF2-40B4-BE49-F238E27FC236}">
                <a16:creationId xmlns:a16="http://schemas.microsoft.com/office/drawing/2014/main" id="{DF6D6B18-767E-4CBD-834D-51F2ED8E1F36}"/>
              </a:ext>
            </a:extLst>
          </p:cNvPr>
          <p:cNvSpPr txBox="1"/>
          <p:nvPr/>
        </p:nvSpPr>
        <p:spPr>
          <a:xfrm>
            <a:off x="4648200" y="5638800"/>
            <a:ext cx="194094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a:ea typeface="+mn-ea"/>
                <a:cs typeface="Arial"/>
                <a:sym typeface="Arial"/>
              </a:rPr>
              <a:t>NAPGD2022 approximated using xGEOID16B</a:t>
            </a:r>
          </a:p>
        </p:txBody>
      </p:sp>
    </p:spTree>
    <p:extLst>
      <p:ext uri="{BB962C8B-B14F-4D97-AF65-F5344CB8AC3E}">
        <p14:creationId xmlns:p14="http://schemas.microsoft.com/office/powerpoint/2010/main" val="783946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srgbClr val="FFFF00"/>
                </a:solidFill>
                <a:effectLst/>
                <a:uLnTx/>
                <a:uFillTx/>
                <a:latin typeface="Calibri" pitchFamily="34" charset="0"/>
                <a:ea typeface="MS PGothic" pitchFamily="34" charset="-128"/>
                <a:cs typeface="Arial" charset="0"/>
                <a:sym typeface="Arial"/>
              </a:rPr>
              <a:t>  </a:t>
            </a:r>
          </a:p>
        </p:txBody>
      </p:sp>
      <p:pic>
        <p:nvPicPr>
          <p:cNvPr id="1054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036" r="34291" b="16323"/>
          <a:stretch/>
        </p:blipFill>
        <p:spPr bwMode="auto">
          <a:xfrm>
            <a:off x="450383" y="0"/>
            <a:ext cx="80512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0383" y="3821373"/>
            <a:ext cx="8175002" cy="2197290"/>
          </a:xfrm>
          <a:prstGeom prst="rect">
            <a:avLst/>
          </a:prstGeom>
          <a:noFill/>
          <a:ln w="38100">
            <a:solidFill>
              <a:srgbClr val="F80ED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72509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2104" y="1537626"/>
            <a:ext cx="5458959" cy="528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0" y="14517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rPr>
              <a:t>Extent of 2022 gravimetric geoid model used for new geopotential reference frame</a:t>
            </a:r>
          </a:p>
        </p:txBody>
      </p:sp>
    </p:spTree>
    <p:extLst>
      <p:ext uri="{BB962C8B-B14F-4D97-AF65-F5344CB8AC3E}">
        <p14:creationId xmlns:p14="http://schemas.microsoft.com/office/powerpoint/2010/main" val="284237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New Reference Frames for U.S. </a:t>
            </a:r>
          </a:p>
        </p:txBody>
      </p:sp>
    </p:spTree>
    <p:extLst>
      <p:ext uri="{BB962C8B-B14F-4D97-AF65-F5344CB8AC3E}">
        <p14:creationId xmlns:p14="http://schemas.microsoft.com/office/powerpoint/2010/main" val="27048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255" t="7225" r="18401" b="2202"/>
          <a:stretch/>
        </p:blipFill>
        <p:spPr>
          <a:xfrm>
            <a:off x="1644073" y="471054"/>
            <a:ext cx="5754254" cy="6389207"/>
          </a:xfrm>
          <a:prstGeom prst="rect">
            <a:avLst/>
          </a:prstGeom>
        </p:spPr>
      </p:pic>
      <p:pic>
        <p:nvPicPr>
          <p:cNvPr id="5" name="Picture 4"/>
          <p:cNvPicPr>
            <a:picLocks noChangeAspect="1"/>
          </p:cNvPicPr>
          <p:nvPr/>
        </p:nvPicPr>
        <p:blipFill rotWithShape="1">
          <a:blip r:embed="rId3"/>
          <a:srcRect l="67924" t="35049" r="19271" b="45311"/>
          <a:stretch/>
        </p:blipFill>
        <p:spPr>
          <a:xfrm>
            <a:off x="875144" y="1276442"/>
            <a:ext cx="4350329" cy="5181290"/>
          </a:xfrm>
          <a:prstGeom prst="rect">
            <a:avLst/>
          </a:prstGeom>
          <a:ln w="25400">
            <a:solidFill>
              <a:srgbClr val="FF0000"/>
            </a:solidFill>
          </a:ln>
        </p:spPr>
      </p:pic>
    </p:spTree>
    <p:extLst>
      <p:ext uri="{BB962C8B-B14F-4D97-AF65-F5344CB8AC3E}">
        <p14:creationId xmlns:p14="http://schemas.microsoft.com/office/powerpoint/2010/main" val="152324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rotWithShape="1">
          <a:blip r:embed="rId4"/>
          <a:srcRect l="18992" t="8161" r="18769" b="24089"/>
          <a:stretch/>
        </p:blipFill>
        <p:spPr>
          <a:xfrm>
            <a:off x="777922" y="443552"/>
            <a:ext cx="7588155" cy="6414448"/>
          </a:xfrm>
          <a:prstGeom prst="rect">
            <a:avLst/>
          </a:prstGeom>
        </p:spPr>
      </p:pic>
      <p:pic>
        <p:nvPicPr>
          <p:cNvPr id="3" name="Picture 2"/>
          <p:cNvPicPr>
            <a:picLocks noChangeAspect="1"/>
          </p:cNvPicPr>
          <p:nvPr/>
        </p:nvPicPr>
        <p:blipFill rotWithShape="1">
          <a:blip r:embed="rId5"/>
          <a:srcRect l="18209" t="7873" r="19441" b="593"/>
          <a:stretch/>
        </p:blipFill>
        <p:spPr>
          <a:xfrm>
            <a:off x="1573178" y="20472"/>
            <a:ext cx="5997642" cy="6837528"/>
          </a:xfrm>
          <a:prstGeom prst="rect">
            <a:avLst/>
          </a:prstGeom>
          <a:ln w="25400">
            <a:solidFill>
              <a:srgbClr val="000099"/>
            </a:solidFill>
          </a:ln>
        </p:spPr>
      </p:pic>
      <p:sp>
        <p:nvSpPr>
          <p:cNvPr id="4" name="Rectangle 3"/>
          <p:cNvSpPr/>
          <p:nvPr/>
        </p:nvSpPr>
        <p:spPr>
          <a:xfrm>
            <a:off x="3009014" y="2934586"/>
            <a:ext cx="4561806" cy="73364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9688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0099"/>
                </a:solidFill>
              </a:rPr>
              <a:t>Details:  Blueprint documents</a:t>
            </a:r>
            <a:endParaRPr lang="en-US" sz="3600" b="1" dirty="0">
              <a:solidFill>
                <a:srgbClr val="000099"/>
              </a:solidFill>
            </a:endParaRPr>
          </a:p>
        </p:txBody>
      </p:sp>
      <p:sp>
        <p:nvSpPr>
          <p:cNvPr id="6" name="Content Placeholder 5"/>
          <p:cNvSpPr>
            <a:spLocks noGrp="1"/>
          </p:cNvSpPr>
          <p:nvPr>
            <p:ph idx="1"/>
          </p:nvPr>
        </p:nvSpPr>
        <p:spPr>
          <a:xfrm>
            <a:off x="457200" y="1489360"/>
            <a:ext cx="8229600" cy="4525963"/>
          </a:xfrm>
        </p:spPr>
        <p:txBody>
          <a:bodyPr/>
          <a:lstStyle/>
          <a:p>
            <a:r>
              <a:rPr lang="en-US" sz="2800" u="sng" dirty="0" smtClean="0"/>
              <a:t>Blueprint for 2022, Part 1:  Geometric Coordinates</a:t>
            </a:r>
          </a:p>
          <a:p>
            <a:pPr lvl="1"/>
            <a:r>
              <a:rPr lang="en-US" sz="2000" dirty="0" smtClean="0"/>
              <a:t>A.K.A. </a:t>
            </a:r>
            <a:r>
              <a:rPr lang="en-US" sz="2000" b="1" i="1" dirty="0" smtClean="0"/>
              <a:t>NOAA Technical Report NOS NGS </a:t>
            </a:r>
            <a:r>
              <a:rPr lang="en-US" sz="2000" b="1" i="1" dirty="0" smtClean="0">
                <a:solidFill>
                  <a:srgbClr val="FF0000"/>
                </a:solidFill>
              </a:rPr>
              <a:t>62</a:t>
            </a:r>
            <a:r>
              <a:rPr lang="en-US" sz="2000" i="1" dirty="0" smtClean="0"/>
              <a:t> </a:t>
            </a:r>
            <a:r>
              <a:rPr lang="en-US" sz="2000" dirty="0" smtClean="0"/>
              <a:t>(April 2017 release)</a:t>
            </a:r>
          </a:p>
          <a:p>
            <a:pPr lvl="1"/>
            <a:r>
              <a:rPr lang="en-US" sz="2000" dirty="0" smtClean="0"/>
              <a:t>Time-dependency</a:t>
            </a:r>
          </a:p>
          <a:p>
            <a:pPr lvl="1"/>
            <a:r>
              <a:rPr lang="en-US" sz="2000" dirty="0" smtClean="0"/>
              <a:t>Four terrestrial reference frames</a:t>
            </a:r>
          </a:p>
          <a:p>
            <a:pPr lvl="1"/>
            <a:r>
              <a:rPr lang="en-US" sz="2000" dirty="0" smtClean="0"/>
              <a:t>Intra-frame velocity models</a:t>
            </a:r>
          </a:p>
          <a:p>
            <a:r>
              <a:rPr lang="en-US" sz="2800" u="sng" dirty="0"/>
              <a:t>Blueprint for 2022, Part </a:t>
            </a:r>
            <a:r>
              <a:rPr lang="en-US" sz="2800" u="sng" dirty="0" smtClean="0"/>
              <a:t>2:  Geopotential Coordinates</a:t>
            </a:r>
            <a:endParaRPr lang="en-US" sz="2800" u="sng" dirty="0"/>
          </a:p>
          <a:p>
            <a:pPr lvl="1"/>
            <a:r>
              <a:rPr lang="en-US" sz="2000" dirty="0"/>
              <a:t>A.K.A. </a:t>
            </a:r>
            <a:r>
              <a:rPr lang="en-US" sz="2000" b="1" i="1" dirty="0"/>
              <a:t>NOAA Technical Report NOS NGS </a:t>
            </a:r>
            <a:r>
              <a:rPr lang="en-US" sz="2000" b="1" i="1" dirty="0" smtClean="0">
                <a:solidFill>
                  <a:srgbClr val="FF0000"/>
                </a:solidFill>
              </a:rPr>
              <a:t>64</a:t>
            </a:r>
            <a:r>
              <a:rPr lang="en-US" sz="2000" b="1" dirty="0" smtClean="0"/>
              <a:t> </a:t>
            </a:r>
            <a:r>
              <a:rPr lang="en-US" sz="2000" dirty="0" smtClean="0"/>
              <a:t>(September 2017 release)</a:t>
            </a:r>
            <a:endParaRPr lang="en-US" sz="2000" dirty="0"/>
          </a:p>
          <a:p>
            <a:pPr lvl="1"/>
            <a:r>
              <a:rPr lang="en-US" sz="2000" dirty="0"/>
              <a:t>Time-dependency</a:t>
            </a:r>
          </a:p>
          <a:p>
            <a:pPr lvl="1"/>
            <a:r>
              <a:rPr lang="en-US" sz="2000" dirty="0" smtClean="0"/>
              <a:t>One geopotential datum</a:t>
            </a:r>
            <a:endParaRPr lang="en-US" sz="2000" dirty="0"/>
          </a:p>
          <a:p>
            <a:pPr lvl="2"/>
            <a:r>
              <a:rPr lang="en-US" sz="1600" dirty="0" smtClean="0"/>
              <a:t>Interrelated global geopotential model, regional geoid grids, regional </a:t>
            </a:r>
            <a:r>
              <a:rPr lang="en-US" sz="1600" dirty="0" err="1" smtClean="0"/>
              <a:t>DoV</a:t>
            </a:r>
            <a:r>
              <a:rPr lang="en-US" sz="1600" dirty="0" smtClean="0"/>
              <a:t> grids, regional surface gravity grids</a:t>
            </a:r>
            <a:endParaRPr lang="en-US" sz="1600" dirty="0"/>
          </a:p>
          <a:p>
            <a:endParaRPr lang="en-US" sz="2400" u="sng" dirty="0" smtClean="0"/>
          </a:p>
          <a:p>
            <a:pPr lvl="1"/>
            <a:endParaRPr lang="en-US" sz="2000" u="sng" dirty="0"/>
          </a:p>
          <a:p>
            <a:pPr lvl="1"/>
            <a:endParaRPr lang="en-US" sz="2000" u="sng" dirty="0" smtClean="0"/>
          </a:p>
          <a:p>
            <a:pPr lvl="1"/>
            <a:endParaRPr lang="en-US" sz="2000" dirty="0" smtClean="0"/>
          </a:p>
        </p:txBody>
      </p:sp>
    </p:spTree>
    <p:extLst>
      <p:ext uri="{BB962C8B-B14F-4D97-AF65-F5344CB8AC3E}">
        <p14:creationId xmlns:p14="http://schemas.microsoft.com/office/powerpoint/2010/main" val="240958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0099"/>
                </a:solidFill>
              </a:rPr>
              <a:t>Scientific Decisions</a:t>
            </a:r>
            <a:endParaRPr lang="en-US" sz="3600" b="1" dirty="0">
              <a:solidFill>
                <a:srgbClr val="000099"/>
              </a:solidFill>
            </a:endParaRPr>
          </a:p>
        </p:txBody>
      </p:sp>
      <p:sp>
        <p:nvSpPr>
          <p:cNvPr id="3" name="Content Placeholder 2"/>
          <p:cNvSpPr>
            <a:spLocks noGrp="1"/>
          </p:cNvSpPr>
          <p:nvPr>
            <p:ph idx="1"/>
          </p:nvPr>
        </p:nvSpPr>
        <p:spPr/>
        <p:txBody>
          <a:bodyPr/>
          <a:lstStyle/>
          <a:p>
            <a:pPr marL="0" indent="0">
              <a:buNone/>
            </a:pPr>
            <a:r>
              <a:rPr lang="en-US" sz="2800" dirty="0" smtClean="0">
                <a:latin typeface="+mn-lt"/>
              </a:rPr>
              <a:t>Blueprint for 2022, </a:t>
            </a:r>
            <a:r>
              <a:rPr lang="en-US" sz="2800" u="sng" dirty="0" smtClean="0">
                <a:latin typeface="+mn-lt"/>
              </a:rPr>
              <a:t>Part 1:  </a:t>
            </a:r>
            <a:r>
              <a:rPr lang="en-US" sz="2800" b="1" u="sng" dirty="0" smtClean="0">
                <a:solidFill>
                  <a:srgbClr val="FF0000"/>
                </a:solidFill>
                <a:latin typeface="+mn-lt"/>
              </a:rPr>
              <a:t>Geometric</a:t>
            </a:r>
          </a:p>
          <a:p>
            <a:pPr lvl="1">
              <a:buFont typeface="Arial" panose="020B0604020202020204" pitchFamily="34" charset="0"/>
              <a:buChar char="•"/>
            </a:pPr>
            <a:r>
              <a:rPr lang="en-US" dirty="0" smtClean="0">
                <a:latin typeface="+mn-lt"/>
              </a:rPr>
              <a:t>Four plate-fixed Terrestrial Reference Frames</a:t>
            </a:r>
          </a:p>
          <a:p>
            <a:pPr marL="914400" lvl="2" indent="0">
              <a:buNone/>
            </a:pPr>
            <a:r>
              <a:rPr lang="en-US" sz="2800" dirty="0" smtClean="0">
                <a:latin typeface="+mn-lt"/>
              </a:rPr>
              <a:t>-  And what “plate fixed” means</a:t>
            </a:r>
          </a:p>
          <a:p>
            <a:pPr lvl="1">
              <a:buFont typeface="Arial" panose="020B0604020202020204" pitchFamily="34" charset="0"/>
              <a:buChar char="•"/>
            </a:pPr>
            <a:r>
              <a:rPr lang="en-US" dirty="0" smtClean="0">
                <a:latin typeface="+mn-lt"/>
              </a:rPr>
              <a:t>Mathematical equation between IGS and TRFs</a:t>
            </a:r>
          </a:p>
          <a:p>
            <a:pPr marL="914400" lvl="2" indent="0">
              <a:buNone/>
            </a:pPr>
            <a:r>
              <a:rPr lang="en-US" sz="2800" dirty="0" smtClean="0">
                <a:latin typeface="+mn-lt"/>
              </a:rPr>
              <a:t>-  Plate Rotation Model for each plate</a:t>
            </a:r>
          </a:p>
          <a:p>
            <a:pPr marL="914400" lvl="2" indent="0">
              <a:buNone/>
            </a:pPr>
            <a:r>
              <a:rPr lang="en-US" sz="2800" dirty="0" smtClean="0">
                <a:latin typeface="+mn-lt"/>
              </a:rPr>
              <a:t>-  Coordinates at survey epoch</a:t>
            </a:r>
          </a:p>
          <a:p>
            <a:pPr lvl="1">
              <a:buFont typeface="Arial" panose="020B0604020202020204" pitchFamily="34" charset="0"/>
              <a:buChar char="•"/>
            </a:pPr>
            <a:r>
              <a:rPr lang="en-US" dirty="0" smtClean="0">
                <a:latin typeface="+mn-lt"/>
              </a:rPr>
              <a:t>Intra-frame velocity model</a:t>
            </a:r>
          </a:p>
          <a:p>
            <a:pPr marL="1200150" lvl="2" indent="-285750">
              <a:buNone/>
            </a:pPr>
            <a:r>
              <a:rPr lang="en-US" sz="2800" dirty="0" smtClean="0">
                <a:latin typeface="+mn-lt"/>
              </a:rPr>
              <a:t>-  To compare coordinates surveyed at different epochs</a:t>
            </a:r>
          </a:p>
        </p:txBody>
      </p:sp>
    </p:spTree>
    <p:extLst>
      <p:ext uri="{BB962C8B-B14F-4D97-AF65-F5344CB8AC3E}">
        <p14:creationId xmlns:p14="http://schemas.microsoft.com/office/powerpoint/2010/main" val="232690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a:xfrm>
            <a:off x="2447628" y="461815"/>
            <a:ext cx="4285673" cy="554185"/>
          </a:xfrm>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2"/>
                </a:solidFill>
                <a:miter lim="800000"/>
                <a:headEnd/>
                <a:tailEnd/>
              </a14:hiddenLine>
            </a:ext>
          </a:extLst>
        </p:spPr>
        <p:txBody>
          <a:bodyPr/>
          <a:lstStyle/>
          <a:p>
            <a:r>
              <a:rPr lang="en-US" altLang="en-US" sz="3600" b="1" dirty="0">
                <a:solidFill>
                  <a:srgbClr val="000099"/>
                </a:solidFill>
              </a:rPr>
              <a:t>GEODETIC DATUMS</a:t>
            </a:r>
          </a:p>
        </p:txBody>
      </p:sp>
      <p:sp>
        <p:nvSpPr>
          <p:cNvPr id="869379" name="Rectangle 3"/>
          <p:cNvSpPr>
            <a:spLocks noGrp="1" noChangeArrowheads="1"/>
          </p:cNvSpPr>
          <p:nvPr>
            <p:ph type="body" sz="half" idx="1"/>
          </p:nvPr>
        </p:nvSpPr>
        <p:spPr>
          <a:xfrm>
            <a:off x="73888" y="1231208"/>
            <a:ext cx="8869680" cy="5516880"/>
          </a:xfrm>
          <a:noFill/>
        </p:spPr>
        <p:txBody>
          <a:bodyPr lIns="0" tIns="0" rIns="182880" bIns="0"/>
          <a:lstStyle/>
          <a:p>
            <a:pPr lvl="1" algn="ctr">
              <a:lnSpc>
                <a:spcPct val="80000"/>
              </a:lnSpc>
              <a:buClr>
                <a:srgbClr val="003300"/>
              </a:buClr>
              <a:buFontTx/>
              <a:buChar char=" "/>
            </a:pPr>
            <a:r>
              <a:rPr lang="en-US" altLang="en-US" sz="2800" b="1" u="sng" dirty="0" smtClean="0">
                <a:solidFill>
                  <a:srgbClr val="000099"/>
                </a:solidFill>
              </a:rPr>
              <a:t>VERTICAL</a:t>
            </a:r>
            <a:r>
              <a:rPr lang="en-US" altLang="en-US" sz="2800" b="1" dirty="0" smtClean="0">
                <a:solidFill>
                  <a:srgbClr val="000099"/>
                </a:solidFill>
              </a:rPr>
              <a:t> </a:t>
            </a:r>
          </a:p>
          <a:p>
            <a:pPr lvl="1" algn="ctr">
              <a:lnSpc>
                <a:spcPct val="80000"/>
              </a:lnSpc>
              <a:buClr>
                <a:srgbClr val="003300"/>
              </a:buClr>
              <a:buFontTx/>
              <a:buChar char=" "/>
            </a:pPr>
            <a:r>
              <a:rPr lang="en-US" altLang="en-US" sz="2400" dirty="0" smtClean="0"/>
              <a:t>1 D (Orthometric Height) (e.g. NGVD 29, NAVD 88, Tidal)</a:t>
            </a:r>
          </a:p>
          <a:p>
            <a:pPr lvl="1" algn="ctr">
              <a:lnSpc>
                <a:spcPct val="80000"/>
              </a:lnSpc>
              <a:buClr>
                <a:srgbClr val="003300"/>
              </a:buClr>
              <a:buFontTx/>
              <a:buChar char=" "/>
            </a:pPr>
            <a:endParaRPr lang="en-US" altLang="en-US" sz="1800" b="1" u="sng" dirty="0" smtClean="0">
              <a:solidFill>
                <a:schemeClr val="accent2"/>
              </a:solidFill>
            </a:endParaRPr>
          </a:p>
          <a:p>
            <a:pPr lvl="1" algn="ctr">
              <a:lnSpc>
                <a:spcPct val="80000"/>
              </a:lnSpc>
              <a:buClr>
                <a:srgbClr val="003300"/>
              </a:buClr>
              <a:buFontTx/>
              <a:buChar char=" "/>
            </a:pPr>
            <a:r>
              <a:rPr lang="en-US" altLang="en-US" sz="2800" b="1" u="sng" dirty="0" smtClean="0">
                <a:solidFill>
                  <a:srgbClr val="000099"/>
                </a:solidFill>
              </a:rPr>
              <a:t>HORIZONTA</a:t>
            </a:r>
            <a:r>
              <a:rPr lang="en-US" altLang="en-US" sz="2800" u="sng" dirty="0" smtClean="0">
                <a:solidFill>
                  <a:srgbClr val="000099"/>
                </a:solidFill>
              </a:rPr>
              <a:t>L</a:t>
            </a:r>
            <a:r>
              <a:rPr lang="en-US" altLang="en-US" dirty="0" smtClean="0">
                <a:solidFill>
                  <a:srgbClr val="000099"/>
                </a:solidFill>
              </a:rPr>
              <a:t> </a:t>
            </a:r>
            <a:endParaRPr lang="en-US" altLang="en-US" dirty="0">
              <a:solidFill>
                <a:srgbClr val="000099"/>
              </a:solidFill>
            </a:endParaRPr>
          </a:p>
          <a:p>
            <a:pPr lvl="1" algn="ctr">
              <a:lnSpc>
                <a:spcPct val="80000"/>
              </a:lnSpc>
              <a:buClr>
                <a:srgbClr val="003300"/>
              </a:buClr>
              <a:buFontTx/>
              <a:buChar char=" "/>
            </a:pPr>
            <a:r>
              <a:rPr lang="en-US" altLang="en-US" sz="2400" dirty="0"/>
              <a:t>2 D (Latitude and Longitude) (e.g. NAD 27, NAD 83 (1986))</a:t>
            </a:r>
          </a:p>
          <a:p>
            <a:pPr lvl="1" algn="ctr">
              <a:lnSpc>
                <a:spcPct val="80000"/>
              </a:lnSpc>
              <a:buClr>
                <a:srgbClr val="003300"/>
              </a:buClr>
              <a:buFontTx/>
              <a:buChar char=" "/>
            </a:pPr>
            <a:endParaRPr lang="en-US" altLang="en-US" sz="1800" dirty="0"/>
          </a:p>
          <a:p>
            <a:pPr lvl="1" algn="ctr">
              <a:lnSpc>
                <a:spcPct val="80000"/>
              </a:lnSpc>
              <a:buClr>
                <a:srgbClr val="003300"/>
              </a:buClr>
              <a:buFontTx/>
              <a:buNone/>
            </a:pPr>
            <a:r>
              <a:rPr lang="en-US" altLang="en-US" dirty="0"/>
              <a:t>	</a:t>
            </a:r>
            <a:r>
              <a:rPr lang="en-US" altLang="en-US" sz="2800" b="1" u="sng" dirty="0">
                <a:solidFill>
                  <a:srgbClr val="000099"/>
                </a:solidFill>
              </a:rPr>
              <a:t>GEOMETRIC</a:t>
            </a:r>
            <a:r>
              <a:rPr lang="en-US" altLang="en-US" sz="2800" b="1" dirty="0">
                <a:solidFill>
                  <a:srgbClr val="000099"/>
                </a:solidFill>
              </a:rPr>
              <a:t> </a:t>
            </a:r>
          </a:p>
          <a:p>
            <a:pPr lvl="1" algn="ctr">
              <a:lnSpc>
                <a:spcPct val="80000"/>
              </a:lnSpc>
              <a:buClr>
                <a:srgbClr val="003300"/>
              </a:buClr>
              <a:buFontTx/>
              <a:buNone/>
            </a:pPr>
            <a:r>
              <a:rPr lang="en-US" altLang="en-US" sz="2400" dirty="0"/>
              <a:t>	3 D (Latitude, Longitude and Ellipsoid Height) </a:t>
            </a:r>
          </a:p>
          <a:p>
            <a:pPr lvl="1" algn="ctr">
              <a:lnSpc>
                <a:spcPct val="80000"/>
              </a:lnSpc>
              <a:buClr>
                <a:srgbClr val="003300"/>
              </a:buClr>
              <a:buFontTx/>
              <a:buNone/>
            </a:pPr>
            <a:r>
              <a:rPr lang="en-US" altLang="en-US" sz="2400" dirty="0"/>
              <a:t>Fixed and Stable - Coordinates seldom change </a:t>
            </a:r>
          </a:p>
          <a:p>
            <a:pPr lvl="1" algn="ctr">
              <a:lnSpc>
                <a:spcPct val="80000"/>
              </a:lnSpc>
              <a:buClr>
                <a:srgbClr val="003300"/>
              </a:buClr>
              <a:buFontTx/>
              <a:buNone/>
            </a:pPr>
            <a:r>
              <a:rPr lang="en-US" altLang="en-US" sz="2400" dirty="0"/>
              <a:t>(e.g. NAD 83 (1994), NAD 83 (2007</a:t>
            </a:r>
            <a:r>
              <a:rPr lang="en-US" altLang="en-US" sz="2400" dirty="0" smtClean="0"/>
              <a:t>), NAD83 (2011))</a:t>
            </a:r>
            <a:endParaRPr lang="en-US" altLang="en-US" sz="2400" dirty="0"/>
          </a:p>
          <a:p>
            <a:pPr lvl="1" algn="ctr">
              <a:lnSpc>
                <a:spcPct val="80000"/>
              </a:lnSpc>
              <a:buClr>
                <a:srgbClr val="003300"/>
              </a:buClr>
              <a:buFontTx/>
              <a:buNone/>
            </a:pPr>
            <a:endParaRPr lang="en-US" altLang="en-US" sz="1000" dirty="0"/>
          </a:p>
          <a:p>
            <a:pPr lvl="1" algn="ctr">
              <a:lnSpc>
                <a:spcPct val="80000"/>
              </a:lnSpc>
              <a:buClr>
                <a:srgbClr val="003300"/>
              </a:buClr>
              <a:buFontTx/>
              <a:buNone/>
            </a:pPr>
            <a:r>
              <a:rPr lang="en-US" altLang="en-US" sz="2400" dirty="0"/>
              <a:t>  also</a:t>
            </a:r>
          </a:p>
          <a:p>
            <a:pPr lvl="1" algn="ctr">
              <a:lnSpc>
                <a:spcPct val="80000"/>
              </a:lnSpc>
              <a:buClr>
                <a:srgbClr val="003300"/>
              </a:buClr>
              <a:buFontTx/>
              <a:buNone/>
            </a:pPr>
            <a:endParaRPr lang="en-US" altLang="en-US" sz="1000" dirty="0"/>
          </a:p>
          <a:p>
            <a:pPr lvl="1" algn="ctr">
              <a:lnSpc>
                <a:spcPct val="80000"/>
              </a:lnSpc>
              <a:buClr>
                <a:srgbClr val="003300"/>
              </a:buClr>
              <a:buFontTx/>
              <a:buNone/>
            </a:pPr>
            <a:r>
              <a:rPr lang="en-US" altLang="en-US" sz="2400" dirty="0"/>
              <a:t>	4 D (Latitude, Longitude, Ellipsoid Height, Velocities) Coordinates change with time </a:t>
            </a:r>
          </a:p>
          <a:p>
            <a:pPr lvl="1" algn="ctr">
              <a:lnSpc>
                <a:spcPct val="80000"/>
              </a:lnSpc>
              <a:buClr>
                <a:srgbClr val="003300"/>
              </a:buClr>
              <a:buFontTx/>
              <a:buNone/>
            </a:pPr>
            <a:r>
              <a:rPr lang="en-US" altLang="en-US" sz="2400" dirty="0"/>
              <a:t>(e.g. ITRF00, </a:t>
            </a:r>
            <a:r>
              <a:rPr lang="en-US" altLang="en-US" sz="2400" dirty="0" smtClean="0"/>
              <a:t>ITRF05, ITRF08)</a:t>
            </a:r>
            <a:endParaRPr lang="en-US" altLang="en-US" sz="2400" dirty="0"/>
          </a:p>
        </p:txBody>
      </p:sp>
    </p:spTree>
    <p:extLst>
      <p:ext uri="{BB962C8B-B14F-4D97-AF65-F5344CB8AC3E}">
        <p14:creationId xmlns:p14="http://schemas.microsoft.com/office/powerpoint/2010/main" val="448764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3600" b="1" dirty="0" smtClean="0">
                <a:solidFill>
                  <a:srgbClr val="000099"/>
                </a:solidFill>
              </a:rPr>
              <a:t>Names (Geometric)</a:t>
            </a:r>
          </a:p>
        </p:txBody>
      </p:sp>
      <p:sp>
        <p:nvSpPr>
          <p:cNvPr id="4" name="Content Placeholder 2"/>
          <p:cNvSpPr txBox="1">
            <a:spLocks/>
          </p:cNvSpPr>
          <p:nvPr/>
        </p:nvSpPr>
        <p:spPr bwMode="gray">
          <a:xfrm>
            <a:off x="0"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sng"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The Old:</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NAD 83(2011)</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NAD 83(PA11)</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NAD </a:t>
            </a: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83(MA11)</a:t>
            </a:r>
          </a:p>
          <a:p>
            <a:pPr marL="742950" marR="0" lvl="1" indent="-285750" algn="l" defTabSz="914400" rtl="0" eaLnBrk="1" fontAlgn="base" latinLnBrk="0" hangingPunct="1">
              <a:lnSpc>
                <a:spcPct val="100000"/>
              </a:lnSpc>
              <a:spcBef>
                <a:spcPct val="20000"/>
              </a:spcBef>
              <a:spcAft>
                <a:spcPct val="0"/>
              </a:spcAft>
              <a:buClr>
                <a:srgbClr val="4F81BD"/>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Calibri"/>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400" b="1" i="0" u="none" strike="noStrike" kern="0" cap="none" spc="0" normalizeH="0" baseline="0" noProof="0" dirty="0">
              <a:ln>
                <a:noFill/>
              </a:ln>
              <a:solidFill>
                <a:srgbClr val="FF0000"/>
              </a:solidFill>
              <a:effectLst/>
              <a:uLnTx/>
              <a:uFillTx/>
              <a:latin typeface="Calibri"/>
              <a:ea typeface="+mn-ea"/>
              <a:cs typeface="Calibri"/>
              <a:sym typeface="Arial"/>
            </a:endParaRPr>
          </a:p>
        </p:txBody>
      </p:sp>
      <p:sp>
        <p:nvSpPr>
          <p:cNvPr id="13" name="Content Placeholder 2"/>
          <p:cNvSpPr txBox="1">
            <a:spLocks/>
          </p:cNvSpPr>
          <p:nvPr/>
        </p:nvSpPr>
        <p:spPr bwMode="gray">
          <a:xfrm>
            <a:off x="2590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sng"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The New:</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The North American Terrestrial Reference Frame of 2022 </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	(NATRF2022)</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The Caribbean Terrestrial Reference Frame of 2022 </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	(</a:t>
            </a: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CATRF2022)</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The </a:t>
            </a: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Pacific Terrestrial </a:t>
            </a: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Reference Frame of 2022 </a:t>
            </a:r>
            <a:endPar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	(PATRF2022)</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The </a:t>
            </a: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Mariana Terrestrial </a:t>
            </a: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Reference Frame of 2022 </a:t>
            </a:r>
            <a:endPar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	(MATRF2022</a:t>
            </a: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a:t>
            </a:r>
          </a:p>
          <a:p>
            <a:pPr marL="742950" marR="0" lvl="1" indent="-285750" algn="l" defTabSz="914400" rtl="0" eaLnBrk="1" fontAlgn="base" latinLnBrk="0" hangingPunct="1">
              <a:lnSpc>
                <a:spcPct val="100000"/>
              </a:lnSpc>
              <a:spcBef>
                <a:spcPct val="20000"/>
              </a:spcBef>
              <a:spcAft>
                <a:spcPct val="0"/>
              </a:spcAft>
              <a:buClr>
                <a:srgbClr val="4F81BD"/>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Calibri"/>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400" b="1" i="0" u="none" strike="noStrike" kern="0" cap="none" spc="0" normalizeH="0" baseline="0" noProof="0" dirty="0">
              <a:ln>
                <a:noFill/>
              </a:ln>
              <a:solidFill>
                <a:srgbClr val="FF0000"/>
              </a:solidFill>
              <a:effectLst/>
              <a:uLnTx/>
              <a:uFillTx/>
              <a:latin typeface="Calibri"/>
              <a:ea typeface="+mn-ea"/>
              <a:cs typeface="Calibri"/>
              <a:sym typeface="Arial"/>
            </a:endParaRPr>
          </a:p>
        </p:txBody>
      </p:sp>
      <p:cxnSp>
        <p:nvCxnSpPr>
          <p:cNvPr id="6" name="Straight Arrow Connector 5"/>
          <p:cNvCxnSpPr/>
          <p:nvPr/>
        </p:nvCxnSpPr>
        <p:spPr>
          <a:xfrm flipV="1">
            <a:off x="1952625" y="2314575"/>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4"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4" y="3786163"/>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182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6371" y="614680"/>
            <a:ext cx="7268845" cy="558800"/>
          </a:xfrm>
          <a:prstGeom prst="rect">
            <a:avLst/>
          </a:prstGeom>
        </p:spPr>
        <p:txBody>
          <a:bodyPr vert="horz" wrap="square" lIns="0" tIns="0" rIns="0" bIns="0" rtlCol="0">
            <a:spAutoFit/>
          </a:bodyPr>
          <a:lstStyle/>
          <a:p>
            <a:pPr>
              <a:lnSpc>
                <a:spcPts val="4180"/>
              </a:lnSpc>
            </a:pPr>
            <a:r>
              <a:rPr sz="4400" spc="-60" dirty="0">
                <a:latin typeface="Calibri"/>
                <a:cs typeface="Calibri"/>
              </a:rPr>
              <a:t>Tectonic </a:t>
            </a:r>
            <a:r>
              <a:rPr sz="4400" spc="-20" dirty="0">
                <a:latin typeface="Calibri"/>
                <a:cs typeface="Calibri"/>
              </a:rPr>
              <a:t>plates </a:t>
            </a:r>
            <a:r>
              <a:rPr sz="4400" spc="-5" dirty="0">
                <a:latin typeface="Calibri"/>
                <a:cs typeface="Calibri"/>
              </a:rPr>
              <a:t>modeled </a:t>
            </a:r>
            <a:r>
              <a:rPr sz="4400" spc="-20" dirty="0">
                <a:latin typeface="Calibri"/>
                <a:cs typeface="Calibri"/>
              </a:rPr>
              <a:t>by</a:t>
            </a:r>
            <a:r>
              <a:rPr sz="4400" spc="85" dirty="0">
                <a:latin typeface="Calibri"/>
                <a:cs typeface="Calibri"/>
              </a:rPr>
              <a:t> </a:t>
            </a:r>
            <a:r>
              <a:rPr sz="4400" spc="-5" dirty="0">
                <a:latin typeface="Calibri"/>
                <a:cs typeface="Calibri"/>
              </a:rPr>
              <a:t>NGS</a:t>
            </a:r>
            <a:endParaRPr sz="4400">
              <a:latin typeface="Calibri"/>
              <a:cs typeface="Calibri"/>
            </a:endParaRPr>
          </a:p>
        </p:txBody>
      </p:sp>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35940" y="6424866"/>
            <a:ext cx="8286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July 12,</a:t>
            </a:r>
            <a:r>
              <a:rPr sz="1200" spc="-65" dirty="0">
                <a:solidFill>
                  <a:srgbClr val="8A8A8A"/>
                </a:solidFill>
                <a:latin typeface="Calibri"/>
                <a:cs typeface="Calibri"/>
              </a:rPr>
              <a:t> </a:t>
            </a:r>
            <a:r>
              <a:rPr sz="1200" spc="-5" dirty="0">
                <a:solidFill>
                  <a:srgbClr val="8A8A8A"/>
                </a:solidFill>
                <a:latin typeface="Calibri"/>
                <a:cs typeface="Calibri"/>
              </a:rPr>
              <a:t>2017</a:t>
            </a:r>
            <a:endParaRPr sz="1200">
              <a:latin typeface="Calibri"/>
              <a:cs typeface="Calibri"/>
            </a:endParaRPr>
          </a:p>
        </p:txBody>
      </p:sp>
      <p:sp>
        <p:nvSpPr>
          <p:cNvPr id="6" name="object 6"/>
          <p:cNvSpPr txBox="1"/>
          <p:nvPr/>
        </p:nvSpPr>
        <p:spPr>
          <a:xfrm>
            <a:off x="3742283" y="6424866"/>
            <a:ext cx="165925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2017 Esri User</a:t>
            </a:r>
            <a:r>
              <a:rPr sz="1200" spc="0" dirty="0">
                <a:solidFill>
                  <a:srgbClr val="8A8A8A"/>
                </a:solidFill>
                <a:latin typeface="Calibri"/>
                <a:cs typeface="Calibri"/>
              </a:rPr>
              <a:t> </a:t>
            </a:r>
            <a:r>
              <a:rPr sz="1200" spc="-10" dirty="0">
                <a:solidFill>
                  <a:srgbClr val="8A8A8A"/>
                </a:solidFill>
                <a:latin typeface="Calibri"/>
                <a:cs typeface="Calibri"/>
              </a:rPr>
              <a:t>Conference</a:t>
            </a:r>
            <a:endParaRPr sz="1200">
              <a:latin typeface="Calibri"/>
              <a:cs typeface="Calibri"/>
            </a:endParaRPr>
          </a:p>
        </p:txBody>
      </p:sp>
      <p:sp>
        <p:nvSpPr>
          <p:cNvPr id="7" name="object 7"/>
          <p:cNvSpPr txBox="1"/>
          <p:nvPr/>
        </p:nvSpPr>
        <p:spPr>
          <a:xfrm>
            <a:off x="8427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13</a:t>
            </a:r>
            <a:endParaRPr sz="1200">
              <a:latin typeface="Calibri"/>
              <a:cs typeface="Calibri"/>
            </a:endParaRPr>
          </a:p>
        </p:txBody>
      </p:sp>
      <p:sp>
        <p:nvSpPr>
          <p:cNvPr id="8" name="object 8"/>
          <p:cNvSpPr/>
          <p:nvPr/>
        </p:nvSpPr>
        <p:spPr>
          <a:xfrm>
            <a:off x="3414521" y="3391661"/>
            <a:ext cx="1720595" cy="127787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3474720" y="3429000"/>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a:p>
        </p:txBody>
      </p:sp>
      <p:sp>
        <p:nvSpPr>
          <p:cNvPr id="10" name="object 10"/>
          <p:cNvSpPr/>
          <p:nvPr/>
        </p:nvSpPr>
        <p:spPr>
          <a:xfrm>
            <a:off x="5538978" y="1315211"/>
            <a:ext cx="1720595" cy="127787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599176" y="1352550"/>
            <a:ext cx="1600200" cy="1157605"/>
          </a:xfrm>
          <a:custGeom>
            <a:avLst/>
            <a:gdLst/>
            <a:ahLst/>
            <a:cxnLst/>
            <a:rect l="l" t="t" r="r" b="b"/>
            <a:pathLst>
              <a:path w="1600200" h="1157605">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a:p>
        </p:txBody>
      </p:sp>
      <p:sp>
        <p:nvSpPr>
          <p:cNvPr id="12" name="object 12"/>
          <p:cNvSpPr/>
          <p:nvPr/>
        </p:nvSpPr>
        <p:spPr>
          <a:xfrm>
            <a:off x="766572" y="2244089"/>
            <a:ext cx="1720595" cy="1277873"/>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826769" y="2281427"/>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a:p>
        </p:txBody>
      </p:sp>
      <p:sp>
        <p:nvSpPr>
          <p:cNvPr id="14" name="object 14"/>
          <p:cNvSpPr/>
          <p:nvPr/>
        </p:nvSpPr>
        <p:spPr>
          <a:xfrm>
            <a:off x="6405371" y="2481833"/>
            <a:ext cx="1720595" cy="1277873"/>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6465570" y="2519172"/>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a:p>
        </p:txBody>
      </p:sp>
      <p:sp>
        <p:nvSpPr>
          <p:cNvPr id="17" name="Title 5"/>
          <p:cNvSpPr>
            <a:spLocks noGrp="1"/>
          </p:cNvSpPr>
          <p:nvPr>
            <p:ph type="title"/>
          </p:nvPr>
        </p:nvSpPr>
        <p:spPr>
          <a:xfrm>
            <a:off x="438728" y="60882"/>
            <a:ext cx="8229600" cy="382090"/>
          </a:xfrm>
        </p:spPr>
        <p:txBody>
          <a:bodyPr/>
          <a:lstStyle/>
          <a:p>
            <a:r>
              <a:rPr lang="en-US" sz="2800" b="1" dirty="0" smtClean="0">
                <a:solidFill>
                  <a:srgbClr val="000099"/>
                </a:solidFill>
              </a:rPr>
              <a:t>Four Frames/Plates in 2022</a:t>
            </a:r>
            <a:endParaRPr lang="en-US" sz="2800" b="1" dirty="0">
              <a:solidFill>
                <a:srgbClr val="000099"/>
              </a:solidFill>
            </a:endParaRPr>
          </a:p>
        </p:txBody>
      </p:sp>
    </p:spTree>
    <p:extLst>
      <p:ext uri="{BB962C8B-B14F-4D97-AF65-F5344CB8AC3E}">
        <p14:creationId xmlns:p14="http://schemas.microsoft.com/office/powerpoint/2010/main" val="187611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24609" y="504922"/>
            <a:ext cx="4876800" cy="5534226"/>
          </a:xfrm>
          <a:prstGeom prst="rect">
            <a:avLst/>
          </a:prstGeom>
          <a:noFill/>
          <a:ln>
            <a:noFill/>
          </a:ln>
        </p:spPr>
      </p:pic>
      <p:sp>
        <p:nvSpPr>
          <p:cNvPr id="7" name="TextBox 6"/>
          <p:cNvSpPr txBox="1"/>
          <p:nvPr/>
        </p:nvSpPr>
        <p:spPr>
          <a:xfrm>
            <a:off x="276225" y="1083837"/>
            <a:ext cx="372312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Each frame will get 3 parameters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Euler Pole Latitude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Euler Pole Longitude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Rotation rate (radians /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This will be used to compute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time-dependent TRF2022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coordinates from time-dependent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IGS coordinates. </a:t>
            </a:r>
          </a:p>
        </p:txBody>
      </p:sp>
      <p:sp>
        <p:nvSpPr>
          <p:cNvPr id="4" name="object 4"/>
          <p:cNvSpPr txBox="1">
            <a:spLocks noGrp="1"/>
          </p:cNvSpPr>
          <p:nvPr>
            <p:ph type="title"/>
          </p:nvPr>
        </p:nvSpPr>
        <p:spPr>
          <a:xfrm>
            <a:off x="793843" y="414805"/>
            <a:ext cx="2296795" cy="566181"/>
          </a:xfrm>
          <a:prstGeom prst="rect">
            <a:avLst/>
          </a:prstGeom>
        </p:spPr>
        <p:txBody>
          <a:bodyPr vert="horz" wrap="square" lIns="0" tIns="12065" rIns="0" bIns="0" rtlCol="0">
            <a:spAutoFit/>
          </a:bodyPr>
          <a:lstStyle/>
          <a:p>
            <a:pPr marL="12700">
              <a:lnSpc>
                <a:spcPct val="100000"/>
              </a:lnSpc>
              <a:spcBef>
                <a:spcPts val="95"/>
              </a:spcBef>
            </a:pPr>
            <a:r>
              <a:rPr sz="3600" b="1" spc="-5" dirty="0">
                <a:solidFill>
                  <a:srgbClr val="000099"/>
                </a:solidFill>
                <a:latin typeface="Calibri"/>
                <a:cs typeface="Calibri"/>
              </a:rPr>
              <a:t>Euler</a:t>
            </a:r>
            <a:r>
              <a:rPr sz="3600" b="1" spc="-80" dirty="0">
                <a:solidFill>
                  <a:srgbClr val="000099"/>
                </a:solidFill>
                <a:latin typeface="Calibri"/>
                <a:cs typeface="Calibri"/>
              </a:rPr>
              <a:t> </a:t>
            </a:r>
            <a:r>
              <a:rPr sz="3600" b="1" spc="-30" dirty="0">
                <a:solidFill>
                  <a:srgbClr val="000099"/>
                </a:solidFill>
                <a:latin typeface="Calibri"/>
                <a:cs typeface="Calibri"/>
              </a:rPr>
              <a:t>Pole</a:t>
            </a:r>
            <a:endParaRPr sz="3600" b="1" dirty="0">
              <a:solidFill>
                <a:srgbClr val="000099"/>
              </a:solidFill>
              <a:latin typeface="Calibri"/>
              <a:cs typeface="Calibri"/>
            </a:endParaRPr>
          </a:p>
        </p:txBody>
      </p:sp>
      <p:sp>
        <p:nvSpPr>
          <p:cNvPr id="8" name="object 6"/>
          <p:cNvSpPr txBox="1"/>
          <p:nvPr/>
        </p:nvSpPr>
        <p:spPr>
          <a:xfrm>
            <a:off x="120073" y="6155401"/>
            <a:ext cx="8764891" cy="574040"/>
          </a:xfrm>
          <a:prstGeom prst="rect">
            <a:avLst/>
          </a:prstGeom>
          <a:ln w="25400">
            <a:solidFill>
              <a:srgbClr val="FF0000"/>
            </a:solidFill>
          </a:ln>
        </p:spPr>
        <p:txBody>
          <a:bodyPr vert="horz" wrap="square" lIns="0" tIns="12700" rIns="0" bIns="0" rtlCol="0">
            <a:spAutoFit/>
          </a:bodyPr>
          <a:lstStyle/>
          <a:p>
            <a:pPr marL="12700" marR="5080" indent="173990" algn="ctr">
              <a:lnSpc>
                <a:spcPct val="100000"/>
              </a:lnSpc>
              <a:spcBef>
                <a:spcPts val="100"/>
              </a:spcBef>
            </a:pPr>
            <a:r>
              <a:rPr sz="1800" spc="-5" dirty="0">
                <a:latin typeface="Calibri"/>
                <a:cs typeface="Calibri"/>
              </a:rPr>
              <a:t>Euler's </a:t>
            </a:r>
            <a:r>
              <a:rPr sz="1800" spc="-15" dirty="0">
                <a:latin typeface="Calibri"/>
                <a:cs typeface="Calibri"/>
              </a:rPr>
              <a:t>fixed </a:t>
            </a:r>
            <a:r>
              <a:rPr sz="1800" spc="-5" dirty="0">
                <a:latin typeface="Calibri"/>
                <a:cs typeface="Calibri"/>
              </a:rPr>
              <a:t>point </a:t>
            </a:r>
            <a:r>
              <a:rPr sz="1800" spc="-10" dirty="0">
                <a:latin typeface="Calibri"/>
                <a:cs typeface="Calibri"/>
              </a:rPr>
              <a:t>theorem </a:t>
            </a:r>
            <a:r>
              <a:rPr sz="1800" spc="-15" dirty="0">
                <a:latin typeface="Calibri"/>
                <a:cs typeface="Calibri"/>
              </a:rPr>
              <a:t>states: any </a:t>
            </a:r>
            <a:r>
              <a:rPr sz="1800" spc="-5" dirty="0">
                <a:latin typeface="Calibri"/>
                <a:cs typeface="Calibri"/>
              </a:rPr>
              <a:t>motion of </a:t>
            </a:r>
            <a:r>
              <a:rPr sz="1800" dirty="0">
                <a:latin typeface="Calibri"/>
                <a:cs typeface="Calibri"/>
              </a:rPr>
              <a:t>a </a:t>
            </a:r>
            <a:r>
              <a:rPr sz="1800" spc="-5" dirty="0">
                <a:latin typeface="Calibri"/>
                <a:cs typeface="Calibri"/>
              </a:rPr>
              <a:t>rigid body on the </a:t>
            </a:r>
            <a:r>
              <a:rPr sz="1800" spc="-10" dirty="0">
                <a:latin typeface="Calibri"/>
                <a:cs typeface="Calibri"/>
              </a:rPr>
              <a:t>surface </a:t>
            </a:r>
            <a:r>
              <a:rPr sz="1800" spc="-5" dirty="0">
                <a:latin typeface="Calibri"/>
                <a:cs typeface="Calibri"/>
              </a:rPr>
              <a:t>of </a:t>
            </a:r>
            <a:r>
              <a:rPr sz="1800" dirty="0">
                <a:latin typeface="Calibri"/>
                <a:cs typeface="Calibri"/>
              </a:rPr>
              <a:t>a </a:t>
            </a:r>
            <a:r>
              <a:rPr sz="1800" spc="-10" dirty="0">
                <a:latin typeface="Calibri"/>
                <a:cs typeface="Calibri"/>
              </a:rPr>
              <a:t>sphere  </a:t>
            </a:r>
            <a:r>
              <a:rPr sz="1800" spc="-15" dirty="0">
                <a:latin typeface="Calibri"/>
                <a:cs typeface="Calibri"/>
              </a:rPr>
              <a:t>may </a:t>
            </a:r>
            <a:r>
              <a:rPr sz="1800" dirty="0">
                <a:latin typeface="Calibri"/>
                <a:cs typeface="Calibri"/>
              </a:rPr>
              <a:t>be </a:t>
            </a:r>
            <a:r>
              <a:rPr sz="1800" spc="-15" dirty="0">
                <a:latin typeface="Calibri"/>
                <a:cs typeface="Calibri"/>
              </a:rPr>
              <a:t>represented </a:t>
            </a:r>
            <a:r>
              <a:rPr sz="1800" dirty="0">
                <a:latin typeface="Calibri"/>
                <a:cs typeface="Calibri"/>
              </a:rPr>
              <a:t>as a </a:t>
            </a:r>
            <a:r>
              <a:rPr sz="1800" spc="-15" dirty="0">
                <a:latin typeface="Calibri"/>
                <a:cs typeface="Calibri"/>
              </a:rPr>
              <a:t>rotation </a:t>
            </a:r>
            <a:r>
              <a:rPr sz="1800" spc="-5" dirty="0">
                <a:latin typeface="Calibri"/>
                <a:cs typeface="Calibri"/>
              </a:rPr>
              <a:t>about </a:t>
            </a:r>
            <a:r>
              <a:rPr sz="1800" dirty="0">
                <a:latin typeface="Calibri"/>
                <a:cs typeface="Calibri"/>
              </a:rPr>
              <a:t>an </a:t>
            </a:r>
            <a:r>
              <a:rPr sz="1800" spc="-10" dirty="0">
                <a:latin typeface="Calibri"/>
                <a:cs typeface="Calibri"/>
              </a:rPr>
              <a:t>appropriately </a:t>
            </a:r>
            <a:r>
              <a:rPr sz="1800" spc="-5" dirty="0">
                <a:latin typeface="Calibri"/>
                <a:cs typeface="Calibri"/>
              </a:rPr>
              <a:t>chosen </a:t>
            </a:r>
            <a:r>
              <a:rPr sz="1800" spc="-15" dirty="0">
                <a:latin typeface="Calibri"/>
                <a:cs typeface="Calibri"/>
              </a:rPr>
              <a:t>rotation </a:t>
            </a:r>
            <a:r>
              <a:rPr sz="1800" spc="-5" dirty="0">
                <a:latin typeface="Calibri"/>
                <a:cs typeface="Calibri"/>
              </a:rPr>
              <a:t>pole (“Euler</a:t>
            </a:r>
            <a:r>
              <a:rPr sz="1800" spc="300" dirty="0">
                <a:latin typeface="Calibri"/>
                <a:cs typeface="Calibri"/>
              </a:rPr>
              <a:t> </a:t>
            </a:r>
            <a:r>
              <a:rPr sz="1800" spc="-10" dirty="0">
                <a:latin typeface="Calibri"/>
                <a:cs typeface="Calibri"/>
              </a:rPr>
              <a:t>Pole”)</a:t>
            </a:r>
            <a:endParaRPr sz="1800" dirty="0">
              <a:latin typeface="Calibri"/>
              <a:cs typeface="Calibri"/>
            </a:endParaRPr>
          </a:p>
        </p:txBody>
      </p:sp>
    </p:spTree>
    <p:extLst>
      <p:ext uri="{BB962C8B-B14F-4D97-AF65-F5344CB8AC3E}">
        <p14:creationId xmlns:p14="http://schemas.microsoft.com/office/powerpoint/2010/main" val="125100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23076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dirty="0" smtClean="0">
                <a:solidFill>
                  <a:srgbClr val="000099"/>
                </a:solidFill>
                <a:ea typeface="Times New Roman"/>
                <a:cs typeface="Times New Roman"/>
                <a:sym typeface="Times New Roman"/>
              </a:rPr>
              <a:t>Non-Eulerian motions in the TRFs</a:t>
            </a:r>
            <a:endParaRPr lang="en-US" sz="3600" b="1" dirty="0">
              <a:solidFill>
                <a:srgbClr val="000099"/>
              </a:solidFill>
              <a:ea typeface="Times New Roman"/>
              <a:cs typeface="Times New Roman"/>
              <a:sym typeface="Times New Roman"/>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1346993"/>
            <a:ext cx="5709920" cy="257810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185954" y="2777501"/>
            <a:ext cx="3958046" cy="3471760"/>
          </a:xfrm>
          <a:prstGeom prst="rect">
            <a:avLst/>
          </a:prstGeom>
          <a:noFill/>
          <a:ln>
            <a:noFill/>
          </a:ln>
        </p:spPr>
      </p:pic>
      <p:sp>
        <p:nvSpPr>
          <p:cNvPr id="7" name="Content Placeholder 2"/>
          <p:cNvSpPr>
            <a:spLocks noGrp="1"/>
          </p:cNvSpPr>
          <p:nvPr>
            <p:ph idx="1"/>
          </p:nvPr>
        </p:nvSpPr>
        <p:spPr>
          <a:xfrm>
            <a:off x="0" y="4420234"/>
            <a:ext cx="5368834" cy="788523"/>
          </a:xfrm>
        </p:spPr>
        <p:txBody>
          <a:bodyPr/>
          <a:lstStyle/>
          <a:p>
            <a:r>
              <a:rPr lang="en-US" sz="2000" dirty="0" smtClean="0"/>
              <a:t>Non-Eulerian motions at CORS</a:t>
            </a:r>
          </a:p>
          <a:p>
            <a:r>
              <a:rPr lang="en-US" sz="2000" dirty="0" smtClean="0"/>
              <a:t>Note the obvious impact of the plate boundary in western CONUS</a:t>
            </a:r>
          </a:p>
          <a:p>
            <a:r>
              <a:rPr lang="en-US" sz="2000" dirty="0" smtClean="0"/>
              <a:t>Note the non-zero nature of all vectors even in “stable North America”</a:t>
            </a:r>
            <a:endParaRPr lang="en-US" sz="1400" dirty="0"/>
          </a:p>
        </p:txBody>
      </p:sp>
    </p:spTree>
    <p:extLst>
      <p:ext uri="{BB962C8B-B14F-4D97-AF65-F5344CB8AC3E}">
        <p14:creationId xmlns:p14="http://schemas.microsoft.com/office/powerpoint/2010/main" val="1717463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92547" y="489650"/>
            <a:ext cx="8229600" cy="1143000"/>
          </a:xfrm>
        </p:spPr>
        <p:txBody>
          <a:bodyPr/>
          <a:lstStyle/>
          <a:p>
            <a:r>
              <a:rPr lang="en-US" altLang="en-US" sz="3600" b="1" dirty="0" smtClean="0">
                <a:solidFill>
                  <a:srgbClr val="000099"/>
                </a:solidFill>
              </a:rPr>
              <a:t>Intra-frame velocities</a:t>
            </a:r>
          </a:p>
        </p:txBody>
      </p:sp>
      <p:graphicFrame>
        <p:nvGraphicFramePr>
          <p:cNvPr id="8" name="Chart 7"/>
          <p:cNvGraphicFramePr>
            <a:graphicFrameLocks/>
          </p:cNvGraphicFramePr>
          <p:nvPr>
            <p:extLst/>
          </p:nvPr>
        </p:nvGraphicFramePr>
        <p:xfrm>
          <a:off x="990600" y="1870629"/>
          <a:ext cx="7696200" cy="4668283"/>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a:xfrm rot="1841794">
            <a:off x="1456943" y="3787121"/>
            <a:ext cx="6010656" cy="91669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7017520" y="5249406"/>
            <a:ext cx="212648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This is the velocity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point in ITRF.  Includes 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movements, but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dominant one is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rotation of the N.A. Plate.</a:t>
            </a:r>
            <a:endParaRPr kumimoji="0" lang="en-US" sz="1200" b="1" i="0" u="none" strike="noStrike" kern="0" cap="none" spc="0" normalizeH="0" baseline="0" noProof="0" dirty="0">
              <a:ln>
                <a:noFill/>
              </a:ln>
              <a:solidFill>
                <a:srgbClr val="4F81BD"/>
              </a:solidFill>
              <a:effectLst/>
              <a:uLnTx/>
              <a:uFillTx/>
              <a:latin typeface="Arial"/>
              <a:cs typeface="Arial"/>
              <a:sym typeface="Arial"/>
            </a:endParaRPr>
          </a:p>
        </p:txBody>
      </p:sp>
      <p:sp>
        <p:nvSpPr>
          <p:cNvPr id="9" name="Oval 8"/>
          <p:cNvSpPr/>
          <p:nvPr/>
        </p:nvSpPr>
        <p:spPr>
          <a:xfrm rot="171326">
            <a:off x="1644058" y="2931091"/>
            <a:ext cx="6010656" cy="57619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p:cNvSpPr txBox="1"/>
          <p:nvPr/>
        </p:nvSpPr>
        <p:spPr>
          <a:xfrm>
            <a:off x="7017520" y="1667718"/>
            <a:ext cx="213872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This is the velocity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point in NATRF2022.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Rotation of plate removed.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It is not constant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cs typeface="Arial"/>
                <a:sym typeface="Arial"/>
              </a:rPr>
              <a:t>t</a:t>
            </a:r>
            <a:r>
              <a:rPr kumimoji="0" lang="en-US" sz="1200" b="1" i="0" u="none" strike="noStrike" kern="0" cap="none" spc="0" normalizeH="0" baseline="0" noProof="0" dirty="0" smtClean="0">
                <a:ln>
                  <a:noFill/>
                </a:ln>
                <a:solidFill>
                  <a:srgbClr val="C00000"/>
                </a:solidFill>
                <a:effectLst/>
                <a:uLnTx/>
                <a:uFillTx/>
                <a:latin typeface="Arial"/>
                <a:cs typeface="Arial"/>
                <a:sym typeface="Arial"/>
              </a:rPr>
              <a:t>he point still suffers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“intra-frame” velocities.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Such IFVs will be captured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cs typeface="Arial"/>
                <a:sym typeface="Arial"/>
              </a:rPr>
              <a:t>i</a:t>
            </a:r>
            <a:r>
              <a:rPr kumimoji="0" lang="en-US" sz="1200" b="1" i="0" u="none" strike="noStrike" kern="0" cap="none" spc="0" normalizeH="0" baseline="0" noProof="0" dirty="0" smtClean="0">
                <a:ln>
                  <a:noFill/>
                </a:ln>
                <a:solidFill>
                  <a:srgbClr val="C00000"/>
                </a:solidFill>
                <a:effectLst/>
                <a:uLnTx/>
                <a:uFillTx/>
                <a:latin typeface="Arial"/>
                <a:cs typeface="Arial"/>
                <a:sym typeface="Arial"/>
              </a:rPr>
              <a:t>n a model by NGS.</a:t>
            </a:r>
            <a:endParaRPr kumimoji="0" lang="en-US" sz="1200" b="1" i="0" u="none" strike="noStrike" kern="0" cap="none" spc="0" normalizeH="0" baseline="0" noProof="0" dirty="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412264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0099"/>
                </a:solidFill>
              </a:rPr>
              <a:t>Scientific Decisions</a:t>
            </a:r>
            <a:endParaRPr lang="en-US" sz="3600" b="1" dirty="0">
              <a:solidFill>
                <a:srgbClr val="000099"/>
              </a:solidFill>
            </a:endParaRPr>
          </a:p>
        </p:txBody>
      </p:sp>
      <p:sp>
        <p:nvSpPr>
          <p:cNvPr id="3" name="Content Placeholder 2"/>
          <p:cNvSpPr>
            <a:spLocks noGrp="1"/>
          </p:cNvSpPr>
          <p:nvPr>
            <p:ph idx="1"/>
          </p:nvPr>
        </p:nvSpPr>
        <p:spPr>
          <a:xfrm>
            <a:off x="101600" y="1239986"/>
            <a:ext cx="8931564" cy="4525963"/>
          </a:xfrm>
        </p:spPr>
        <p:txBody>
          <a:bodyPr/>
          <a:lstStyle/>
          <a:p>
            <a:pPr marL="0" indent="0">
              <a:buNone/>
            </a:pPr>
            <a:r>
              <a:rPr lang="en-US" sz="2400" dirty="0" smtClean="0">
                <a:latin typeface="+mj-lt"/>
              </a:rPr>
              <a:t>Blueprint for 2022, </a:t>
            </a:r>
            <a:r>
              <a:rPr lang="en-US" sz="2400" u="sng" dirty="0" smtClean="0">
                <a:latin typeface="+mj-lt"/>
              </a:rPr>
              <a:t>Part 2:  </a:t>
            </a:r>
            <a:r>
              <a:rPr lang="en-US" sz="2400" b="1" u="sng" dirty="0" smtClean="0">
                <a:solidFill>
                  <a:srgbClr val="FF0000"/>
                </a:solidFill>
                <a:latin typeface="+mj-lt"/>
              </a:rPr>
              <a:t>Geopotential</a:t>
            </a:r>
          </a:p>
          <a:p>
            <a:pPr marL="285750" lvl="1" indent="0">
              <a:buNone/>
            </a:pPr>
            <a:r>
              <a:rPr lang="en-US" sz="2400" dirty="0" smtClean="0"/>
              <a:t>Replace </a:t>
            </a:r>
            <a:r>
              <a:rPr lang="en-US" sz="2400" dirty="0"/>
              <a:t>leveling based datums with a gravimetric geoid model</a:t>
            </a:r>
          </a:p>
          <a:p>
            <a:pPr lvl="1">
              <a:buFont typeface="Arial" panose="020B0604020202020204" pitchFamily="34" charset="0"/>
              <a:buChar char="•"/>
            </a:pPr>
            <a:r>
              <a:rPr lang="en-US" sz="2400" dirty="0" smtClean="0">
                <a:latin typeface="+mj-lt"/>
              </a:rPr>
              <a:t>Global 3-D Geopotential Model (GGM)</a:t>
            </a:r>
            <a:endParaRPr lang="en-US" sz="2400" dirty="0">
              <a:latin typeface="+mj-lt"/>
            </a:endParaRPr>
          </a:p>
          <a:p>
            <a:pPr marL="914400" lvl="2" indent="0">
              <a:buNone/>
            </a:pPr>
            <a:r>
              <a:rPr lang="en-US" dirty="0" smtClean="0">
                <a:latin typeface="+mj-lt"/>
              </a:rPr>
              <a:t>-  Will contain all GRAV-D data</a:t>
            </a:r>
          </a:p>
          <a:p>
            <a:pPr marL="914400" lvl="2" indent="0">
              <a:buNone/>
            </a:pPr>
            <a:r>
              <a:rPr lang="en-US" dirty="0" smtClean="0">
                <a:latin typeface="+mj-lt"/>
              </a:rPr>
              <a:t>-  Able to yield any physical value on/above surface </a:t>
            </a:r>
            <a:endParaRPr lang="en-US" dirty="0">
              <a:latin typeface="+mj-lt"/>
            </a:endParaRPr>
          </a:p>
          <a:p>
            <a:pPr lvl="1">
              <a:buFont typeface="Arial" panose="020B0604020202020204" pitchFamily="34" charset="0"/>
              <a:buChar char="•"/>
            </a:pPr>
            <a:r>
              <a:rPr lang="en-US" sz="2400" dirty="0" smtClean="0">
                <a:latin typeface="+mj-lt"/>
              </a:rPr>
              <a:t>Special high-resolution geoid, </a:t>
            </a:r>
            <a:r>
              <a:rPr lang="en-US" sz="2400" dirty="0" err="1" smtClean="0">
                <a:latin typeface="+mj-lt"/>
              </a:rPr>
              <a:t>DoV</a:t>
            </a:r>
            <a:r>
              <a:rPr lang="en-US" sz="2400" dirty="0" smtClean="0">
                <a:latin typeface="+mj-lt"/>
              </a:rPr>
              <a:t> and surface gravity products consistent with GGM</a:t>
            </a:r>
          </a:p>
          <a:p>
            <a:pPr marL="914400" lvl="2" indent="0">
              <a:buNone/>
            </a:pPr>
            <a:r>
              <a:rPr lang="en-US" dirty="0" smtClean="0">
                <a:latin typeface="+mj-lt"/>
              </a:rPr>
              <a:t>-  Not global:  NA/Pacific, American Samoa, Guam/CNMI</a:t>
            </a:r>
            <a:endParaRPr lang="en-US" dirty="0">
              <a:latin typeface="+mj-lt"/>
            </a:endParaRPr>
          </a:p>
          <a:p>
            <a:pPr lvl="1">
              <a:buFont typeface="Arial" panose="020B0604020202020204" pitchFamily="34" charset="0"/>
              <a:buChar char="•"/>
            </a:pPr>
            <a:r>
              <a:rPr lang="en-US" sz="2400" dirty="0" smtClean="0">
                <a:latin typeface="+mj-lt"/>
              </a:rPr>
              <a:t>Time-Dependencies</a:t>
            </a:r>
            <a:endParaRPr lang="en-US" sz="2400" dirty="0">
              <a:latin typeface="+mj-lt"/>
            </a:endParaRPr>
          </a:p>
          <a:p>
            <a:pPr marL="914400" lvl="2" indent="0">
              <a:buNone/>
            </a:pPr>
            <a:r>
              <a:rPr lang="en-US" dirty="0" smtClean="0">
                <a:latin typeface="+mj-lt"/>
              </a:rPr>
              <a:t>-  Geoid monitoring service</a:t>
            </a:r>
          </a:p>
          <a:p>
            <a:pPr marL="738188" lvl="2" indent="-342900"/>
            <a:r>
              <a:rPr lang="en-US" dirty="0" smtClean="0"/>
              <a:t>Heights will be determined using GNSS technology and the high resolution geoid</a:t>
            </a:r>
            <a:endParaRPr lang="en-US" dirty="0"/>
          </a:p>
          <a:p>
            <a:pPr marL="914400" lvl="2" indent="0">
              <a:buNone/>
            </a:pPr>
            <a:endParaRPr lang="en-US" sz="2400" dirty="0">
              <a:latin typeface="+mj-lt"/>
            </a:endParaRPr>
          </a:p>
        </p:txBody>
      </p:sp>
    </p:spTree>
    <p:extLst>
      <p:ext uri="{BB962C8B-B14F-4D97-AF65-F5344CB8AC3E}">
        <p14:creationId xmlns:p14="http://schemas.microsoft.com/office/powerpoint/2010/main" val="321824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3600" b="1" dirty="0" smtClean="0">
                <a:solidFill>
                  <a:srgbClr val="000099"/>
                </a:solidFill>
              </a:rPr>
              <a:t>Names (Vertical)</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sng"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The Old:</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NAVD </a:t>
            </a: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88</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PRVD 02</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VIVD09</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ASVD02</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NMVD03</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GUVD04</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IGLD </a:t>
            </a: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85</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IGSN71</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GEOID12B</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DEFLEC12B</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2" name="Content Placeholder 2"/>
          <p:cNvSpPr txBox="1">
            <a:spLocks/>
          </p:cNvSpPr>
          <p:nvPr/>
        </p:nvSpPr>
        <p:spPr bwMode="auto">
          <a:xfrm>
            <a:off x="2819400" y="2514600"/>
            <a:ext cx="6324600" cy="221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sng"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The New:</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The North American-Pacific Geopotential Datum of 2022 (NAPGD2022)</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	</a:t>
            </a: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 Will include GEOID2022</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TextBox 3"/>
          <p:cNvSpPr txBox="1"/>
          <p:nvPr/>
        </p:nvSpPr>
        <p:spPr>
          <a:xfrm>
            <a:off x="0" y="1990725"/>
            <a:ext cx="989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Orthometric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Heights</a:t>
            </a:r>
            <a:endParaRPr kumimoji="0" lang="en-US" sz="1100" b="1" i="0" u="none" strike="noStrike" kern="0" cap="none" spc="0" normalizeH="0" baseline="0" noProof="0" dirty="0">
              <a:ln>
                <a:noFill/>
              </a:ln>
              <a:solidFill>
                <a:srgbClr val="FF0000"/>
              </a:solidFill>
              <a:effectLst/>
              <a:uLnTx/>
              <a:uFillTx/>
              <a:latin typeface="Arial"/>
              <a:cs typeface="Arial"/>
              <a:sym typeface="Arial"/>
            </a:endParaRPr>
          </a:p>
        </p:txBody>
      </p:sp>
      <p:sp>
        <p:nvSpPr>
          <p:cNvPr id="8" name="TextBox 7"/>
          <p:cNvSpPr txBox="1"/>
          <p:nvPr/>
        </p:nvSpPr>
        <p:spPr>
          <a:xfrm>
            <a:off x="0" y="3238454"/>
            <a:ext cx="989373" cy="6001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Normal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Orthometric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Heights</a:t>
            </a:r>
            <a:endParaRPr kumimoji="0" lang="en-US" sz="1100" b="1" i="0" u="none" strike="noStrike" kern="0" cap="none" spc="0" normalizeH="0" baseline="0" noProof="0" dirty="0">
              <a:ln>
                <a:noFill/>
              </a:ln>
              <a:solidFill>
                <a:srgbClr val="FF0000"/>
              </a:solidFill>
              <a:effectLst/>
              <a:uLnTx/>
              <a:uFillTx/>
              <a:latin typeface="Arial"/>
              <a:cs typeface="Arial"/>
              <a:sym typeface="Arial"/>
            </a:endParaRPr>
          </a:p>
        </p:txBody>
      </p:sp>
      <p:sp>
        <p:nvSpPr>
          <p:cNvPr id="5" name="Left Brace 4"/>
          <p:cNvSpPr/>
          <p:nvPr/>
        </p:nvSpPr>
        <p:spPr>
          <a:xfrm>
            <a:off x="989373" y="2514599"/>
            <a:ext cx="258403" cy="2047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TextBox 9"/>
          <p:cNvSpPr txBox="1"/>
          <p:nvPr/>
        </p:nvSpPr>
        <p:spPr>
          <a:xfrm>
            <a:off x="-37487" y="4602095"/>
            <a:ext cx="7729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Dynamic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Heights</a:t>
            </a:r>
            <a:endParaRPr kumimoji="0" lang="en-US" sz="1100" b="1" i="0" u="none" strike="noStrike" kern="0" cap="none" spc="0" normalizeH="0" baseline="0" noProof="0" dirty="0">
              <a:ln>
                <a:noFill/>
              </a:ln>
              <a:solidFill>
                <a:srgbClr val="FF0000"/>
              </a:solidFill>
              <a:effectLst/>
              <a:uLnTx/>
              <a:uFillTx/>
              <a:latin typeface="Arial"/>
              <a:cs typeface="Arial"/>
              <a:sym typeface="Arial"/>
            </a:endParaRPr>
          </a:p>
        </p:txBody>
      </p:sp>
      <p:sp>
        <p:nvSpPr>
          <p:cNvPr id="11" name="TextBox 10"/>
          <p:cNvSpPr txBox="1"/>
          <p:nvPr/>
        </p:nvSpPr>
        <p:spPr>
          <a:xfrm>
            <a:off x="-43837" y="5153110"/>
            <a:ext cx="66877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Gravity</a:t>
            </a:r>
          </a:p>
        </p:txBody>
      </p:sp>
      <p:sp>
        <p:nvSpPr>
          <p:cNvPr id="13" name="TextBox 12"/>
          <p:cNvSpPr txBox="1"/>
          <p:nvPr/>
        </p:nvSpPr>
        <p:spPr>
          <a:xfrm>
            <a:off x="-43837" y="5534848"/>
            <a:ext cx="100059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Geoid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Undulations</a:t>
            </a:r>
          </a:p>
        </p:txBody>
      </p:sp>
      <p:sp>
        <p:nvSpPr>
          <p:cNvPr id="14" name="TextBox 13"/>
          <p:cNvSpPr txBox="1"/>
          <p:nvPr/>
        </p:nvSpPr>
        <p:spPr>
          <a:xfrm>
            <a:off x="-11222" y="5965735"/>
            <a:ext cx="114807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Deflections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0000"/>
                </a:solidFill>
                <a:effectLst/>
                <a:uLnTx/>
                <a:uFillTx/>
                <a:latin typeface="Arial"/>
                <a:cs typeface="Arial"/>
                <a:sym typeface="Arial"/>
              </a:rPr>
              <a:t>t</a:t>
            </a:r>
            <a:r>
              <a:rPr kumimoji="0" lang="en-US" sz="1100" b="1" i="0" u="none" strike="noStrike" kern="0" cap="none" spc="0" normalizeH="0" baseline="0" noProof="0" dirty="0" smtClean="0">
                <a:ln>
                  <a:noFill/>
                </a:ln>
                <a:solidFill>
                  <a:srgbClr val="FF0000"/>
                </a:solidFill>
                <a:effectLst/>
                <a:uLnTx/>
                <a:uFillTx/>
                <a:latin typeface="Arial"/>
                <a:cs typeface="Arial"/>
                <a:sym typeface="Arial"/>
              </a:rPr>
              <a:t>he Vertical</a:t>
            </a:r>
          </a:p>
        </p:txBody>
      </p:sp>
    </p:spTree>
    <p:extLst>
      <p:ext uri="{BB962C8B-B14F-4D97-AF65-F5344CB8AC3E}">
        <p14:creationId xmlns:p14="http://schemas.microsoft.com/office/powerpoint/2010/main" val="349579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07424" y="699325"/>
            <a:ext cx="3012845" cy="1169551"/>
          </a:xfrm>
          <a:prstGeom prst="rect">
            <a:avLst/>
          </a:prstGeom>
          <a:noFill/>
        </p:spPr>
        <p:txBody>
          <a:bodyPr wrap="square" rtlCol="0">
            <a:spAutoFit/>
          </a:bodyPr>
          <a:lstStyle/>
          <a:p>
            <a:r>
              <a:rPr lang="en-US" dirty="0"/>
              <a:t>GEOID2022 (et al) over the North America/Pacific/Caribbean/Central America/Greenland region will range </a:t>
            </a:r>
            <a:r>
              <a:rPr lang="en-US" dirty="0" smtClean="0"/>
              <a:t>from 0 </a:t>
            </a:r>
            <a:r>
              <a:rPr lang="en-US" dirty="0"/>
              <a:t>to 90 latitude and </a:t>
            </a:r>
            <a:r>
              <a:rPr lang="en-US" dirty="0" smtClean="0"/>
              <a:t>from </a:t>
            </a:r>
            <a:r>
              <a:rPr lang="en-US" dirty="0"/>
              <a:t>170 to 350 longitude.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584" y="4306689"/>
            <a:ext cx="2973070" cy="251764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6234" y="3830701"/>
            <a:ext cx="1920384" cy="3027299"/>
          </a:xfrm>
          <a:prstGeom prst="rect">
            <a:avLst/>
          </a:prstGeom>
        </p:spPr>
      </p:pic>
      <p:sp>
        <p:nvSpPr>
          <p:cNvPr id="10" name="TextBox 9"/>
          <p:cNvSpPr txBox="1"/>
          <p:nvPr/>
        </p:nvSpPr>
        <p:spPr>
          <a:xfrm>
            <a:off x="5806848" y="3140626"/>
            <a:ext cx="3221694" cy="523220"/>
          </a:xfrm>
          <a:prstGeom prst="rect">
            <a:avLst/>
          </a:prstGeom>
          <a:noFill/>
        </p:spPr>
        <p:txBody>
          <a:bodyPr wrap="square" rtlCol="0">
            <a:spAutoFit/>
          </a:bodyPr>
          <a:lstStyle/>
          <a:p>
            <a:r>
              <a:rPr lang="en-US" dirty="0"/>
              <a:t>GEOID2022 (et al) over Guam/CNMI:</a:t>
            </a:r>
          </a:p>
          <a:p>
            <a:r>
              <a:rPr lang="en-US" dirty="0"/>
              <a:t>11-22 latitude, 143-148 longitude</a:t>
            </a:r>
          </a:p>
        </p:txBody>
      </p:sp>
      <p:sp>
        <p:nvSpPr>
          <p:cNvPr id="11" name="TextBox 10"/>
          <p:cNvSpPr txBox="1"/>
          <p:nvPr/>
        </p:nvSpPr>
        <p:spPr>
          <a:xfrm>
            <a:off x="0" y="3663846"/>
            <a:ext cx="4028282" cy="646331"/>
          </a:xfrm>
          <a:prstGeom prst="rect">
            <a:avLst/>
          </a:prstGeom>
          <a:noFill/>
        </p:spPr>
        <p:txBody>
          <a:bodyPr wrap="none" rtlCol="0">
            <a:spAutoFit/>
          </a:bodyPr>
          <a:lstStyle/>
          <a:p>
            <a:r>
              <a:rPr lang="en-US" dirty="0"/>
              <a:t>GEOID2022 (et al) over American Samoa:</a:t>
            </a:r>
          </a:p>
          <a:p>
            <a:r>
              <a:rPr lang="en-US" dirty="0"/>
              <a:t>-16 to -10 latitude, 186-193 longitude</a:t>
            </a:r>
          </a:p>
        </p:txBody>
      </p:sp>
      <p:pic>
        <p:nvPicPr>
          <p:cNvPr id="3" name="Picture 2"/>
          <p:cNvPicPr>
            <a:picLocks noChangeAspect="1"/>
          </p:cNvPicPr>
          <p:nvPr/>
        </p:nvPicPr>
        <p:blipFill rotWithShape="1">
          <a:blip r:embed="rId5"/>
          <a:srcRect l="36763" t="27466" r="22252" b="38208"/>
          <a:stretch/>
        </p:blipFill>
        <p:spPr>
          <a:xfrm>
            <a:off x="17696" y="45518"/>
            <a:ext cx="4979903" cy="3238857"/>
          </a:xfrm>
          <a:prstGeom prst="rect">
            <a:avLst/>
          </a:prstGeom>
          <a:ln w="12700">
            <a:solidFill>
              <a:schemeClr val="tx1"/>
            </a:solidFill>
          </a:ln>
        </p:spPr>
      </p:pic>
    </p:spTree>
    <p:extLst>
      <p:ext uri="{BB962C8B-B14F-4D97-AF65-F5344CB8AC3E}">
        <p14:creationId xmlns:p14="http://schemas.microsoft.com/office/powerpoint/2010/main" val="1103284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Preparing for New Reference Frames </a:t>
            </a:r>
          </a:p>
        </p:txBody>
      </p:sp>
    </p:spTree>
    <p:extLst>
      <p:ext uri="{BB962C8B-B14F-4D97-AF65-F5344CB8AC3E}">
        <p14:creationId xmlns:p14="http://schemas.microsoft.com/office/powerpoint/2010/main" val="1343553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318452"/>
            <a:ext cx="8229600" cy="641668"/>
          </a:xfrm>
        </p:spPr>
        <p:txBody>
          <a:bodyPr/>
          <a:lstStyle/>
          <a:p>
            <a:pPr eaLnBrk="1" hangingPunct="1"/>
            <a:r>
              <a:rPr lang="en-US" altLang="en-US" sz="3600" b="1" dirty="0" smtClean="0">
                <a:solidFill>
                  <a:srgbClr val="000099"/>
                </a:solidFill>
                <a:ea typeface="ＭＳ Ｐゴシック" pitchFamily="34" charset="-128"/>
              </a:rPr>
              <a:t>How to Plan for 2022</a:t>
            </a:r>
          </a:p>
        </p:txBody>
      </p:sp>
      <p:sp>
        <p:nvSpPr>
          <p:cNvPr id="57347" name="Content Placeholder 2"/>
          <p:cNvSpPr>
            <a:spLocks noGrp="1"/>
          </p:cNvSpPr>
          <p:nvPr>
            <p:ph idx="1"/>
          </p:nvPr>
        </p:nvSpPr>
        <p:spPr>
          <a:xfrm>
            <a:off x="106363" y="1005840"/>
            <a:ext cx="8580437" cy="5789613"/>
          </a:xfrm>
        </p:spPr>
        <p:txBody>
          <a:bodyPr/>
          <a:lstStyle/>
          <a:p>
            <a:pPr lvl="0" eaLnBrk="0" hangingPunct="0">
              <a:buFont typeface="Arial" pitchFamily="34" charset="0"/>
              <a:buChar char="•"/>
            </a:pPr>
            <a:r>
              <a:rPr lang="en-US" altLang="en-US" sz="2400" b="1" dirty="0">
                <a:solidFill>
                  <a:srgbClr val="000099"/>
                </a:solidFill>
              </a:rPr>
              <a:t>Move to newest realizations</a:t>
            </a:r>
          </a:p>
          <a:p>
            <a:pPr lvl="1" eaLnBrk="0" hangingPunct="0">
              <a:buFont typeface="Arial" pitchFamily="34" charset="0"/>
              <a:buChar char="–"/>
            </a:pPr>
            <a:r>
              <a:rPr lang="en-US" altLang="en-US" sz="2000" dirty="0">
                <a:solidFill>
                  <a:srgbClr val="000099"/>
                </a:solidFill>
              </a:rPr>
              <a:t>NAD 83(2011) epoch 2010.00</a:t>
            </a:r>
          </a:p>
          <a:p>
            <a:pPr lvl="1" eaLnBrk="0" hangingPunct="0">
              <a:buFont typeface="Arial" pitchFamily="34" charset="0"/>
              <a:buChar char="–"/>
            </a:pPr>
            <a:r>
              <a:rPr lang="en-US" altLang="en-US" sz="2000" dirty="0" smtClean="0">
                <a:solidFill>
                  <a:srgbClr val="000099"/>
                </a:solidFill>
              </a:rPr>
              <a:t>GEOID12B </a:t>
            </a:r>
            <a:r>
              <a:rPr lang="en-US" altLang="en-US" sz="2000" dirty="0">
                <a:solidFill>
                  <a:srgbClr val="000099"/>
                </a:solidFill>
              </a:rPr>
              <a:t>(hybrid geoid)</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Move to NAVD 88 </a:t>
            </a:r>
          </a:p>
          <a:p>
            <a:pPr lvl="1" eaLnBrk="1" hangingPunct="1">
              <a:buFont typeface="Arial" pitchFamily="34" charset="0"/>
              <a:buChar char="–"/>
              <a:defRPr/>
            </a:pPr>
            <a:r>
              <a:rPr lang="en-US" sz="2000" dirty="0" smtClean="0">
                <a:solidFill>
                  <a:srgbClr val="000099"/>
                </a:solidFill>
                <a:ea typeface="ＭＳ Ｐゴシック" pitchFamily="34" charset="-128"/>
              </a:rPr>
              <a:t>understand the accuracy of VERTCON in your area</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Utilize passive marks that are up to date</a:t>
            </a:r>
          </a:p>
          <a:p>
            <a:pPr lvl="1" eaLnBrk="1" hangingPunct="1">
              <a:buFont typeface="Arial" pitchFamily="34" charset="0"/>
              <a:buChar char="–"/>
              <a:defRPr/>
            </a:pPr>
            <a:r>
              <a:rPr lang="en-US" sz="2000" dirty="0" smtClean="0">
                <a:solidFill>
                  <a:srgbClr val="000099"/>
                </a:solidFill>
                <a:ea typeface="ＭＳ Ｐゴシック" pitchFamily="34" charset="-128"/>
              </a:rPr>
              <a:t>Stay aware of what marks are included in datum updates</a:t>
            </a:r>
          </a:p>
          <a:p>
            <a:pPr lvl="1" eaLnBrk="1" hangingPunct="1">
              <a:buFont typeface="Arial" pitchFamily="34" charset="0"/>
              <a:buChar char="–"/>
              <a:defRPr/>
            </a:pPr>
            <a:r>
              <a:rPr lang="en-US" sz="2000" dirty="0" smtClean="0">
                <a:solidFill>
                  <a:srgbClr val="000099"/>
                </a:solidFill>
                <a:ea typeface="ＭＳ Ｐゴシック" pitchFamily="34" charset="-128"/>
              </a:rPr>
              <a:t>Use OPUS &amp; Hgt. Mod procedures to update mark positions </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Use OPUS for GPSBMs </a:t>
            </a:r>
          </a:p>
          <a:p>
            <a:pPr lvl="1" eaLnBrk="1" hangingPunct="1">
              <a:buFont typeface="Arial" pitchFamily="34" charset="0"/>
              <a:buChar char="–"/>
              <a:defRPr/>
            </a:pPr>
            <a:r>
              <a:rPr lang="en-US" sz="2000" dirty="0" smtClean="0">
                <a:solidFill>
                  <a:srgbClr val="000099"/>
                </a:solidFill>
                <a:ea typeface="ＭＳ Ｐゴシック" pitchFamily="34" charset="-128"/>
              </a:rPr>
              <a:t>Help improve future geoid models &amp; relationship with new datum	</a:t>
            </a:r>
          </a:p>
          <a:p>
            <a:pPr lvl="1" eaLnBrk="1" hangingPunct="1">
              <a:buFont typeface="Arial" pitchFamily="34" charset="0"/>
              <a:buChar char="–"/>
              <a:defRPr/>
            </a:pPr>
            <a:endParaRPr lang="en-US" sz="800" b="1" u="sng" dirty="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NGS Outreach Efforts</a:t>
            </a:r>
          </a:p>
          <a:p>
            <a:pPr lvl="1" eaLnBrk="1" hangingPunct="1">
              <a:buFont typeface="Arial" pitchFamily="34" charset="0"/>
              <a:buChar char="–"/>
              <a:defRPr/>
            </a:pPr>
            <a:r>
              <a:rPr lang="en-US" sz="2000" dirty="0" smtClean="0">
                <a:solidFill>
                  <a:srgbClr val="000099"/>
                </a:solidFill>
                <a:ea typeface="ＭＳ Ｐゴシック" pitchFamily="34" charset="-128"/>
              </a:rPr>
              <a:t>Participate in NGS webinars, Geospatial summits, contact NGS Regional Advisor, etc.</a:t>
            </a:r>
          </a:p>
        </p:txBody>
      </p:sp>
    </p:spTree>
    <p:extLst>
      <p:ext uri="{BB962C8B-B14F-4D97-AF65-F5344CB8AC3E}">
        <p14:creationId xmlns:p14="http://schemas.microsoft.com/office/powerpoint/2010/main" val="324810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2799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Verdana" pitchFamily="34" charset="0"/>
                <a:ea typeface="ＭＳ Ｐゴシック" pitchFamily="34" charset="-128"/>
                <a:cs typeface="Arial"/>
                <a:sym typeface="Arial"/>
              </a:rPr>
              <a:t>The National Geodetic Survey 10 year plan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Verdana" pitchFamily="34" charset="0"/>
                <a:ea typeface="ＭＳ Ｐゴシック" pitchFamily="34" charset="-128"/>
                <a:cs typeface="Arial"/>
                <a:sym typeface="Arial"/>
              </a:rPr>
              <a:t>Mission, Vision and Strategy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99"/>
                </a:solidFill>
                <a:effectLst/>
                <a:uLnTx/>
                <a:uFillTx/>
                <a:latin typeface="Verdana" pitchFamily="34" charset="0"/>
                <a:ea typeface="ＭＳ Ｐゴシック" pitchFamily="34" charset="-128"/>
                <a:cs typeface="Arial"/>
                <a:sym typeface="Arial"/>
              </a:rPr>
              <a:t>2013 </a:t>
            </a:r>
            <a:r>
              <a:rPr kumimoji="0" lang="en-US" sz="2400" b="1" i="0" u="none" strike="noStrike" kern="1200" cap="none" spc="0" normalizeH="0" baseline="0" noProof="0" dirty="0">
                <a:ln>
                  <a:noFill/>
                </a:ln>
                <a:solidFill>
                  <a:srgbClr val="000099"/>
                </a:solidFill>
                <a:effectLst/>
                <a:uLnTx/>
                <a:uFillTx/>
                <a:latin typeface="Verdana" pitchFamily="34" charset="0"/>
                <a:ea typeface="ＭＳ Ｐゴシック" pitchFamily="34" charset="-128"/>
                <a:cs typeface="Arial"/>
                <a:sym typeface="Arial"/>
              </a:rPr>
              <a:t>– </a:t>
            </a:r>
            <a:r>
              <a:rPr kumimoji="0" lang="en-US" sz="2400" b="1" i="0" u="none" strike="noStrike" kern="1200" cap="none" spc="0" normalizeH="0" baseline="0" noProof="0" dirty="0" smtClean="0">
                <a:ln>
                  <a:noFill/>
                </a:ln>
                <a:solidFill>
                  <a:srgbClr val="000099"/>
                </a:solidFill>
                <a:effectLst/>
                <a:uLnTx/>
                <a:uFillTx/>
                <a:latin typeface="Verdana" pitchFamily="34" charset="0"/>
                <a:ea typeface="ＭＳ Ｐゴシック" pitchFamily="34" charset="-128"/>
                <a:cs typeface="Arial"/>
                <a:sym typeface="Arial"/>
              </a:rPr>
              <a:t>2023</a:t>
            </a:r>
            <a:endParaRPr kumimoji="0" lang="en-US" sz="2400" b="1" i="0" u="none" strike="noStrike" kern="1200" cap="none" spc="0" normalizeH="0" baseline="0" noProof="0" dirty="0">
              <a:ln>
                <a:noFill/>
              </a:ln>
              <a:solidFill>
                <a:srgbClr val="000099"/>
              </a:solidFill>
              <a:effectLst/>
              <a:uLnTx/>
              <a:uFillTx/>
              <a:latin typeface="Verdana" pitchFamily="34" charset="0"/>
              <a:ea typeface="ＭＳ Ｐゴシック" pitchFamily="34" charset="-128"/>
              <a:cs typeface="Arial"/>
              <a:sym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hlinkClick r:id="rId3"/>
              </a:rPr>
              <a:t>http://www.ngs.noaa.gov/INFO/NGS10yearplan.pdf</a:t>
            </a:r>
            <a:endParaRPr kumimoji="0" lang="en-US" sz="20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p:txBody>
      </p:sp>
      <p:sp>
        <p:nvSpPr>
          <p:cNvPr id="8" name="Rectangle 5"/>
          <p:cNvSpPr>
            <a:spLocks noChangeArrowheads="1"/>
          </p:cNvSpPr>
          <p:nvPr/>
        </p:nvSpPr>
        <p:spPr bwMode="auto">
          <a:xfrm>
            <a:off x="23596" y="26670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Official NGS policy as of Jan 9, </a:t>
            </a: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2008</a:t>
            </a:r>
          </a:p>
          <a:p>
            <a:pPr marL="457200" marR="0" lvl="1" indent="0" algn="l" defTabSz="457200" rtl="0" eaLnBrk="1" fontAlgn="base" latinLnBrk="0" hangingPunct="1">
              <a:lnSpc>
                <a:spcPct val="90000"/>
              </a:lnSpc>
              <a:spcBef>
                <a:spcPct val="2000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(updated in 2013)</a:t>
            </a:r>
            <a:endPar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Modernized agency</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Attention to accuracy</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Attention to time-changes</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Improved products and services</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Integration with other fed missions</a:t>
            </a:r>
            <a:endParaRPr kumimoji="0" lang="en-US" sz="1600" b="1"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a:p>
            <a:pPr marL="342900" marR="0" lvl="0" indent="-342900" algn="l" defTabSz="457200" rtl="0" eaLnBrk="1" fontAlgn="base" latinLnBrk="0" hangingPunct="1">
              <a:lnSpc>
                <a:spcPct val="90000"/>
              </a:lnSpc>
              <a:spcBef>
                <a:spcPct val="20000"/>
              </a:spcBef>
              <a:spcAft>
                <a:spcPct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a:p>
            <a:pPr marL="342900" marR="0" lvl="0" indent="-34290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2022 </a:t>
            </a: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Targets: </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Replace NAD </a:t>
            </a: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83 and NAVD </a:t>
            </a: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88</a:t>
            </a:r>
            <a:endPar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Cm-accuracy access to all coordinates</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Customer-focused agency</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Global scientific leadership</a:t>
            </a: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50143" y="2013282"/>
            <a:ext cx="3690937" cy="479899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82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childTnLst>
                                    <p:animClr clrSpc="rgb" dir="cw">
                                      <p:cBhvr override="childStyle">
                                        <p:cTn id="6" dur="250" fill="hold"/>
                                        <p:tgtEl>
                                          <p:spTgt spid="8">
                                            <p:txEl>
                                              <p:pRg st="9" end="9"/>
                                            </p:txEl>
                                          </p:spTgt>
                                        </p:tgtEl>
                                        <p:attrNameLst>
                                          <p:attrName>style.color</p:attrName>
                                        </p:attrNameLst>
                                      </p:cBhvr>
                                      <p:to>
                                        <a:srgbClr val="FF33CC"/>
                                      </p:to>
                                    </p:animClr>
                                    <p:animClr clrSpc="rgb" dir="cw">
                                      <p:cBhvr>
                                        <p:cTn id="7" dur="250" fill="hold"/>
                                        <p:tgtEl>
                                          <p:spTgt spid="8">
                                            <p:txEl>
                                              <p:pRg st="9" end="9"/>
                                            </p:txEl>
                                          </p:spTgt>
                                        </p:tgtEl>
                                        <p:attrNameLst>
                                          <p:attrName>fillcolor</p:attrName>
                                        </p:attrNameLst>
                                      </p:cBhvr>
                                      <p:to>
                                        <a:srgbClr val="FF33CC"/>
                                      </p:to>
                                    </p:animClr>
                                    <p:set>
                                      <p:cBhvr>
                                        <p:cTn id="8" dur="250" fill="hold"/>
                                        <p:tgtEl>
                                          <p:spTgt spid="8">
                                            <p:txEl>
                                              <p:pRg st="9" end="9"/>
                                            </p:txEl>
                                          </p:spTgt>
                                        </p:tgtEl>
                                        <p:attrNameLst>
                                          <p:attrName>fill.type</p:attrName>
                                        </p:attrNameLst>
                                      </p:cBhvr>
                                      <p:to>
                                        <p:strVal val="solid"/>
                                      </p:to>
                                    </p:set>
                                    <p:anim to="1.5" calcmode="lin" valueType="num">
                                      <p:cBhvr override="childStyle">
                                        <p:cTn id="9" dur="250" fill="hold"/>
                                        <p:tgtEl>
                                          <p:spTgt spid="8">
                                            <p:txEl>
                                              <p:pRg st="9" end="9"/>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z="3200" b="1" dirty="0" smtClean="0">
                <a:solidFill>
                  <a:srgbClr val="000099"/>
                </a:solidFill>
              </a:rPr>
              <a:t>Metadata is Critical</a:t>
            </a:r>
          </a:p>
        </p:txBody>
      </p:sp>
      <p:sp>
        <p:nvSpPr>
          <p:cNvPr id="92163" name="Content Placeholder 2"/>
          <p:cNvSpPr>
            <a:spLocks noGrp="1"/>
          </p:cNvSpPr>
          <p:nvPr>
            <p:ph idx="1"/>
          </p:nvPr>
        </p:nvSpPr>
        <p:spPr/>
        <p:txBody>
          <a:bodyPr/>
          <a:lstStyle/>
          <a:p>
            <a:pPr eaLnBrk="1" hangingPunct="1"/>
            <a:r>
              <a:rPr lang="en-US" altLang="en-US" sz="2400" dirty="0" smtClean="0">
                <a:solidFill>
                  <a:srgbClr val="000099"/>
                </a:solidFill>
              </a:rPr>
              <a:t>Your positional metadata should include:</a:t>
            </a:r>
          </a:p>
          <a:p>
            <a:pPr lvl="1" eaLnBrk="1" hangingPunct="1"/>
            <a:r>
              <a:rPr lang="en-US" altLang="en-US" sz="2400" dirty="0" smtClean="0">
                <a:solidFill>
                  <a:srgbClr val="000099"/>
                </a:solidFill>
              </a:rPr>
              <a:t>datum</a:t>
            </a:r>
          </a:p>
          <a:p>
            <a:pPr lvl="1" eaLnBrk="1" hangingPunct="1"/>
            <a:r>
              <a:rPr lang="en-US" altLang="en-US" sz="2400" dirty="0" smtClean="0">
                <a:solidFill>
                  <a:srgbClr val="000099"/>
                </a:solidFill>
              </a:rPr>
              <a:t>epoch</a:t>
            </a:r>
          </a:p>
          <a:p>
            <a:pPr lvl="1" eaLnBrk="1" hangingPunct="1"/>
            <a:r>
              <a:rPr lang="en-US" altLang="en-US" sz="2400" dirty="0" smtClean="0">
                <a:solidFill>
                  <a:srgbClr val="000099"/>
                </a:solidFill>
              </a:rPr>
              <a:t>source / methods</a:t>
            </a:r>
          </a:p>
          <a:p>
            <a:pPr lvl="1" eaLnBrk="1" hangingPunct="1"/>
            <a:endParaRPr lang="en-US" altLang="en-US" sz="800" dirty="0" smtClean="0">
              <a:solidFill>
                <a:srgbClr val="000099"/>
              </a:solidFill>
            </a:endParaRPr>
          </a:p>
          <a:p>
            <a:pPr eaLnBrk="1" hangingPunct="1"/>
            <a:r>
              <a:rPr lang="en-US" altLang="en-US" sz="2400" dirty="0" smtClean="0">
                <a:solidFill>
                  <a:srgbClr val="000099"/>
                </a:solidFill>
              </a:rPr>
              <a:t>These will facilitate transforming from current to new datum</a:t>
            </a:r>
          </a:p>
          <a:p>
            <a:pPr eaLnBrk="1" hangingPunct="1"/>
            <a:endParaRPr lang="en-US" altLang="en-US" sz="800" dirty="0" smtClean="0">
              <a:solidFill>
                <a:srgbClr val="000099"/>
              </a:solidFill>
            </a:endParaRPr>
          </a:p>
          <a:p>
            <a:pPr eaLnBrk="1" hangingPunct="1"/>
            <a:r>
              <a:rPr lang="en-US" altLang="en-US" sz="2400" dirty="0" smtClean="0">
                <a:solidFill>
                  <a:srgbClr val="000099"/>
                </a:solidFill>
              </a:rPr>
              <a:t>Maintaining your original survey data will provide more accurate results</a:t>
            </a:r>
          </a:p>
        </p:txBody>
      </p:sp>
    </p:spTree>
    <p:extLst>
      <p:ext uri="{BB962C8B-B14F-4D97-AF65-F5344CB8AC3E}">
        <p14:creationId xmlns:p14="http://schemas.microsoft.com/office/powerpoint/2010/main" val="374653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237694"/>
            <a:ext cx="8229600" cy="1143000"/>
          </a:xfrm>
        </p:spPr>
        <p:txBody>
          <a:bodyPr/>
          <a:lstStyle/>
          <a:p>
            <a:r>
              <a:rPr lang="en-US" altLang="en-US" sz="3600" b="1" dirty="0" smtClean="0">
                <a:solidFill>
                  <a:srgbClr val="000099"/>
                </a:solidFill>
              </a:rPr>
              <a:t>GPS on Bench Marks</a:t>
            </a:r>
          </a:p>
        </p:txBody>
      </p:sp>
      <p:sp>
        <p:nvSpPr>
          <p:cNvPr id="104451" name="Content Placeholder 2"/>
          <p:cNvSpPr>
            <a:spLocks noGrp="1"/>
          </p:cNvSpPr>
          <p:nvPr>
            <p:ph idx="1"/>
          </p:nvPr>
        </p:nvSpPr>
        <p:spPr>
          <a:xfrm>
            <a:off x="457200" y="1265238"/>
            <a:ext cx="8229600" cy="4525962"/>
          </a:xfrm>
        </p:spPr>
        <p:txBody>
          <a:bodyPr/>
          <a:lstStyle/>
          <a:p>
            <a:r>
              <a:rPr lang="en-US" altLang="en-US" sz="2400" smtClean="0">
                <a:hlinkClick r:id="rId3"/>
              </a:rPr>
              <a:t>http://www.ngs.noaa.gov/heightmod/GPSonBM.shtml</a:t>
            </a:r>
            <a:endParaRPr lang="en-US" altLang="en-US" sz="2400" smtClean="0"/>
          </a:p>
          <a:p>
            <a:r>
              <a:rPr lang="en-US" altLang="en-US" sz="2400" smtClean="0"/>
              <a:t>2014 prioritized bench marks (needing GPS observations) by GEOID12A estimated accuracy, vertical order, stability, and distance from road</a:t>
            </a:r>
          </a:p>
        </p:txBody>
      </p:sp>
      <p:pic>
        <p:nvPicPr>
          <p:cNvPr id="10445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583" t="32143" r="22247" b="30151"/>
          <a:stretch/>
        </p:blipFill>
        <p:spPr bwMode="auto">
          <a:xfrm>
            <a:off x="0" y="3171826"/>
            <a:ext cx="5334423" cy="343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0" y="2687638"/>
            <a:ext cx="2895600" cy="3108543"/>
          </a:xfrm>
          <a:prstGeom prst="rect">
            <a:avLst/>
          </a:prstGeom>
          <a:noFill/>
        </p:spPr>
        <p:txBody>
          <a:bodyPr>
            <a:spAutoFit/>
          </a:bodyPr>
          <a:lstStyle/>
          <a:p>
            <a:pPr defTabSz="914400">
              <a:defRPr/>
            </a:pPr>
            <a:r>
              <a:rPr lang="en-US" b="1" dirty="0" smtClean="0">
                <a:solidFill>
                  <a:prstClr val="black"/>
                </a:solidFill>
                <a:latin typeface="Arial" pitchFamily="34" charset="0"/>
                <a:ea typeface="+mn-ea"/>
              </a:rPr>
              <a:t>2017</a:t>
            </a:r>
            <a:endParaRPr lang="en-US" b="1" dirty="0">
              <a:solidFill>
                <a:prstClr val="black"/>
              </a:solidFill>
              <a:latin typeface="Arial" pitchFamily="34" charset="0"/>
              <a:ea typeface="+mn-ea"/>
            </a:endParaRPr>
          </a:p>
          <a:p>
            <a:pPr marL="285750" indent="-285750" defTabSz="914400">
              <a:buFontTx/>
              <a:buChar char="-"/>
              <a:defRPr/>
            </a:pPr>
            <a:r>
              <a:rPr lang="en-US" dirty="0">
                <a:solidFill>
                  <a:prstClr val="black"/>
                </a:solidFill>
                <a:latin typeface="Arial" pitchFamily="34" charset="0"/>
                <a:ea typeface="+mn-ea"/>
              </a:rPr>
              <a:t>Collaborating with NSPS for another Surveyors Week Campaign</a:t>
            </a:r>
          </a:p>
          <a:p>
            <a:pPr marL="285750" indent="-285750" defTabSz="914400">
              <a:buFontTx/>
              <a:buChar char="-"/>
              <a:defRPr/>
            </a:pPr>
            <a:endParaRPr lang="en-US" dirty="0">
              <a:solidFill>
                <a:prstClr val="black"/>
              </a:solidFill>
              <a:latin typeface="Arial" pitchFamily="34" charset="0"/>
              <a:ea typeface="+mn-ea"/>
            </a:endParaRPr>
          </a:p>
          <a:p>
            <a:pPr marL="285750" indent="-285750" defTabSz="914400">
              <a:buFontTx/>
              <a:buChar char="-"/>
              <a:defRPr/>
            </a:pPr>
            <a:r>
              <a:rPr lang="en-US" dirty="0">
                <a:solidFill>
                  <a:prstClr val="black"/>
                </a:solidFill>
                <a:latin typeface="Arial" pitchFamily="34" charset="0"/>
                <a:ea typeface="+mn-ea"/>
              </a:rPr>
              <a:t>NGS is making new maps of priority marks</a:t>
            </a:r>
          </a:p>
          <a:p>
            <a:pPr marL="285750" indent="-285750" defTabSz="914400">
              <a:buFontTx/>
              <a:buChar char="-"/>
              <a:defRPr/>
            </a:pPr>
            <a:endParaRPr lang="en-US" dirty="0">
              <a:solidFill>
                <a:prstClr val="black"/>
              </a:solidFill>
              <a:latin typeface="Arial" pitchFamily="34" charset="0"/>
              <a:ea typeface="+mn-ea"/>
            </a:endParaRPr>
          </a:p>
          <a:p>
            <a:pPr marL="285750" indent="-285750" defTabSz="914400">
              <a:buFontTx/>
              <a:buChar char="-"/>
              <a:defRPr/>
            </a:pPr>
            <a:r>
              <a:rPr lang="en-US" dirty="0">
                <a:solidFill>
                  <a:prstClr val="black"/>
                </a:solidFill>
                <a:latin typeface="Arial" pitchFamily="34" charset="0"/>
                <a:ea typeface="+mn-ea"/>
              </a:rPr>
              <a:t>NGS is making new associated materials to be ready in Feb. 2015</a:t>
            </a:r>
          </a:p>
          <a:p>
            <a:pPr marL="285750" indent="-285750" defTabSz="914400">
              <a:buFontTx/>
              <a:buChar char="-"/>
              <a:defRPr/>
            </a:pPr>
            <a:endParaRPr lang="en-US" dirty="0">
              <a:solidFill>
                <a:prstClr val="black"/>
              </a:solidFill>
              <a:latin typeface="Arial" pitchFamily="34" charset="0"/>
              <a:ea typeface="+mn-ea"/>
            </a:endParaRPr>
          </a:p>
          <a:p>
            <a:pPr marL="285750" indent="-285750" defTabSz="914400">
              <a:buFontTx/>
              <a:buChar char="-"/>
              <a:defRPr/>
            </a:pPr>
            <a:r>
              <a:rPr lang="en-US" dirty="0">
                <a:solidFill>
                  <a:prstClr val="black"/>
                </a:solidFill>
                <a:latin typeface="Arial" pitchFamily="34" charset="0"/>
                <a:ea typeface="+mn-ea"/>
              </a:rPr>
              <a:t>Becoming year-round campaign</a:t>
            </a:r>
          </a:p>
        </p:txBody>
      </p:sp>
    </p:spTree>
    <p:extLst>
      <p:ext uri="{BB962C8B-B14F-4D97-AF65-F5344CB8AC3E}">
        <p14:creationId xmlns:p14="http://schemas.microsoft.com/office/powerpoint/2010/main" val="386246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5328" y="687756"/>
            <a:ext cx="7731125" cy="566822"/>
          </a:xfrm>
          <a:prstGeom prst="rect">
            <a:avLst/>
          </a:prstGeom>
        </p:spPr>
        <p:txBody>
          <a:bodyPr vert="horz" wrap="square" lIns="0" tIns="12700" rIns="0" bIns="0" rtlCol="0">
            <a:spAutoFit/>
          </a:bodyPr>
          <a:lstStyle/>
          <a:p>
            <a:pPr marL="12700">
              <a:lnSpc>
                <a:spcPct val="100000"/>
              </a:lnSpc>
              <a:spcBef>
                <a:spcPts val="100"/>
              </a:spcBef>
              <a:tabLst>
                <a:tab pos="1487170" algn="l"/>
                <a:tab pos="3503295" algn="l"/>
                <a:tab pos="4233545" algn="l"/>
              </a:tabLst>
            </a:pPr>
            <a:r>
              <a:rPr sz="3600" b="1" dirty="0" smtClean="0">
                <a:solidFill>
                  <a:srgbClr val="000099"/>
                </a:solidFill>
              </a:rPr>
              <a:t>What</a:t>
            </a:r>
            <a:r>
              <a:rPr lang="en-US" sz="3600" b="1" dirty="0" smtClean="0">
                <a:solidFill>
                  <a:srgbClr val="000099"/>
                </a:solidFill>
              </a:rPr>
              <a:t> </a:t>
            </a:r>
            <a:r>
              <a:rPr sz="3600" b="1" spc="-5" dirty="0" smtClean="0">
                <a:solidFill>
                  <a:srgbClr val="000099"/>
                </a:solidFill>
              </a:rPr>
              <a:t>is</a:t>
            </a:r>
            <a:r>
              <a:rPr sz="3600" b="1" spc="-10" dirty="0" smtClean="0">
                <a:solidFill>
                  <a:srgbClr val="000099"/>
                </a:solidFill>
              </a:rPr>
              <a:t> </a:t>
            </a:r>
            <a:r>
              <a:rPr sz="3600" b="1" dirty="0">
                <a:solidFill>
                  <a:srgbClr val="000099"/>
                </a:solidFill>
              </a:rPr>
              <a:t>“</a:t>
            </a:r>
            <a:r>
              <a:rPr sz="3600" b="1" dirty="0" smtClean="0">
                <a:solidFill>
                  <a:srgbClr val="000099"/>
                </a:solidFill>
              </a:rPr>
              <a:t>GPS</a:t>
            </a:r>
            <a:r>
              <a:rPr lang="en-US" sz="3600" b="1" dirty="0" smtClean="0">
                <a:solidFill>
                  <a:srgbClr val="000099"/>
                </a:solidFill>
              </a:rPr>
              <a:t> </a:t>
            </a:r>
            <a:r>
              <a:rPr sz="3600" b="1" dirty="0" smtClean="0">
                <a:solidFill>
                  <a:srgbClr val="000099"/>
                </a:solidFill>
              </a:rPr>
              <a:t>on</a:t>
            </a:r>
            <a:r>
              <a:rPr lang="en-US" sz="3600" b="1" dirty="0" smtClean="0">
                <a:solidFill>
                  <a:srgbClr val="000099"/>
                </a:solidFill>
              </a:rPr>
              <a:t> </a:t>
            </a:r>
            <a:r>
              <a:rPr sz="3600" b="1" spc="-10" dirty="0" smtClean="0">
                <a:solidFill>
                  <a:srgbClr val="000099"/>
                </a:solidFill>
              </a:rPr>
              <a:t>Bench</a:t>
            </a:r>
            <a:r>
              <a:rPr sz="3600" b="1" spc="-100" dirty="0" smtClean="0">
                <a:solidFill>
                  <a:srgbClr val="000099"/>
                </a:solidFill>
              </a:rPr>
              <a:t> </a:t>
            </a:r>
            <a:r>
              <a:rPr sz="3600" b="1" spc="-5" dirty="0" smtClean="0">
                <a:solidFill>
                  <a:srgbClr val="000099"/>
                </a:solidFill>
              </a:rPr>
              <a:t>Marks</a:t>
            </a:r>
            <a:r>
              <a:rPr lang="en-US" sz="3600" b="1" spc="-5" dirty="0" smtClean="0">
                <a:solidFill>
                  <a:srgbClr val="000099"/>
                </a:solidFill>
              </a:rPr>
              <a:t> (GPSBM)</a:t>
            </a:r>
            <a:r>
              <a:rPr sz="3600" b="1" spc="-5" dirty="0" smtClean="0">
                <a:solidFill>
                  <a:srgbClr val="000099"/>
                </a:solidFill>
              </a:rPr>
              <a:t>?</a:t>
            </a:r>
            <a:endParaRPr sz="3600" b="1" spc="-5" dirty="0">
              <a:solidFill>
                <a:srgbClr val="000099"/>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000" t="11043" r="26364" b="14209"/>
          <a:stretch/>
        </p:blipFill>
        <p:spPr>
          <a:xfrm>
            <a:off x="5003825" y="2005303"/>
            <a:ext cx="3966826" cy="4146117"/>
          </a:xfrm>
          <a:prstGeom prst="rect">
            <a:avLst/>
          </a:prstGeom>
          <a:ln w="38100">
            <a:solidFill>
              <a:srgbClr val="0033CC"/>
            </a:solidFill>
          </a:ln>
        </p:spPr>
      </p:pic>
      <p:sp>
        <p:nvSpPr>
          <p:cNvPr id="5" name="TextBox 4"/>
          <p:cNvSpPr txBox="1"/>
          <p:nvPr/>
        </p:nvSpPr>
        <p:spPr>
          <a:xfrm>
            <a:off x="110834" y="1829811"/>
            <a:ext cx="4636655" cy="3170099"/>
          </a:xfrm>
          <a:prstGeom prst="rect">
            <a:avLst/>
          </a:prstGeom>
          <a:noFill/>
        </p:spPr>
        <p:txBody>
          <a:bodyPr wrap="square" rtlCol="0">
            <a:spAutoFit/>
          </a:bodyPr>
          <a:lstStyle/>
          <a:p>
            <a:r>
              <a:rPr lang="en-US" sz="2000" dirty="0" smtClean="0"/>
              <a:t>Collecting GPS observations on a bench mark that has an NGS published orthometric height from leveling.  This will provide updated (accurate) information for:</a:t>
            </a:r>
          </a:p>
          <a:p>
            <a:endParaRPr lang="en-US" sz="2000" dirty="0" smtClean="0"/>
          </a:p>
          <a:p>
            <a:r>
              <a:rPr lang="en-US" sz="2000" dirty="0" smtClean="0">
                <a:solidFill>
                  <a:srgbClr val="0033CC"/>
                </a:solidFill>
              </a:rPr>
              <a:t>Latitude, longitude, and ellipsoid height</a:t>
            </a:r>
          </a:p>
          <a:p>
            <a:endParaRPr lang="en-US" sz="2000" dirty="0">
              <a:solidFill>
                <a:schemeClr val="tx1"/>
              </a:solidFill>
            </a:endParaRPr>
          </a:p>
          <a:p>
            <a:r>
              <a:rPr lang="en-US" sz="2000" dirty="0" smtClean="0">
                <a:solidFill>
                  <a:schemeClr val="tx1"/>
                </a:solidFill>
              </a:rPr>
              <a:t>* GPSBM submittals are made through the OPUS – Share service.</a:t>
            </a:r>
            <a:endParaRPr lang="en-US" sz="2000" dirty="0">
              <a:solidFill>
                <a:schemeClr val="tx1"/>
              </a:solidFill>
            </a:endParaRPr>
          </a:p>
        </p:txBody>
      </p:sp>
    </p:spTree>
    <p:extLst>
      <p:ext uri="{BB962C8B-B14F-4D97-AF65-F5344CB8AC3E}">
        <p14:creationId xmlns:p14="http://schemas.microsoft.com/office/powerpoint/2010/main" val="5195094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579" y="770892"/>
            <a:ext cx="8470900" cy="566822"/>
          </a:xfrm>
          <a:prstGeom prst="rect">
            <a:avLst/>
          </a:prstGeom>
        </p:spPr>
        <p:txBody>
          <a:bodyPr vert="horz" wrap="square" lIns="0" tIns="12700" rIns="0" bIns="0" rtlCol="0">
            <a:spAutoFit/>
          </a:bodyPr>
          <a:lstStyle/>
          <a:p>
            <a:pPr marL="12700">
              <a:lnSpc>
                <a:spcPct val="100000"/>
              </a:lnSpc>
              <a:spcBef>
                <a:spcPts val="100"/>
              </a:spcBef>
              <a:tabLst>
                <a:tab pos="2672715" algn="l"/>
                <a:tab pos="4626610" algn="l"/>
              </a:tabLst>
            </a:pPr>
            <a:r>
              <a:rPr sz="3600" b="1" spc="-10" dirty="0">
                <a:solidFill>
                  <a:srgbClr val="000099"/>
                </a:solidFill>
              </a:rPr>
              <a:t>Benefits</a:t>
            </a:r>
            <a:r>
              <a:rPr sz="3600" b="1" spc="-5" dirty="0">
                <a:solidFill>
                  <a:srgbClr val="000099"/>
                </a:solidFill>
              </a:rPr>
              <a:t> </a:t>
            </a:r>
            <a:r>
              <a:rPr sz="3600" b="1" dirty="0" smtClean="0">
                <a:solidFill>
                  <a:srgbClr val="000099"/>
                </a:solidFill>
              </a:rPr>
              <a:t>of</a:t>
            </a:r>
            <a:r>
              <a:rPr lang="en-US" sz="3600" b="1" dirty="0" smtClean="0">
                <a:solidFill>
                  <a:srgbClr val="000099"/>
                </a:solidFill>
              </a:rPr>
              <a:t> </a:t>
            </a:r>
            <a:r>
              <a:rPr sz="3600" b="1" spc="-10" dirty="0" smtClean="0">
                <a:solidFill>
                  <a:srgbClr val="000099"/>
                </a:solidFill>
              </a:rPr>
              <a:t>GPS</a:t>
            </a:r>
            <a:r>
              <a:rPr sz="3600" b="1" spc="-5" dirty="0" smtClean="0">
                <a:solidFill>
                  <a:srgbClr val="000099"/>
                </a:solidFill>
              </a:rPr>
              <a:t> </a:t>
            </a:r>
            <a:r>
              <a:rPr sz="3600" b="1" dirty="0" smtClean="0">
                <a:solidFill>
                  <a:srgbClr val="000099"/>
                </a:solidFill>
              </a:rPr>
              <a:t>on</a:t>
            </a:r>
            <a:r>
              <a:rPr lang="en-US" sz="3600" b="1" dirty="0" smtClean="0">
                <a:solidFill>
                  <a:srgbClr val="000099"/>
                </a:solidFill>
              </a:rPr>
              <a:t> </a:t>
            </a:r>
            <a:r>
              <a:rPr sz="3600" b="1" spc="-5" dirty="0" smtClean="0">
                <a:solidFill>
                  <a:srgbClr val="000099"/>
                </a:solidFill>
              </a:rPr>
              <a:t>BM</a:t>
            </a:r>
            <a:r>
              <a:rPr sz="3600" b="1" spc="-110" dirty="0" smtClean="0">
                <a:solidFill>
                  <a:srgbClr val="000099"/>
                </a:solidFill>
              </a:rPr>
              <a:t> </a:t>
            </a:r>
            <a:r>
              <a:rPr sz="3600" b="1" spc="-5" dirty="0" smtClean="0">
                <a:solidFill>
                  <a:srgbClr val="000099"/>
                </a:solidFill>
              </a:rPr>
              <a:t>(</a:t>
            </a:r>
            <a:r>
              <a:rPr lang="en-US" sz="3600" b="1" spc="-5" dirty="0" smtClean="0">
                <a:solidFill>
                  <a:srgbClr val="000099"/>
                </a:solidFill>
              </a:rPr>
              <a:t>Users</a:t>
            </a:r>
            <a:r>
              <a:rPr sz="3600" b="1" spc="-5" dirty="0" smtClean="0">
                <a:solidFill>
                  <a:srgbClr val="000099"/>
                </a:solidFill>
              </a:rPr>
              <a:t>)</a:t>
            </a:r>
            <a:endParaRPr sz="3600" b="1" spc="-5" dirty="0">
              <a:solidFill>
                <a:srgbClr val="000099"/>
              </a:solidFill>
            </a:endParaRPr>
          </a:p>
        </p:txBody>
      </p:sp>
      <p:sp>
        <p:nvSpPr>
          <p:cNvPr id="3" name="object 3"/>
          <p:cNvSpPr txBox="1"/>
          <p:nvPr/>
        </p:nvSpPr>
        <p:spPr>
          <a:xfrm>
            <a:off x="239285" y="2859090"/>
            <a:ext cx="4170100" cy="2441694"/>
          </a:xfrm>
          <a:prstGeom prst="rect">
            <a:avLst/>
          </a:prstGeom>
        </p:spPr>
        <p:txBody>
          <a:bodyPr vert="horz" wrap="square" lIns="0" tIns="12700" rIns="0" bIns="0" rtlCol="0">
            <a:spAutoFit/>
          </a:bodyPr>
          <a:lstStyle/>
          <a:p>
            <a:pPr marL="12700">
              <a:spcBef>
                <a:spcPts val="100"/>
              </a:spcBef>
            </a:pPr>
            <a:r>
              <a:rPr lang="en-US" sz="2000" spc="-5" dirty="0" smtClean="0">
                <a:latin typeface="Times New Roman"/>
                <a:cs typeface="Times New Roman"/>
              </a:rPr>
              <a:t>-  </a:t>
            </a:r>
            <a:r>
              <a:rPr sz="2000" spc="-5" dirty="0" smtClean="0">
                <a:latin typeface="Times New Roman"/>
                <a:cs typeface="Times New Roman"/>
              </a:rPr>
              <a:t>Improve</a:t>
            </a:r>
            <a:r>
              <a:rPr lang="en-US" sz="2000" spc="-5" dirty="0" smtClean="0">
                <a:latin typeface="Times New Roman"/>
                <a:cs typeface="Times New Roman"/>
              </a:rPr>
              <a:t> coming</a:t>
            </a:r>
            <a:r>
              <a:rPr sz="2000" spc="-5" dirty="0" smtClean="0">
                <a:latin typeface="Times New Roman"/>
                <a:cs typeface="Times New Roman"/>
              </a:rPr>
              <a:t> </a:t>
            </a:r>
            <a:r>
              <a:rPr sz="2000" dirty="0">
                <a:latin typeface="Times New Roman"/>
                <a:cs typeface="Times New Roman"/>
              </a:rPr>
              <a:t>hybrid geoid </a:t>
            </a:r>
            <a:r>
              <a:rPr sz="2000" spc="-5" dirty="0" smtClean="0">
                <a:latin typeface="Times New Roman"/>
                <a:cs typeface="Times New Roman"/>
              </a:rPr>
              <a:t>model</a:t>
            </a:r>
            <a:endParaRPr lang="en-US" sz="2000" spc="-5" dirty="0" smtClean="0">
              <a:latin typeface="Times New Roman"/>
              <a:cs typeface="Times New Roman"/>
            </a:endParaRPr>
          </a:p>
          <a:p>
            <a:pPr marL="12700">
              <a:spcBef>
                <a:spcPts val="100"/>
              </a:spcBef>
            </a:pPr>
            <a:endParaRPr sz="2000" dirty="0">
              <a:latin typeface="Times New Roman"/>
              <a:cs typeface="Times New Roman"/>
            </a:endParaRPr>
          </a:p>
          <a:p>
            <a:pPr marL="230188" marR="5080" indent="-217488">
              <a:spcBef>
                <a:spcPts val="1800"/>
              </a:spcBef>
            </a:pPr>
            <a:r>
              <a:rPr lang="en-US" sz="2000" spc="-5" dirty="0" smtClean="0">
                <a:latin typeface="Times New Roman"/>
                <a:cs typeface="Times New Roman"/>
              </a:rPr>
              <a:t>-  </a:t>
            </a:r>
            <a:r>
              <a:rPr sz="2000" spc="-5" dirty="0" smtClean="0">
                <a:latin typeface="Times New Roman"/>
                <a:cs typeface="Times New Roman"/>
              </a:rPr>
              <a:t>Improve </a:t>
            </a:r>
            <a:r>
              <a:rPr sz="2000" spc="-5" dirty="0">
                <a:latin typeface="Times New Roman"/>
                <a:cs typeface="Times New Roman"/>
              </a:rPr>
              <a:t>transformation tool for </a:t>
            </a:r>
            <a:r>
              <a:rPr sz="2000" spc="-5" dirty="0" smtClean="0">
                <a:latin typeface="Times New Roman"/>
                <a:cs typeface="Times New Roman"/>
              </a:rPr>
              <a:t>new </a:t>
            </a:r>
            <a:r>
              <a:rPr lang="en-US" sz="2000" spc="-5" dirty="0" smtClean="0">
                <a:latin typeface="Times New Roman"/>
                <a:cs typeface="Times New Roman"/>
              </a:rPr>
              <a:t>geopotential datum (</a:t>
            </a:r>
            <a:r>
              <a:rPr sz="2000" dirty="0" smtClean="0">
                <a:solidFill>
                  <a:schemeClr val="tx1"/>
                </a:solidFill>
                <a:latin typeface="Times New Roman"/>
                <a:cs typeface="Times New Roman"/>
              </a:rPr>
              <a:t>vertical</a:t>
            </a:r>
            <a:r>
              <a:rPr lang="en-US" sz="2000" dirty="0" smtClean="0">
                <a:solidFill>
                  <a:schemeClr val="tx1"/>
                </a:solidFill>
                <a:latin typeface="Times New Roman"/>
                <a:cs typeface="Times New Roman"/>
              </a:rPr>
              <a:t>)</a:t>
            </a:r>
            <a:r>
              <a:rPr sz="2000" dirty="0" smtClean="0">
                <a:latin typeface="Times New Roman"/>
                <a:cs typeface="Times New Roman"/>
              </a:rPr>
              <a:t> </a:t>
            </a:r>
            <a:r>
              <a:rPr sz="2000" spc="-5" dirty="0" smtClean="0">
                <a:latin typeface="Times New Roman"/>
                <a:cs typeface="Times New Roman"/>
              </a:rPr>
              <a:t>in</a:t>
            </a:r>
            <a:r>
              <a:rPr sz="2000" spc="-90" dirty="0" smtClean="0">
                <a:latin typeface="Times New Roman"/>
                <a:cs typeface="Times New Roman"/>
              </a:rPr>
              <a:t> </a:t>
            </a:r>
            <a:r>
              <a:rPr sz="2000" dirty="0" smtClean="0">
                <a:latin typeface="Times New Roman"/>
                <a:cs typeface="Times New Roman"/>
              </a:rPr>
              <a:t>2022</a:t>
            </a:r>
            <a:endParaRPr lang="en-US" sz="2000" dirty="0" smtClean="0">
              <a:latin typeface="Times New Roman"/>
              <a:cs typeface="Times New Roman"/>
            </a:endParaRPr>
          </a:p>
          <a:p>
            <a:pPr marL="230188" marR="5080" indent="-217488">
              <a:spcBef>
                <a:spcPts val="1800"/>
              </a:spcBef>
            </a:pPr>
            <a:endParaRPr lang="en-US" sz="1200" dirty="0" smtClean="0">
              <a:latin typeface="Times New Roman"/>
              <a:cs typeface="Times New Roman"/>
            </a:endParaRPr>
          </a:p>
          <a:p>
            <a:pPr marL="230188" marR="5080" indent="-217488">
              <a:spcBef>
                <a:spcPts val="1800"/>
              </a:spcBef>
            </a:pPr>
            <a:r>
              <a:rPr lang="en-US" sz="2000" dirty="0" smtClean="0">
                <a:latin typeface="Times New Roman"/>
                <a:cs typeface="Times New Roman"/>
              </a:rPr>
              <a:t>-  Maintenance of ground mark network</a:t>
            </a:r>
          </a:p>
        </p:txBody>
      </p:sp>
      <p:sp>
        <p:nvSpPr>
          <p:cNvPr id="4" name="object 4"/>
          <p:cNvSpPr/>
          <p:nvPr/>
        </p:nvSpPr>
        <p:spPr>
          <a:xfrm>
            <a:off x="4547925" y="1929450"/>
            <a:ext cx="4596074" cy="3769999"/>
          </a:xfrm>
          <a:prstGeom prst="rect">
            <a:avLst/>
          </a:prstGeom>
          <a:blipFill>
            <a:blip r:embed="rId2" cstate="print"/>
            <a:stretch>
              <a:fillRect/>
            </a:stretch>
          </a:blipFill>
          <a:ln w="12700">
            <a:solidFill>
              <a:srgbClr val="009900"/>
            </a:solidFill>
          </a:ln>
        </p:spPr>
        <p:txBody>
          <a:bodyPr wrap="square" lIns="0" tIns="0" rIns="0" bIns="0" rtlCol="0"/>
          <a:lstStyle/>
          <a:p>
            <a:endParaRPr/>
          </a:p>
        </p:txBody>
      </p:sp>
    </p:spTree>
    <p:extLst>
      <p:ext uri="{BB962C8B-B14F-4D97-AF65-F5344CB8AC3E}">
        <p14:creationId xmlns:p14="http://schemas.microsoft.com/office/powerpoint/2010/main" val="11007079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330054"/>
            <a:ext cx="8229600" cy="722889"/>
          </a:xfrm>
        </p:spPr>
        <p:txBody>
          <a:bodyPr/>
          <a:lstStyle/>
          <a:p>
            <a:pPr eaLnBrk="1" hangingPunct="1"/>
            <a:r>
              <a:rPr lang="en-US" altLang="en-US" sz="3200" b="1" dirty="0" smtClean="0">
                <a:solidFill>
                  <a:srgbClr val="000099"/>
                </a:solidFill>
              </a:rPr>
              <a:t>OPUS Share Service</a:t>
            </a:r>
          </a:p>
        </p:txBody>
      </p:sp>
      <p:pic>
        <p:nvPicPr>
          <p:cNvPr id="3" name="Picture 2"/>
          <p:cNvPicPr>
            <a:picLocks noChangeAspect="1"/>
          </p:cNvPicPr>
          <p:nvPr/>
        </p:nvPicPr>
        <p:blipFill rotWithShape="1">
          <a:blip r:embed="rId3"/>
          <a:srcRect t="7319" r="25741" b="10103"/>
          <a:stretch/>
        </p:blipFill>
        <p:spPr>
          <a:xfrm>
            <a:off x="-1" y="1125697"/>
            <a:ext cx="6594765" cy="5694979"/>
          </a:xfrm>
          <a:prstGeom prst="rect">
            <a:avLst/>
          </a:prstGeom>
          <a:ln w="38100">
            <a:solidFill>
              <a:srgbClr val="009900"/>
            </a:solidFill>
          </a:ln>
        </p:spPr>
      </p:pic>
      <p:cxnSp>
        <p:nvCxnSpPr>
          <p:cNvPr id="5" name="Straight Arrow Connector 4"/>
          <p:cNvCxnSpPr/>
          <p:nvPr/>
        </p:nvCxnSpPr>
        <p:spPr>
          <a:xfrm flipH="1">
            <a:off x="822960" y="3554730"/>
            <a:ext cx="1303020" cy="457200"/>
          </a:xfrm>
          <a:prstGeom prst="straightConnector1">
            <a:avLst/>
          </a:prstGeom>
          <a:ln w="63500">
            <a:solidFill>
              <a:srgbClr val="FF33CC"/>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320787" y="1065429"/>
            <a:ext cx="7411673" cy="5755627"/>
          </a:xfrm>
          <a:prstGeom prst="rect">
            <a:avLst/>
          </a:prstGeom>
          <a:ln w="38100">
            <a:solidFill>
              <a:srgbClr val="FF33CC"/>
            </a:solidFill>
          </a:ln>
        </p:spPr>
      </p:pic>
      <p:pic>
        <p:nvPicPr>
          <p:cNvPr id="12" name="Picture 11"/>
          <p:cNvPicPr>
            <a:picLocks noChangeAspect="1"/>
          </p:cNvPicPr>
          <p:nvPr/>
        </p:nvPicPr>
        <p:blipFill rotWithShape="1">
          <a:blip r:embed="rId5"/>
          <a:srcRect t="7190" r="1999" b="5073"/>
          <a:stretch/>
        </p:blipFill>
        <p:spPr>
          <a:xfrm>
            <a:off x="694354" y="969819"/>
            <a:ext cx="8409675" cy="5846613"/>
          </a:xfrm>
          <a:prstGeom prst="rect">
            <a:avLst/>
          </a:prstGeom>
          <a:ln w="38100">
            <a:solidFill>
              <a:srgbClr val="FF3300"/>
            </a:solidFill>
          </a:ln>
        </p:spPr>
      </p:pic>
      <p:pic>
        <p:nvPicPr>
          <p:cNvPr id="15" name="Picture 14"/>
          <p:cNvPicPr>
            <a:picLocks noChangeAspect="1"/>
          </p:cNvPicPr>
          <p:nvPr/>
        </p:nvPicPr>
        <p:blipFill rotWithShape="1">
          <a:blip r:embed="rId5"/>
          <a:srcRect l="15750" t="59512" r="3524" b="6113"/>
          <a:stretch/>
        </p:blipFill>
        <p:spPr>
          <a:xfrm>
            <a:off x="68580" y="2247199"/>
            <a:ext cx="8988367" cy="2972155"/>
          </a:xfrm>
          <a:prstGeom prst="rect">
            <a:avLst/>
          </a:prstGeom>
          <a:ln w="38100">
            <a:solidFill>
              <a:srgbClr val="66FFFF"/>
            </a:solidFill>
          </a:ln>
        </p:spPr>
      </p:pic>
    </p:spTree>
    <p:extLst>
      <p:ext uri="{BB962C8B-B14F-4D97-AF65-F5344CB8AC3E}">
        <p14:creationId xmlns:p14="http://schemas.microsoft.com/office/powerpoint/2010/main" val="256305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AutoShape 2" descr="data:image/jpeg;base64,/9j/4AAQSkZJRgABAQAAAQABAAD/2wCEAAkGBxQTEhQUExQWFhUVFRoYFxcXGBsaIBscGBccGBgZGhoYHSohHBooHhoXJDIhJikrLi4uGh8/ODMsNygtLisBCgoKDg0OGxAQGywkHyYwLCwsNywsNDQsMCwxLDQ3LDQ0LCwsNDUtLCwsLCwsLCw0LCwsLCwsLCwvLCwsNCwsLP/AABEIAOEA4QMBIgACEQEDEQH/xAAcAAEAAgIDAQAAAAAAAAAAAAAABgcEBQIDCAH/xABCEAACAQMCAwYCCAQEBQQDAAABAgMABBEFIQYSMQcTIkFRYXGBFCMyQlJykaFigpKxM0OywRU0U6LwJGNz0TXC0v/EABoBAQADAQEBAAAAAAAAAAAAAAADBAUGAgH/xAAwEQEAAgEDAgQFAwQDAQAAAAAAAQIDBBEhEjEFE0FRImGBobEycZEzQtHhI2LwFP/aAAwDAQACEQMRAD8AvGlKUClKUClKUClKUClarVeIra3eOOaZVkkYKke7OxY4GEXLY364wK2tArovryOGNpJXVI0GWZjgAe5NQTh3Sm1SNr25uLgLLJIIIYZWhWKNJGRc92fHIeXmLEnqNhiuq57422qaZcSGZ4rVpIJWA55IpEfk58dXV0Klts7UEgtuP7CWRI4ZmlZ2Cju4pXXJON3VOVRvuSelSG8uO7jd+Vn5FLcqDmZsDOFHmx8hUQ4S1++nitmFgqQPHGTM9ymSpUZdY0Un3wxB9cVNaCFr2kW/P3Ztr4ScnOU+iyFgpPKGKjJ5cgjPStrrnGVnaSrFcSmN2TvB4HYBclcsyqQoyPPFYFrvrs528OnQr+s8rf8AnyrS3up3CazdyW9m10sVtBDJyyohTm55vCr/AG85GwOdh60E30bXbe7UtbTRygbHkYHHxHUfOtjUB4L5ry8OppALeB7YwgcyF5m7wEu4jJC8nKVw3iznpWJr2v3E1wk9vI8dna3kEBK7C5eSdI5t/OJFJX0LE7+GgsmlanirXo7G1luZN1jXPKDgsScKo9ySBWTo+orcW8NwoIWaJJAGxkB1DAHG2RmgzaUpQKUpQKUpQKUpQKUpQKUpQKUpQKUqNa5xV3c6WltH9JumILRq3KsSEjMkz4IQY6DBJ223FBJM1Gr7U2luptPkL25khD288TeJ1G0vKSuFkU4232OajvatoB54NRjkmiNvhJ2gYhxATkuowQ3IfEVxhlznGAa1nFr6lHbo8iC8MBWe1vrVcMGAGO/gB3jdSwYoSAuDjag2r6LFpOoWs8QPcXWbW4d2Z2ErHmhlLvlsscodwN19qsaopFLDrWlEjKrcRkb5zHKp6/FJFz7496kenRusUayuHkVFDuByhmAwzAZ2yd8UEK0+5m0ppYHtZ5rQyPJbSWyd6VErF3hkjXxLysWwwyCCOhrO4cs5ri6uL6eJoFlhS3hhfHP3aszs8gBIVizbL5AVL6UGm4O0l7Sygt5HV2hTkLKCAQCeXAPtgVuaUoNbb6Oq3Ut0GYvLFHGVOMARliCNs5POc/KuGkaKIJrqXnLNcyrIdscvLGsYUb77LnPvW1pQQS64cvYvpkVoyLDeTq4fmIaASDF0yjGCTgFcHqx9N9RxlwVFZWLSWclyiwvC/wBH75njbluEYnkfOGz4vCRuKtKhFBCdfjF9qUVp1htE+kzjqDI4KW6H4eN8ey1FtIuGutM0zTOjzs6XGCfDb2kzLJk+XPyoo/Mata2sI43kdEVWlYNIwG7EAKCfXYAVXI4WuNMi1a9iYSXD941tgc3dxFzMVww+1zOxKjIPID5mgkF9xJdG4ngsbSOYWgQSmSbuss6c4jjHKdwpG7YG9bvhvXEvIRKgZSGZHjcYaORDh42HkwP+1Qrie5SEQ6zZTBi/cxzxrut1G7BAAo6TrzHB6jBB2yKzddfuH/4dpvgubyR7iaTJbuEdvrZzk/aJ2VfX0xQTylRPh/WbiK4WxvuVpSjPDcIMLOqEBuZP8uUZBIG3XFSygUpSgUpSgUpSgUpSgUpUa4+4jlsLbv4rY3GHHeDm5QifedjgnHlnGBnJ2FA4k41t7K4t4LjmQThiJSPAuCAAzeW569BtnGaiDtPo8r29uiOmoT5trmZtklf7SXD/AGpMdUyctuMnfGXq+u22pwKgXu7xMTQwXAAEwKkNGrAlJopELrlCeoOxAro0bTy8Mdr3b3WlXi4iJ3lsmGcxSE78iMpAbqjLg9BkJBHPDpsKQ3M8t3cXUhypHO8rPgPyRDZIlHkNgB6nfa8JaG1nC0Hec8SyN3AOcpETlY2Yk83KSQD6Y9KxuFuEUtWMskj3N0yhWuJd25R0RR9xOmw6nc58pJQfAK+0qM8Wokg5JNQ+iR48QRkjc/GRySF9gAeu56V6pXqnZ8mdndxBxnZ2eRNMvP8A9NPG/wA1Xp88VA9U7aRuLe2J/ilbH/amf9VfbXgDRZNkv2c+1xASf0Ss2TsYtCPBcXA9CTGw/ZBWhjrpKfr3mfnGyvacs/p2Qu87WNRfPK0Uf5Iwf3ctWrk7QNSbrdyfIIv+lRUq1PsYnUEwXEcn8LqYz+oLAn9KgWt8P3No3LcQvHnoTup+DDKn9a0sP/yX4pFf45+6vfzY77s0cb6hnP0yb+r/AGrYWXabqUZ/xxIPSSND+6gH96h9KsTp8U96x/CLzLx6rW0ztolGBcWyMPNomKn+ls/3FTjQ+0awucATd05+5MOT5Bj4Sfga840qrk8Nw27cfslrqbx35euwa+15q4U45u7EgI5khHWGQkrj+E9UPw29QauvhHj21v8AwoTHNjeJ8An3Q9HHw39QKydRocmHnvHut481b/u7zwVZJKbmG0hFwMshIIXn6g4GQpzjxBc1prLs8DRd9PKy6i79813EcMjkYEaZ2MKqAvIdiB5eU8pVNMgE6fQJkur+4e9u3VoLWGKEKSDhnCRqT4jgczkgAY9qzk4xnieMX1i9tFKyoswkSZVZzhVl5N0ydubdckb11rIi66/fnDtZILQt0IEjm4Vc7d5nuztvy+1fe0q7WaA6dFh7m75UWMblE5gXmcfdRQCcnqQMUE0pWon4itYriK0eZRcSjwR53OBnfGy5xtnGfLNbegUpSgUpSgUpSg1PFGvJZW7TOCxyFjjX7UkjbJGo8yT+gyfKo12catzLLb3buL9pHkngmHLgNsBApJVoQoAypPqetc9R41tTKWe1lkgtZ+U3ndq0cUv2CQSebALFS4G371vuJeGYL1FEoIdN4pozyyRH8UbjceW3Q4GRQRXUuDvo7hI7cXWnzSeO1OOa2d23mt2JHKmTlkBHLuR54lnC/DkVjE0UJkKtK0n1jlyC+MgE+W365JySa58OW11HEUupkmZWISRV5CyYHKZBnHeZznG3StrQKjfGHGdvp6/WHmkYeCJccx9z+Ffc/LNaztF49SwXuosPcsMhTuIwejv/ALL5/CqAvLp5XaSRi7ueZmbck+//ANdAMYrR0egnL8d+K/lXzZ4pxHdKeJe0a9uyQJDDEf8ALiJG38T/AGm/Ye1RFjkkncnqa+Urdx46Y42rGyha827yEVudC4ou7QjuJnVR9wnmQ+3Idv0wa01K9WrW0bWjd8i0x2egeBO0iK9IhlAhuPJc+GT8hP3v4Tv6E71Nbu0SVCkiK6MMMrAEH4g15LRiCCCQQcgg4II3BBHQ+9ehey3i031sVlOZ4cLJ/ED9iT4nBB9wfUVh67ReV/yY+34XsGbr+G3dDePOysxhp7EFlG7QdSo8zGerD+E7+hPSqqr15VP9sXBYAN9AuN//AFCqPU7SgDzz9r4g+pqXQ6+ZmMeT6S858H91VR0pStlSK5IxBBBIIOQQcEEdCCOhrjSguHs87T+Yrb3zbnASc+fkFl9D/H09fU23XkOrb7JuPTlLK6bIPhgkY9PSJj6fhPy9KxddoIiJyY/rC7gz7/DZaGt6Hb3cfd3MSyqDkBhuD6qRup9waiDaNJDM1ppdqLUMoM9/IOY4PRYuYlpZOv2jhfmKsCuEzEKSBzEAkDOMnGwyelY64qHS109IL3T76aOG7ilLPdM/K8rD6yG4SRzzGRQVygJwc7YarF4I1GW4sLaadeWWSIFhjGfINjy5hhse9a3hDhdRao17DHJcSzPdSd4ivySynOF5s4KqEXI/DWq464tSC4ge3lklktmY3UEIZ1EDL9Y0vL4UZMBlzvsR50Fh0rrt5ldVdCGVlDKw6EEZBHsRXZQKUpQKwNfine2mW2ZUnaNhGzZwrEYDHAPTr0O9Z9RXWOMTDd/REtJppSgdcNFGHHnyGV15yPPlzigg9/d8tnbaK0L2LyssMkkpUxlB45Hil2WR5G25djlzsKnFrwc6yJI+o378rBihkRUbBzylUjHh9gRWqvOJ5LlprR9HlmKKhljeS3IAfJTOXxnYnY5HtUn4U0tbe3VEWVFPiEUsneGLIH1QbJ8K46AkdaDcVH+OOJlsLVpjgufDEh+856fyjcn2FSCvOHadxEby+flOYocxRemx8b/zMOvoFq3otP52Tae0d0WbJ0V3Rm9u3lkeSRizuxZmPUk/+dK6KUrpojbhmFKUr6+FKUoFS3st1Y2+pQb4WY9yw9e82T58/J+9RKs/QDi6tiOouIj+ki1FmrFsdqz7PdJ2tEvVtddxArqyOAyspVlPQgjBB9sV2Urkms8qcRaWbW6ntz/lSFQT5r1Qn3KlT8611WF232nLqCuOkkCH5qzKf2C1XtdZp8nmYq2n1hk5K9NpgpSlTPBX0GvlKD0J2VcWm9tzHK2Z4MB/41P2ZPjsQfce4qcV5c4R15rK6juFyQpxIo+9G321+PmPdRXp+2nV0V0IZXUMpHmCMgj5Vzev0/lZN47S0sGTrrz3aLiTRZrl1U3bQWvL9ZHEOR5Gz0MxOVjxgYUAnff07dOt7G0h7mLuIosYK8yjO2DzEnLH1Jya2Wp6dFcRtFPGskbY5kYZBwQw2+IBqsuLtAtLO+tWt7C3uGmjkiNoEj3I8cc2GBCqGBVn9G88VRTrE0a+tCBDaywMIlGI4nQ8i9B4VOwrZ1EeF+GorEPdXHcJO6hZGRViiiQsCIYhsAgbHiO7Hc+QEuoFKUoOLuACScADJJ8gOpqB6hxBp2opHHPHcIkkoFtcPFJGDJn6t4JgPAxPQkjOOhBwZHxtbzSWF1HbLzTSQsiDmC7uOU7sQAcE+dQHifX1W1tLSS0ubWOO4thK8sWUSGBgxZZIuZScooxt9qg3/CttcWN1LDcq84u5edL0AHJSMKsc6gDuyFTZhs2/Q7VOqwNI1q3ulLW80cwHUxuGxnoGA6H41n0Eb7Q9ZNpYTyKcOV7tPzP4QR7gEt8q8z1cHb3qBxa246EtK3ywi/3eqfrofDMfTh6vdn6m299vYpSlaKsUpSgUpSgVJezjTTPqVsuMhJBK3sIvGCf5go+dRqr37HeFDbQG5lXEs4HKD1WPqAfQsdyPQLVTW5oxYp954hNgp1XhYtKUrmGmpTt7/wCZtv8A4W/11V1WX27zA3kCea2+f6pG/wD5qtK6fQ/0K/8AvVmZ/wCpJSlKtoSlKUCvQHYzrBmsBGxy1u5j/l+0nywSv8tef6s3sHveW6ni8pIQ/wA43A/s5qj4jj6sEz7cp9Pba676jOpXenadLJcTyJFNcdWYs7uFwAqLu3KNvCoxk1Jq1eu30Nuqzyxs5U8iGOJpXy2+FCAsAeUe2wrm2kh/EetT6lbTW1pp07xzIyGa4xboMjIkRXy74OMDlG4qT8Daqbqwtpm+20YD+zp4JAf5lateOKLuX/ltMnwfvXLpbj+kln/7a3WgfSe7P0pIEfmPKsBZlC4GMlwMtnPQY6UGzpSlBHuL9RkiNkkTFWnvY42ICnwcrvIPED1VCMjcZrnFrEjanJagJ3UdokpbB5u8eVlAznHLyqfLOfOuXE+gC67l+/kge3cyI8fJsShQlhIpBHKW/Wofp9q63UklvrdpNcSIiOkqROxEfNyjEMqkfabOBQSjhC8WWS+KwxRiO7aENGvKZBGi7ufvMGZhUkrQ8GaJJaQOsro8ss8s0jICFLSuWOAdx5D5VvqDz920XPPqTL5RxRp+uXP+qoJUm7S5ObVLs/8AuAf0xqv+1Rmur01dsNY+UMrLO95KUpU6MpSsrTdOlncRwxtI5+6gz8z6D3O1fJmIjeX2I3YtdttbvI4SNWd2OFVQST8AN6s/hvsdkbD3kvdjr3UWGb4M58I+QPxq0tA4btrNeW3iVM9W6s35mO5rOz+JY6cU5n7LFNNae/CvOz7suKMtxfAcy4ZIOoB6gyHoSPwjI9SelWzSlYubPfNbquu0pFI2gpSlQvbzz2xXPPqko/6aRp/2c/8A+9Qmpn2vWxTVJyf8xY3Hw7tU/uhqGV1Wl28mm3tDKy/rkpSlWEZSlKBU67GHxqa+8MgP6A/7CoLVjdhloWvpJPKOAj5uygfsrVW1kxGC2/slw/rhe1a7iHVBa2s9wRzCGJn5fXlGQPmdq2NY2pWKTxSQyDKSoyMPUMMH+9cs1ES0/hKa4RZr69ujM683JbymCKLm3CoseC3LnHMxJOK7eG5Zra+fT5p3uIzbi4t5JcGRVVxHJHIwxz7lSGIzuevlwsrXV7ZBAn0S5RByxyyvJG/KNl71VRgxAwMgjNbHhvh+WOWS6u5VmupVCZReVI41JIjjBJOMnJJOScUEjpSlBEONrb6Rc2FpJk28zyvMgJHedzHzIjY6pzHJHngVn3XB2nOndtZ2vLgjaJFIz+EqAVPuDmsvXeHLa85BcxCTuySmSwwWGDjlI9K1J7N9LO5s4ifU8xP6k0HZ2b3TyWEfeOztHJLDzscllimeNSx825VGT51J6w9K0uK2jEUEaxxrkhV6DJyf3JrMoPM3aJ/+Tu//AJT/AGFRyph2tWXd6pP6SBJB80Cn/uVqh9dZp53xVn5R+GTkja8lKVm6Npr3M8UEf2pXCj29WPsBk/KpZmIjeXmI34SDgPgeXUH5iTHbocPJ5k9eRAere/QZ8+lX7oWhwWkYjt4wi+fqx9WY7sfjXZomlR2sEcEQwka4Hv6sfUk5JPvWdXM6rV2zW/6+kNPFiikfMpSlVEpSlKBSlKCq+3LQS8cV2g3i+rk/Ixyp+AbI/nql69b3VssiMjqGR1Ksp3BBGCDXnntB4GksJC6AvasfA/Xkz9yT0PofP41t+G6qOnyrd/RS1OKd+qEOpSla6mUpSgVeHZzAum6Z9KnGGuHQgeZDkJCvzyW+De1RDsy4Ba7dbi4Ui2U5UEY74jyH/t+p8+g88bHj3iT6ZqVrZwnMMNzGpI6NJzhWO3kgyPjze1ZuqvGa3k17Rzb6ei1ir0R1z9F1VwmjDKVbcMCD5bEYPSuddV3biRHRs8rqVOCQcMMHBG4O/WufX1Yavp2mxym2s4bq5uvOKC7uAqeQM0plKxj45PtW74F4KmtZWuLi5kZnBC26yyPFGDjzlJZ2GPtbdTt6c7HsxtIAVgku4VJyRFdSICfUgHc1utF4cFvIXFzdy5UryTTGRdyDkAj7QxgHPmaDeUpSgVq9Y4itbUZuLiKL2dwCfgvU/IVnXfN3b8n2+U8ufxY2/fFQDsztrEWcd3J3RuWybmacjvBKDiQM0m6AEdNhgA+9BKNA4qhvHZYEnKBebvmhdI23AwrOBzHfPTpW9qMR8e2LzLBDMZ5GZVxAjyqvMcczOgKBR5nOwqT0FO9vWm4e2uANiGiY+48af3f9KqWvSvaPopu7CaNRl1HeR/mTfA9yOZfnXmquh8NydWHp9mfqa7X39yrM7C9MD3U05H+DGFX80hIz/Srf1VWdXj2EQYspn82uCP6Y0x/c1J4hfpwT8+HnTxveFl1jajfxwRtLM4RFGSzf+bn2rumlCqWYgKoJJPQADJJ9sV5v4/4vfUJyQSLdCRCnTb8bD8Z/YbeucTSaWc9tu0R3XcuWKQlXFPa/K5KWSCNOneyDLH3VD4V+efgKgV9xNeTHMl1O3t3jKP6VIUfpWppXQYtNixxtWv8Aln2y3t3lnw63cocrczqfUSuP7NUv4e7V7yAgTkXEfnzYVwPZ1G/8wPxqA0r1kwY8kbWrD5XJavaXqHhbim3v4+eBtx9uNtmTP4h6e4yDW7ryfpOpy20qzQuUkXoR+4I81PmDV4cF9p8F1yx3GIJ+m5xG5/hY/ZJ/C3rsTWJqvD7Y/ipzH3hexaiLcT3WBXCWMMCrAEEYIIyCPQg9a50rOWFe8R9k1pOS0BNs58lHMh/kJ2/lIHtUJvOx6+U+B4JB+ZlP6FcfvV8Uq5j1+ekbb7/uhtgpb0UPadjt8xHO8CD8zMf0C4/epxwz2U2luQ8xNy4/GAEB/Jvn+YmrAquOPu06O3DQ2hEk/QuN0j9d+jP7DYefTBkjU6nUT0Vn+P8ALz5ePHzLl2qcbC0iNrbt/wCodcEr/lIfPbo5HQeXX0zXfZDpve6lEceGFWkPyHKv/cw/SohcTs7M7sWdiSzMckk9STV1dhmi93by3LDeduVPyR5BPzYt/SKvZMddLppiO88fWf8ASCtpy5I9oWdXwmvtQrjvgs3ciXMfJJJEnJ9HnyYZFyWx4SCkm+z7+WRWCvpVcanCn25o0/M6j+5rssr2OVeeKRJFyRzIwYZHUZU4zVTcM6VY3GqmOSwhte5tADazRxkvK8h5nXORKiqgww/GelWxY2McKBIY0jQZwqKFAzucBRigyKUpQKgvF9po0Eoku7eF7iXdY1i7ySU9MiJR4iTnxEfOp1WDqtxDAj3MoAEMbMz8uWCAczAefl0oKx4i4m1ILDBZWsdj9Jfu7eN+UzMMZaTulBSFFGclskbVatjE6xRrI3O6ood8Y5mAAZseWTk4qoOE9dvLyea9gsmmuJsxxSTfVwW0AJ5VDfalcnBbkHnsRuKmeh6i1vc9ze363F3cY5beKPCQhQTsFBYDf7bkZ29KCZ15v7TOHPoV64UYimzJF6AE+JP5W8vQrXpCox2hcLi/tGQY75PHCT+IDdSfwsNv0PlVzRajycm89p4lDmx9dXmqr07Cps2Mq/huW/eND/8AdUdLGVYqwIZSQwPUEHBB981afYLqAEtzAT9tVkUfkJVv9SfpWx4hXqwTt6bSp6edsiT9tOrmGw7pTg3DiM/kA5n/AFwFPsxqgqtnt+k+ss18uWU/qYx/tVTV88OpFcET77vupne+xSlKvq5SlKBSlKCTcN8d3tlhY5OeMf5UviUey78y/AHHtVh6X20QkAXFvIh8zGQ4/RuUj96palVcujw5OZjn5JaZr17S9CJ2r6aRvLIPYxP/ALAitZqfbJaoPqYpZT5ZxGv6kk/tVHUqCPDMET6z9Uk6q6YcT9o15eApzCGI7FIsjI9GfqfgMA+lQ8UpV3HjpjjasbILWm07yzdG0uS5njgiHjlYKPbzZj7AAk+wr1LpdgkEMcMYwkaBF+CjG/vVddjHCZhjN5KuJJlxED92M783xYgfID1NWfWF4jqPMv0R2j8r+nx9Nd59Wr4o1X6LaXFwF5jDEzhfUgbA+2cVr+EtIuIwJ7m7lnlljHNH4REhPi+rRRtjpkk5rjxhrawAx3FrLJZyxss00Y51TmyCJI18YXl6sBtkfLRaBJfQxL9Bkt9TswMRF5e7lQDYRtIFKNgbbgH1rOWGbq0cV5fPY3tuFKoJ7OeNiG5VKh8OMNHIHxsDggj03m1RTh/Sbp7tr2+EaOIu5ggiYuI0LB3Z3IHNIxAGwwAvvUroFKUoFcJYwwKsAysCCCMgg7EEHqK50oIlqunahcyvEJVs7RTyh4TzTSjH3WI5YR5dC21dGs6Xp+nWMyF/oiyqVMyse+dyMghs88j53xv5+VSbW2uBA/0VY2nx4BKSEySAS3KM4AycDrjyrRaDwWscv0q8kN3eeUrjwx/wwR/ZjHv169MmgdnXErXdvyzqyXUHKsyOpRtxmOXlO4Drv8cjyqV1XOq69JLeyNpNrHcTQJyXNw7FUKoef6LGw2aUnPi6Lt8pnw7rkV5As0WQMlXRhh43XZ45F+64OxH+xoK67XeBi+b22TLAfXovVgB/iKPMgdR5gA+RzWvBms/RL2CfOFV8P+RvC36A5+Qr1FVS9o3ZjzFrmxXxHeSAbZ9Wj9/VfPy9DraPWVmvk5e3aJVc2Gd+up29WmY7SYfZDPGT+dQy/wChqp2rm4ck/wCK6PLZOcXNuAgDbHKbwk53GeXkOd9mqnJYyrFWBVlJVgeoIOCD7g1d0M9NJxT3rP2QZ43mLR6uFKUq+rlKUoFKUoFKUoFKUoFT7sx4FN64nnUi2Q9Dt3rD7o/gB6n5euOPZ72dyXpWacNHa9fRpfZfRPVv09RfdpbJGixxqFRFCqqjAAAwABWVrtdFI8vHPPr8v9reDBv8VnYqgAAbAdBWj4x1/wCh2/Mid5PIwit4h1klfZR+UdSfQGtlquoxW8TzTOEjjXmZj5D/AHPkANySKiUen/8AFbfvr6H6N9YWs3Vik8KMFCuz5wsjEZ5RtuoOSKwl5rNQubnS5LKW51AzC5nEVxHNyLGoZSzSRHAKKhA2yc8w9a7HtNNuLjn0y/jtrx8/8u6kS4BY95BnlkHUk7H3rAntZrG8Fxqym9t1iEUN0EDC3GSWaaEA4ZtgZVzsvvgWTZWkHhlijj8Sgq6ooJVgCMEDOCMUGYg2GTk+vrX2lKBSlKBSlKBUI7U57hIYuVnSzL4vZIQTMkR+8nonXmIywHQEZqb18ZQQQRkHYg0EFtuHTZvBcaQEa3kEaz24cckkZwFuI3Jx3ig5J++Pfr917WI7O9K2Vq1ze3Cq9xHE3LiKPOZHBPL3hBwud22HoDy12QaLYym1V3DzfVK5zFbmXbJIGUgU5bG+5xkZ22nBnD8dpC0hkE08/wBbcXJI+sYjOQegjAPhA2A+JoNpoesw3cQlhbmUkggjDIw+0jqd1ceYNbCoRwA4mutSvIhi2nljSIjpI0KFZZlHTDMcZ8+SpsWAwCRk9KDWPoMP0lbpQUmAKsybd4p+7IOjDIBB6jA3qF9pXZ19LJubXAuMeNNgJcdDnoJMbZOx2zjrVkUqbHnvjtFqz2/DxakWjaXkm7tXido5EZHU4ZWGCPiDXTXqXiHhq2vV5biJXx9lujL+VhuPh0qrdf7G5VJa0mWRfwS+FvkwHKfmFraweJY78X4n7KV9NaO3KrKVudS4VvYP8W1lX3Cll/qTI/etKzAHB2PpWhW1bc1ndBNZjvD7SuPOPUfrWdZ6VPLjuoZZM/gjZv3Ar7MxHd82lh0qa6V2XahNjmjWFT5ysM/0rk/rip1ofY7bx4a5leY/hX6tf2JY/qKqZNdgp/dv+3KWuC9vRTmlaXNcv3cETSv6KOnuxOyj3JAq3+DOyZIist6VlcbiFd0Hpzn759th8asbTdNit0EcMaRoPuoAPmcdT7msusrUeI3ycU4j7rePT1rzPL4qgDA2Ar7XEOMkZGR1HpnpVcNxtfW+oT291bK8P24u4z3nc9O8VT/jYx4lGGBzgEVnLDH1XUl1iSW0TmtbuxuDJbpN4o5+5OCXTGGXmzsMlQQRnJFdmlXUmqXvc36i3FkFc2XNkzS/9Zj0eBTjlAzuQSemejVrKG8ukmtJ1X6Uve2twnWK8gXDKwx0khADIw37k7Zrbx6ZHrEI+lxSW95ayGKRoyUZTjxhJPvRSIffZvmQ3WicRG8uJlhjDWcQKG4J/wASXPiWJcYaNRkFvM9MgZqRAV0WFlHDGkUSBI0UKqr0AFZFApSlApSlApSlApSlBwljDKVYBlYYIIyCD1BB6ioa/ZpbHKCe7FsWybQTkQ+68uOYJnflDYqa0oMGaaC0gBYxwQRhVBOERBkIo9AMkCq8n0m2m1W6g1JGMs3K1jIXZV7pUGUhKnwyK2SR1PX4zTjbQje2csCPyOeVo2IyA8bh0yPNcqAdjsaievLe6gtvbyae0EsdxFI9yZEMcYjbmZ4WB5mLAYC4H2t+lBtdF1K8tbEGe3uLlop5I/DymUwozd3KVJHeMQFGBuc59a3XD/FdpeZ+jzKzrnmjbKyKQcENG2GGDkdMV18ca01pZySRjmmbEUC7ZaaU8kYAPXc5I9FNY2h8HWtvBbCSONpbVebv2A5uc5aR+c74LFjuf7UEnpVeaTxZc3Go25Xw2FyJ0gUqMydwobv89QrFmCj0TON63fFPFE1lzyPZvJaooZpo5Y8jyOY3IPUjoTQSiuqS3RvtKp+IBqPW/G9uYpZZY7i3WFQz9/A6YDHlBBwQ25+6TXXB2jaY7BReRhiQMMGU5PQYZRQSRLVB0RR8FArtArT69xTa2ZVZ5eV3+xGqs7sB1IRAWx13xjau/Qtdt7yMyW8gkUNyt1BVh1VlYAqfYig2VKj/ABZr723cxQRCa5uXKQxluVRyjmeR28kUbnG5yB51p7zXtQsOSW/FtJasypJLbh0MJc8odlkY80fMVBIIIz8qCSa5xDbWa81zMkYPQE5ZvyoMsx9gDWbY3SyxpIoYK6hgGUqcEZ3VtwfY1WNjJFp+p3iNaSXNxOy3Fq8ad5IY5ByuneNsiI64yT0I9qsbRLmeSINcQiCQk/VhxJgZ8OWAxzY64yPegrnV9O7nU7+aO5W0m7qC5SWQ/VOuDFJFMp2ZCyLgjxKWyPSsi21iDW4ETLWmoRATQMQVIPlLCWAMkDYwRjp1GwNbfi7Qll1PTZngEyDvo5MpzBPB3kTnywGUjJ/F64qUX2kQzPFJJGrPC3PExG6HpsR5e3Tp6UEL0rhRbwxXc8MlnewTqZu6PKk7wnZ+U5DI2ThsZwWGSKsKlKBSlKBSlKBSlKBSlKBSlKBSlKBSlKDUatoK3FxazO7ctq7usWBys7Lyq7eeVySPc1puNbK4vZEsEDxW0iF7q4XAyg2EEeQfGxwTkYC+uSKmFKCsp9JubbUtIWW5WeFZLhIswrG6A2rAKxjPKwwBvyit12p+O2gtsZ+l3kEJH8Ped4+fblQ5qVz2UbvHIygvESY2PVSylGI+Kkj51h6poiTz20zswNq7uijHKxdCmWyM7AkjBG9BoO14n/hkqqOZnlt1Vc45ibiPw5OwzjFZVnr127ok2lTRhmAL97BIqgnHMcPkgddhmsrjXRJLuBY4XRHSaKUF1LLmJ+cAgEHBIFYtt/xcOgf6A6cw5yvfI3LnxcoPMC2M4yaDE1vT7yC/e9tIYrrvIEieF5BE68jFgY3IK8p5jkHzArnwfqsEl3dBrWS0vnSN545DnnVMokiEMVZR9ksAN8ZzWRrfD9x9K+mWMsccrRiKWOZS0ciqSUPhIZXGSMjyP68+H+H5luZLy8ljkuHiEKiJSqRxhucqOYksS2CSfQUGFx0/0e60++b/AAYHkimP4EuFCiQ/wh1XJ9DWR2i6nCul3XM6t30DxxAEMXeRCsYQD7R5iDt8fKpRLEGUqwDKRggjIIPUEHqK0Wm8E6fby99DaRJIDkMF+yfVQdl+WKDUahoVwF0q4iUtc2vdxzLzAc0UkYScEkgEggMM+hqb0pQKUpQKUpQKUpQKUpQKUpQKUpQKUpQKUpQKUpQKUpQKUpQKUpQKUpQKUpQKUpQKUpQKUpQKUpQKUpQKUpQ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dirty="0">
              <a:solidFill>
                <a:srgbClr val="000000"/>
              </a:solidFill>
              <a:latin typeface="Tahoma" panose="020B0604030504040204" pitchFamily="34" charset="0"/>
            </a:endParaRPr>
          </a:p>
        </p:txBody>
      </p:sp>
      <p:pic>
        <p:nvPicPr>
          <p:cNvPr id="2" name="Picture 1"/>
          <p:cNvPicPr>
            <a:picLocks noChangeAspect="1"/>
          </p:cNvPicPr>
          <p:nvPr/>
        </p:nvPicPr>
        <p:blipFill rotWithShape="1">
          <a:blip r:embed="rId3"/>
          <a:srcRect l="15045" t="28989" r="2781" b="22531"/>
          <a:stretch/>
        </p:blipFill>
        <p:spPr>
          <a:xfrm>
            <a:off x="86994" y="1072802"/>
            <a:ext cx="8948365" cy="4099562"/>
          </a:xfrm>
          <a:prstGeom prst="rect">
            <a:avLst/>
          </a:prstGeom>
          <a:ln w="38100">
            <a:solidFill>
              <a:srgbClr val="0033CC"/>
            </a:solidFill>
          </a:ln>
        </p:spPr>
      </p:pic>
      <p:pic>
        <p:nvPicPr>
          <p:cNvPr id="3" name="Picture 2"/>
          <p:cNvPicPr>
            <a:picLocks noChangeAspect="1"/>
          </p:cNvPicPr>
          <p:nvPr/>
        </p:nvPicPr>
        <p:blipFill rotWithShape="1">
          <a:blip r:embed="rId4"/>
          <a:srcRect l="24037" t="16798" r="25938" b="8247"/>
          <a:stretch/>
        </p:blipFill>
        <p:spPr>
          <a:xfrm>
            <a:off x="1754906" y="369457"/>
            <a:ext cx="5467928" cy="6362213"/>
          </a:xfrm>
          <a:prstGeom prst="rect">
            <a:avLst/>
          </a:prstGeom>
          <a:ln w="38100">
            <a:solidFill>
              <a:schemeClr val="tx1"/>
            </a:solidFill>
          </a:ln>
        </p:spPr>
      </p:pic>
    </p:spTree>
    <p:extLst>
      <p:ext uri="{BB962C8B-B14F-4D97-AF65-F5344CB8AC3E}">
        <p14:creationId xmlns:p14="http://schemas.microsoft.com/office/powerpoint/2010/main" val="1287869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8255" t="7225" r="18401" b="2202"/>
          <a:stretch/>
        </p:blipFill>
        <p:spPr>
          <a:xfrm>
            <a:off x="600367" y="406402"/>
            <a:ext cx="5754254" cy="6389207"/>
          </a:xfrm>
          <a:prstGeom prst="rect">
            <a:avLst/>
          </a:prstGeom>
          <a:ln w="38100">
            <a:solidFill>
              <a:schemeClr val="tx1"/>
            </a:solidFill>
          </a:ln>
        </p:spPr>
      </p:pic>
      <p:sp>
        <p:nvSpPr>
          <p:cNvPr id="3" name="Rectangle 2"/>
          <p:cNvSpPr/>
          <p:nvPr/>
        </p:nvSpPr>
        <p:spPr>
          <a:xfrm>
            <a:off x="350982" y="3131127"/>
            <a:ext cx="1634836" cy="469878"/>
          </a:xfrm>
          <a:prstGeom prst="rect">
            <a:avLst/>
          </a:prstGeom>
          <a:noFill/>
          <a:ln w="508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18658" t="8216" r="18583" b="1845"/>
          <a:stretch/>
        </p:blipFill>
        <p:spPr>
          <a:xfrm>
            <a:off x="2416268" y="406402"/>
            <a:ext cx="5741174" cy="6389207"/>
          </a:xfrm>
          <a:prstGeom prst="rect">
            <a:avLst/>
          </a:prstGeom>
          <a:ln w="38100">
            <a:solidFill>
              <a:srgbClr val="0000FF"/>
            </a:solidFill>
          </a:ln>
        </p:spPr>
      </p:pic>
      <p:sp>
        <p:nvSpPr>
          <p:cNvPr id="4" name="Rectangle 3"/>
          <p:cNvSpPr/>
          <p:nvPr/>
        </p:nvSpPr>
        <p:spPr>
          <a:xfrm>
            <a:off x="3623310" y="1383030"/>
            <a:ext cx="4400550" cy="209169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173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937760" y="1737360"/>
            <a:ext cx="3438806"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TextBox 3"/>
          <p:cNvSpPr txBox="1">
            <a:spLocks noChangeArrowheads="1"/>
          </p:cNvSpPr>
          <p:nvPr/>
        </p:nvSpPr>
        <p:spPr bwMode="auto">
          <a:xfrm>
            <a:off x="276225" y="2184400"/>
            <a:ext cx="4038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Tx/>
              <a:buNone/>
            </a:pPr>
            <a:r>
              <a:rPr lang="en-US" altLang="en-US" sz="1800" b="1" smtClean="0">
                <a:solidFill>
                  <a:prstClr val="black"/>
                </a:solidFill>
                <a:latin typeface="Arial" pitchFamily="34" charset="0"/>
                <a:ea typeface="+mn-ea"/>
              </a:rPr>
              <a:t>Four-part series</a:t>
            </a:r>
          </a:p>
          <a:p>
            <a:pPr defTabSz="914400" eaLnBrk="1" hangingPunct="1">
              <a:spcBef>
                <a:spcPct val="0"/>
              </a:spcBef>
              <a:buFontTx/>
              <a:buNone/>
            </a:pPr>
            <a:r>
              <a:rPr lang="en-US" altLang="en-US" sz="1800" smtClean="0">
                <a:solidFill>
                  <a:prstClr val="black"/>
                </a:solidFill>
                <a:latin typeface="Arial" pitchFamily="34" charset="0"/>
                <a:ea typeface="+mn-ea"/>
              </a:rPr>
              <a:t>The first part, covering the NGS Ten Year Plan, OPUS-DB,</a:t>
            </a:r>
            <a:br>
              <a:rPr lang="en-US" altLang="en-US" sz="1800" smtClean="0">
                <a:solidFill>
                  <a:prstClr val="black"/>
                </a:solidFill>
                <a:latin typeface="Arial" pitchFamily="34" charset="0"/>
                <a:ea typeface="+mn-ea"/>
              </a:rPr>
            </a:br>
            <a:r>
              <a:rPr lang="en-US" altLang="en-US" sz="1800" smtClean="0">
                <a:solidFill>
                  <a:prstClr val="black"/>
                </a:solidFill>
                <a:latin typeface="Arial" pitchFamily="34" charset="0"/>
                <a:ea typeface="+mn-ea"/>
              </a:rPr>
              <a:t>OPUS-Projects, and Foundation CORS appeared in the January 2015 issue.</a:t>
            </a:r>
          </a:p>
          <a:p>
            <a:pPr defTabSz="914400" eaLnBrk="1" hangingPunct="1">
              <a:spcBef>
                <a:spcPct val="0"/>
              </a:spcBef>
              <a:buFontTx/>
              <a:buNone/>
            </a:pPr>
            <a:r>
              <a:rPr lang="en-US" altLang="en-US" sz="1800" smtClean="0">
                <a:solidFill>
                  <a:prstClr val="black"/>
                </a:solidFill>
                <a:latin typeface="Arial" pitchFamily="34" charset="0"/>
                <a:ea typeface="+mn-ea"/>
              </a:rPr>
              <a:t> </a:t>
            </a:r>
          </a:p>
        </p:txBody>
      </p:sp>
      <p:grpSp>
        <p:nvGrpSpPr>
          <p:cNvPr id="15" name="Group 14"/>
          <p:cNvGrpSpPr>
            <a:grpSpLocks/>
          </p:cNvGrpSpPr>
          <p:nvPr/>
        </p:nvGrpSpPr>
        <p:grpSpPr bwMode="auto">
          <a:xfrm>
            <a:off x="142875" y="3200400"/>
            <a:ext cx="6638925" cy="2828925"/>
            <a:chOff x="142875" y="3200400"/>
            <a:chExt cx="6638925" cy="2828925"/>
          </a:xfrm>
        </p:grpSpPr>
        <p:sp>
          <p:nvSpPr>
            <p:cNvPr id="9" name="Rectangle 8"/>
            <p:cNvSpPr/>
            <p:nvPr/>
          </p:nvSpPr>
          <p:spPr>
            <a:xfrm>
              <a:off x="5105400" y="3200400"/>
              <a:ext cx="1676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grpSp>
          <p:nvGrpSpPr>
            <p:cNvPr id="30729" name="Group 13"/>
            <p:cNvGrpSpPr>
              <a:grpSpLocks/>
            </p:cNvGrpSpPr>
            <p:nvPr/>
          </p:nvGrpSpPr>
          <p:grpSpPr bwMode="auto">
            <a:xfrm>
              <a:off x="142875" y="3479125"/>
              <a:ext cx="4962525" cy="2550200"/>
              <a:chOff x="142875" y="3479125"/>
              <a:chExt cx="4962525" cy="2550200"/>
            </a:xfrm>
          </p:grpSpPr>
          <p:cxnSp>
            <p:nvCxnSpPr>
              <p:cNvPr id="6" name="Straight Connector 5"/>
              <p:cNvCxnSpPr/>
              <p:nvPr/>
            </p:nvCxnSpPr>
            <p:spPr>
              <a:xfrm flipH="1">
                <a:off x="4495800" y="3479800"/>
                <a:ext cx="609600" cy="86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495800" y="3479800"/>
                <a:ext cx="609600" cy="2549525"/>
              </a:xfrm>
              <a:prstGeom prst="line">
                <a:avLst/>
              </a:prstGeom>
            </p:spPr>
            <p:style>
              <a:lnRef idx="1">
                <a:schemeClr val="accent1"/>
              </a:lnRef>
              <a:fillRef idx="0">
                <a:schemeClr val="accent1"/>
              </a:fillRef>
              <a:effectRef idx="0">
                <a:schemeClr val="accent1"/>
              </a:effectRef>
              <a:fontRef idx="minor">
                <a:schemeClr val="tx1"/>
              </a:fontRef>
            </p:style>
          </p:cxnSp>
          <p:pic>
            <p:nvPicPr>
              <p:cNvPr id="307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4343400"/>
                <a:ext cx="435292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16" name="Rectangle 15"/>
          <p:cNvSpPr/>
          <p:nvPr/>
        </p:nvSpPr>
        <p:spPr>
          <a:xfrm>
            <a:off x="5486400" y="5532120"/>
            <a:ext cx="25146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pic>
        <p:nvPicPr>
          <p:cNvPr id="17" name="Picture 11" descr="C:\Presentations\Stone\4-20-2012 1-10-16 PM.jpg"/>
          <p:cNvPicPr>
            <a:picLocks noChangeAspect="1" noChangeArrowheads="1"/>
          </p:cNvPicPr>
          <p:nvPr/>
        </p:nvPicPr>
        <p:blipFill>
          <a:blip r:embed="rId4"/>
          <a:srcRect/>
          <a:stretch>
            <a:fillRect/>
          </a:stretch>
        </p:blipFill>
        <p:spPr bwMode="auto">
          <a:xfrm>
            <a:off x="142875" y="482600"/>
            <a:ext cx="4133850" cy="1447800"/>
          </a:xfrm>
          <a:prstGeom prst="rect">
            <a:avLst/>
          </a:prstGeom>
          <a:noFill/>
          <a:ln>
            <a:solidFill>
              <a:schemeClr val="tx1"/>
            </a:solidFill>
          </a:ln>
          <a:effectLst>
            <a:outerShdw blurRad="76200" dist="63500" dir="2700000" algn="tl" rotWithShape="0">
              <a:prstClr val="black">
                <a:alpha val="40000"/>
              </a:prstClr>
            </a:outerShdw>
          </a:effectLst>
        </p:spPr>
      </p:pic>
      <p:sp>
        <p:nvSpPr>
          <p:cNvPr id="30727" name="TextBox 15"/>
          <p:cNvSpPr txBox="1">
            <a:spLocks noChangeArrowheads="1"/>
          </p:cNvSpPr>
          <p:nvPr/>
        </p:nvSpPr>
        <p:spPr bwMode="auto">
          <a:xfrm>
            <a:off x="4714875" y="482600"/>
            <a:ext cx="4133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1800" b="1" i="1" smtClean="0">
                <a:solidFill>
                  <a:prstClr val="black"/>
                </a:solidFill>
                <a:ea typeface="MS PGothic" pitchFamily="34" charset="-128"/>
              </a:rPr>
              <a:t>Find this article at:</a:t>
            </a:r>
          </a:p>
          <a:p>
            <a:pPr algn="ctr" defTabSz="914400" eaLnBrk="1" hangingPunct="1">
              <a:spcBef>
                <a:spcPct val="0"/>
              </a:spcBef>
              <a:buFontTx/>
              <a:buNone/>
            </a:pPr>
            <a:r>
              <a:rPr lang="en-US" altLang="en-US" sz="1800" smtClean="0">
                <a:solidFill>
                  <a:prstClr val="black"/>
                </a:solidFill>
                <a:ea typeface="+mn-ea"/>
                <a:hlinkClick r:id="rId5"/>
              </a:rPr>
              <a:t>http://www.amerisurv.com/content/view/13361/153/</a:t>
            </a:r>
            <a:endParaRPr lang="en-US" altLang="en-US" sz="1800" b="1" i="1" smtClean="0">
              <a:solidFill>
                <a:prstClr val="black"/>
              </a:solidFill>
              <a:ea typeface="MS PGothic" pitchFamily="34" charset="-128"/>
            </a:endParaRPr>
          </a:p>
        </p:txBody>
      </p:sp>
    </p:spTree>
    <p:extLst>
      <p:ext uri="{BB962C8B-B14F-4D97-AF65-F5344CB8AC3E}">
        <p14:creationId xmlns:p14="http://schemas.microsoft.com/office/powerpoint/2010/main" val="2133952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Update on NGS Products</a:t>
            </a:r>
          </a:p>
        </p:txBody>
      </p:sp>
    </p:spTree>
    <p:extLst>
      <p:ext uri="{BB962C8B-B14F-4D97-AF65-F5344CB8AC3E}">
        <p14:creationId xmlns:p14="http://schemas.microsoft.com/office/powerpoint/2010/main" val="2677387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652"/>
            <a:ext cx="8229600" cy="722892"/>
          </a:xfrm>
        </p:spPr>
        <p:txBody>
          <a:bodyPr/>
          <a:lstStyle/>
          <a:p>
            <a:r>
              <a:rPr lang="en-US" sz="3600" b="1" dirty="0" smtClean="0">
                <a:solidFill>
                  <a:srgbClr val="000099"/>
                </a:solidFill>
              </a:rPr>
              <a:t>NADCON - Historical Overview</a:t>
            </a:r>
            <a:endParaRPr lang="en-US" sz="3600" b="1" u="sng" dirty="0">
              <a:solidFill>
                <a:srgbClr val="000099"/>
              </a:solidFill>
            </a:endParaRPr>
          </a:p>
        </p:txBody>
      </p:sp>
      <p:sp>
        <p:nvSpPr>
          <p:cNvPr id="4" name="Content Placeholder 3"/>
          <p:cNvSpPr>
            <a:spLocks noGrp="1"/>
          </p:cNvSpPr>
          <p:nvPr>
            <p:ph sz="half" idx="1"/>
          </p:nvPr>
        </p:nvSpPr>
        <p:spPr>
          <a:xfrm>
            <a:off x="0" y="1097100"/>
            <a:ext cx="9051635" cy="1584029"/>
          </a:xfrm>
        </p:spPr>
        <p:txBody>
          <a:bodyPr>
            <a:normAutofit/>
          </a:bodyPr>
          <a:lstStyle/>
          <a:p>
            <a:pPr marL="0" lvl="0" indent="0">
              <a:buNone/>
            </a:pPr>
            <a:r>
              <a:rPr lang="en-US" b="1" dirty="0" smtClean="0"/>
              <a:t>1989 : NAD 83(1986) released</a:t>
            </a:r>
          </a:p>
          <a:p>
            <a:pPr marL="0" lvl="0" indent="0">
              <a:buNone/>
            </a:pPr>
            <a:endParaRPr lang="en-US" sz="1200" dirty="0" smtClean="0"/>
          </a:p>
          <a:p>
            <a:pPr marL="176213" lvl="1" indent="0">
              <a:buNone/>
            </a:pPr>
            <a:r>
              <a:rPr lang="en-US" dirty="0" smtClean="0"/>
              <a:t>1990:  NADCON v1.0 released:	              </a:t>
            </a:r>
            <a:r>
              <a:rPr lang="en-US" dirty="0" smtClean="0">
                <a:solidFill>
                  <a:srgbClr val="000099"/>
                </a:solidFill>
              </a:rPr>
              <a:t>NAD27  </a:t>
            </a:r>
            <a:r>
              <a:rPr lang="en-US" dirty="0" smtClean="0">
                <a:solidFill>
                  <a:srgbClr val="000099"/>
                </a:solidFill>
                <a:sym typeface="Wingdings" panose="05000000000000000000" pitchFamily="2" charset="2"/>
              </a:rPr>
              <a:t>&lt;--&gt;  NAD83 (86)</a:t>
            </a:r>
            <a:endParaRPr lang="en-US" dirty="0" smtClean="0">
              <a:solidFill>
                <a:srgbClr val="000099"/>
              </a:solidFill>
            </a:endParaRPr>
          </a:p>
        </p:txBody>
      </p:sp>
      <p:sp>
        <p:nvSpPr>
          <p:cNvPr id="5" name="Content Placeholder 3"/>
          <p:cNvSpPr>
            <a:spLocks noGrp="1"/>
          </p:cNvSpPr>
          <p:nvPr>
            <p:ph sz="half" idx="1"/>
          </p:nvPr>
        </p:nvSpPr>
        <p:spPr>
          <a:xfrm>
            <a:off x="166262" y="2857660"/>
            <a:ext cx="8880759" cy="815113"/>
          </a:xfrm>
        </p:spPr>
        <p:txBody>
          <a:bodyPr>
            <a:normAutofit fontScale="77500" lnSpcReduction="20000"/>
          </a:bodyPr>
          <a:lstStyle/>
          <a:p>
            <a:pPr marL="0" lvl="1" indent="0">
              <a:buNone/>
            </a:pPr>
            <a:r>
              <a:rPr lang="en-US" sz="3100" dirty="0" smtClean="0"/>
              <a:t>1990-1997:  NADCON v2.1</a:t>
            </a:r>
            <a:r>
              <a:rPr lang="en-US" sz="3100" b="1" dirty="0" smtClean="0">
                <a:solidFill>
                  <a:srgbClr val="FF0000"/>
                </a:solidFill>
              </a:rPr>
              <a:t>	</a:t>
            </a:r>
            <a:r>
              <a:rPr lang="en-US" sz="3100" dirty="0" smtClean="0"/>
              <a:t>	      </a:t>
            </a:r>
            <a:r>
              <a:rPr lang="en-US" sz="3100" dirty="0" smtClean="0">
                <a:solidFill>
                  <a:srgbClr val="000099"/>
                </a:solidFill>
              </a:rPr>
              <a:t>NAD27  </a:t>
            </a:r>
            <a:r>
              <a:rPr lang="en-US" sz="3100" dirty="0" smtClean="0">
                <a:solidFill>
                  <a:srgbClr val="000099"/>
                </a:solidFill>
                <a:sym typeface="Wingdings" panose="05000000000000000000" pitchFamily="2" charset="2"/>
              </a:rPr>
              <a:t>&lt;--&gt;  NAD83 (HARN)</a:t>
            </a:r>
          </a:p>
          <a:p>
            <a:pPr marL="0" lvl="1" indent="0">
              <a:buNone/>
            </a:pPr>
            <a:r>
              <a:rPr lang="en-US" dirty="0" smtClean="0">
                <a:solidFill>
                  <a:srgbClr val="000099"/>
                </a:solidFill>
              </a:rPr>
              <a:t>		</a:t>
            </a:r>
            <a:r>
              <a:rPr lang="en-US" dirty="0" smtClean="0">
                <a:solidFill>
                  <a:schemeClr val="tx1"/>
                </a:solidFill>
              </a:rPr>
              <a:t>DOS based program, PC based</a:t>
            </a:r>
            <a:endParaRPr lang="en-US" dirty="0">
              <a:solidFill>
                <a:schemeClr val="tx1"/>
              </a:solidFill>
            </a:endParaRPr>
          </a:p>
          <a:p>
            <a:pPr marL="0" lvl="1" indent="0">
              <a:buNone/>
            </a:pPr>
            <a:endParaRPr lang="en-US" dirty="0" smtClean="0">
              <a:solidFill>
                <a:srgbClr val="000099"/>
              </a:solidFill>
            </a:endParaRPr>
          </a:p>
        </p:txBody>
      </p:sp>
      <p:sp>
        <p:nvSpPr>
          <p:cNvPr id="6" name="Content Placeholder 3"/>
          <p:cNvSpPr>
            <a:spLocks noGrp="1"/>
          </p:cNvSpPr>
          <p:nvPr>
            <p:ph sz="half" idx="1"/>
          </p:nvPr>
        </p:nvSpPr>
        <p:spPr>
          <a:xfrm>
            <a:off x="161650" y="3979582"/>
            <a:ext cx="8880759" cy="1346720"/>
          </a:xfrm>
        </p:spPr>
        <p:txBody>
          <a:bodyPr>
            <a:normAutofit fontScale="92500" lnSpcReduction="10000"/>
          </a:bodyPr>
          <a:lstStyle/>
          <a:p>
            <a:pPr marL="0" lvl="1" indent="0">
              <a:buNone/>
            </a:pPr>
            <a:r>
              <a:rPr lang="en-US" sz="2600" dirty="0" smtClean="0"/>
              <a:t>1997-2005:  NADCON v2.1	         </a:t>
            </a:r>
            <a:r>
              <a:rPr lang="en-US" sz="2600" dirty="0" smtClean="0">
                <a:solidFill>
                  <a:srgbClr val="000099"/>
                </a:solidFill>
              </a:rPr>
              <a:t>NAD27  </a:t>
            </a:r>
            <a:r>
              <a:rPr lang="en-US" sz="2600" dirty="0" smtClean="0">
                <a:solidFill>
                  <a:srgbClr val="000099"/>
                </a:solidFill>
                <a:sym typeface="Wingdings" panose="05000000000000000000" pitchFamily="2" charset="2"/>
              </a:rPr>
              <a:t>&lt;--&gt;  NAD83 (HARN / FBN)</a:t>
            </a:r>
          </a:p>
          <a:p>
            <a:pPr marL="1771650" lvl="5" indent="0">
              <a:buNone/>
            </a:pPr>
            <a:r>
              <a:rPr lang="en-US" dirty="0" smtClean="0">
                <a:solidFill>
                  <a:schemeClr val="tx1"/>
                </a:solidFill>
              </a:rPr>
              <a:t>Only 19 states had significant shifts from HARN to FBN</a:t>
            </a:r>
          </a:p>
          <a:p>
            <a:pPr marL="1771650" lvl="5" indent="0">
              <a:buNone/>
            </a:pPr>
            <a:r>
              <a:rPr lang="en-US" dirty="0">
                <a:solidFill>
                  <a:schemeClr val="tx1"/>
                </a:solidFill>
              </a:rPr>
              <a:t>Program expanded to handle FBN changes</a:t>
            </a:r>
          </a:p>
          <a:p>
            <a:pPr marL="1771650" lvl="5" indent="0">
              <a:buNone/>
            </a:pPr>
            <a:r>
              <a:rPr lang="en-US" dirty="0" smtClean="0">
                <a:solidFill>
                  <a:schemeClr val="tx1"/>
                </a:solidFill>
              </a:rPr>
              <a:t>Program still DOS / PC based</a:t>
            </a:r>
            <a:endParaRPr lang="en-US" dirty="0">
              <a:solidFill>
                <a:schemeClr val="tx1"/>
              </a:solidFill>
            </a:endParaRPr>
          </a:p>
          <a:p>
            <a:pPr marL="1771650" lvl="5" indent="0">
              <a:buNone/>
            </a:pPr>
            <a:endParaRPr lang="en-US" dirty="0" smtClean="0">
              <a:solidFill>
                <a:srgbClr val="000099"/>
              </a:solidFill>
            </a:endParaRPr>
          </a:p>
        </p:txBody>
      </p:sp>
      <p:sp>
        <p:nvSpPr>
          <p:cNvPr id="7" name="Content Placeholder 3"/>
          <p:cNvSpPr>
            <a:spLocks noGrp="1"/>
          </p:cNvSpPr>
          <p:nvPr>
            <p:ph sz="half" idx="1"/>
          </p:nvPr>
        </p:nvSpPr>
        <p:spPr>
          <a:xfrm>
            <a:off x="164754" y="5680866"/>
            <a:ext cx="8880759" cy="1078363"/>
          </a:xfrm>
        </p:spPr>
        <p:txBody>
          <a:bodyPr>
            <a:normAutofit fontScale="85000" lnSpcReduction="10000"/>
          </a:bodyPr>
          <a:lstStyle/>
          <a:p>
            <a:pPr marL="0" lvl="1" indent="0">
              <a:buNone/>
            </a:pPr>
            <a:r>
              <a:rPr lang="en-US" sz="2600" dirty="0" smtClean="0"/>
              <a:t>2004:  NADCON v4.2		     		</a:t>
            </a:r>
            <a:r>
              <a:rPr lang="en-US" sz="2600" dirty="0" smtClean="0">
                <a:solidFill>
                  <a:srgbClr val="000099"/>
                </a:solidFill>
                <a:sym typeface="Wingdings" panose="05000000000000000000" pitchFamily="2" charset="2"/>
              </a:rPr>
              <a:t>SAME TRANSFORMATIONS</a:t>
            </a:r>
          </a:p>
          <a:p>
            <a:pPr marL="1771650" lvl="5" indent="0">
              <a:buNone/>
            </a:pPr>
            <a:r>
              <a:rPr lang="en-US" dirty="0" smtClean="0">
                <a:solidFill>
                  <a:schemeClr val="tx1"/>
                </a:solidFill>
              </a:rPr>
              <a:t>Efforts made to improve NADCON, JAVA based / Windows driven menus</a:t>
            </a:r>
          </a:p>
          <a:p>
            <a:pPr marL="1771650" lvl="5" indent="0">
              <a:buNone/>
            </a:pPr>
            <a:r>
              <a:rPr lang="en-US" dirty="0" smtClean="0">
                <a:solidFill>
                  <a:schemeClr val="tx1"/>
                </a:solidFill>
              </a:rPr>
              <a:t>Program expanded to handle FBN changes</a:t>
            </a:r>
            <a:endParaRPr lang="en-US" dirty="0">
              <a:solidFill>
                <a:schemeClr val="tx1"/>
              </a:solidFill>
            </a:endParaRPr>
          </a:p>
          <a:p>
            <a:pPr marL="1771650" lvl="5" indent="0">
              <a:buNone/>
            </a:pPr>
            <a:endParaRPr lang="en-US" dirty="0" smtClean="0">
              <a:solidFill>
                <a:srgbClr val="000099"/>
              </a:solidFill>
            </a:endParaRPr>
          </a:p>
        </p:txBody>
      </p:sp>
    </p:spTree>
    <p:extLst>
      <p:ext uri="{BB962C8B-B14F-4D97-AF65-F5344CB8AC3E}">
        <p14:creationId xmlns:p14="http://schemas.microsoft.com/office/powerpoint/2010/main" val="6004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46282"/>
            <a:ext cx="8229600" cy="1143000"/>
          </a:xfrm>
        </p:spPr>
        <p:txBody>
          <a:bodyPr/>
          <a:lstStyle/>
          <a:p>
            <a:pPr algn="ctr" eaLnBrk="1" hangingPunct="1"/>
            <a:r>
              <a:rPr lang="en-US" altLang="en-US" sz="3600" b="1" dirty="0" smtClean="0">
                <a:solidFill>
                  <a:srgbClr val="000099"/>
                </a:solidFill>
              </a:rPr>
              <a:t>U.S. Horizontal Datums</a:t>
            </a:r>
          </a:p>
        </p:txBody>
      </p:sp>
    </p:spTree>
    <p:extLst>
      <p:ext uri="{BB962C8B-B14F-4D97-AF65-F5344CB8AC3E}">
        <p14:creationId xmlns:p14="http://schemas.microsoft.com/office/powerpoint/2010/main" val="856597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527"/>
            <a:ext cx="8229600" cy="722892"/>
          </a:xfrm>
        </p:spPr>
        <p:txBody>
          <a:bodyPr/>
          <a:lstStyle/>
          <a:p>
            <a:r>
              <a:rPr lang="en-US" sz="3600" b="1" dirty="0" smtClean="0">
                <a:solidFill>
                  <a:srgbClr val="000099"/>
                </a:solidFill>
              </a:rPr>
              <a:t>Historical Overview Cont.</a:t>
            </a:r>
            <a:endParaRPr lang="en-US" sz="3600" b="1" u="sng" dirty="0">
              <a:solidFill>
                <a:srgbClr val="000099"/>
              </a:solidFill>
            </a:endParaRPr>
          </a:p>
        </p:txBody>
      </p:sp>
      <p:sp>
        <p:nvSpPr>
          <p:cNvPr id="8" name="Content Placeholder 3"/>
          <p:cNvSpPr>
            <a:spLocks noGrp="1"/>
          </p:cNvSpPr>
          <p:nvPr>
            <p:ph sz="half" idx="1"/>
          </p:nvPr>
        </p:nvSpPr>
        <p:spPr>
          <a:xfrm>
            <a:off x="160142" y="1076538"/>
            <a:ext cx="8880759" cy="1787240"/>
          </a:xfrm>
        </p:spPr>
        <p:txBody>
          <a:bodyPr>
            <a:normAutofit/>
          </a:bodyPr>
          <a:lstStyle/>
          <a:p>
            <a:pPr marL="0" lvl="1" indent="0">
              <a:buNone/>
            </a:pPr>
            <a:r>
              <a:rPr lang="en-US" sz="2600" dirty="0" smtClean="0"/>
              <a:t>2007:  GEOCON v1.0    </a:t>
            </a:r>
            <a:r>
              <a:rPr lang="en-US" sz="2600" dirty="0" smtClean="0">
                <a:solidFill>
                  <a:srgbClr val="000099"/>
                </a:solidFill>
                <a:sym typeface="Wingdings" panose="05000000000000000000" pitchFamily="2" charset="2"/>
              </a:rPr>
              <a:t>NAD83 (HARN / FBN)  &lt;--&gt;  NAD83 (2007)</a:t>
            </a:r>
          </a:p>
          <a:p>
            <a:pPr marL="1771650" lvl="5" indent="0">
              <a:buNone/>
            </a:pPr>
            <a:r>
              <a:rPr lang="en-US" dirty="0" smtClean="0">
                <a:solidFill>
                  <a:schemeClr val="tx1"/>
                </a:solidFill>
              </a:rPr>
              <a:t>Transformations from last NAD83, pre-2007 epoch</a:t>
            </a:r>
          </a:p>
          <a:p>
            <a:pPr marL="1771650" lvl="5" indent="0">
              <a:buNone/>
            </a:pPr>
            <a:r>
              <a:rPr lang="en-US" dirty="0">
                <a:solidFill>
                  <a:schemeClr val="tx1"/>
                </a:solidFill>
              </a:rPr>
              <a:t>Program expanded to provide ability of on-line computations</a:t>
            </a:r>
          </a:p>
          <a:p>
            <a:pPr marL="1771650" lvl="5" indent="0">
              <a:buNone/>
            </a:pPr>
            <a:r>
              <a:rPr lang="en-US" dirty="0" smtClean="0">
                <a:solidFill>
                  <a:schemeClr val="tx1"/>
                </a:solidFill>
              </a:rPr>
              <a:t>Program built for transformations to be relative to “national” adjustment</a:t>
            </a:r>
            <a:endParaRPr lang="en-US" dirty="0">
              <a:solidFill>
                <a:schemeClr val="tx1"/>
              </a:solidFill>
            </a:endParaRPr>
          </a:p>
          <a:p>
            <a:pPr marL="1771650" lvl="5" indent="0">
              <a:buNone/>
            </a:pPr>
            <a:endParaRPr lang="en-US" dirty="0" smtClean="0">
              <a:solidFill>
                <a:srgbClr val="000099"/>
              </a:solidFill>
            </a:endParaRPr>
          </a:p>
        </p:txBody>
      </p:sp>
      <p:sp>
        <p:nvSpPr>
          <p:cNvPr id="11" name="Content Placeholder 3"/>
          <p:cNvSpPr>
            <a:spLocks noGrp="1"/>
          </p:cNvSpPr>
          <p:nvPr>
            <p:ph sz="half" idx="1"/>
          </p:nvPr>
        </p:nvSpPr>
        <p:spPr>
          <a:xfrm>
            <a:off x="155525" y="2808355"/>
            <a:ext cx="8880759" cy="1491177"/>
          </a:xfrm>
        </p:spPr>
        <p:txBody>
          <a:bodyPr>
            <a:normAutofit/>
          </a:bodyPr>
          <a:lstStyle/>
          <a:p>
            <a:pPr marL="0" lvl="1" indent="0">
              <a:buNone/>
            </a:pPr>
            <a:r>
              <a:rPr lang="en-US" sz="2600" dirty="0" smtClean="0"/>
              <a:t>2011:  GEOCON11 v1.0             </a:t>
            </a:r>
            <a:r>
              <a:rPr lang="en-US" sz="2600" dirty="0" smtClean="0">
                <a:solidFill>
                  <a:srgbClr val="000099"/>
                </a:solidFill>
                <a:sym typeface="Wingdings" panose="05000000000000000000" pitchFamily="2" charset="2"/>
              </a:rPr>
              <a:t>NAD83 (2007)  &lt;--&gt;  NAD83 (2011)</a:t>
            </a:r>
          </a:p>
          <a:p>
            <a:pPr marL="1771650" lvl="5" indent="0">
              <a:buNone/>
            </a:pPr>
            <a:r>
              <a:rPr lang="en-US" dirty="0" smtClean="0">
                <a:solidFill>
                  <a:schemeClr val="tx1"/>
                </a:solidFill>
              </a:rPr>
              <a:t>GEOCON expanded to go with latest NAD83 adjustment</a:t>
            </a:r>
          </a:p>
          <a:p>
            <a:pPr marL="1771650" lvl="5" indent="0">
              <a:buNone/>
            </a:pPr>
            <a:r>
              <a:rPr lang="en-US" dirty="0">
                <a:solidFill>
                  <a:schemeClr val="tx1"/>
                </a:solidFill>
              </a:rPr>
              <a:t>Program expanded to provide ability of on-line computations</a:t>
            </a:r>
          </a:p>
          <a:p>
            <a:pPr marL="1771650" lvl="5" indent="0">
              <a:buNone/>
            </a:pPr>
            <a:endParaRPr lang="en-US" dirty="0" smtClean="0">
              <a:solidFill>
                <a:srgbClr val="000099"/>
              </a:solidFill>
            </a:endParaRPr>
          </a:p>
        </p:txBody>
      </p:sp>
      <p:sp>
        <p:nvSpPr>
          <p:cNvPr id="13" name="Content Placeholder 3"/>
          <p:cNvSpPr>
            <a:spLocks noGrp="1"/>
          </p:cNvSpPr>
          <p:nvPr>
            <p:ph sz="half" idx="1"/>
          </p:nvPr>
        </p:nvSpPr>
        <p:spPr>
          <a:xfrm>
            <a:off x="150909" y="4272318"/>
            <a:ext cx="8880759" cy="1491177"/>
          </a:xfrm>
        </p:spPr>
        <p:txBody>
          <a:bodyPr>
            <a:normAutofit/>
          </a:bodyPr>
          <a:lstStyle/>
          <a:p>
            <a:pPr marL="0" lvl="1" indent="0">
              <a:buNone/>
            </a:pPr>
            <a:r>
              <a:rPr lang="en-US" sz="2600" dirty="0" smtClean="0"/>
              <a:t>2012:  GEOCON &amp; 11 v1.0                     </a:t>
            </a:r>
            <a:r>
              <a:rPr lang="en-US" sz="2600" dirty="0" smtClean="0">
                <a:solidFill>
                  <a:srgbClr val="000099"/>
                </a:solidFill>
                <a:sym typeface="Wingdings" panose="05000000000000000000" pitchFamily="2" charset="2"/>
              </a:rPr>
              <a:t>SAME TRANSFORMATIONS</a:t>
            </a:r>
          </a:p>
          <a:p>
            <a:pPr marL="1771650" lvl="5" indent="0">
              <a:buNone/>
            </a:pPr>
            <a:r>
              <a:rPr lang="en-US" dirty="0" smtClean="0">
                <a:solidFill>
                  <a:schemeClr val="tx1"/>
                </a:solidFill>
              </a:rPr>
              <a:t>Program improvements / bug fixes</a:t>
            </a:r>
            <a:endParaRPr lang="en-US" dirty="0" smtClean="0">
              <a:solidFill>
                <a:srgbClr val="000099"/>
              </a:solidFill>
            </a:endParaRPr>
          </a:p>
        </p:txBody>
      </p:sp>
      <p:sp>
        <p:nvSpPr>
          <p:cNvPr id="14" name="Content Placeholder 3"/>
          <p:cNvSpPr>
            <a:spLocks noGrp="1"/>
          </p:cNvSpPr>
          <p:nvPr>
            <p:ph sz="half" idx="1"/>
          </p:nvPr>
        </p:nvSpPr>
        <p:spPr>
          <a:xfrm>
            <a:off x="146294" y="5320145"/>
            <a:ext cx="8880759" cy="1431636"/>
          </a:xfrm>
        </p:spPr>
        <p:txBody>
          <a:bodyPr>
            <a:noAutofit/>
          </a:bodyPr>
          <a:lstStyle/>
          <a:p>
            <a:pPr marL="0" lvl="1" indent="0">
              <a:buNone/>
            </a:pPr>
            <a:r>
              <a:rPr lang="en-US" sz="2600" dirty="0" smtClean="0"/>
              <a:t>2012:  GEOCON v2.0                               </a:t>
            </a:r>
            <a:r>
              <a:rPr lang="en-US" sz="2600" dirty="0" smtClean="0">
                <a:solidFill>
                  <a:srgbClr val="000099"/>
                </a:solidFill>
                <a:sym typeface="Wingdings" panose="05000000000000000000" pitchFamily="2" charset="2"/>
              </a:rPr>
              <a:t>SAME TRANSFORMATIONS</a:t>
            </a:r>
          </a:p>
          <a:p>
            <a:pPr marL="1771650" lvl="5" indent="0">
              <a:buNone/>
            </a:pPr>
            <a:r>
              <a:rPr lang="en-US" dirty="0" smtClean="0">
                <a:solidFill>
                  <a:schemeClr val="tx1"/>
                </a:solidFill>
              </a:rPr>
              <a:t>One combined “GEOCON” program</a:t>
            </a:r>
            <a:endParaRPr lang="en-US" dirty="0">
              <a:solidFill>
                <a:srgbClr val="000099"/>
              </a:solidFill>
            </a:endParaRPr>
          </a:p>
          <a:p>
            <a:pPr marL="1771650" lvl="5" indent="0">
              <a:buNone/>
            </a:pPr>
            <a:r>
              <a:rPr lang="en-US" dirty="0" smtClean="0">
                <a:solidFill>
                  <a:schemeClr val="tx1"/>
                </a:solidFill>
              </a:rPr>
              <a:t>HARN </a:t>
            </a:r>
            <a:r>
              <a:rPr lang="en-US" dirty="0">
                <a:solidFill>
                  <a:schemeClr val="tx1"/>
                </a:solidFill>
              </a:rPr>
              <a:t>&amp; </a:t>
            </a:r>
            <a:r>
              <a:rPr lang="en-US" dirty="0" smtClean="0">
                <a:solidFill>
                  <a:schemeClr val="tx1"/>
                </a:solidFill>
              </a:rPr>
              <a:t>FBN Adjustment results accounted for on state by state basis</a:t>
            </a:r>
            <a:endParaRPr lang="en-US" dirty="0">
              <a:solidFill>
                <a:srgbClr val="000099"/>
              </a:solidFill>
            </a:endParaRPr>
          </a:p>
          <a:p>
            <a:pPr marL="1771650" lvl="5" indent="0">
              <a:buNone/>
            </a:pPr>
            <a:r>
              <a:rPr lang="en-US" dirty="0" smtClean="0">
                <a:solidFill>
                  <a:schemeClr val="tx1"/>
                </a:solidFill>
              </a:rPr>
              <a:t>2007 &amp; 2011 Nationwide</a:t>
            </a:r>
            <a:endParaRPr lang="en-US" dirty="0" smtClean="0">
              <a:solidFill>
                <a:srgbClr val="000099"/>
              </a:solidFill>
            </a:endParaRPr>
          </a:p>
        </p:txBody>
      </p:sp>
    </p:spTree>
    <p:extLst>
      <p:ext uri="{BB962C8B-B14F-4D97-AF65-F5344CB8AC3E}">
        <p14:creationId xmlns:p14="http://schemas.microsoft.com/office/powerpoint/2010/main" val="338669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build="p"/>
      <p:bldP spid="1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9"/>
                </a:solidFill>
              </a:rPr>
              <a:t>Historical Overview:  </a:t>
            </a:r>
            <a:r>
              <a:rPr lang="en-US" sz="2400" b="1" u="sng" dirty="0" smtClean="0">
                <a:solidFill>
                  <a:srgbClr val="000099"/>
                </a:solidFill>
              </a:rPr>
              <a:t>Problems</a:t>
            </a:r>
            <a:endParaRPr lang="en-US" sz="2400" b="1" u="sng" dirty="0">
              <a:solidFill>
                <a:srgbClr val="000099"/>
              </a:solidFill>
            </a:endParaRPr>
          </a:p>
        </p:txBody>
      </p:sp>
      <p:sp>
        <p:nvSpPr>
          <p:cNvPr id="4" name="Content Placeholder 3"/>
          <p:cNvSpPr>
            <a:spLocks noGrp="1"/>
          </p:cNvSpPr>
          <p:nvPr>
            <p:ph sz="half" idx="1"/>
          </p:nvPr>
        </p:nvSpPr>
        <p:spPr>
          <a:xfrm>
            <a:off x="457200" y="1600200"/>
            <a:ext cx="8154140" cy="4525963"/>
          </a:xfrm>
        </p:spPr>
        <p:txBody>
          <a:bodyPr>
            <a:normAutofit/>
          </a:bodyPr>
          <a:lstStyle/>
          <a:p>
            <a:r>
              <a:rPr lang="en-US" dirty="0" smtClean="0"/>
              <a:t>Multiple DOS based programs</a:t>
            </a:r>
          </a:p>
          <a:p>
            <a:r>
              <a:rPr lang="en-US" dirty="0" smtClean="0"/>
              <a:t>Lack of documentation</a:t>
            </a:r>
          </a:p>
          <a:p>
            <a:r>
              <a:rPr lang="en-US" dirty="0" smtClean="0"/>
              <a:t>Inconsistent decision making </a:t>
            </a:r>
          </a:p>
          <a:p>
            <a:pPr lvl="1"/>
            <a:r>
              <a:rPr lang="en-US" dirty="0" smtClean="0"/>
              <a:t>Accuracy reporting</a:t>
            </a:r>
          </a:p>
          <a:p>
            <a:pPr lvl="1"/>
            <a:r>
              <a:rPr lang="en-US" dirty="0" smtClean="0"/>
              <a:t>State vs nationwide grids</a:t>
            </a:r>
          </a:p>
          <a:p>
            <a:pPr lvl="1"/>
            <a:r>
              <a:rPr lang="en-US" dirty="0" smtClean="0"/>
              <a:t>Skipping over transformations </a:t>
            </a:r>
          </a:p>
          <a:p>
            <a:r>
              <a:rPr lang="en-US" dirty="0" smtClean="0"/>
              <a:t>“Missteps” made by NGS…</a:t>
            </a:r>
          </a:p>
          <a:p>
            <a:pPr lvl="2"/>
            <a:r>
              <a:rPr lang="en-US" dirty="0" smtClean="0"/>
              <a:t>Too many to list, can read in the report.</a:t>
            </a:r>
          </a:p>
          <a:p>
            <a:pPr lvl="2"/>
            <a:endParaRPr lang="en-US" dirty="0" smtClean="0"/>
          </a:p>
        </p:txBody>
      </p:sp>
    </p:spTree>
    <p:extLst>
      <p:ext uri="{BB962C8B-B14F-4D97-AF65-F5344CB8AC3E}">
        <p14:creationId xmlns:p14="http://schemas.microsoft.com/office/powerpoint/2010/main" val="7771944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NADCON v5.0?</a:t>
            </a:r>
            <a:endParaRPr lang="en-US" dirty="0"/>
          </a:p>
        </p:txBody>
      </p:sp>
      <p:sp>
        <p:nvSpPr>
          <p:cNvPr id="3" name="Content Placeholder 2"/>
          <p:cNvSpPr>
            <a:spLocks noGrp="1"/>
          </p:cNvSpPr>
          <p:nvPr>
            <p:ph sz="half" idx="1"/>
          </p:nvPr>
        </p:nvSpPr>
        <p:spPr>
          <a:xfrm>
            <a:off x="5019952" y="1524000"/>
            <a:ext cx="4038600" cy="4525963"/>
          </a:xfrm>
        </p:spPr>
        <p:txBody>
          <a:bodyPr>
            <a:normAutofit/>
          </a:bodyPr>
          <a:lstStyle/>
          <a:p>
            <a:pPr marL="0" indent="0">
              <a:buNone/>
            </a:pPr>
            <a:r>
              <a:rPr lang="en-US" i="1" dirty="0" smtClean="0"/>
              <a:t>How?</a:t>
            </a:r>
          </a:p>
          <a:p>
            <a:r>
              <a:rPr lang="en-US" dirty="0" smtClean="0"/>
              <a:t>Fresh pull of IDB</a:t>
            </a:r>
          </a:p>
          <a:p>
            <a:r>
              <a:rPr lang="en-US" dirty="0" smtClean="0"/>
              <a:t>New suite of analysis tools</a:t>
            </a:r>
          </a:p>
          <a:p>
            <a:r>
              <a:rPr lang="en-US" dirty="0" smtClean="0"/>
              <a:t>New grids from scratch</a:t>
            </a:r>
          </a:p>
          <a:p>
            <a:r>
              <a:rPr lang="en-US" dirty="0" smtClean="0"/>
              <a:t>No realizations skipped</a:t>
            </a:r>
          </a:p>
          <a:p>
            <a:r>
              <a:rPr lang="en-US" dirty="0" smtClean="0"/>
              <a:t>Make available through Geodetic Toolkit</a:t>
            </a:r>
            <a:endParaRPr lang="en-US" dirty="0"/>
          </a:p>
        </p:txBody>
      </p:sp>
      <p:sp>
        <p:nvSpPr>
          <p:cNvPr id="4" name="Content Placeholder 3"/>
          <p:cNvSpPr>
            <a:spLocks noGrp="1"/>
          </p:cNvSpPr>
          <p:nvPr>
            <p:ph sz="half" idx="2"/>
          </p:nvPr>
        </p:nvSpPr>
        <p:spPr>
          <a:xfrm>
            <a:off x="247075" y="1524000"/>
            <a:ext cx="4038600" cy="4525963"/>
          </a:xfrm>
        </p:spPr>
        <p:txBody>
          <a:bodyPr>
            <a:normAutofit/>
          </a:bodyPr>
          <a:lstStyle/>
          <a:p>
            <a:pPr marL="0" indent="0">
              <a:buNone/>
            </a:pPr>
            <a:r>
              <a:rPr lang="en-US" i="1" dirty="0" smtClean="0"/>
              <a:t>Transformations and error estimates for any point within a regional boundary, provided through biquadratic interpolation off of a grid</a:t>
            </a:r>
          </a:p>
          <a:p>
            <a:r>
              <a:rPr lang="en-US" dirty="0" err="1" smtClean="0"/>
              <a:t>Lat</a:t>
            </a:r>
            <a:r>
              <a:rPr lang="en-US" dirty="0" smtClean="0"/>
              <a:t>/</a:t>
            </a:r>
            <a:r>
              <a:rPr lang="en-US" dirty="0" err="1" smtClean="0"/>
              <a:t>lon</a:t>
            </a:r>
            <a:r>
              <a:rPr lang="en-US" dirty="0" smtClean="0"/>
              <a:t> in </a:t>
            </a:r>
            <a:r>
              <a:rPr lang="en-US" dirty="0" err="1" smtClean="0"/>
              <a:t>arcseconds</a:t>
            </a:r>
            <a:endParaRPr lang="en-US" dirty="0" smtClean="0"/>
          </a:p>
          <a:p>
            <a:r>
              <a:rPr lang="en-US" dirty="0" smtClean="0"/>
              <a:t>Ellipsoidal height in meters</a:t>
            </a:r>
            <a:endParaRPr lang="en-US" dirty="0"/>
          </a:p>
        </p:txBody>
      </p:sp>
    </p:spTree>
    <p:extLst>
      <p:ext uri="{BB962C8B-B14F-4D97-AF65-F5344CB8AC3E}">
        <p14:creationId xmlns:p14="http://schemas.microsoft.com/office/powerpoint/2010/main" val="29333268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04"/>
            <a:ext cx="9144000" cy="708122"/>
          </a:xfrm>
          <a:solidFill>
            <a:schemeClr val="bg1"/>
          </a:solidFill>
        </p:spPr>
        <p:txBody>
          <a:bodyPr/>
          <a:lstStyle/>
          <a:p>
            <a:r>
              <a:rPr lang="en-US" dirty="0" smtClean="0">
                <a:solidFill>
                  <a:srgbClr val="000099"/>
                </a:solidFill>
              </a:rPr>
              <a:t>NADCON 5 in the Geodetic Toolkit</a:t>
            </a:r>
            <a:endParaRPr lang="en-US" dirty="0">
              <a:solidFill>
                <a:srgbClr val="000099"/>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 y="742051"/>
            <a:ext cx="5590474" cy="611594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387364" y="2141621"/>
            <a:ext cx="21531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33CC"/>
                </a:solidFill>
                <a:effectLst/>
                <a:uLnTx/>
                <a:uFillTx/>
                <a:latin typeface="Arial"/>
                <a:cs typeface="Arial"/>
                <a:sym typeface="Arial"/>
              </a:rPr>
              <a:t>CURRENTLY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33CC"/>
                </a:solidFill>
                <a:effectLst/>
                <a:uLnTx/>
                <a:uFillTx/>
                <a:latin typeface="Arial"/>
                <a:cs typeface="Arial"/>
                <a:sym typeface="Arial"/>
              </a:rPr>
              <a: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33CC"/>
                </a:solidFill>
                <a:effectLst/>
                <a:uLnTx/>
                <a:uFillTx/>
                <a:latin typeface="Arial"/>
                <a:cs typeface="Arial"/>
                <a:sym typeface="Arial"/>
              </a:rPr>
              <a:t>BETA</a:t>
            </a:r>
            <a:endParaRPr kumimoji="0" lang="en-US" sz="2400" b="1" i="0" u="none" strike="noStrike" kern="0" cap="none" spc="0" normalizeH="0" baseline="0" noProof="0" dirty="0">
              <a:ln>
                <a:noFill/>
              </a:ln>
              <a:solidFill>
                <a:srgbClr val="FF33CC"/>
              </a:solidFill>
              <a:effectLst/>
              <a:uLnTx/>
              <a:uFillTx/>
              <a:latin typeface="Arial"/>
              <a:cs typeface="Arial"/>
              <a:sym typeface="Arial"/>
            </a:endParaRPr>
          </a:p>
        </p:txBody>
      </p:sp>
    </p:spTree>
    <p:extLst>
      <p:ext uri="{BB962C8B-B14F-4D97-AF65-F5344CB8AC3E}">
        <p14:creationId xmlns:p14="http://schemas.microsoft.com/office/powerpoint/2010/main" val="4354829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 y="590550"/>
            <a:ext cx="2962148"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Arial"/>
                <a:cs typeface="Arial"/>
                <a:sym typeface="Arial"/>
              </a:rPr>
              <a:t>NAD 83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Allowable Regions: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CONUS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Alaska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Hawaii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PR/VI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Guam/CNMI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St. Paul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St. George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St. Lawrence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smtClean="0">
              <a:ln>
                <a:noFill/>
              </a:ln>
              <a:solidFill>
                <a:srgbClr val="000000"/>
              </a:solidFill>
              <a:effectLst/>
              <a:uLnTx/>
              <a:uFillTx/>
              <a:latin typeface="Arial"/>
              <a:cs typeface="Arial"/>
              <a:sym typeface="Arial"/>
            </a:endParaRPr>
          </a:p>
        </p:txBody>
      </p:sp>
      <p:grpSp>
        <p:nvGrpSpPr>
          <p:cNvPr id="2" name="Group 1"/>
          <p:cNvGrpSpPr/>
          <p:nvPr/>
        </p:nvGrpSpPr>
        <p:grpSpPr>
          <a:xfrm>
            <a:off x="1783583" y="426492"/>
            <a:ext cx="6740236" cy="6278049"/>
            <a:chOff x="1546514" y="494226"/>
            <a:chExt cx="6740236" cy="6278049"/>
          </a:xfrm>
        </p:grpSpPr>
        <p:sp>
          <p:nvSpPr>
            <p:cNvPr id="4" name="Oval 3"/>
            <p:cNvSpPr/>
            <p:nvPr/>
          </p:nvSpPr>
          <p:spPr>
            <a:xfrm>
              <a:off x="1546514" y="2124075"/>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6" name="Oval 5"/>
            <p:cNvSpPr/>
            <p:nvPr/>
          </p:nvSpPr>
          <p:spPr>
            <a:xfrm>
              <a:off x="2578678" y="5084989"/>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sym typeface="Arial"/>
                </a:rPr>
                <a:t>USNG</a:t>
              </a: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7" name="Oval 6"/>
            <p:cNvSpPr/>
            <p:nvPr/>
          </p:nvSpPr>
          <p:spPr>
            <a:xfrm>
              <a:off x="5737514" y="5095875"/>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 name="Oval 7"/>
            <p:cNvSpPr/>
            <p:nvPr/>
          </p:nvSpPr>
          <p:spPr>
            <a:xfrm>
              <a:off x="6610350" y="2124075"/>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sym typeface="Arial"/>
                </a:rPr>
                <a:t>SPC</a:t>
              </a: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9" name="Oval 8"/>
            <p:cNvSpPr/>
            <p:nvPr/>
          </p:nvSpPr>
          <p:spPr>
            <a:xfrm>
              <a:off x="4095750" y="494226"/>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1400" b="0"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1400" b="0"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1400" b="0"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19" name="Straight Connector 18"/>
            <p:cNvCxnSpPr/>
            <p:nvPr/>
          </p:nvCxnSpPr>
          <p:spPr>
            <a:xfrm flipH="1">
              <a:off x="3680114" y="2124075"/>
              <a:ext cx="91440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70514" y="1666875"/>
              <a:ext cx="1073727"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09805" y="1666875"/>
              <a:ext cx="1094509" cy="832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04114" y="2099334"/>
              <a:ext cx="1014845" cy="30727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9489489">
              <a:off x="2963259" y="1513953"/>
              <a:ext cx="9072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x</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yz2plh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plh2xyz</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p:cNvSpPr txBox="1"/>
            <p:nvPr/>
          </p:nvSpPr>
          <p:spPr>
            <a:xfrm rot="19489489">
              <a:off x="3214246" y="2090720"/>
              <a:ext cx="10334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0000"/>
                  </a:solidFill>
                  <a:effectLst/>
                  <a:uLnTx/>
                  <a:uFillTx/>
                  <a:latin typeface="Arial"/>
                  <a:cs typeface="Arial"/>
                  <a:sym typeface="Arial"/>
                </a:rPr>
                <a:t>a,f</a:t>
              </a:r>
              <a:r>
                <a:rPr kumimoji="0" lang="en-US" sz="1400" b="0" i="0" u="none" strike="noStrike" kern="0" cap="none" spc="0" normalizeH="0" baseline="0" noProof="0" dirty="0" smtClean="0">
                  <a:ln>
                    <a:noFill/>
                  </a:ln>
                  <a:solidFill>
                    <a:srgbClr val="FF0000"/>
                  </a:solidFill>
                  <a:effectLst/>
                  <a:uLnTx/>
                  <a:uFillTx/>
                  <a:latin typeface="Arial"/>
                  <a:cs typeface="Arial"/>
                  <a:sym typeface="Arial"/>
                </a:rPr>
                <a:t> (GRS 80)</a:t>
              </a:r>
            </a:p>
          </p:txBody>
        </p:sp>
        <p:sp>
          <p:nvSpPr>
            <p:cNvPr id="32" name="TextBox 31"/>
            <p:cNvSpPr txBox="1"/>
            <p:nvPr/>
          </p:nvSpPr>
          <p:spPr>
            <a:xfrm rot="20628690">
              <a:off x="5901373" y="3897329"/>
              <a:ext cx="7473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UTMS</a:t>
              </a:r>
            </a:p>
          </p:txBody>
        </p:sp>
        <p:sp>
          <p:nvSpPr>
            <p:cNvPr id="33" name="TextBox 32"/>
            <p:cNvSpPr txBox="1"/>
            <p:nvPr/>
          </p:nvSpPr>
          <p:spPr>
            <a:xfrm rot="20516042">
              <a:off x="6048357" y="4122073"/>
              <a:ext cx="9135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FF0000"/>
                  </a:solidFill>
                  <a:effectLst/>
                  <a:uLnTx/>
                  <a:uFillTx/>
                  <a:latin typeface="Arial"/>
                  <a:cs typeface="Arial"/>
                  <a:sym typeface="Arial"/>
                </a:rPr>
                <a:t>a,f</a:t>
              </a:r>
              <a:r>
                <a:rPr kumimoji="0" lang="en-US" sz="1200" b="0" i="0" u="none" strike="noStrike" kern="0" cap="none" spc="0" normalizeH="0" baseline="0" noProof="0" dirty="0" smtClean="0">
                  <a:ln>
                    <a:noFill/>
                  </a:ln>
                  <a:solidFill>
                    <a:srgbClr val="FF0000"/>
                  </a:solidFill>
                  <a:effectLst/>
                  <a:uLnTx/>
                  <a:uFillTx/>
                  <a:latin typeface="Arial"/>
                  <a:cs typeface="Arial"/>
                  <a:sym typeface="Arial"/>
                </a:rPr>
                <a:t> (GRS 80)</a:t>
              </a:r>
            </a:p>
          </p:txBody>
        </p:sp>
        <p:sp>
          <p:nvSpPr>
            <p:cNvPr id="36" name="TextBox 35"/>
            <p:cNvSpPr txBox="1"/>
            <p:nvPr/>
          </p:nvSpPr>
          <p:spPr>
            <a:xfrm rot="2236872">
              <a:off x="5972684" y="1742163"/>
              <a:ext cx="766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SPC83</a:t>
              </a:r>
            </a:p>
          </p:txBody>
        </p:sp>
        <p:sp>
          <p:nvSpPr>
            <p:cNvPr id="37" name="TextBox 36"/>
            <p:cNvSpPr txBox="1"/>
            <p:nvPr/>
          </p:nvSpPr>
          <p:spPr>
            <a:xfrm rot="2362193">
              <a:off x="5586867" y="1985960"/>
              <a:ext cx="9492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Arial"/>
                  <a:cs typeface="Arial"/>
                  <a:sym typeface="Arial"/>
                </a:rPr>
                <a:t>NAD 83 </a:t>
              </a:r>
            </a:p>
          </p:txBody>
        </p:sp>
        <p:sp>
          <p:nvSpPr>
            <p:cNvPr id="38" name="TextBox 37"/>
            <p:cNvSpPr txBox="1"/>
            <p:nvPr/>
          </p:nvSpPr>
          <p:spPr>
            <a:xfrm rot="923916">
              <a:off x="4147638" y="3621989"/>
              <a:ext cx="732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USNG</a:t>
              </a:r>
            </a:p>
          </p:txBody>
        </p:sp>
        <p:sp>
          <p:nvSpPr>
            <p:cNvPr id="40" name="TextBox 39"/>
            <p:cNvSpPr txBox="1"/>
            <p:nvPr/>
          </p:nvSpPr>
          <p:spPr>
            <a:xfrm rot="1127199">
              <a:off x="4008015" y="3909116"/>
              <a:ext cx="9492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Arial"/>
                  <a:cs typeface="Arial"/>
                  <a:sym typeface="Arial"/>
                </a:rPr>
                <a:t>NAD 83 </a:t>
              </a:r>
            </a:p>
          </p:txBody>
        </p:sp>
        <p:cxnSp>
          <p:nvCxnSpPr>
            <p:cNvPr id="43" name="Straight Connector 42"/>
            <p:cNvCxnSpPr/>
            <p:nvPr/>
          </p:nvCxnSpPr>
          <p:spPr>
            <a:xfrm>
              <a:off x="4255078" y="6116413"/>
              <a:ext cx="15170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647167" y="5576964"/>
              <a:ext cx="732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USNG</a:t>
              </a:r>
            </a:p>
          </p:txBody>
        </p:sp>
        <p:sp>
          <p:nvSpPr>
            <p:cNvPr id="46" name="TextBox 45"/>
            <p:cNvSpPr txBox="1"/>
            <p:nvPr/>
          </p:nvSpPr>
          <p:spPr>
            <a:xfrm>
              <a:off x="4543298" y="6116413"/>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Arial"/>
                  <a:cs typeface="Arial"/>
                  <a:sym typeface="Arial"/>
                </a:rPr>
                <a:t>NAD 83</a:t>
              </a:r>
            </a:p>
          </p:txBody>
        </p:sp>
      </p:grpSp>
    </p:spTree>
    <p:extLst>
      <p:ext uri="{BB962C8B-B14F-4D97-AF65-F5344CB8AC3E}">
        <p14:creationId xmlns:p14="http://schemas.microsoft.com/office/powerpoint/2010/main" val="1077275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6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p:nvPr/>
        </p:nvGrpSpPr>
        <p:grpSpPr>
          <a:xfrm rot="19510649">
            <a:off x="6510800" y="4158173"/>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0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solidFill>
                  <a:effectLst/>
                  <a:uLnTx/>
                  <a:uFillTx/>
                  <a:latin typeface="Arial"/>
                  <a:ea typeface="+mn-ea"/>
                  <a:cs typeface="+mn-cs"/>
                  <a:sym typeface="Arial"/>
                </a:rPr>
                <a:t>USNG</a:t>
              </a:r>
              <a:endParaRPr kumimoji="0" lang="en-US" sz="105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sym typeface="Arial"/>
                </a:rPr>
                <a:t>SPC</a:t>
              </a:r>
              <a:endParaRPr kumimoji="0" lang="en-US" sz="1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5059204"/>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0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solidFill>
                  <a:effectLst/>
                  <a:uLnTx/>
                  <a:uFillTx/>
                  <a:latin typeface="Arial"/>
                  <a:ea typeface="+mn-ea"/>
                  <a:cs typeface="+mn-cs"/>
                  <a:sym typeface="Arial"/>
                </a:rPr>
                <a:t>USNG</a:t>
              </a:r>
              <a:endParaRPr kumimoji="0" lang="en-US" sz="105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sym typeface="Arial"/>
                </a:rPr>
                <a:t>SPC</a:t>
              </a:r>
              <a:endParaRPr kumimoji="0" lang="en-US" sz="1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951012"/>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0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solidFill>
                  <a:effectLst/>
                  <a:uLnTx/>
                  <a:uFillTx/>
                  <a:latin typeface="Arial"/>
                  <a:ea typeface="+mn-ea"/>
                  <a:cs typeface="+mn-cs"/>
                  <a:sym typeface="Arial"/>
                </a:rPr>
                <a:t>USNG</a:t>
              </a:r>
              <a:endParaRPr kumimoji="0" lang="en-US" sz="105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sym typeface="Arial"/>
                </a:rPr>
                <a:t>SPC</a:t>
              </a:r>
              <a:endParaRPr kumimoji="0" lang="en-US" sz="1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446785" y="4313571"/>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0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solidFill>
                  <a:effectLst/>
                  <a:uLnTx/>
                  <a:uFillTx/>
                  <a:latin typeface="Arial"/>
                  <a:ea typeface="+mn-ea"/>
                  <a:cs typeface="+mn-cs"/>
                  <a:sym typeface="Arial"/>
                </a:rPr>
                <a:t>USNG</a:t>
              </a:r>
              <a:endParaRPr kumimoji="0" lang="en-US" sz="105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sym typeface="Arial"/>
                </a:rPr>
                <a:t>SPC</a:t>
              </a:r>
              <a:endParaRPr kumimoji="0" lang="en-US" sz="1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7172927" y="24569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0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solidFill>
                  <a:effectLst/>
                  <a:uLnTx/>
                  <a:uFillTx/>
                  <a:latin typeface="Arial"/>
                  <a:ea typeface="+mn-ea"/>
                  <a:cs typeface="+mn-cs"/>
                  <a:sym typeface="Arial"/>
                </a:rPr>
                <a:t>USNG</a:t>
              </a:r>
              <a:endParaRPr kumimoji="0" lang="en-US" sz="105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sym typeface="Arial"/>
                </a:rPr>
                <a:t>SPC</a:t>
              </a:r>
              <a:endParaRPr kumimoji="0" lang="en-US" sz="1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097156"/>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0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solidFill>
                  <a:effectLst/>
                  <a:uLnTx/>
                  <a:uFillTx/>
                  <a:latin typeface="Arial"/>
                  <a:ea typeface="+mn-ea"/>
                  <a:cs typeface="+mn-cs"/>
                  <a:sym typeface="Arial"/>
                </a:rPr>
                <a:t>USNG</a:t>
              </a:r>
              <a:endParaRPr kumimoji="0" lang="en-US" sz="105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sym typeface="Arial"/>
                </a:rPr>
                <a:t>SPC</a:t>
              </a:r>
              <a:endParaRPr kumimoji="0" lang="en-US" sz="1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136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0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97" name="Straight Connector 96"/>
          <p:cNvCxnSpPr>
            <a:stCxn id="95" idx="3"/>
            <a:endCxn id="91" idx="7"/>
          </p:cNvCxnSpPr>
          <p:nvPr/>
        </p:nvCxnSpPr>
        <p:spPr>
          <a:xfrm rot="6262407" flipH="1">
            <a:off x="1421072"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264502" y="113250"/>
            <a:ext cx="2736647"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99"/>
                </a:solidFill>
                <a:effectLst/>
                <a:uLnTx/>
                <a:uFillTx/>
                <a:latin typeface="Arial"/>
                <a:cs typeface="Arial"/>
                <a:sym typeface="Arial"/>
              </a:rPr>
              <a:t>Region:  CONUS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NADCON 5 connections in RED</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02" name="Group 101"/>
          <p:cNvGrpSpPr/>
          <p:nvPr/>
        </p:nvGrpSpPr>
        <p:grpSpPr>
          <a:xfrm rot="17285526">
            <a:off x="7041719" y="2372974"/>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a:ea typeface="+mn-ea"/>
                  <a:cs typeface="+mn-cs"/>
                  <a:sym typeface="Arial"/>
                </a:rPr>
                <a:t>X, Y, Z</a:t>
              </a:r>
              <a:endParaRPr kumimoji="0" lang="en-US" sz="10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solidFill>
                  <a:effectLst/>
                  <a:uLnTx/>
                  <a:uFillTx/>
                  <a:latin typeface="Arial"/>
                  <a:ea typeface="+mn-ea"/>
                  <a:cs typeface="+mn-cs"/>
                  <a:sym typeface="Arial"/>
                </a:rPr>
                <a:t>USNG</a:t>
              </a:r>
              <a:endParaRPr kumimoji="0" lang="en-US" sz="105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sym typeface="Arial"/>
                </a:rPr>
                <a:t>UTM</a:t>
              </a:r>
              <a:endParaRPr kumimoji="0" lang="en-US"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sym typeface="Arial"/>
                </a:rPr>
                <a:t>SPC</a:t>
              </a:r>
              <a:endParaRPr kumimoji="0" lang="en-US" sz="1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f</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900" b="1" i="0" u="none" strike="noStrike" kern="0" cap="none" spc="0" normalizeH="0" baseline="0" noProof="0" dirty="0" smtClean="0">
                  <a:ln>
                    <a:noFill/>
                  </a:ln>
                  <a:solidFill>
                    <a:srgbClr val="000000"/>
                  </a:solidFill>
                  <a:effectLst/>
                  <a:uLnTx/>
                  <a:uFillTx/>
                  <a:latin typeface="Symbol" panose="05050102010706020507" pitchFamily="18" charset="2"/>
                  <a:ea typeface="+mn-ea"/>
                  <a:cs typeface="+mn-cs"/>
                  <a:sym typeface="Arial"/>
                </a:rPr>
                <a:t>l</a:t>
              </a:r>
              <a:r>
                <a:rPr kumimoji="0" lang="en-US" sz="900" b="1" i="0" u="none" strike="noStrike" kern="0" cap="none" spc="0" normalizeH="0" baseline="0" noProof="0" dirty="0" smtClean="0">
                  <a:ln>
                    <a:noFill/>
                  </a:ln>
                  <a:solidFill>
                    <a:srgbClr val="000000"/>
                  </a:solidFill>
                  <a:effectLst/>
                  <a:uLnTx/>
                  <a:uFillTx/>
                  <a:latin typeface="Arial"/>
                  <a:ea typeface="+mn-ea"/>
                  <a:cs typeface="+mn-cs"/>
                  <a:sym typeface="Arial"/>
                </a:rPr>
                <a:t>, h</a:t>
              </a: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116274" y="1026303"/>
            <a:ext cx="5854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latin typeface="Arial"/>
                <a:cs typeface="Arial"/>
                <a:sym typeface="Arial"/>
              </a:rPr>
              <a:t>USSD</a:t>
            </a:r>
            <a:endParaRPr kumimoji="0" lang="en-US" sz="1400" b="1" i="0" u="none" strike="noStrike" kern="0" cap="none" spc="0" normalizeH="0" baseline="0" noProof="0" dirty="0">
              <a:ln>
                <a:noFill/>
              </a:ln>
              <a:solidFill>
                <a:srgbClr val="7030A0"/>
              </a:solidFill>
              <a:effectLst/>
              <a:uLnTx/>
              <a:uFillTx/>
              <a:latin typeface="Arial"/>
              <a:cs typeface="Arial"/>
              <a:sym typeface="Arial"/>
            </a:endParaRPr>
          </a:p>
        </p:txBody>
      </p:sp>
      <p:sp>
        <p:nvSpPr>
          <p:cNvPr id="114" name="TextBox 113"/>
          <p:cNvSpPr txBox="1"/>
          <p:nvPr/>
        </p:nvSpPr>
        <p:spPr>
          <a:xfrm>
            <a:off x="2095446" y="2559354"/>
            <a:ext cx="7489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latin typeface="Arial"/>
                <a:cs typeface="Arial"/>
                <a:sym typeface="Arial"/>
              </a:rPr>
              <a:t>NAD 27</a:t>
            </a:r>
            <a:endParaRPr kumimoji="0" lang="en-US" sz="1400" b="1" i="0" u="none" strike="noStrike" kern="0" cap="none" spc="0" normalizeH="0" baseline="0" noProof="0" dirty="0">
              <a:ln>
                <a:noFill/>
              </a:ln>
              <a:solidFill>
                <a:srgbClr val="7030A0"/>
              </a:solidFill>
              <a:effectLst/>
              <a:uLnTx/>
              <a:uFillTx/>
              <a:latin typeface="Arial"/>
              <a:cs typeface="Arial"/>
              <a:sym typeface="Arial"/>
            </a:endParaRPr>
          </a:p>
        </p:txBody>
      </p:sp>
      <p:sp>
        <p:nvSpPr>
          <p:cNvPr id="115" name="TextBox 114"/>
          <p:cNvSpPr txBox="1"/>
          <p:nvPr/>
        </p:nvSpPr>
        <p:spPr>
          <a:xfrm>
            <a:off x="1969358" y="4231743"/>
            <a:ext cx="12666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latin typeface="Arial"/>
                <a:cs typeface="Arial"/>
                <a:sym typeface="Arial"/>
              </a:rPr>
              <a:t>NAD 83 (1986)</a:t>
            </a:r>
            <a:endParaRPr kumimoji="0" lang="en-US" sz="1400" b="1" i="0" u="none" strike="noStrike" kern="0" cap="none" spc="0" normalizeH="0" baseline="0" noProof="0" dirty="0">
              <a:ln>
                <a:noFill/>
              </a:ln>
              <a:solidFill>
                <a:srgbClr val="7030A0"/>
              </a:solidFill>
              <a:effectLst/>
              <a:uLnTx/>
              <a:uFillTx/>
              <a:latin typeface="Arial"/>
              <a:cs typeface="Arial"/>
              <a:sym typeface="Arial"/>
            </a:endParaRPr>
          </a:p>
        </p:txBody>
      </p:sp>
      <p:sp>
        <p:nvSpPr>
          <p:cNvPr id="116" name="TextBox 115"/>
          <p:cNvSpPr txBox="1"/>
          <p:nvPr/>
        </p:nvSpPr>
        <p:spPr>
          <a:xfrm>
            <a:off x="5761239" y="2842975"/>
            <a:ext cx="12666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latin typeface="Arial"/>
                <a:cs typeface="Arial"/>
                <a:sym typeface="Arial"/>
              </a:rPr>
              <a:t>NAD 83 (2011)</a:t>
            </a:r>
            <a:endParaRPr kumimoji="0" lang="en-US" sz="1400" b="1" i="0" u="none" strike="noStrike" kern="0" cap="none" spc="0" normalizeH="0" baseline="0" noProof="0" dirty="0">
              <a:ln>
                <a:noFill/>
              </a:ln>
              <a:solidFill>
                <a:srgbClr val="7030A0"/>
              </a:solidFill>
              <a:effectLst/>
              <a:uLnTx/>
              <a:uFillTx/>
              <a:latin typeface="Arial"/>
              <a:cs typeface="Arial"/>
              <a:sym typeface="Arial"/>
            </a:endParaRPr>
          </a:p>
        </p:txBody>
      </p:sp>
      <p:sp>
        <p:nvSpPr>
          <p:cNvPr id="117" name="TextBox 116"/>
          <p:cNvSpPr txBox="1"/>
          <p:nvPr/>
        </p:nvSpPr>
        <p:spPr>
          <a:xfrm>
            <a:off x="5244045" y="4008700"/>
            <a:ext cx="16544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latin typeface="Arial"/>
                <a:cs typeface="Arial"/>
                <a:sym typeface="Arial"/>
              </a:rPr>
              <a:t>NAD 83 (NSRS2007)</a:t>
            </a:r>
            <a:endParaRPr kumimoji="0" lang="en-US" sz="1400" b="1" i="0" u="none" strike="noStrike" kern="0" cap="none" spc="0" normalizeH="0" baseline="0" noProof="0" dirty="0">
              <a:ln>
                <a:noFill/>
              </a:ln>
              <a:solidFill>
                <a:srgbClr val="7030A0"/>
              </a:solidFill>
              <a:effectLst/>
              <a:uLnTx/>
              <a:uFillTx/>
              <a:latin typeface="Arial"/>
              <a:cs typeface="Arial"/>
              <a:sym typeface="Arial"/>
            </a:endParaRPr>
          </a:p>
        </p:txBody>
      </p:sp>
      <p:sp>
        <p:nvSpPr>
          <p:cNvPr id="118" name="TextBox 117"/>
          <p:cNvSpPr txBox="1"/>
          <p:nvPr/>
        </p:nvSpPr>
        <p:spPr>
          <a:xfrm>
            <a:off x="4836028" y="4581641"/>
            <a:ext cx="12025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latin typeface="Arial"/>
                <a:cs typeface="Arial"/>
                <a:sym typeface="Arial"/>
              </a:rPr>
              <a:t>NAD 83 (FBN)</a:t>
            </a:r>
            <a:endParaRPr kumimoji="0" lang="en-US" sz="1400" b="1" i="0" u="none" strike="noStrike" kern="0" cap="none" spc="0" normalizeH="0" baseline="0" noProof="0" dirty="0">
              <a:ln>
                <a:noFill/>
              </a:ln>
              <a:solidFill>
                <a:srgbClr val="7030A0"/>
              </a:solidFill>
              <a:effectLst/>
              <a:uLnTx/>
              <a:uFillTx/>
              <a:latin typeface="Arial"/>
              <a:cs typeface="Arial"/>
              <a:sym typeface="Arial"/>
            </a:endParaRPr>
          </a:p>
        </p:txBody>
      </p:sp>
      <p:sp>
        <p:nvSpPr>
          <p:cNvPr id="119" name="TextBox 118"/>
          <p:cNvSpPr txBox="1"/>
          <p:nvPr/>
        </p:nvSpPr>
        <p:spPr>
          <a:xfrm>
            <a:off x="2767875" y="4722285"/>
            <a:ext cx="13436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latin typeface="Arial"/>
                <a:cs typeface="Arial"/>
                <a:sym typeface="Arial"/>
              </a:rPr>
              <a:t>NAD 83 (HARN)</a:t>
            </a:r>
            <a:endParaRPr kumimoji="0" lang="en-US" sz="1400" b="1" i="0" u="none" strike="noStrike" kern="0" cap="none" spc="0" normalizeH="0" baseline="0" noProof="0" dirty="0">
              <a:ln>
                <a:noFill/>
              </a:ln>
              <a:solidFill>
                <a:srgbClr val="7030A0"/>
              </a:solidFill>
              <a:effectLst/>
              <a:uLnTx/>
              <a:uFillTx/>
              <a:latin typeface="Arial"/>
              <a:cs typeface="Arial"/>
              <a:sym typeface="Arial"/>
            </a:endParaRPr>
          </a:p>
        </p:txBody>
      </p:sp>
      <p:sp>
        <p:nvSpPr>
          <p:cNvPr id="120" name="TextBox 119"/>
          <p:cNvSpPr txBox="1"/>
          <p:nvPr/>
        </p:nvSpPr>
        <p:spPr>
          <a:xfrm>
            <a:off x="6682942" y="935416"/>
            <a:ext cx="6319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33CC"/>
                </a:solidFill>
                <a:effectLst/>
                <a:uLnTx/>
                <a:uFillTx/>
                <a:latin typeface="Arial"/>
                <a:cs typeface="Arial"/>
                <a:sym typeface="Arial"/>
              </a:rPr>
              <a:t>2022 </a:t>
            </a:r>
            <a:endParaRPr kumimoji="0" lang="en-US" sz="1400" b="1" i="0" u="none" strike="noStrike" kern="0" cap="none" spc="0" normalizeH="0" baseline="0" noProof="0" dirty="0">
              <a:ln>
                <a:noFill/>
              </a:ln>
              <a:solidFill>
                <a:srgbClr val="FF33CC"/>
              </a:solidFill>
              <a:effectLst/>
              <a:uLnTx/>
              <a:uFillTx/>
              <a:latin typeface="Arial"/>
              <a:cs typeface="Arial"/>
              <a:sym typeface="Arial"/>
            </a:endParaRPr>
          </a:p>
        </p:txBody>
      </p:sp>
      <p:cxnSp>
        <p:nvCxnSpPr>
          <p:cNvPr id="122" name="Straight Connector 121"/>
          <p:cNvCxnSpPr>
            <a:stCxn id="95" idx="6"/>
            <a:endCxn id="84" idx="2"/>
          </p:cNvCxnSpPr>
          <p:nvPr/>
        </p:nvCxnSpPr>
        <p:spPr>
          <a:xfrm flipH="1">
            <a:off x="1683096" y="1399861"/>
            <a:ext cx="102987" cy="1120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2965441"/>
            <a:ext cx="3088" cy="1651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121618" y="4880423"/>
            <a:ext cx="952437" cy="407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5179612"/>
            <a:ext cx="1743151" cy="1081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637240"/>
            <a:ext cx="1199705" cy="5423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244995"/>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73" idx="2"/>
            <a:endCxn id="107" idx="6"/>
          </p:cNvCxnSpPr>
          <p:nvPr/>
        </p:nvCxnSpPr>
        <p:spPr>
          <a:xfrm flipH="1">
            <a:off x="7515809" y="1310148"/>
            <a:ext cx="40465" cy="150025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8300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p:nvPr/>
        </p:nvSpPr>
        <p:spPr>
          <a:xfrm>
            <a:off x="81900" y="1358577"/>
            <a:ext cx="8975400" cy="5487000"/>
          </a:xfrm>
          <a:prstGeom prst="rect">
            <a:avLst/>
          </a:prstGeom>
          <a:noFill/>
          <a:ln>
            <a:noFill/>
          </a:ln>
        </p:spPr>
        <p:txBody>
          <a:bodyPr lIns="91425" tIns="45700" rIns="91425" bIns="45700" anchor="t" anchorCtr="0">
            <a:noAutofit/>
          </a:bodyPr>
          <a:lstStyle/>
          <a:p>
            <a:pPr marL="457200" marR="0" lvl="0"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It will “hold” everything.</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GNSS, leveling, gravity, </a:t>
            </a:r>
            <a:r>
              <a:rPr kumimoji="0" lang="en-US" sz="2400" b="0" i="0" u="none" strike="noStrike" kern="0" cap="none" spc="0" normalizeH="0" baseline="0" noProof="0" dirty="0" err="1">
                <a:ln>
                  <a:noFill/>
                </a:ln>
                <a:solidFill>
                  <a:srgbClr val="000099"/>
                </a:solidFill>
                <a:effectLst/>
                <a:uLnTx/>
                <a:uFillTx/>
                <a:latin typeface="Times New Roman"/>
                <a:ea typeface="Times New Roman"/>
                <a:cs typeface="Times New Roman"/>
                <a:sym typeface="Times New Roman"/>
              </a:rPr>
              <a:t>DoV</a:t>
            </a: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 etc.</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CORS and surveys</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Equipment descriptions &amp; histories, site logs, etc.</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Models</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Guidelines &amp; strategies</a:t>
            </a:r>
          </a:p>
          <a:p>
            <a:pPr marL="457200" marR="0" lvl="0" indent="-406400" algn="l" defTabSz="914400" rtl="0" eaLnBrk="1" fontAlgn="auto" latinLnBrk="0" hangingPunct="1">
              <a:lnSpc>
                <a:spcPct val="100000"/>
              </a:lnSpc>
              <a:spcBef>
                <a:spcPts val="100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It’s a tool, not just an archive of results.</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Searches and filters.</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Statistics</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Plots</a:t>
            </a:r>
          </a:p>
          <a:p>
            <a:pPr marL="914400" marR="0" lvl="1" indent="-406400" algn="l" defTabSz="914400" rtl="0" eaLnBrk="1" fontAlgn="auto" latinLnBrk="0" hangingPunct="1">
              <a:lnSpc>
                <a:spcPct val="100000"/>
              </a:lnSpc>
              <a:spcBef>
                <a:spcPts val="0"/>
              </a:spcBef>
              <a:spcAft>
                <a:spcPts val="0"/>
              </a:spcAft>
              <a:buClr>
                <a:srgbClr val="000000"/>
              </a:buClr>
              <a:buSzPct val="100000"/>
              <a:buFont typeface="Times New Roman"/>
              <a:buChar char="○"/>
              <a:tabLst/>
              <a:defRPr/>
            </a:pPr>
            <a:r>
              <a:rPr kumimoji="0" lang="en-US" sz="2400" b="0" i="0" u="none" strike="noStrike" kern="0" cap="none" spc="0" normalizeH="0" baseline="0" noProof="0" dirty="0" smtClean="0">
                <a:ln>
                  <a:noFill/>
                </a:ln>
                <a:solidFill>
                  <a:srgbClr val="000099"/>
                </a:solidFill>
                <a:effectLst/>
                <a:uLnTx/>
                <a:uFillTx/>
                <a:latin typeface="Times New Roman"/>
                <a:ea typeface="Times New Roman"/>
                <a:cs typeface="Times New Roman"/>
                <a:sym typeface="Times New Roman"/>
              </a:rPr>
              <a:t>Reports</a:t>
            </a:r>
          </a:p>
          <a:p>
            <a:pPr marL="508000" marR="0" lvl="1" algn="l" defTabSz="914400" rtl="0" eaLnBrk="1" fontAlgn="auto" latinLnBrk="0" hangingPunct="1">
              <a:lnSpc>
                <a:spcPct val="100000"/>
              </a:lnSpc>
              <a:spcBef>
                <a:spcPts val="0"/>
              </a:spcBef>
              <a:spcAft>
                <a:spcPts val="0"/>
              </a:spcAft>
              <a:buClr>
                <a:srgbClr val="000000"/>
              </a:buClr>
              <a:buSzPct val="100000"/>
              <a:tabLst/>
              <a:defRPr/>
            </a:pPr>
            <a:endParaRPr lang="en-US" sz="2400" dirty="0">
              <a:solidFill>
                <a:srgbClr val="000099"/>
              </a:solidFill>
              <a:latin typeface="Times New Roman"/>
              <a:ea typeface="Times New Roman"/>
              <a:cs typeface="Times New Roman"/>
              <a:sym typeface="Times New Roman"/>
            </a:endParaRPr>
          </a:p>
          <a:p>
            <a:pPr marR="0" lvl="1" algn="l" defTabSz="914400" rtl="0" eaLnBrk="1" fontAlgn="auto" latinLnBrk="0" hangingPunct="1">
              <a:lnSpc>
                <a:spcPct val="100000"/>
              </a:lnSpc>
              <a:spcBef>
                <a:spcPts val="0"/>
              </a:spcBef>
              <a:spcAft>
                <a:spcPts val="0"/>
              </a:spcAft>
              <a:buClr>
                <a:srgbClr val="000000"/>
              </a:buClr>
              <a:buSzPct val="100000"/>
              <a:tabLst/>
              <a:defRPr/>
            </a:pPr>
            <a:r>
              <a:rPr lang="en-US" sz="2400" dirty="0">
                <a:solidFill>
                  <a:srgbClr val="000099"/>
                </a:solidFill>
                <a:latin typeface="Times New Roman"/>
                <a:ea typeface="Times New Roman"/>
                <a:cs typeface="Times New Roman"/>
                <a:sym typeface="Times New Roman"/>
              </a:rPr>
              <a:t> </a:t>
            </a:r>
            <a:r>
              <a:rPr lang="en-US" sz="2400" dirty="0" smtClean="0">
                <a:solidFill>
                  <a:srgbClr val="000099"/>
                </a:solidFill>
                <a:latin typeface="Times New Roman"/>
                <a:ea typeface="Times New Roman"/>
                <a:cs typeface="Times New Roman"/>
                <a:sym typeface="Times New Roman"/>
              </a:rPr>
              <a:t>  -  Database will enable ability to track position changes over time</a:t>
            </a:r>
            <a:endParaRPr lang="en-US" sz="2400" dirty="0">
              <a:solidFill>
                <a:srgbClr val="000099"/>
              </a:solidFill>
              <a:latin typeface="Times New Roman"/>
              <a:ea typeface="Times New Roman"/>
              <a:cs typeface="Times New Roman"/>
              <a:sym typeface="Times New Roman"/>
            </a:endParaRPr>
          </a:p>
        </p:txBody>
      </p:sp>
      <p:sp>
        <p:nvSpPr>
          <p:cNvPr id="186" name="Shape 186"/>
          <p:cNvSpPr txBox="1"/>
          <p:nvPr/>
        </p:nvSpPr>
        <p:spPr>
          <a:xfrm>
            <a:off x="433384" y="502325"/>
            <a:ext cx="5276834" cy="5814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34375"/>
              <a:buFont typeface="Arial"/>
              <a:buNone/>
              <a:tabLst/>
              <a:defRPr/>
            </a:pPr>
            <a:r>
              <a:rPr kumimoji="0" lang="en-US" sz="3600" b="1" i="0" u="none" strike="noStrike" kern="0" cap="none" spc="0" normalizeH="0" baseline="0" noProof="0" dirty="0" smtClean="0">
                <a:ln>
                  <a:noFill/>
                </a:ln>
                <a:solidFill>
                  <a:srgbClr val="000099"/>
                </a:solidFill>
                <a:effectLst/>
                <a:uLnTx/>
                <a:uFillTx/>
                <a:latin typeface="+mj-lt"/>
                <a:ea typeface="Times New Roman"/>
                <a:cs typeface="Times New Roman"/>
                <a:sym typeface="Times New Roman"/>
              </a:rPr>
              <a:t>New NGS Database</a:t>
            </a:r>
            <a:endParaRPr kumimoji="0" lang="en-US" sz="3600" b="1" i="0" u="none" strike="noStrike" kern="0" cap="none" spc="0" normalizeH="0" baseline="0" noProof="0" dirty="0">
              <a:ln>
                <a:noFill/>
              </a:ln>
              <a:solidFill>
                <a:srgbClr val="000099"/>
              </a:solidFill>
              <a:effectLst/>
              <a:uLnTx/>
              <a:uFillTx/>
              <a:latin typeface="+mj-lt"/>
              <a:ea typeface="Times New Roman"/>
              <a:cs typeface="Times New Roman"/>
              <a:sym typeface="Times New Roman"/>
            </a:endParaRPr>
          </a:p>
        </p:txBody>
      </p:sp>
    </p:spTree>
    <p:extLst>
      <p:ext uri="{BB962C8B-B14F-4D97-AF65-F5344CB8AC3E}">
        <p14:creationId xmlns:p14="http://schemas.microsoft.com/office/powerpoint/2010/main" val="170915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p:nvPr/>
        </p:nvSpPr>
        <p:spPr>
          <a:xfrm>
            <a:off x="81900" y="915655"/>
            <a:ext cx="8975400" cy="5487000"/>
          </a:xfrm>
          <a:prstGeom prst="rect">
            <a:avLst/>
          </a:prstGeom>
          <a:noFill/>
          <a:ln>
            <a:noFill/>
          </a:ln>
        </p:spPr>
        <p:txBody>
          <a:bodyPr lIns="91425" tIns="45700" rIns="91425" bIns="45700" anchor="t" anchorCtr="0">
            <a:noAutofit/>
          </a:bodyPr>
          <a:lstStyle/>
          <a:p>
            <a:pPr marL="457200" marR="0" lvl="0" indent="-406400" algn="l" defTabSz="914400" rtl="0" eaLnBrk="1" fontAlgn="auto" latinLnBrk="0" hangingPunct="1">
              <a:lnSpc>
                <a:spcPct val="100000"/>
              </a:lnSpc>
              <a:spcBef>
                <a:spcPts val="1000"/>
              </a:spcBef>
              <a:spcAft>
                <a:spcPts val="0"/>
              </a:spcAft>
              <a:buClr>
                <a:srgbClr val="000000"/>
              </a:buClr>
              <a:buSzPct val="100000"/>
              <a:buFont typeface="Times New Roman"/>
              <a:buChar char="●"/>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It’s common for projects to collect several types of data, e.g.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gravity&amp;GNSS</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leveling&amp;GNSS</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static&amp;kinematic</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GNSS. They’re related so let’s not treat them as separate.</a:t>
            </a:r>
          </a:p>
          <a:p>
            <a:pPr marL="457200" marR="0" lvl="0" indent="-406400" algn="l" defTabSz="914400" rtl="0" eaLnBrk="1" fontAlgn="auto" latinLnBrk="0" hangingPunct="1">
              <a:lnSpc>
                <a:spcPct val="100000"/>
              </a:lnSpc>
              <a:spcBef>
                <a:spcPts val="1000"/>
              </a:spcBef>
              <a:spcAft>
                <a:spcPts val="0"/>
              </a:spcAft>
              <a:buClr>
                <a:srgbClr val="000000"/>
              </a:buClr>
              <a:buSzPct val="100000"/>
              <a:buFont typeface="Times New Roman"/>
              <a:buChar char="●"/>
              <a:tabLst/>
              <a:defRPr/>
            </a:pPr>
            <a:endParaRPr kumimoji="0" lang="en-US" b="0"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endParaRPr>
          </a:p>
          <a:p>
            <a:pPr marL="457200" marR="0" lvl="0" indent="-406400" algn="l" defTabSz="914400" rtl="0" eaLnBrk="1" fontAlgn="auto" latinLnBrk="0" hangingPunct="1">
              <a:lnSpc>
                <a:spcPct val="100000"/>
              </a:lnSpc>
              <a:spcBef>
                <a:spcPts val="1000"/>
              </a:spcBef>
              <a:spcAft>
                <a:spcPts val="0"/>
              </a:spcAft>
              <a:buClr>
                <a:srgbClr val="000000"/>
              </a:buClr>
              <a:buSzPct val="100000"/>
              <a:buFont typeface="Times New Roman"/>
              <a:buChar char="●"/>
              <a:tabLst/>
              <a:defRPr/>
            </a:pPr>
            <a:r>
              <a:rPr kumimoji="0" lang="en-US" sz="2800" b="0"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OPUS-for-everything </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is a working name for a proposed web app to </a:t>
            </a:r>
            <a:b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b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consolidate </a:t>
            </a:r>
            <a:b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b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and process </a:t>
            </a:r>
            <a:b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b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all data from </a:t>
            </a:r>
            <a:b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b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 project.</a:t>
            </a:r>
          </a:p>
        </p:txBody>
      </p:sp>
      <p:sp>
        <p:nvSpPr>
          <p:cNvPr id="225" name="Shape 225"/>
          <p:cNvSpPr txBox="1"/>
          <p:nvPr/>
        </p:nvSpPr>
        <p:spPr>
          <a:xfrm>
            <a:off x="423718" y="334730"/>
            <a:ext cx="8975400" cy="5814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34375"/>
              <a:buFont typeface="Arial"/>
              <a:buNone/>
              <a:tabLst/>
              <a:defRPr/>
            </a:pPr>
            <a:r>
              <a:rPr kumimoji="0" lang="en-US" sz="32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rPr>
              <a:t>“Feeding” the database.</a:t>
            </a:r>
          </a:p>
        </p:txBody>
      </p:sp>
      <p:pic>
        <p:nvPicPr>
          <p:cNvPr id="229" name="Shape 229"/>
          <p:cNvPicPr preferRelativeResize="0"/>
          <p:nvPr/>
        </p:nvPicPr>
        <p:blipFill>
          <a:blip r:embed="rId3">
            <a:alphaModFix/>
          </a:blip>
          <a:stretch>
            <a:fillRect/>
          </a:stretch>
        </p:blipFill>
        <p:spPr>
          <a:xfrm>
            <a:off x="2666025" y="3355962"/>
            <a:ext cx="6391275" cy="3286125"/>
          </a:xfrm>
          <a:prstGeom prst="rect">
            <a:avLst/>
          </a:prstGeom>
          <a:noFill/>
          <a:ln>
            <a:noFill/>
          </a:ln>
        </p:spPr>
      </p:pic>
    </p:spTree>
    <p:extLst>
      <p:ext uri="{BB962C8B-B14F-4D97-AF65-F5344CB8AC3E}">
        <p14:creationId xmlns:p14="http://schemas.microsoft.com/office/powerpoint/2010/main" val="7321934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p:nvPr/>
        </p:nvSpPr>
        <p:spPr>
          <a:xfrm>
            <a:off x="81900" y="1709554"/>
            <a:ext cx="8975400" cy="3980041"/>
          </a:xfrm>
          <a:prstGeom prst="rect">
            <a:avLst/>
          </a:prstGeom>
          <a:noFill/>
          <a:ln>
            <a:noFill/>
          </a:ln>
        </p:spPr>
        <p:txBody>
          <a:bodyPr lIns="91425" tIns="45700" rIns="91425" bIns="45700" anchor="t" anchorCtr="0">
            <a:noAutofit/>
          </a:bodyPr>
          <a:lstStyle/>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2800" dirty="0" smtClean="0">
                <a:solidFill>
                  <a:srgbClr val="000099"/>
                </a:solidFill>
                <a:latin typeface="Times New Roman"/>
                <a:ea typeface="Times New Roman"/>
                <a:cs typeface="Times New Roman"/>
                <a:sym typeface="Times New Roman"/>
              </a:rPr>
              <a:t>Improved view and features for session / marks table.</a:t>
            </a: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8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endParaRP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2800" dirty="0" smtClean="0">
                <a:solidFill>
                  <a:srgbClr val="000099"/>
                </a:solidFill>
                <a:latin typeface="Times New Roman"/>
                <a:ea typeface="Times New Roman"/>
                <a:cs typeface="Times New Roman"/>
                <a:sym typeface="Times New Roman"/>
              </a:rPr>
              <a:t>Changes to how OPUS Projects defines sessions.</a:t>
            </a: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800" b="0" i="0" u="none" strike="noStrike" kern="0" cap="none" spc="0" normalizeH="0" baseline="0" noProof="0" dirty="0" smtClean="0">
              <a:ln>
                <a:noFill/>
              </a:ln>
              <a:solidFill>
                <a:srgbClr val="000099"/>
              </a:solidFill>
              <a:effectLst/>
              <a:uLnTx/>
              <a:uFillTx/>
              <a:latin typeface="Times New Roman"/>
              <a:ea typeface="Times New Roman"/>
              <a:cs typeface="Times New Roman"/>
              <a:sym typeface="Times New Roman"/>
            </a:endParaRP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2800" dirty="0" smtClean="0">
                <a:solidFill>
                  <a:srgbClr val="000099"/>
                </a:solidFill>
                <a:latin typeface="Times New Roman"/>
                <a:ea typeface="Times New Roman"/>
                <a:cs typeface="Times New Roman"/>
                <a:sym typeface="Times New Roman"/>
              </a:rPr>
              <a:t>Ability to Add / Delete CORS</a:t>
            </a:r>
            <a:endParaRPr lang="en-US" sz="2800" dirty="0">
              <a:solidFill>
                <a:srgbClr val="000099"/>
              </a:solidFill>
              <a:latin typeface="Times New Roman"/>
              <a:ea typeface="Times New Roman"/>
              <a:cs typeface="Times New Roman"/>
              <a:sym typeface="Times New Roman"/>
            </a:endParaRP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8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endParaRP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2800" dirty="0" smtClean="0">
                <a:solidFill>
                  <a:srgbClr val="000099"/>
                </a:solidFill>
                <a:latin typeface="Times New Roman"/>
                <a:ea typeface="Times New Roman"/>
                <a:cs typeface="Times New Roman"/>
                <a:sym typeface="Times New Roman"/>
              </a:rPr>
              <a:t>Better baseline processing.</a:t>
            </a: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lang="en-US" sz="800" dirty="0">
              <a:solidFill>
                <a:srgbClr val="000099"/>
              </a:solidFill>
              <a:latin typeface="Times New Roman"/>
              <a:ea typeface="Times New Roman"/>
              <a:cs typeface="Times New Roman"/>
              <a:sym typeface="Times New Roman"/>
            </a:endParaRP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2800" dirty="0" smtClean="0">
                <a:solidFill>
                  <a:srgbClr val="000099"/>
                </a:solidFill>
                <a:latin typeface="Times New Roman"/>
                <a:ea typeface="Times New Roman"/>
                <a:cs typeface="Times New Roman"/>
                <a:sym typeface="Times New Roman"/>
              </a:rPr>
              <a:t>Adjustments using NGS software ADJUST.</a:t>
            </a: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8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endParaRP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2800" dirty="0" smtClean="0">
                <a:solidFill>
                  <a:srgbClr val="000099"/>
                </a:solidFill>
                <a:latin typeface="Times New Roman"/>
                <a:ea typeface="Times New Roman"/>
                <a:cs typeface="Times New Roman"/>
                <a:sym typeface="Times New Roman"/>
              </a:rPr>
              <a:t>Auto creation of B-file &amp; G-file.</a:t>
            </a: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2800" b="0" i="0" u="none" strike="noStrike" kern="0" cap="none" spc="0" normalizeH="0" baseline="0" noProof="0" dirty="0" smtClean="0">
              <a:ln>
                <a:noFill/>
              </a:ln>
              <a:solidFill>
                <a:srgbClr val="000099"/>
              </a:solidFill>
              <a:effectLst/>
              <a:uLnTx/>
              <a:uFillTx/>
              <a:latin typeface="Times New Roman"/>
              <a:ea typeface="Times New Roman"/>
              <a:cs typeface="Times New Roman"/>
              <a:sym typeface="Times New Roman"/>
            </a:endParaRPr>
          </a:p>
          <a:p>
            <a:pPr marL="508000" marR="0" lvl="0" indent="-4572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2800" b="0"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endParaRPr>
          </a:p>
        </p:txBody>
      </p:sp>
      <p:sp>
        <p:nvSpPr>
          <p:cNvPr id="4" name="Shape 234"/>
          <p:cNvSpPr txBox="1"/>
          <p:nvPr/>
        </p:nvSpPr>
        <p:spPr>
          <a:xfrm>
            <a:off x="294410" y="675994"/>
            <a:ext cx="7805880" cy="5814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34375"/>
              <a:buFont typeface="Arial"/>
              <a:buNone/>
              <a:tabLst/>
              <a:defRPr/>
            </a:pPr>
            <a:r>
              <a:rPr kumimoji="0" lang="en-US" sz="3200" b="1" i="0" u="none" strike="noStrike" kern="0" cap="none" spc="0" normalizeH="0" baseline="0" noProof="0" dirty="0" smtClean="0">
                <a:ln>
                  <a:noFill/>
                </a:ln>
                <a:solidFill>
                  <a:srgbClr val="000099"/>
                </a:solidFill>
                <a:effectLst/>
                <a:uLnTx/>
                <a:uFillTx/>
                <a:latin typeface="Times New Roman"/>
                <a:ea typeface="Times New Roman"/>
                <a:cs typeface="Times New Roman"/>
                <a:sym typeface="Times New Roman"/>
              </a:rPr>
              <a:t>OPUS-Projects – new Bluebooking features</a:t>
            </a:r>
            <a:endParaRPr kumimoji="0" lang="en-US" sz="3200" b="1" i="0" u="none" strike="noStrike" kern="0" cap="none" spc="0" normalizeH="0" baseline="0" noProof="0" dirty="0">
              <a:ln>
                <a:noFill/>
              </a:ln>
              <a:solidFill>
                <a:srgbClr val="000099"/>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435719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srgbClr val="FFFF00"/>
                </a:solidFill>
                <a:effectLst/>
                <a:uLnTx/>
                <a:uFillTx/>
                <a:latin typeface="Calibri" pitchFamily="34" charset="0"/>
                <a:ea typeface="MS PGothic" pitchFamily="34" charset="-128"/>
                <a:cs typeface="Arial" charset="0"/>
                <a:sym typeface="Arial"/>
              </a:rPr>
              <a:t>  </a:t>
            </a:r>
          </a:p>
        </p:txBody>
      </p:sp>
      <p:sp>
        <p:nvSpPr>
          <p:cNvPr id="2" name="TextBox 1"/>
          <p:cNvSpPr txBox="1"/>
          <p:nvPr/>
        </p:nvSpPr>
        <p:spPr>
          <a:xfrm>
            <a:off x="1249627" y="1043523"/>
            <a:ext cx="67028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33CC"/>
                </a:solidFill>
                <a:effectLst/>
                <a:uLnTx/>
                <a:uFillTx/>
                <a:latin typeface="Arial"/>
                <a:cs typeface="Arial"/>
                <a:sym typeface="Arial"/>
              </a:rPr>
              <a:t>? ?   QUESTIONS  ? ?</a:t>
            </a:r>
            <a:endParaRPr kumimoji="0" lang="en-US" sz="4800" b="1" i="0" u="none" strike="noStrike" kern="0" cap="none" spc="0" normalizeH="0" baseline="0" noProof="0" dirty="0">
              <a:ln>
                <a:noFill/>
              </a:ln>
              <a:solidFill>
                <a:srgbClr val="0033CC"/>
              </a:solidFill>
              <a:effectLst/>
              <a:uLnTx/>
              <a:uFillTx/>
              <a:latin typeface="Arial"/>
              <a:cs typeface="Arial"/>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82" y="2281151"/>
            <a:ext cx="5560291" cy="4170218"/>
          </a:xfrm>
          <a:prstGeom prst="rect">
            <a:avLst/>
          </a:prstGeom>
          <a:ln w="25400">
            <a:solidFill>
              <a:srgbClr val="0000FF"/>
            </a:solidFill>
          </a:ln>
        </p:spPr>
      </p:pic>
    </p:spTree>
    <p:extLst>
      <p:ext uri="{BB962C8B-B14F-4D97-AF65-F5344CB8AC3E}">
        <p14:creationId xmlns:p14="http://schemas.microsoft.com/office/powerpoint/2010/main" val="229901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4" name="Text Box 4"/>
          <p:cNvSpPr txBox="1">
            <a:spLocks noChangeArrowheads="1"/>
          </p:cNvSpPr>
          <p:nvPr/>
        </p:nvSpPr>
        <p:spPr bwMode="auto">
          <a:xfrm>
            <a:off x="2286000" y="423943"/>
            <a:ext cx="4709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sz="3600" b="1" dirty="0" smtClean="0">
                <a:solidFill>
                  <a:srgbClr val="333399"/>
                </a:solidFill>
                <a:latin typeface="+mj-lt"/>
              </a:rPr>
              <a:t>Datums - Horizontal</a:t>
            </a:r>
          </a:p>
        </p:txBody>
      </p:sp>
      <p:sp>
        <p:nvSpPr>
          <p:cNvPr id="7" name="Rectangle 3"/>
          <p:cNvSpPr txBox="1">
            <a:spLocks noChangeArrowheads="1"/>
          </p:cNvSpPr>
          <p:nvPr/>
        </p:nvSpPr>
        <p:spPr bwMode="auto">
          <a:xfrm>
            <a:off x="457200" y="1162392"/>
            <a:ext cx="8229600" cy="562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sng" strike="noStrike" kern="0" cap="none" spc="0" normalizeH="0" baseline="0" noProof="0" dirty="0" smtClean="0">
                <a:ln>
                  <a:noFill/>
                </a:ln>
                <a:solidFill>
                  <a:srgbClr val="333399"/>
                </a:solidFill>
                <a:effectLst/>
                <a:uLnTx/>
                <a:uFillTx/>
                <a:latin typeface="Verdana"/>
                <a:ea typeface="+mn-ea"/>
                <a:cs typeface="+mn-cs"/>
              </a:rPr>
              <a:t>Horizontal</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smtClean="0">
                <a:ln>
                  <a:noFill/>
                </a:ln>
                <a:solidFill>
                  <a:srgbClr val="333399"/>
                </a:solidFill>
                <a:effectLst/>
                <a:uLnTx/>
                <a:uFillTx/>
                <a:latin typeface="Verdana"/>
                <a:ea typeface="+mn-ea"/>
                <a:cs typeface="+mn-cs"/>
              </a:rPr>
              <a:t>North American Datum Of 1927</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Used early triangulation surveys (first called US </a:t>
            </a:r>
            <a:r>
              <a:rPr kumimoji="0" lang="en-US" altLang="en-US" sz="1600" b="0" i="0" u="none" strike="noStrike" kern="0" cap="none" spc="0" normalizeH="0" baseline="0" noProof="0" dirty="0" err="1" smtClean="0">
                <a:ln>
                  <a:noFill/>
                </a:ln>
                <a:solidFill>
                  <a:srgbClr val="333399"/>
                </a:solidFill>
                <a:effectLst/>
                <a:uLnTx/>
                <a:uFillTx/>
                <a:latin typeface="Verdana"/>
                <a:ea typeface="+mn-ea"/>
                <a:cs typeface="+mn-cs"/>
              </a:rPr>
              <a:t>Std</a:t>
            </a: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Datum).</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Based at </a:t>
            </a:r>
            <a:r>
              <a:rPr kumimoji="0" lang="en-US" altLang="en-US" sz="1600" b="0" i="0" u="none" strike="noStrike" kern="0" cap="none" spc="0" normalizeH="0" baseline="0" noProof="0" dirty="0" err="1" smtClean="0">
                <a:ln>
                  <a:noFill/>
                </a:ln>
                <a:solidFill>
                  <a:srgbClr val="333399"/>
                </a:solidFill>
                <a:effectLst/>
                <a:uLnTx/>
                <a:uFillTx/>
                <a:latin typeface="Verdana"/>
                <a:ea typeface="+mn-ea"/>
                <a:cs typeface="+mn-cs"/>
              </a:rPr>
              <a:t>Meades</a:t>
            </a: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Ranch, KS &amp; used Clarke 1866 spheroid.</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smtClean="0">
                <a:ln>
                  <a:noFill/>
                </a:ln>
                <a:solidFill>
                  <a:srgbClr val="333399"/>
                </a:solidFill>
                <a:effectLst/>
                <a:uLnTx/>
                <a:uFillTx/>
                <a:latin typeface="Verdana"/>
                <a:ea typeface="+mn-ea"/>
                <a:cs typeface="+mn-cs"/>
              </a:rPr>
              <a:t>North American Datum of 1983 (1986)</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Used 250,000 points (triangulation, Doppler, a few GPS pts).</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Based at geocentric location using Geodetic Ref. Sys. 1980.</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sng" strike="noStrike" kern="0" cap="none" spc="0" normalizeH="0" baseline="0" noProof="0" dirty="0" smtClean="0">
                <a:ln>
                  <a:noFill/>
                </a:ln>
                <a:solidFill>
                  <a:srgbClr val="333399"/>
                </a:solidFill>
                <a:effectLst/>
                <a:uLnTx/>
                <a:uFillTx/>
                <a:latin typeface="Verdana"/>
                <a:ea typeface="+mn-ea"/>
                <a:cs typeface="+mn-cs"/>
              </a:rPr>
              <a:t>Updates</a:t>
            </a:r>
            <a:r>
              <a:rPr kumimoji="0" lang="en-US" altLang="en-US" sz="2000" b="1" i="0" u="none" strike="noStrike" kern="0" cap="none" spc="0" normalizeH="0" baseline="40000" noProof="0" dirty="0" smtClean="0">
                <a:ln>
                  <a:noFill/>
                </a:ln>
                <a:solidFill>
                  <a:srgbClr val="333399"/>
                </a:solidFill>
                <a:effectLst/>
                <a:uLnTx/>
                <a:uFillTx/>
                <a:latin typeface="Verdana"/>
                <a:ea typeface="+mn-ea"/>
                <a:cs typeface="+mn-cs"/>
              </a:rPr>
              <a:t>*</a:t>
            </a:r>
            <a:endParaRPr kumimoji="0" lang="en-US" altLang="en-US" sz="2000" b="1" i="0" u="sng"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(1990’s) – State HARN / FBN surveys.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(late 90’s – early 2000’s) – Efforts to establish ellipsoid heights.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(2007) – Remove regional distortions, better with align CORS.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(2011) – Adjustment to realign CORS / passive control.</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400" b="0" i="0" u="none" strike="noStrike" kern="0" cap="none" spc="0" normalizeH="0" baseline="0" noProof="0" dirty="0" smtClean="0">
                <a:ln>
                  <a:noFill/>
                </a:ln>
                <a:solidFill>
                  <a:srgbClr val="FF0000"/>
                </a:solidFill>
                <a:effectLst/>
                <a:uLnTx/>
                <a:uFillTx/>
                <a:latin typeface="Verdana"/>
                <a:ea typeface="+mn-ea"/>
                <a:cs typeface="+mn-cs"/>
              </a:rPr>
              <a:t>* Not a new datums</a:t>
            </a:r>
            <a:endParaRPr kumimoji="0" lang="en-US" altLang="en-US" sz="1400" b="0" i="1" u="none" strike="noStrike" kern="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212042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9.4"/>
</p:tagLst>
</file>

<file path=ppt/tags/tag3.xml><?xml version="1.0" encoding="utf-8"?>
<p:tagLst xmlns:a="http://schemas.openxmlformats.org/drawingml/2006/main" xmlns:r="http://schemas.openxmlformats.org/officeDocument/2006/relationships" xmlns:p="http://schemas.openxmlformats.org/presentationml/2006/main">
  <p:tag name="TIMING" val="|9.7|1.1|11.4|9.5"/>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OAA-NGS - Grey - No Bird - 0527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12181</TotalTime>
  <Words>5087</Words>
  <Application>Microsoft Office PowerPoint</Application>
  <PresentationFormat>On-screen Show (4:3)</PresentationFormat>
  <Paragraphs>861</Paragraphs>
  <Slides>89</Slides>
  <Notes>58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89</vt:i4>
      </vt:variant>
    </vt:vector>
  </HeadingPairs>
  <TitlesOfParts>
    <vt:vector size="106" baseType="lpstr">
      <vt:lpstr>ＭＳ Ｐゴシック</vt:lpstr>
      <vt:lpstr>ＭＳ Ｐゴシック</vt:lpstr>
      <vt:lpstr>宋体</vt:lpstr>
      <vt:lpstr>Arial</vt:lpstr>
      <vt:lpstr>ArialMT</vt:lpstr>
      <vt:lpstr>Calibri</vt:lpstr>
      <vt:lpstr>Gill Sans MT</vt:lpstr>
      <vt:lpstr>Helvetica Light</vt:lpstr>
      <vt:lpstr>Math1</vt:lpstr>
      <vt:lpstr>Symbol</vt:lpstr>
      <vt:lpstr>Tahoma</vt:lpstr>
      <vt:lpstr>Times New Roman</vt:lpstr>
      <vt:lpstr>TradeGothic</vt:lpstr>
      <vt:lpstr>Verdana</vt:lpstr>
      <vt:lpstr>Wingdings</vt:lpstr>
      <vt:lpstr>Office Theme</vt:lpstr>
      <vt:lpstr>1_NOAA-NGS - Grey - No Bird - 052715</vt:lpstr>
      <vt:lpstr>PowerPoint Presentation</vt:lpstr>
      <vt:lpstr>Presentation Outline</vt:lpstr>
      <vt:lpstr>U.S. Department of Commerce National Oceanic &amp; Atmospheric Administration National Geodetic Survey  </vt:lpstr>
      <vt:lpstr>NGS MISSION - The NSRS</vt:lpstr>
      <vt:lpstr>Federal Users of the NSRS</vt:lpstr>
      <vt:lpstr>GEODETIC DATUMS</vt:lpstr>
      <vt:lpstr>PowerPoint Presentation</vt:lpstr>
      <vt:lpstr>U.S. Horizontal Datums</vt:lpstr>
      <vt:lpstr>PowerPoint Presentation</vt:lpstr>
      <vt:lpstr>National Spatial Reference System(NSRS) Improvements in the Horizontal Datums</vt:lpstr>
      <vt:lpstr>PowerPoint Presentation</vt:lpstr>
      <vt:lpstr>NGS Published CORS</vt:lpstr>
      <vt:lpstr>PowerPoint Presentation</vt:lpstr>
      <vt:lpstr>North American Datum 1983 (NAD83) Shortcomings</vt:lpstr>
      <vt:lpstr> Future Geometric (3-D) Reference Frame</vt:lpstr>
      <vt:lpstr>PowerPoint Presentation</vt:lpstr>
      <vt:lpstr>PowerPoint Presentation</vt:lpstr>
      <vt:lpstr>U.S. Vertical Datums</vt:lpstr>
      <vt:lpstr>PowerPoint Presentation</vt:lpstr>
      <vt:lpstr>PowerPoint Presentation</vt:lpstr>
      <vt:lpstr>PowerPoint Presentation</vt:lpstr>
      <vt:lpstr>PowerPoint Presentation</vt:lpstr>
      <vt:lpstr>PowerPoint Presentation</vt:lpstr>
      <vt:lpstr>PowerPoint Presentation</vt:lpstr>
      <vt:lpstr>NEW VERTICAL DATUM (Rationale)</vt:lpstr>
      <vt:lpstr>PowerPoint Presentation</vt:lpstr>
      <vt:lpstr>Definitions:  GEOIDS  vs  GEOID HEIGHTS</vt:lpstr>
      <vt:lpstr>PowerPoint Presentation</vt:lpstr>
      <vt:lpstr>Measuring and relating different kinds of heights</vt:lpstr>
      <vt:lpstr>The ellipsoid, the geoid, and you</vt:lpstr>
      <vt:lpstr>PowerPoint Presentation</vt:lpstr>
      <vt:lpstr>PowerPoint Presentation</vt:lpstr>
      <vt:lpstr>Which Geoid for Which NAD 83?</vt:lpstr>
      <vt:lpstr>Current and Best NGS Geoid: USGG2012</vt:lpstr>
      <vt:lpstr>PowerPoint Presentation</vt:lpstr>
      <vt:lpstr>PowerPoint Presentation</vt:lpstr>
      <vt:lpstr>Data Collection Scope</vt:lpstr>
      <vt:lpstr>GRAV-D Status 3-31-17: 59%</vt:lpstr>
      <vt:lpstr>Survey and Block Plans</vt:lpstr>
      <vt:lpstr>PowerPoint Presentation</vt:lpstr>
      <vt:lpstr>PowerPoint Presentation</vt:lpstr>
      <vt:lpstr>Online Data Portal http://www.ngs.noaa.gov/GRAV-D/data_products.shtml</vt:lpstr>
      <vt:lpstr>Experimental Geoids</vt:lpstr>
      <vt:lpstr>PowerPoint Presentation</vt:lpstr>
      <vt:lpstr>Validating Geoid Accuracy </vt:lpstr>
      <vt:lpstr>Geoid Slope Validation Survey</vt:lpstr>
      <vt:lpstr>Surveys Performed</vt:lpstr>
      <vt:lpstr>PowerPoint Presentation</vt:lpstr>
      <vt:lpstr>GSVS11 Results</vt:lpstr>
      <vt:lpstr>GSVS – 2014  (Iowa)</vt:lpstr>
      <vt:lpstr>GSVS17 Colorado</vt:lpstr>
      <vt:lpstr>PowerPoint Presentation</vt:lpstr>
      <vt:lpstr>PowerPoint Presentation</vt:lpstr>
      <vt:lpstr>PowerPoint Presentation</vt:lpstr>
      <vt:lpstr>New Reference Frames for U.S. </vt:lpstr>
      <vt:lpstr>PowerPoint Presentation</vt:lpstr>
      <vt:lpstr>PowerPoint Presentation</vt:lpstr>
      <vt:lpstr>Details:  Blueprint documents</vt:lpstr>
      <vt:lpstr>Scientific Decisions</vt:lpstr>
      <vt:lpstr>Names (Geometric)</vt:lpstr>
      <vt:lpstr>Four Frames/Plates in 2022</vt:lpstr>
      <vt:lpstr>Euler Pole</vt:lpstr>
      <vt:lpstr>Non-Eulerian motions in the TRFs</vt:lpstr>
      <vt:lpstr>Intra-frame velocities</vt:lpstr>
      <vt:lpstr>Scientific Decisions</vt:lpstr>
      <vt:lpstr>Names (Vertical)</vt:lpstr>
      <vt:lpstr>PowerPoint Presentation</vt:lpstr>
      <vt:lpstr>Preparing for New Reference Frames </vt:lpstr>
      <vt:lpstr>How to Plan for 2022</vt:lpstr>
      <vt:lpstr>Metadata is Critical</vt:lpstr>
      <vt:lpstr>GPS on Bench Marks</vt:lpstr>
      <vt:lpstr>What is “GPS on Bench Marks (GPSBM)?</vt:lpstr>
      <vt:lpstr>Benefits of GPS on BM (Users)</vt:lpstr>
      <vt:lpstr>OPUS Share Service</vt:lpstr>
      <vt:lpstr>PowerPoint Presentation</vt:lpstr>
      <vt:lpstr>PowerPoint Presentation</vt:lpstr>
      <vt:lpstr>PowerPoint Presentation</vt:lpstr>
      <vt:lpstr>Update on NGS Products</vt:lpstr>
      <vt:lpstr>NADCON - Historical Overview</vt:lpstr>
      <vt:lpstr>Historical Overview Cont.</vt:lpstr>
      <vt:lpstr>Historical Overview:  Problems</vt:lpstr>
      <vt:lpstr>What is NADCON v5.0?</vt:lpstr>
      <vt:lpstr>NADCON 5 in the Geodetic Toolkit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Riordan</dc:creator>
  <cp:lastModifiedBy>Denis Riordan</cp:lastModifiedBy>
  <cp:revision>145</cp:revision>
  <dcterms:modified xsi:type="dcterms:W3CDTF">2017-10-31T12:05:51Z</dcterms:modified>
</cp:coreProperties>
</file>