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48" r:id="rId2"/>
  </p:sldMasterIdLst>
  <p:notesMasterIdLst>
    <p:notesMasterId r:id="rId13"/>
  </p:notesMasterIdLst>
  <p:sldIdLst>
    <p:sldId id="256" r:id="rId3"/>
    <p:sldId id="264" r:id="rId4"/>
    <p:sldId id="260" r:id="rId5"/>
    <p:sldId id="261" r:id="rId6"/>
    <p:sldId id="262" r:id="rId7"/>
    <p:sldId id="267" r:id="rId8"/>
    <p:sldId id="268" r:id="rId9"/>
    <p:sldId id="263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applies to ALL geospatial data – annual report</a:t>
            </a:r>
          </a:p>
          <a:p>
            <a:r>
              <a:rPr lang="en-US" dirty="0" smtClean="0"/>
              <a:t>LCA applies to NGDA’s specifically – annual report</a:t>
            </a:r>
          </a:p>
          <a:p>
            <a:r>
              <a:rPr lang="en-US" dirty="0" smtClean="0"/>
              <a:t>OMB A-16 will, hopefully, address NSRS</a:t>
            </a:r>
          </a:p>
          <a:p>
            <a:r>
              <a:rPr lang="en-US" dirty="0" smtClean="0"/>
              <a:t>FGDC report is biennial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reminder from a</a:t>
            </a:r>
            <a:r>
              <a:rPr lang="en-US" baseline="0" dirty="0" smtClean="0"/>
              <a:t> previous FGCS presentation</a:t>
            </a:r>
          </a:p>
          <a:p>
            <a:r>
              <a:rPr lang="en-US" baseline="0" dirty="0" smtClean="0"/>
              <a:t>GGRF is noted above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GGRF =/ ITRS</a:t>
            </a:r>
          </a:p>
          <a:p>
            <a:r>
              <a:rPr lang="en-US" dirty="0" smtClean="0"/>
              <a:t>Rather</a:t>
            </a:r>
            <a:r>
              <a:rPr lang="en-US" baseline="0" dirty="0" smtClean="0"/>
              <a:t> it is an overarching agreement or framework for how to align global geospatial datasets</a:t>
            </a:r>
          </a:p>
          <a:p>
            <a:r>
              <a:rPr lang="en-US" baseline="0" dirty="0" smtClean="0"/>
              <a:t>It is, in effect, the GDA on the international scale</a:t>
            </a:r>
          </a:p>
          <a:p>
            <a:r>
              <a:rPr lang="en-US" baseline="0" dirty="0" smtClean="0"/>
              <a:t>Note also that ISO 19161-1 is IAG’s International Terrestrial Reference System (ITRS)</a:t>
            </a:r>
          </a:p>
          <a:p>
            <a:r>
              <a:rPr lang="en-US" baseline="0" dirty="0" smtClean="0"/>
              <a:t>GGRF essentially stipulates that all national SRS must be tied to the ITRS</a:t>
            </a:r>
          </a:p>
          <a:p>
            <a:r>
              <a:rPr lang="en-US" baseline="0" dirty="0" smtClean="0"/>
              <a:t>The NSRS is tied to the ITRS – currently through ITRF96 but eventually through ITRF2020</a:t>
            </a:r>
          </a:p>
          <a:p>
            <a:r>
              <a:rPr lang="en-US" baseline="0" dirty="0" smtClean="0"/>
              <a:t>Note that the UN </a:t>
            </a:r>
            <a:r>
              <a:rPr lang="en-US" baseline="0" dirty="0" err="1" smtClean="0"/>
              <a:t>SCoG</a:t>
            </a:r>
            <a:r>
              <a:rPr lang="en-US" baseline="0" dirty="0" smtClean="0"/>
              <a:t> specifically excluded use of WGS-84 as it does not meet the standards required for all users</a:t>
            </a:r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430EE0-D857-FA48-938F-FD098A05E48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20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3B95-2F85-4F7B-855F-FC89FF1CBC9E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09BD-D485-4D88-B485-2A7F5A964ECB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2208-4EB0-48BD-B865-0951E25CCC75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D4C3-5395-4634-A026-D4A5E921F535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F0F51-B42B-409A-B156-12866EDA1AB2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8CE9-6A2C-435E-9B0F-24090E11F354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35C6-30B0-461F-84D2-3B4258FC0235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D197-DC22-4B46-B17A-2AF3CC5A3020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AE393-185F-4682-A52B-EE0AF1DF2A69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3050-6619-4F76-8C98-6B76364168CE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E5B5-B7AC-4DFF-8678-C4068D5A2226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6615B-B79E-458C-9501-7911297ECA11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DCA13-FC07-4655-A13D-112FEB83C528}" type="datetimeFigureOut">
              <a:rPr lang="en-US"/>
              <a:pPr>
                <a:defRPr/>
              </a:pPr>
              <a:t>15-Feb-21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gdc.gov/gda" TargetMode="External"/><Relationship Id="rId2" Type="http://schemas.openxmlformats.org/officeDocument/2006/relationships/hyperlink" Target="https://uscode.house.gov/view.xhtml?hl=false&amp;edition=2019&amp;path=%2Fprelim%40title43%2Fchapter46&amp;req=granuleid%3AUSC-2019-title43-chapter46&amp;num=0&amp;saved=L3ByZWxpbUB0aXRsZTQzL2NoYXB0ZXI0Ng%3D%3D%7CZ3JhbnVsZWlkOlVTQy1wcmVsaW0tdGl0bGU0My1jaGFwdGVyNDY%3D%7C%7C%7C0%7Cfalse%7Cpreli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gdc.gov/nsdi-plan/nsdi-strategic-plan-2021-2024.pdf" TargetMode="External"/><Relationship Id="rId2" Type="http://schemas.openxmlformats.org/officeDocument/2006/relationships/hyperlink" Target="https://www.fgdc.gov/gda/gda-ig-reports/index_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fgdc.gov/gda/gda-reports/gda-report-to-congress-phase-1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so.org/standard/54721.html" TargetMode="External"/><Relationship Id="rId3" Type="http://schemas.openxmlformats.org/officeDocument/2006/relationships/hyperlink" Target="https://www.fgdc.gov/standards/projects/accuracy/part2/chapter2" TargetMode="External"/><Relationship Id="rId7" Type="http://schemas.openxmlformats.org/officeDocument/2006/relationships/hyperlink" Target="https://www.fgdc.gov/standards/projects/usng/fgdc_std_011_2001_usng.pdf" TargetMode="External"/><Relationship Id="rId2" Type="http://schemas.openxmlformats.org/officeDocument/2006/relationships/hyperlink" Target="https://www.fgdc.gov/standards/projects/framework-data-standard/GI_FrameworkDataStandard_Part4_GeodeticContro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standard/67252.html" TargetMode="External"/><Relationship Id="rId5" Type="http://schemas.openxmlformats.org/officeDocument/2006/relationships/hyperlink" Target="http://webstore.ansi.org/RecordDetail.aspx?sku=INCITS%2fISO+6709%3a2008%2fCOR+1%3a2009+%5bR2015%5d" TargetMode="External"/><Relationship Id="rId4" Type="http://schemas.openxmlformats.org/officeDocument/2006/relationships/hyperlink" Target="http://webstore.ansi.org/RecordDetail.aspx?sku=INCITS%2fISO+6709%3a2008%5bR2013%5d" TargetMode="External"/><Relationship Id="rId9" Type="http://schemas.openxmlformats.org/officeDocument/2006/relationships/hyperlink" Target="https://www.iso.org/standard/70655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gs.noaa.gov/FGCS/BlueBook/" TargetMode="External"/><Relationship Id="rId3" Type="http://schemas.openxmlformats.org/officeDocument/2006/relationships/hyperlink" Target="https://www.fgdc.gov/standards/projects/accuracy/part2/chapter2" TargetMode="External"/><Relationship Id="rId7" Type="http://schemas.openxmlformats.org/officeDocument/2006/relationships/hyperlink" Target="http://webstore.ansi.org/RecordDetail.aspx?sku=INCITS%2fISO+19112%3a2003%5bR2014%5d" TargetMode="External"/><Relationship Id="rId2" Type="http://schemas.openxmlformats.org/officeDocument/2006/relationships/hyperlink" Target="https://www.fgdc.gov/standards/projects/accuracy/part1/chapter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so.org/standard/74039.html" TargetMode="External"/><Relationship Id="rId5" Type="http://schemas.openxmlformats.org/officeDocument/2006/relationships/hyperlink" Target="https://www.fgdc.gov/standards/projects/accuracy/part4/FGDC-endorsed-standard" TargetMode="External"/><Relationship Id="rId4" Type="http://schemas.openxmlformats.org/officeDocument/2006/relationships/hyperlink" Target="https://www.fgdc.gov/standards/projects/accuracy/part3/chapter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0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Geospatial Data Act </a:t>
            </a:r>
            <a:br>
              <a:rPr lang="en-US" dirty="0"/>
            </a:br>
            <a:r>
              <a:rPr lang="en-US" dirty="0"/>
              <a:t>FGDC, ISO and OGC Standards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Daniel Roman and Larry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Hothem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FGCS presentation 17 February 2021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Geodetic Reference Frame Roadmap</a:t>
            </a:r>
            <a:endParaRPr lang="en-GB" b="1" dirty="0">
              <a:solidFill>
                <a:srgbClr val="1D5E8A"/>
              </a:solidFill>
              <a:latin typeface="Trebuchet MS"/>
              <a:cs typeface="Trebuchet M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14" y="1686362"/>
            <a:ext cx="8267486" cy="4961053"/>
          </a:xfrm>
        </p:spPr>
      </p:pic>
    </p:spTree>
    <p:extLst>
      <p:ext uri="{BB962C8B-B14F-4D97-AF65-F5344CB8AC3E}">
        <p14:creationId xmlns:p14="http://schemas.microsoft.com/office/powerpoint/2010/main" val="357984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Geospatial Data Act of 2018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Geospatial Data Act of 2018 (GDA) was signed into </a:t>
            </a:r>
            <a:r>
              <a:rPr lang="en-US" dirty="0" smtClean="0"/>
              <a:t>law </a:t>
            </a:r>
            <a:r>
              <a:rPr lang="en-US" dirty="0"/>
              <a:t>on October 5, </a:t>
            </a:r>
            <a:r>
              <a:rPr lang="en-US" dirty="0" smtClean="0"/>
              <a:t>2018.</a:t>
            </a:r>
            <a:r>
              <a:rPr lang="en-US" dirty="0"/>
              <a:t>  The GDA is now in </a:t>
            </a:r>
            <a:r>
              <a:rPr lang="en-US" dirty="0">
                <a:hlinkClick r:id="rId2"/>
              </a:rPr>
              <a:t>U.S. Code, Title 43 – Public Lands, Chapter 46: GEOSPATIAL </a:t>
            </a:r>
            <a:r>
              <a:rPr lang="en-US" dirty="0" smtClean="0">
                <a:hlinkClick r:id="rId2"/>
              </a:rPr>
              <a:t>DATA</a:t>
            </a:r>
            <a:endParaRPr lang="en-US" dirty="0" smtClean="0"/>
          </a:p>
          <a:p>
            <a:r>
              <a:rPr lang="en-US" dirty="0"/>
              <a:t>Continues the previous structure (FGDC, NGAC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Further details are found at: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www.fgdc.gov/gda</a:t>
            </a:r>
            <a:endParaRPr lang="en-US" dirty="0" smtClean="0"/>
          </a:p>
          <a:p>
            <a:r>
              <a:rPr lang="en-US" dirty="0" smtClean="0"/>
              <a:t>Does not drill down deeper (e.g., WG’s and subcommittees)</a:t>
            </a:r>
          </a:p>
          <a:p>
            <a:r>
              <a:rPr lang="en-US" dirty="0" smtClean="0"/>
              <a:t>Defers to FGDC WG’s to re-affirm structure </a:t>
            </a:r>
          </a:p>
          <a:p>
            <a:r>
              <a:rPr lang="en-US" dirty="0" smtClean="0"/>
              <a:t>Sets several tasks for the FGDC and US Departments</a:t>
            </a:r>
          </a:p>
        </p:txBody>
      </p:sp>
    </p:spTree>
    <p:extLst>
      <p:ext uri="{BB962C8B-B14F-4D97-AF65-F5344CB8AC3E}">
        <p14:creationId xmlns:p14="http://schemas.microsoft.com/office/powerpoint/2010/main" val="314987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GDA - Section 757: </a:t>
            </a:r>
            <a:r>
              <a:rPr lang="en-US" dirty="0"/>
              <a:t>Geospatial Data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section requires the FGDC to </a:t>
            </a:r>
            <a:r>
              <a:rPr lang="en-US" b="1" dirty="0"/>
              <a:t>establish</a:t>
            </a:r>
            <a:r>
              <a:rPr lang="en-US" dirty="0"/>
              <a:t> </a:t>
            </a:r>
            <a:r>
              <a:rPr lang="en-US" b="1" dirty="0"/>
              <a:t>standards</a:t>
            </a:r>
            <a:r>
              <a:rPr lang="en-US" dirty="0"/>
              <a:t> for each of the </a:t>
            </a:r>
            <a:r>
              <a:rPr lang="en-US" b="1" dirty="0"/>
              <a:t>NGDA data themes</a:t>
            </a:r>
            <a:r>
              <a:rPr lang="en-US" dirty="0"/>
              <a:t>, including rules, conditions, guidelines, and characteristics, and also establishes content </a:t>
            </a:r>
            <a:r>
              <a:rPr lang="en-US" b="1" dirty="0"/>
              <a:t>standards for metadata</a:t>
            </a:r>
            <a:r>
              <a:rPr lang="en-US" dirty="0"/>
              <a:t>. These standards are required to be </a:t>
            </a:r>
            <a:r>
              <a:rPr lang="en-US" b="1" dirty="0"/>
              <a:t>consistent with international standards </a:t>
            </a:r>
            <a:r>
              <a:rPr lang="en-US" dirty="0"/>
              <a:t>to the maximum extent practicable and be periodically reviewed and </a:t>
            </a:r>
            <a:r>
              <a:rPr lang="en-US" dirty="0" smtClean="0"/>
              <a:t>updated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7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GDA – Section </a:t>
            </a:r>
            <a:r>
              <a:rPr lang="en-US" dirty="0"/>
              <a:t>759A. Limitation on Use of Federal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section </a:t>
            </a:r>
            <a:r>
              <a:rPr lang="en-US" b="1" dirty="0"/>
              <a:t>prohibits</a:t>
            </a:r>
            <a:r>
              <a:rPr lang="en-US" dirty="0"/>
              <a:t> the use of </a:t>
            </a:r>
            <a:r>
              <a:rPr lang="en-US" b="1" dirty="0"/>
              <a:t>federal funds </a:t>
            </a:r>
            <a:r>
              <a:rPr lang="en-US" dirty="0"/>
              <a:t>by a covered agency for the collection, production, acquisition, maintenance, or dissemination of</a:t>
            </a:r>
            <a:r>
              <a:rPr lang="en-US" b="1" dirty="0"/>
              <a:t> geospatial data that does not comply with applicable standards established under Section 757</a:t>
            </a:r>
            <a:r>
              <a:rPr lang="en-US" dirty="0"/>
              <a:t>, as determined by the FGDC. The prohibition under this section will be </a:t>
            </a:r>
            <a:r>
              <a:rPr lang="en-US" b="1" dirty="0"/>
              <a:t>effective five years</a:t>
            </a:r>
            <a:r>
              <a:rPr lang="en-US" dirty="0"/>
              <a:t> from the date on which standards for each NGDA theme are established by the FGDC.</a:t>
            </a:r>
          </a:p>
        </p:txBody>
      </p:sp>
    </p:spTree>
    <p:extLst>
      <p:ext uri="{BB962C8B-B14F-4D97-AF65-F5344CB8AC3E}">
        <p14:creationId xmlns:p14="http://schemas.microsoft.com/office/powerpoint/2010/main" val="51368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GDA of 2018 – Timeline </a:t>
            </a:r>
            <a:r>
              <a:rPr lang="en-US" dirty="0" smtClean="0"/>
              <a:t>of Completed </a:t>
            </a:r>
            <a:r>
              <a:rPr lang="en-US" dirty="0" smtClean="0"/>
              <a:t>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6096000" cy="4525963"/>
          </a:xfrm>
        </p:spPr>
        <p:txBody>
          <a:bodyPr/>
          <a:lstStyle/>
          <a:p>
            <a:r>
              <a:rPr lang="en-US" dirty="0" smtClean="0"/>
              <a:t>2018-2019 - Tiger </a:t>
            </a:r>
            <a:r>
              <a:rPr lang="en-US" dirty="0" smtClean="0"/>
              <a:t>Teams</a:t>
            </a:r>
            <a:endParaRPr lang="en-US" dirty="0" smtClean="0"/>
          </a:p>
          <a:p>
            <a:r>
              <a:rPr lang="en-US" dirty="0" smtClean="0"/>
              <a:t>2020 </a:t>
            </a:r>
            <a:r>
              <a:rPr lang="en-US" dirty="0" smtClean="0"/>
              <a:t>– completed items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Inspectors </a:t>
            </a:r>
            <a:r>
              <a:rPr lang="en-US" dirty="0" smtClean="0">
                <a:hlinkClick r:id="rId2"/>
              </a:rPr>
              <a:t>General </a:t>
            </a:r>
            <a:r>
              <a:rPr lang="en-US" dirty="0">
                <a:hlinkClick r:id="rId2"/>
              </a:rPr>
              <a:t>Audit </a:t>
            </a:r>
            <a:r>
              <a:rPr lang="en-US" dirty="0" smtClean="0">
                <a:hlinkClick r:id="rId2"/>
              </a:rPr>
              <a:t>Reports</a:t>
            </a:r>
            <a:endParaRPr lang="en-US" dirty="0"/>
          </a:p>
          <a:p>
            <a:pPr lvl="2"/>
            <a:r>
              <a:rPr lang="en-US" dirty="0" smtClean="0"/>
              <a:t>Required </a:t>
            </a:r>
            <a:r>
              <a:rPr lang="en-US" dirty="0" smtClean="0"/>
              <a:t>by GDA Section 759 </a:t>
            </a:r>
            <a:endParaRPr lang="en-US" dirty="0" smtClean="0"/>
          </a:p>
          <a:p>
            <a:pPr lvl="2"/>
            <a:r>
              <a:rPr lang="en-US" dirty="0" smtClean="0"/>
              <a:t>Completed during first </a:t>
            </a:r>
            <a:r>
              <a:rPr lang="en-US" dirty="0" smtClean="0"/>
              <a:t>half of </a:t>
            </a:r>
            <a:r>
              <a:rPr lang="en-US" dirty="0" smtClean="0"/>
              <a:t>2020</a:t>
            </a:r>
            <a:endParaRPr lang="en-US" dirty="0"/>
          </a:p>
          <a:p>
            <a:pPr lvl="1"/>
            <a:r>
              <a:rPr lang="en-US" dirty="0" smtClean="0"/>
              <a:t>NGDA Baseline </a:t>
            </a:r>
            <a:r>
              <a:rPr lang="en-US" dirty="0" smtClean="0"/>
              <a:t>Standards Inventory</a:t>
            </a:r>
          </a:p>
          <a:p>
            <a:pPr lvl="2"/>
            <a:r>
              <a:rPr lang="en-US" dirty="0" smtClean="0"/>
              <a:t>Required by GDA Section </a:t>
            </a:r>
            <a:r>
              <a:rPr lang="en-US" dirty="0" smtClean="0"/>
              <a:t>756</a:t>
            </a:r>
          </a:p>
          <a:p>
            <a:pPr lvl="1"/>
            <a:r>
              <a:rPr lang="en-US" dirty="0" smtClean="0"/>
              <a:t> </a:t>
            </a:r>
            <a:r>
              <a:rPr lang="nn-NO" dirty="0">
                <a:hlinkClick r:id="rId3" tooltip="NSDI Strategic Plan"/>
              </a:rPr>
              <a:t>2021-2024 NSDI Strategic </a:t>
            </a:r>
            <a:r>
              <a:rPr lang="nn-NO" dirty="0" smtClean="0">
                <a:hlinkClick r:id="rId3" tooltip="NSDI Strategic Plan"/>
              </a:rPr>
              <a:t>Plan</a:t>
            </a:r>
            <a:endParaRPr lang="nn-NO" dirty="0" smtClean="0"/>
          </a:p>
          <a:p>
            <a:pPr lvl="1"/>
            <a:r>
              <a:rPr lang="nn-NO" dirty="0" smtClean="0"/>
              <a:t>Required by GDA Section </a:t>
            </a:r>
            <a:r>
              <a:rPr lang="nn-NO" dirty="0" smtClean="0"/>
              <a:t>755</a:t>
            </a:r>
          </a:p>
          <a:p>
            <a:r>
              <a:rPr lang="en-US" dirty="0" smtClean="0">
                <a:hlinkClick r:id="rId4" tooltip="GDA report to Congress Phase 1"/>
              </a:rPr>
              <a:t>2020 </a:t>
            </a:r>
            <a:r>
              <a:rPr lang="en-US" dirty="0" smtClean="0">
                <a:hlinkClick r:id="rId4" tooltip="GDA report to Congress Phase 1"/>
              </a:rPr>
              <a:t>FGDC </a:t>
            </a:r>
            <a:r>
              <a:rPr lang="en-US" dirty="0">
                <a:hlinkClick r:id="rId4" tooltip="GDA report to Congress Phase 1"/>
              </a:rPr>
              <a:t>GDA Report to Congress – Phase </a:t>
            </a:r>
            <a:r>
              <a:rPr lang="en-US" dirty="0" smtClean="0">
                <a:hlinkClick r:id="rId4" tooltip="GDA report to Congress Phase 1"/>
              </a:rPr>
              <a:t>1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Progress </a:t>
            </a:r>
            <a:r>
              <a:rPr lang="en-US" dirty="0" smtClean="0"/>
              <a:t>report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4"/>
          <a:stretch/>
        </p:blipFill>
        <p:spPr>
          <a:xfrm>
            <a:off x="6324600" y="1219199"/>
            <a:ext cx="5791200" cy="4961883"/>
          </a:xfrm>
        </p:spPr>
      </p:pic>
    </p:spTree>
    <p:extLst>
      <p:ext uri="{BB962C8B-B14F-4D97-AF65-F5344CB8AC3E}">
        <p14:creationId xmlns:p14="http://schemas.microsoft.com/office/powerpoint/2010/main" val="399536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Table 14</a:t>
            </a:r>
            <a:r>
              <a:rPr lang="en-US" altLang="en-US" dirty="0">
                <a:latin typeface="Arial" panose="020B0604020202020204" pitchFamily="34" charset="0"/>
              </a:rPr>
              <a:t>. Geodetic Control Theme Standards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294441"/>
              </p:ext>
            </p:extLst>
          </p:nvPr>
        </p:nvGraphicFramePr>
        <p:xfrm>
          <a:off x="304801" y="1417638"/>
          <a:ext cx="11317406" cy="4641662"/>
        </p:xfrm>
        <a:graphic>
          <a:graphicData uri="http://schemas.openxmlformats.org/drawingml/2006/table">
            <a:tbl>
              <a:tblPr firstRow="1" firstCol="1" bandRow="1"/>
              <a:tblGrid>
                <a:gridCol w="11317406">
                  <a:extLst>
                    <a:ext uri="{9D8B030D-6E8A-4147-A177-3AD203B41FA5}">
                      <a16:colId xmlns:a16="http://schemas.microsoft.com/office/drawing/2014/main" val="487679042"/>
                    </a:ext>
                  </a:extLst>
                </a:gridCol>
              </a:tblGrid>
              <a:tr h="2662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</a:rPr>
                        <a:t>Identified Standards (FDGC Endorsed and Other)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20984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2"/>
                        </a:rPr>
                        <a:t>Geographic information Framework Data Standard Part 4, Geodetic Control, FGDC-STD-014.4-2008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315884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hlinkClick r:id="rId3"/>
                        </a:rPr>
                        <a:t>Geospatial Positioning Accuracy Standards, Part 2: Standards for Geodetic Networks, FGDC-STD-007.2-1998</a:t>
                      </a:r>
                      <a:endParaRPr lang="en-US" sz="200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069602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hlinkClick r:id="rId4"/>
                        </a:rPr>
                        <a:t>INCITS/ISO 6709:2008[R2013] Standard representation of geographic point location by coordinates</a:t>
                      </a:r>
                      <a:endParaRPr lang="en-US" sz="200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452929"/>
                  </a:ext>
                </a:extLst>
              </a:tr>
              <a:tr h="79869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5"/>
                        </a:rPr>
                        <a:t>INCITS/ISO 6709:2008/COR 1:2009 [R2015] Standard representation of geographic point location by coordinates - Technical Corrigendum 1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16396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  <a:hlinkClick r:id="rId6"/>
                        </a:rPr>
                        <a:t>ISO 19127:2019 Geographic information — Geodetic register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922492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  <a:hlinkClick r:id="rId7"/>
                        </a:rPr>
                        <a:t>Standard for a U.S. National Grid, FGDC-STD-011-2001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556588"/>
                  </a:ext>
                </a:extLst>
              </a:tr>
              <a:tr h="5324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8"/>
                        </a:rPr>
                        <a:t>ISO 19135-1:2015 Geographic information — Procedures for item registration — Part 1: Fundamentals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794857"/>
                  </a:ext>
                </a:extLst>
              </a:tr>
              <a:tr h="79869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9"/>
                        </a:rPr>
                        <a:t>ISO 19161-1:2020 Geographic Information - Geodetic references — Part 1: International terrestrial reference system (ITRS)</a:t>
                      </a:r>
                      <a:endParaRPr lang="en-US" sz="2000" dirty="0">
                        <a:effectLst/>
                      </a:endParaRPr>
                    </a:p>
                  </a:txBody>
                  <a:tcPr marL="66558" marR="66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0647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6216950"/>
            <a:ext cx="1167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ISO 19127/19135/19161 are all on the </a:t>
            </a:r>
            <a:r>
              <a:rPr lang="en-US" altLang="en-US" dirty="0" smtClean="0">
                <a:latin typeface="Arial" panose="020B0604020202020204" pitchFamily="34" charset="0"/>
              </a:rPr>
              <a:t>list. </a:t>
            </a:r>
            <a:r>
              <a:rPr lang="en-US" altLang="en-US" dirty="0">
                <a:latin typeface="Arial" panose="020B0604020202020204" pitchFamily="34" charset="0"/>
              </a:rPr>
              <a:t>They tell </a:t>
            </a:r>
            <a:r>
              <a:rPr lang="en-US" altLang="en-US" dirty="0" smtClean="0">
                <a:latin typeface="Arial" panose="020B0604020202020204" pitchFamily="34" charset="0"/>
              </a:rPr>
              <a:t>NGS </a:t>
            </a:r>
            <a:r>
              <a:rPr lang="en-US" altLang="en-US" dirty="0">
                <a:latin typeface="Arial" panose="020B0604020202020204" pitchFamily="34" charset="0"/>
              </a:rPr>
              <a:t>that the NSRS should be linked to the 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ITRS </a:t>
            </a:r>
            <a:r>
              <a:rPr lang="en-US" altLang="en-US" dirty="0">
                <a:latin typeface="Arial" panose="020B0604020202020204" pitchFamily="34" charset="0"/>
              </a:rPr>
              <a:t>(it is), and that </a:t>
            </a:r>
            <a:r>
              <a:rPr lang="en-US" altLang="en-US" dirty="0" smtClean="0">
                <a:latin typeface="Arial" panose="020B0604020202020204" pitchFamily="34" charset="0"/>
              </a:rPr>
              <a:t>NGS </a:t>
            </a:r>
            <a:r>
              <a:rPr lang="en-US" altLang="en-US" dirty="0">
                <a:latin typeface="Arial" panose="020B0604020202020204" pitchFamily="34" charset="0"/>
              </a:rPr>
              <a:t>should codify our </a:t>
            </a:r>
            <a:r>
              <a:rPr lang="en-US" altLang="en-US" dirty="0" err="1">
                <a:latin typeface="Arial" panose="020B0604020202020204" pitchFamily="34" charset="0"/>
              </a:rPr>
              <a:t>datums</a:t>
            </a:r>
            <a:r>
              <a:rPr lang="en-US" altLang="en-US" dirty="0">
                <a:latin typeface="Arial" panose="020B0604020202020204" pitchFamily="34" charset="0"/>
              </a:rPr>
              <a:t> and put them in the ISO Geodetic Registry (they mostly are</a:t>
            </a:r>
            <a:r>
              <a:rPr lang="en-US" altLang="en-US" dirty="0" smtClean="0">
                <a:latin typeface="Arial" panose="020B0604020202020204" pitchFamily="34" charset="0"/>
              </a:rPr>
              <a:t>).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25</a:t>
            </a:r>
            <a:r>
              <a:rPr lang="en-US" dirty="0" smtClean="0"/>
              <a:t>: </a:t>
            </a:r>
            <a:r>
              <a:rPr lang="en-US" dirty="0">
                <a:cs typeface="Calibri" panose="020F0502020204030204" pitchFamily="34" charset="0"/>
              </a:rPr>
              <a:t>Structure Accuracy </a:t>
            </a:r>
            <a:r>
              <a:rPr lang="en-US" dirty="0" smtClean="0">
                <a:cs typeface="Calibri" panose="020F0502020204030204" pitchFamily="34" charset="0"/>
              </a:rPr>
              <a:t>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4164"/>
              </p:ext>
            </p:extLst>
          </p:nvPr>
        </p:nvGraphicFramePr>
        <p:xfrm>
          <a:off x="304799" y="1805781"/>
          <a:ext cx="11277601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1277601">
                  <a:extLst>
                    <a:ext uri="{9D8B030D-6E8A-4147-A177-3AD203B41FA5}">
                      <a16:colId xmlns:a16="http://schemas.microsoft.com/office/drawing/2014/main" val="2637122237"/>
                    </a:ext>
                  </a:extLst>
                </a:gridCol>
              </a:tblGrid>
              <a:tr h="10223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cs typeface="Calibri" panose="020F0502020204030204" pitchFamily="34" charset="0"/>
                        </a:rPr>
                        <a:t>Structure Accuracy Standards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5526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hlinkClick r:id="rId2"/>
                        </a:rPr>
                        <a:t>Geospatial Positioning Accuracy Standards, Part 1: Reporting Methodology, FGDC-STD-007.1-1998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239812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hlinkClick r:id="rId3"/>
                        </a:rPr>
                        <a:t>Geospatial Positioning Accuracy Standards, Part 2: Standards for Geodetic Networks, FGDC-STD-007.2-1998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90820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4"/>
                        </a:rPr>
                        <a:t>Geospatial Positioning Accuracy Standards, Part 3: National Standard for Spatial Data Accuracy, FGDC-STD-007.3-1998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0348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5"/>
                        </a:rPr>
                        <a:t>Geospatial Positioning Accuracy Standards, Part 4: Architecture, Engineering, Construction, and Facilities Management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363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hlinkClick r:id="rId6"/>
                        </a:rPr>
                        <a:t>ISO 19111:2019 Geographic Information - Referencing by coordinates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18852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hlinkClick r:id="rId7"/>
                        </a:rPr>
                        <a:t>INCITS/ISO 19112:2003[R2014] Geographic information - Spatial referencing by geographic identifiers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695192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effectLst/>
                          <a:cs typeface="Calibri" panose="020F0502020204030204" pitchFamily="34" charset="0"/>
                          <a:hlinkClick r:id="rId8"/>
                        </a:rPr>
                        <a:t>The Federal Geodetic Control Subcommittee (FGCS) </a:t>
                      </a:r>
                      <a:r>
                        <a:rPr lang="en-US" sz="2000" b="1" dirty="0" err="1">
                          <a:effectLst/>
                          <a:cs typeface="Calibri" panose="020F0502020204030204" pitchFamily="34" charset="0"/>
                          <a:hlinkClick r:id="rId8"/>
                        </a:rPr>
                        <a:t>BlueBook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1629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791200"/>
            <a:ext cx="11046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standards apply to all US Government agencies for collection and determination of positioning data </a:t>
            </a:r>
          </a:p>
          <a:p>
            <a:r>
              <a:rPr lang="en-US" dirty="0" smtClean="0"/>
              <a:t>(Bluebook) and the organization of the geospatial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2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GDA – Timeline </a:t>
            </a:r>
            <a:r>
              <a:rPr lang="en-US" dirty="0" smtClean="0"/>
              <a:t>of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2021 - CA Reports &lt;&lt;March&gt;&gt;</a:t>
            </a:r>
          </a:p>
          <a:p>
            <a:pPr lvl="1"/>
            <a:r>
              <a:rPr lang="en-US" dirty="0" smtClean="0"/>
              <a:t>Had to determine structure of these during second half of 2020</a:t>
            </a:r>
          </a:p>
          <a:p>
            <a:pPr lvl="1"/>
            <a:r>
              <a:rPr lang="en-US" dirty="0" smtClean="0"/>
              <a:t>Required by GDA Section 759</a:t>
            </a:r>
          </a:p>
          <a:p>
            <a:r>
              <a:rPr lang="en-US" dirty="0" smtClean="0"/>
              <a:t>2021 – LCA Reports &lt;&lt;April&gt;&gt;</a:t>
            </a:r>
          </a:p>
          <a:p>
            <a:pPr lvl="1"/>
            <a:r>
              <a:rPr lang="en-US" dirty="0"/>
              <a:t>Had to determine structure of these during second half of </a:t>
            </a:r>
            <a:r>
              <a:rPr lang="en-US" dirty="0" smtClean="0"/>
              <a:t>2020</a:t>
            </a:r>
          </a:p>
          <a:p>
            <a:pPr lvl="1"/>
            <a:r>
              <a:rPr lang="en-US" dirty="0" smtClean="0"/>
              <a:t>Required by GDA Section 756</a:t>
            </a:r>
          </a:p>
          <a:p>
            <a:r>
              <a:rPr lang="en-US" dirty="0" smtClean="0"/>
              <a:t>2021 </a:t>
            </a:r>
            <a:r>
              <a:rPr lang="en-US" dirty="0"/>
              <a:t>– OMB Circular A-16 revision &lt;&lt;June&gt;&gt;</a:t>
            </a:r>
          </a:p>
          <a:p>
            <a:r>
              <a:rPr lang="en-US" dirty="0"/>
              <a:t>2021 - 2020 FGDC GDA Report to Congress – Phase 2 &lt;&lt;June</a:t>
            </a:r>
            <a:r>
              <a:rPr lang="en-US" dirty="0" smtClean="0"/>
              <a:t>&gt;&gt;</a:t>
            </a:r>
          </a:p>
          <a:p>
            <a:pPr lvl="1"/>
            <a:r>
              <a:rPr lang="en-US" dirty="0" smtClean="0"/>
              <a:t>After completion of CA/LCA reports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1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1" y="365125"/>
            <a:ext cx="11277600" cy="800100"/>
          </a:xfrm>
        </p:spPr>
        <p:txBody>
          <a:bodyPr/>
          <a:lstStyle/>
          <a:p>
            <a:r>
              <a:rPr lang="en-US" altLang="en-US" dirty="0" smtClean="0"/>
              <a:t>Slide from 2018: International </a:t>
            </a:r>
            <a:r>
              <a:rPr lang="en-US" altLang="en-US" dirty="0" smtClean="0"/>
              <a:t>Coordination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646239" y="1441450"/>
            <a:ext cx="8320721" cy="5416550"/>
          </a:xfrm>
        </p:spPr>
        <p:txBody>
          <a:bodyPr/>
          <a:lstStyle/>
          <a:p>
            <a:r>
              <a:rPr lang="en-US" altLang="en-US" dirty="0" smtClean="0"/>
              <a:t>IAG (Comm. 1 &amp; 2</a:t>
            </a:r>
            <a:r>
              <a:rPr lang="en-US" altLang="en-US" dirty="0"/>
              <a:t>)</a:t>
            </a:r>
            <a:endParaRPr lang="en-US" altLang="en-US" dirty="0" smtClean="0"/>
          </a:p>
          <a:p>
            <a:r>
              <a:rPr lang="en-US" altLang="en-US" dirty="0" smtClean="0"/>
              <a:t>UN-GGIM</a:t>
            </a:r>
          </a:p>
          <a:p>
            <a:pPr lvl="1"/>
            <a:r>
              <a:rPr lang="en-US" altLang="en-US" dirty="0" smtClean="0"/>
              <a:t>UN-SCOG (</a:t>
            </a:r>
            <a:r>
              <a:rPr lang="en-US" altLang="en-US" b="1" dirty="0" smtClean="0">
                <a:solidFill>
                  <a:srgbClr val="FF0000"/>
                </a:solidFill>
              </a:rPr>
              <a:t>GGRF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UN-GGIM-Americas</a:t>
            </a:r>
          </a:p>
          <a:p>
            <a:pPr lvl="1"/>
            <a:r>
              <a:rPr lang="en-US" altLang="en-US" dirty="0" smtClean="0"/>
              <a:t>UN-GGIM-AP</a:t>
            </a:r>
          </a:p>
          <a:p>
            <a:pPr lvl="1"/>
            <a:r>
              <a:rPr lang="en-US" altLang="en-US" dirty="0" smtClean="0"/>
              <a:t>SIRGAS</a:t>
            </a:r>
          </a:p>
          <a:p>
            <a:r>
              <a:rPr lang="en-US" altLang="en-US" dirty="0" smtClean="0"/>
              <a:t>CGU (IAG), FIG et al.</a:t>
            </a:r>
          </a:p>
          <a:p>
            <a:r>
              <a:rPr lang="en-US" altLang="en-US" dirty="0" smtClean="0"/>
              <a:t>ISO – TC 211/172</a:t>
            </a:r>
          </a:p>
          <a:p>
            <a:r>
              <a:rPr lang="en-US" altLang="en-US" dirty="0" smtClean="0"/>
              <a:t>GLCC/IGLD 2025 (2020 campaign)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379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728789"/>
            <a:ext cx="46609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725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871</Words>
  <Application>Microsoft Office PowerPoint</Application>
  <PresentationFormat>Widescreen</PresentationFormat>
  <Paragraphs>87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Custom Design</vt:lpstr>
      <vt:lpstr>Office Theme</vt:lpstr>
      <vt:lpstr>Geospatial Data Act  FGDC, ISO and OGC Standards</vt:lpstr>
      <vt:lpstr>Geospatial Data Act of 2018  </vt:lpstr>
      <vt:lpstr>GDA - Section 757: Geospatial Data Standards</vt:lpstr>
      <vt:lpstr>GDA – Section 759A. Limitation on Use of Federal Funds</vt:lpstr>
      <vt:lpstr>GDA of 2018 – Timeline of Completed Items</vt:lpstr>
      <vt:lpstr>Table 14. Geodetic Control Theme Standards.</vt:lpstr>
      <vt:lpstr>Table 25: Structure Accuracy Standards</vt:lpstr>
      <vt:lpstr>GDA – Timeline of Next Steps</vt:lpstr>
      <vt:lpstr>Slide from 2018: International Coordination</vt:lpstr>
      <vt:lpstr>Global Geodetic Reference Frame Roadmap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Dan Roman</cp:lastModifiedBy>
  <cp:revision>25</cp:revision>
  <dcterms:created xsi:type="dcterms:W3CDTF">2009-10-22T15:32:12Z</dcterms:created>
  <dcterms:modified xsi:type="dcterms:W3CDTF">2021-02-15T23:21:24Z</dcterms:modified>
</cp:coreProperties>
</file>