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CXidYirQD6M912IqEgpSXaCNb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034" autoAdjust="0"/>
  </p:normalViewPr>
  <p:slideViewPr>
    <p:cSldViewPr snapToGrid="0">
      <p:cViewPr varScale="1">
        <p:scale>
          <a:sx n="51" d="100"/>
          <a:sy n="51" d="100"/>
        </p:scale>
        <p:origin x="341" y="2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As we have discussed in this</a:t>
            </a:r>
            <a:r>
              <a:rPr lang="en-US" sz="1200" b="0" i="0" u="none" strike="noStrike" baseline="0" dirty="0" smtClean="0">
                <a:solidFill>
                  <a:schemeClr val="dk1"/>
                </a:solidFill>
                <a:latin typeface="Calibri"/>
                <a:ea typeface="Calibri"/>
                <a:cs typeface="Calibri"/>
                <a:sym typeface="Calibri"/>
              </a:rPr>
              <a:t> summit</a:t>
            </a:r>
            <a:r>
              <a:rPr lang="en-US" sz="1200" b="0" i="0" u="none" strike="noStrike" dirty="0" smtClean="0">
                <a:solidFill>
                  <a:schemeClr val="dk1"/>
                </a:solidFill>
                <a:latin typeface="Calibri"/>
                <a:ea typeface="Calibri"/>
                <a:cs typeface="Calibri"/>
                <a:sym typeface="Calibri"/>
              </a:rPr>
              <a:t>, NGS</a:t>
            </a:r>
            <a:r>
              <a:rPr lang="en-US" sz="1200" b="0" i="0" u="none" strike="noStrike" baseline="0" dirty="0" smtClean="0">
                <a:solidFill>
                  <a:schemeClr val="dk1"/>
                </a:solidFill>
                <a:latin typeface="Calibri"/>
                <a:ea typeface="Calibri"/>
                <a:cs typeface="Calibri"/>
                <a:sym typeface="Calibri"/>
              </a:rPr>
              <a:t> has released updated versions of the Blueprint document publication series which is intended to</a:t>
            </a:r>
            <a:r>
              <a:rPr lang="en-US" sz="1200" b="0" i="0" u="none" strike="noStrike" dirty="0" smtClean="0">
                <a:solidFill>
                  <a:schemeClr val="dk1"/>
                </a:solidFill>
                <a:latin typeface="Calibri"/>
                <a:ea typeface="Calibri"/>
                <a:cs typeface="Calibri"/>
                <a:sym typeface="Calibri"/>
              </a:rPr>
              <a:t> </a:t>
            </a:r>
            <a:r>
              <a:rPr lang="en-US" dirty="0" smtClean="0"/>
              <a:t>describe technical and policy decisions about the definition of the modernized NSRS </a:t>
            </a:r>
            <a:r>
              <a:rPr lang="en-US" sz="1200" b="0" i="0" u="none" strike="noStrike" dirty="0" smtClean="0">
                <a:solidFill>
                  <a:schemeClr val="dk1"/>
                </a:solidFill>
                <a:latin typeface="Calibri"/>
                <a:ea typeface="Calibri"/>
                <a:cs typeface="Calibri"/>
                <a:sym typeface="Wingdings" panose="05000000000000000000" pitchFamily="2" charset="2"/>
              </a:rPr>
              <a:t> </a:t>
            </a:r>
            <a:r>
              <a:rPr lang="en-US" sz="1200" b="0" i="0" u="none" strike="noStrike" dirty="0" smtClean="0">
                <a:solidFill>
                  <a:schemeClr val="dk1"/>
                </a:solidFill>
                <a:latin typeface="Calibri"/>
                <a:ea typeface="Calibri"/>
                <a:cs typeface="Calibri"/>
                <a:sym typeface="Calibri"/>
              </a:rPr>
              <a:t>the </a:t>
            </a:r>
            <a:r>
              <a:rPr lang="en-US" sz="1200" b="0" i="0" u="none" strike="noStrike" dirty="0">
                <a:solidFill>
                  <a:schemeClr val="dk1"/>
                </a:solidFill>
                <a:latin typeface="Calibri"/>
                <a:ea typeface="Calibri"/>
                <a:cs typeface="Calibri"/>
                <a:sym typeface="Calibri"/>
              </a:rPr>
              <a:t>third </a:t>
            </a:r>
            <a:r>
              <a:rPr lang="en-US" sz="1200" b="0" i="0" u="none" strike="noStrike" dirty="0" smtClean="0">
                <a:solidFill>
                  <a:schemeClr val="dk1"/>
                </a:solidFill>
                <a:latin typeface="Calibri"/>
                <a:ea typeface="Calibri"/>
                <a:cs typeface="Calibri"/>
                <a:sym typeface="Calibri"/>
              </a:rPr>
              <a:t>Blueprint document is focused on working in the modernized NSRS</a:t>
            </a:r>
            <a:r>
              <a:rPr lang="en-US" sz="1200" b="0" i="0" u="none" strike="noStrike" baseline="0" dirty="0" smtClean="0">
                <a:solidFill>
                  <a:schemeClr val="dk1"/>
                </a:solidFill>
                <a:latin typeface="Calibri"/>
                <a:ea typeface="Calibri"/>
                <a:cs typeface="Calibri"/>
                <a:sym typeface="Calibri"/>
              </a:rPr>
              <a:t> and that discussion is anchored by four applied use cases of direct interest to geospatial professionals (located at end of document)</a:t>
            </a:r>
          </a:p>
          <a:p>
            <a:pPr marL="0" lvl="0" indent="0" algn="l" rtl="0">
              <a:spcBef>
                <a:spcPts val="0"/>
              </a:spcBef>
              <a:spcAft>
                <a:spcPts val="0"/>
              </a:spcAft>
              <a:buNone/>
            </a:pPr>
            <a:endParaRPr lang="en-US" sz="1200" b="0" i="0" u="none" strike="noStrike" baseline="0" dirty="0" smtClean="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In</a:t>
            </a:r>
            <a:r>
              <a:rPr lang="en-US" sz="1200" b="0" i="0" u="none" strike="noStrike" baseline="0" dirty="0" smtClean="0">
                <a:solidFill>
                  <a:schemeClr val="dk1"/>
                </a:solidFill>
                <a:latin typeface="Calibri"/>
                <a:ea typeface="Calibri"/>
                <a:cs typeface="Calibri"/>
                <a:sym typeface="Calibri"/>
              </a:rPr>
              <a:t> </a:t>
            </a:r>
            <a:r>
              <a:rPr lang="en-US" sz="1200" b="0" i="0" u="none" strike="noStrike" dirty="0" smtClean="0">
                <a:solidFill>
                  <a:schemeClr val="dk1"/>
                </a:solidFill>
                <a:latin typeface="Calibri"/>
                <a:ea typeface="Calibri"/>
                <a:cs typeface="Calibri"/>
                <a:sym typeface="Calibri"/>
              </a:rPr>
              <a:t>his final </a:t>
            </a:r>
            <a:r>
              <a:rPr lang="en-US" sz="1200" b="0" i="0" u="none" strike="noStrike" dirty="0">
                <a:solidFill>
                  <a:schemeClr val="dk1"/>
                </a:solidFill>
                <a:latin typeface="Calibri"/>
                <a:ea typeface="Calibri"/>
                <a:cs typeface="Calibri"/>
                <a:sym typeface="Calibri"/>
              </a:rPr>
              <a:t>presentation </a:t>
            </a:r>
            <a:r>
              <a:rPr lang="en-US" sz="1200" b="0" i="0" u="none" strike="noStrike" dirty="0" smtClean="0">
                <a:solidFill>
                  <a:schemeClr val="dk1"/>
                </a:solidFill>
                <a:latin typeface="Calibri"/>
                <a:ea typeface="Calibri"/>
                <a:cs typeface="Calibri"/>
                <a:sym typeface="Calibri"/>
              </a:rPr>
              <a:t>of our summit today</a:t>
            </a:r>
            <a:r>
              <a:rPr lang="en-US" sz="1200" b="0" i="0" u="none" strike="noStrike" baseline="0" dirty="0" smtClean="0">
                <a:solidFill>
                  <a:schemeClr val="dk1"/>
                </a:solidFill>
                <a:latin typeface="Calibri"/>
                <a:ea typeface="Calibri"/>
                <a:cs typeface="Calibri"/>
                <a:sym typeface="Calibri"/>
              </a:rPr>
              <a:t> I am going to provide</a:t>
            </a:r>
            <a:r>
              <a:rPr lang="en-US" sz="1200" b="0" i="0" u="none" strike="noStrike" dirty="0" smtClean="0">
                <a:solidFill>
                  <a:schemeClr val="dk1"/>
                </a:solidFill>
                <a:latin typeface="Calibri"/>
                <a:ea typeface="Calibri"/>
                <a:cs typeface="Calibri"/>
                <a:sym typeface="Calibri"/>
              </a:rPr>
              <a:t> an extremely high-level </a:t>
            </a:r>
            <a:r>
              <a:rPr lang="en-US" sz="1200" b="0" i="0" u="none" strike="noStrike" dirty="0">
                <a:solidFill>
                  <a:schemeClr val="dk1"/>
                </a:solidFill>
                <a:latin typeface="Calibri"/>
                <a:ea typeface="Calibri"/>
                <a:cs typeface="Calibri"/>
                <a:sym typeface="Calibri"/>
              </a:rPr>
              <a:t>overview of </a:t>
            </a:r>
            <a:r>
              <a:rPr lang="en-US" sz="1200" b="0" i="0" u="none" strike="noStrike" dirty="0" smtClean="0">
                <a:solidFill>
                  <a:schemeClr val="dk1"/>
                </a:solidFill>
                <a:latin typeface="Calibri"/>
                <a:ea typeface="Calibri"/>
                <a:cs typeface="Calibri"/>
                <a:sym typeface="Calibri"/>
              </a:rPr>
              <a:t>those </a:t>
            </a:r>
            <a:r>
              <a:rPr lang="en-US" sz="1200" b="0" i="0" u="none" strike="noStrike" dirty="0">
                <a:solidFill>
                  <a:schemeClr val="dk1"/>
                </a:solidFill>
                <a:latin typeface="Calibri"/>
                <a:ea typeface="Calibri"/>
                <a:cs typeface="Calibri"/>
                <a:sym typeface="Calibri"/>
              </a:rPr>
              <a:t>applied use </a:t>
            </a:r>
            <a:r>
              <a:rPr lang="en-US" sz="1200" b="0" i="0" u="none" strike="noStrike" dirty="0" smtClean="0">
                <a:solidFill>
                  <a:schemeClr val="dk1"/>
                </a:solidFill>
                <a:latin typeface="Calibri"/>
                <a:ea typeface="Calibri"/>
                <a:cs typeface="Calibri"/>
                <a:sym typeface="Calibri"/>
              </a:rPr>
              <a:t>cases,</a:t>
            </a:r>
            <a:r>
              <a:rPr lang="en-US" sz="1200" b="0" i="0" u="none" strike="noStrike" baseline="0" dirty="0" smtClean="0">
                <a:solidFill>
                  <a:schemeClr val="dk1"/>
                </a:solidFill>
                <a:latin typeface="Calibri"/>
                <a:ea typeface="Calibri"/>
                <a:cs typeface="Calibri"/>
                <a:sym typeface="Calibri"/>
              </a:rPr>
              <a:t> a longer version of this content was provided as an NGS webinar in April and a recorded version of that can be viewed on our website.</a:t>
            </a:r>
            <a:r>
              <a:rPr lang="en-US" sz="1200" b="0" i="0" u="none" strike="noStrike" baseline="0" dirty="0">
                <a:solidFill>
                  <a:schemeClr val="dk1"/>
                </a:solidFill>
                <a:latin typeface="Calibri"/>
                <a:ea typeface="Calibri"/>
                <a:cs typeface="Calibri"/>
                <a:sym typeface="Calibri"/>
              </a:rPr>
              <a:t> </a:t>
            </a:r>
            <a:endParaRPr lang="en-US" sz="1200" b="0" i="0" u="none" strike="noStrike" baseline="0"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baseline="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dirty="0" smtClean="0"/>
              <a:t>Each </a:t>
            </a:r>
            <a:r>
              <a:rPr lang="en-US" dirty="0"/>
              <a:t>use case was written by a team of NGS personnel, then received input and review from external </a:t>
            </a:r>
            <a:r>
              <a:rPr lang="en-US" dirty="0" smtClean="0"/>
              <a:t>partners that was </a:t>
            </a:r>
            <a:r>
              <a:rPr lang="en-US" dirty="0"/>
              <a:t>above and beyond the rest of the </a:t>
            </a:r>
            <a:r>
              <a:rPr lang="en-US" dirty="0" smtClean="0"/>
              <a:t>Blueprint</a:t>
            </a:r>
            <a:r>
              <a:rPr lang="en-US" baseline="0" dirty="0" smtClean="0"/>
              <a:t> document</a:t>
            </a:r>
            <a:r>
              <a:rPr lang="en-US" dirty="0" smtClean="0"/>
              <a:t> </a:t>
            </a:r>
            <a:r>
              <a:rPr lang="en-US" dirty="0"/>
              <a:t>content</a:t>
            </a:r>
            <a:r>
              <a:rPr lang="en-US" dirty="0" smtClean="0"/>
              <a:t>. </a:t>
            </a:r>
          </a:p>
          <a:p>
            <a:pPr marL="0" lvl="0" indent="0" algn="l" rtl="0">
              <a:spcBef>
                <a:spcPts val="0"/>
              </a:spcBef>
              <a:spcAft>
                <a:spcPts val="0"/>
              </a:spcAft>
              <a:buClr>
                <a:schemeClr val="dk1"/>
              </a:buClr>
              <a:buFont typeface="Arial"/>
              <a:buNone/>
            </a:pPr>
            <a:r>
              <a:rPr lang="en-US" dirty="0" smtClean="0"/>
              <a:t>A big thanks to the all authors and reviewers</a:t>
            </a:r>
            <a:r>
              <a:rPr lang="en-US" baseline="0" dirty="0" smtClean="0"/>
              <a:t> and to Kevin Jordan who led the infrastructure monitoring use case and will be the primary person curating question responses in the text box behind the scenes.</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0" i="0" u="none" strike="noStrike" dirty="0" smtClean="0">
                <a:solidFill>
                  <a:schemeClr val="dk1"/>
                </a:solidFill>
                <a:latin typeface="Calibri"/>
                <a:ea typeface="Calibri"/>
                <a:cs typeface="Calibri"/>
                <a:sym typeface="Calibri"/>
              </a:rPr>
              <a:t>Because </a:t>
            </a:r>
            <a:r>
              <a:rPr lang="en-US" sz="1200" b="0" i="0" u="none" strike="noStrike" dirty="0">
                <a:solidFill>
                  <a:schemeClr val="dk1"/>
                </a:solidFill>
                <a:latin typeface="Calibri"/>
                <a:ea typeface="Calibri"/>
                <a:cs typeface="Calibri"/>
                <a:sym typeface="Calibri"/>
              </a:rPr>
              <a:t>transformation of existing data is likely to be the primary solution for most NSRS users </a:t>
            </a:r>
            <a:r>
              <a:rPr lang="en-US" sz="1200" b="0" i="0" u="none" strike="noStrike" dirty="0" smtClean="0">
                <a:solidFill>
                  <a:schemeClr val="dk1"/>
                </a:solidFill>
                <a:latin typeface="Calibri"/>
                <a:ea typeface="Calibri"/>
                <a:cs typeface="Calibri"/>
                <a:sym typeface="Calibri"/>
              </a:rPr>
              <a:t>= NGS will provide (read slide)</a:t>
            </a:r>
          </a:p>
          <a:p>
            <a:pPr marL="0" lvl="0" indent="0" algn="l" rtl="0">
              <a:spcBef>
                <a:spcPts val="0"/>
              </a:spcBef>
              <a:spcAft>
                <a:spcPts val="0"/>
              </a:spcAft>
              <a:buClr>
                <a:schemeClr val="dk1"/>
              </a:buClr>
              <a:buSzPts val="1200"/>
              <a:buFont typeface="Arial"/>
              <a:buNone/>
            </a:pPr>
            <a:endParaRPr lang="en-US" sz="1200" b="1" i="1" u="none" strike="noStrike" dirty="0" smtClean="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1" dirty="0" smtClean="0"/>
              <a:t>At this time, NGS plans to use </a:t>
            </a:r>
            <a:r>
              <a:rPr lang="en-US" i="1" dirty="0" err="1" smtClean="0"/>
              <a:t>Github</a:t>
            </a:r>
            <a:r>
              <a:rPr lang="en-US" i="1" dirty="0" smtClean="0"/>
              <a:t> to distribute and version control NGS tools for use in non-NGS software</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i="1" dirty="0" smtClean="0"/>
          </a:p>
          <a:p>
            <a:pPr marL="0" lvl="0" indent="0" algn="l" rtl="0">
              <a:spcBef>
                <a:spcPts val="0"/>
              </a:spcBef>
              <a:spcAft>
                <a:spcPts val="0"/>
              </a:spcAft>
              <a:buClr>
                <a:schemeClr val="dk1"/>
              </a:buClr>
              <a:buSzPts val="1200"/>
              <a:buFont typeface="Arial"/>
              <a:buNone/>
            </a:pPr>
            <a:r>
              <a:rPr lang="en-US" sz="1200" b="0" i="0" u="none" strike="noStrike" dirty="0" smtClean="0">
                <a:solidFill>
                  <a:schemeClr val="dk1"/>
                </a:solidFill>
                <a:latin typeface="Calibri"/>
                <a:ea typeface="Calibri"/>
                <a:cs typeface="Calibri"/>
                <a:sym typeface="Calibri"/>
              </a:rPr>
              <a:t>Reminder:  Not all data necessarily needs to be transformed at once as soon at the modernized NSRS is</a:t>
            </a:r>
            <a:r>
              <a:rPr lang="en-US" sz="1200" b="0" i="0" u="none" strike="noStrike" baseline="0" dirty="0" smtClean="0">
                <a:solidFill>
                  <a:schemeClr val="dk1"/>
                </a:solidFill>
                <a:latin typeface="Calibri"/>
                <a:ea typeface="Calibri"/>
                <a:cs typeface="Calibri"/>
                <a:sym typeface="Calibri"/>
              </a:rPr>
              <a:t> released</a:t>
            </a:r>
            <a:r>
              <a:rPr lang="en-US" sz="1200" b="0" i="0" u="none" strike="noStrike" dirty="0" smtClean="0">
                <a:solidFill>
                  <a:schemeClr val="dk1"/>
                </a:solidFill>
                <a:latin typeface="Calibri"/>
                <a:ea typeface="Calibri"/>
                <a:cs typeface="Calibri"/>
                <a:sym typeface="Calibri"/>
              </a:rPr>
              <a:t> &amp; superseded transformation software will remain available in NADCON 5.0</a:t>
            </a:r>
          </a:p>
          <a:p>
            <a:pPr marL="0" lvl="0" indent="0" algn="l" rtl="0">
              <a:spcBef>
                <a:spcPts val="0"/>
              </a:spcBef>
              <a:spcAft>
                <a:spcPts val="0"/>
              </a:spcAft>
              <a:buClr>
                <a:schemeClr val="dk1"/>
              </a:buClr>
              <a:buSzPts val="1200"/>
              <a:buFont typeface="Arial"/>
              <a:buNone/>
            </a:pPr>
            <a:r>
              <a:rPr lang="en-US" sz="1200" b="0" i="0" u="none" strike="noStrike" dirty="0" smtClean="0">
                <a:solidFill>
                  <a:schemeClr val="dk1"/>
                </a:solidFill>
                <a:latin typeface="Calibri"/>
                <a:cs typeface="Calibri"/>
                <a:sym typeface="Calibri"/>
              </a:rPr>
              <a:t>One example of this to draw back from the flood</a:t>
            </a:r>
            <a:r>
              <a:rPr lang="en-US" sz="1200" b="0" i="0" u="none" strike="noStrike" baseline="0" dirty="0" smtClean="0">
                <a:solidFill>
                  <a:schemeClr val="dk1"/>
                </a:solidFill>
                <a:latin typeface="Calibri"/>
                <a:cs typeface="Calibri"/>
                <a:sym typeface="Calibri"/>
              </a:rPr>
              <a:t> plain example is that in the NFIP of today, each Flood Insurance Rate Map is only updated in the course of the routine update cycle.</a:t>
            </a:r>
            <a:endParaRPr lang="en-US"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i="1" dirty="0" smtClean="0"/>
          </a:p>
          <a:p>
            <a:pPr marL="0" lvl="0" indent="0" algn="l" rtl="0">
              <a:spcBef>
                <a:spcPts val="0"/>
              </a:spcBef>
              <a:spcAft>
                <a:spcPts val="0"/>
              </a:spcAft>
              <a:buClr>
                <a:schemeClr val="dk1"/>
              </a:buClr>
              <a:buSzPts val="1200"/>
              <a:buFont typeface="Arial"/>
              <a:buNone/>
            </a:pPr>
            <a:endParaRPr dirty="0"/>
          </a:p>
        </p:txBody>
      </p:sp>
      <p:sp>
        <p:nvSpPr>
          <p:cNvPr id="214" name="Google Shape;2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Knowing the precise location and measurements of hard infrastructure can be essential for saving lives and reducing damage to private and public property. Broadly speaking, infrastructure monitoring is tracking any motion of a bridge, dam, navigation lock, water level station, power plant (hydropower and nuclear), airport or any other infrastructure relative to itself and/or the NSRS. </a:t>
            </a:r>
            <a:endParaRPr lang="en-US" sz="12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smtClean="0">
                <a:solidFill>
                  <a:schemeClr val="dk1"/>
                </a:solidFill>
                <a:latin typeface="Calibri"/>
                <a:ea typeface="Calibri"/>
                <a:cs typeface="Calibri"/>
                <a:sym typeface="Calibri"/>
              </a:rPr>
              <a:t>The last use </a:t>
            </a:r>
            <a:r>
              <a:rPr lang="en-US" sz="1200" b="0" i="0" u="none" strike="noStrike" dirty="0">
                <a:solidFill>
                  <a:schemeClr val="dk1"/>
                </a:solidFill>
                <a:latin typeface="Calibri"/>
                <a:ea typeface="Calibri"/>
                <a:cs typeface="Calibri"/>
                <a:sym typeface="Calibri"/>
              </a:rPr>
              <a:t>case focuses on an airport example, since accurate positioning of airport infrastructure and maintaining a geospatial database is vital to the National Airspace System (NAS), but the methods </a:t>
            </a:r>
            <a:r>
              <a:rPr lang="en-US" sz="1200" b="0" i="0" u="none" strike="noStrike" dirty="0" smtClean="0">
                <a:solidFill>
                  <a:schemeClr val="dk1"/>
                </a:solidFill>
                <a:latin typeface="Calibri"/>
                <a:ea typeface="Calibri"/>
                <a:cs typeface="Calibri"/>
                <a:sym typeface="Calibri"/>
              </a:rPr>
              <a:t>and workflows discussed in this thought</a:t>
            </a:r>
            <a:r>
              <a:rPr lang="en-US" sz="1200" b="0" i="0" u="none" strike="noStrike" baseline="0" dirty="0" smtClean="0">
                <a:solidFill>
                  <a:schemeClr val="dk1"/>
                </a:solidFill>
                <a:latin typeface="Calibri"/>
                <a:ea typeface="Calibri"/>
                <a:cs typeface="Calibri"/>
                <a:sym typeface="Calibri"/>
              </a:rPr>
              <a:t> experiment </a:t>
            </a:r>
            <a:r>
              <a:rPr lang="en-US" sz="1200" b="0" i="0" u="none" strike="noStrike" dirty="0" smtClean="0">
                <a:solidFill>
                  <a:schemeClr val="dk1"/>
                </a:solidFill>
                <a:latin typeface="Calibri"/>
                <a:ea typeface="Calibri"/>
                <a:cs typeface="Calibri"/>
                <a:sym typeface="Calibri"/>
              </a:rPr>
              <a:t>can </a:t>
            </a:r>
            <a:r>
              <a:rPr lang="en-US" sz="1200" b="0" i="0" u="none" strike="noStrike" dirty="0">
                <a:solidFill>
                  <a:schemeClr val="dk1"/>
                </a:solidFill>
                <a:latin typeface="Calibri"/>
                <a:ea typeface="Calibri"/>
                <a:cs typeface="Calibri"/>
                <a:sym typeface="Calibri"/>
              </a:rPr>
              <a:t>be extrapolated to other types of infrastructure. </a:t>
            </a:r>
            <a:endParaRPr dirty="0"/>
          </a:p>
        </p:txBody>
      </p:sp>
      <p:sp>
        <p:nvSpPr>
          <p:cNvPr id="221" name="Google Shape;2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Routine </a:t>
            </a:r>
            <a:r>
              <a:rPr lang="en-US" sz="1200" b="0" i="0" u="none" strike="noStrike" dirty="0">
                <a:solidFill>
                  <a:schemeClr val="dk1"/>
                </a:solidFill>
                <a:latin typeface="Calibri"/>
                <a:ea typeface="Calibri"/>
                <a:cs typeface="Calibri"/>
                <a:sym typeface="Calibri"/>
              </a:rPr>
              <a:t>surveys are conducted to monitor many types of </a:t>
            </a:r>
            <a:r>
              <a:rPr lang="en-US" sz="1200" b="0" i="0" u="none" strike="noStrike" dirty="0" smtClean="0">
                <a:solidFill>
                  <a:schemeClr val="dk1"/>
                </a:solidFill>
                <a:latin typeface="Calibri"/>
                <a:ea typeface="Calibri"/>
                <a:cs typeface="Calibri"/>
                <a:sym typeface="Calibri"/>
              </a:rPr>
              <a:t>infrastructure</a:t>
            </a:r>
            <a:r>
              <a:rPr lang="en-US" sz="1200" b="0" i="0" u="none" strike="noStrike" baseline="0" dirty="0" smtClean="0">
                <a:solidFill>
                  <a:schemeClr val="dk1"/>
                </a:solidFill>
                <a:latin typeface="Calibri"/>
                <a:ea typeface="Calibri"/>
                <a:cs typeface="Calibri"/>
                <a:sym typeface="Calibri"/>
              </a:rPr>
              <a:t> &gt; </a:t>
            </a:r>
            <a:r>
              <a:rPr lang="en-US" sz="1200" b="0" i="0" u="none" strike="noStrike" dirty="0" smtClean="0">
                <a:solidFill>
                  <a:schemeClr val="dk1"/>
                </a:solidFill>
                <a:latin typeface="Calibri"/>
                <a:ea typeface="Calibri"/>
                <a:cs typeface="Calibri"/>
                <a:sym typeface="Calibri"/>
              </a:rPr>
              <a:t>tide </a:t>
            </a:r>
            <a:r>
              <a:rPr lang="en-US" sz="1200" b="0" i="0" u="none" strike="noStrike" dirty="0">
                <a:solidFill>
                  <a:schemeClr val="dk1"/>
                </a:solidFill>
                <a:latin typeface="Calibri"/>
                <a:ea typeface="Calibri"/>
                <a:cs typeface="Calibri"/>
                <a:sym typeface="Calibri"/>
              </a:rPr>
              <a:t>stations, dam/levee crests, airports.</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Local control is typically used as the basis for this, but the relationship of that control to a national time-dependent frame can provide insights to movement beyond the local scale.</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At airports, geodetic ties to runway ends, NAVAIDS, obstructions and other airport features are all necessary to maintain the spatial integrity that connects the National Air Space to those features and infrastructure on the ground; this is conducted via routine surveys of PACS and SACS.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For airport infrastructure monitoring, NSRS time-dependent coordinates associated with NAVAIDS, runway ends and other airport features, the modernized NSRS will improve orthometric height accuracy and reliability relative to the local environment, especially in areas where NAVD 88 has become unreliable. Following the installation of PACS and SACS, future surveys can recover, observe and tie new surveys to the NSRS. Access and tying to the NSRS will remain as user-friendly as it has </a:t>
            </a:r>
            <a:r>
              <a:rPr lang="en-US" sz="1200" b="0" i="0" u="none" strike="noStrike" dirty="0" smtClean="0">
                <a:solidFill>
                  <a:schemeClr val="dk1"/>
                </a:solidFill>
                <a:latin typeface="Calibri"/>
                <a:ea typeface="Calibri"/>
                <a:cs typeface="Calibri"/>
                <a:sym typeface="Calibri"/>
              </a:rPr>
              <a:t>with OPUS, </a:t>
            </a:r>
            <a:r>
              <a:rPr lang="en-US" sz="1200" b="0" i="0" u="none" strike="noStrike" dirty="0">
                <a:solidFill>
                  <a:schemeClr val="dk1"/>
                </a:solidFill>
                <a:latin typeface="Calibri"/>
                <a:ea typeface="Calibri"/>
                <a:cs typeface="Calibri"/>
                <a:sym typeface="Calibri"/>
              </a:rPr>
              <a:t>while </a:t>
            </a:r>
            <a:r>
              <a:rPr lang="en-US" sz="1200" b="0" i="0" u="none" strike="noStrike" dirty="0" smtClean="0">
                <a:solidFill>
                  <a:schemeClr val="dk1"/>
                </a:solidFill>
                <a:latin typeface="Calibri"/>
                <a:ea typeface="Calibri"/>
                <a:cs typeface="Calibri"/>
                <a:sym typeface="Calibri"/>
              </a:rPr>
              <a:t>the described enhancements </a:t>
            </a:r>
            <a:r>
              <a:rPr lang="en-US" sz="1200" b="0" i="0" u="none" strike="noStrike" dirty="0">
                <a:solidFill>
                  <a:schemeClr val="dk1"/>
                </a:solidFill>
                <a:latin typeface="Calibri"/>
                <a:ea typeface="Calibri"/>
                <a:cs typeface="Calibri"/>
                <a:sym typeface="Calibri"/>
              </a:rPr>
              <a:t>to </a:t>
            </a:r>
            <a:r>
              <a:rPr lang="en-US" sz="1200" b="0" i="0" u="none" strike="noStrike" dirty="0" smtClean="0">
                <a:solidFill>
                  <a:schemeClr val="dk1"/>
                </a:solidFill>
                <a:latin typeface="Calibri"/>
                <a:ea typeface="Calibri"/>
                <a:cs typeface="Calibri"/>
                <a:sym typeface="Calibri"/>
              </a:rPr>
              <a:t>OPUS within </a:t>
            </a:r>
            <a:r>
              <a:rPr lang="en-US" sz="1200" b="0" i="0" u="none" strike="noStrike" dirty="0">
                <a:solidFill>
                  <a:schemeClr val="dk1"/>
                </a:solidFill>
                <a:latin typeface="Calibri"/>
                <a:ea typeface="Calibri"/>
                <a:cs typeface="Calibri"/>
                <a:sym typeface="Calibri"/>
              </a:rPr>
              <a:t>a modernized NSRS will include GNSS, RTK, and RTN (and others) to produce OPUS Coordinates tied to the NSRS with improved convenience. </a:t>
            </a:r>
            <a:endParaRPr dirty="0"/>
          </a:p>
        </p:txBody>
      </p:sp>
      <p:sp>
        <p:nvSpPr>
          <p:cNvPr id="229" name="Google Shape;2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Hopefully this whirlwind tour was enough to pique your interest to pick up the use cases, or check out the recorded webinar from April 6 that goes into a bit more detail.</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baseline="0" dirty="0" smtClean="0">
                <a:solidFill>
                  <a:schemeClr val="dk1"/>
                </a:solidFill>
                <a:latin typeface="Calibri"/>
                <a:ea typeface="Calibri"/>
                <a:cs typeface="Calibri"/>
                <a:sym typeface="Calibri"/>
              </a:rPr>
              <a:t>You can think of each use case as a </a:t>
            </a:r>
            <a:r>
              <a:rPr lang="en-US" sz="1200" b="0" i="0" u="none" strike="noStrike" dirty="0" smtClean="0">
                <a:solidFill>
                  <a:schemeClr val="dk1"/>
                </a:solidFill>
                <a:latin typeface="Calibri"/>
                <a:ea typeface="Calibri"/>
                <a:cs typeface="Calibri"/>
                <a:sym typeface="Calibri"/>
              </a:rPr>
              <a:t>thought experiment,</a:t>
            </a:r>
            <a:r>
              <a:rPr lang="en-US" sz="1200" b="0" i="0" u="none" strike="noStrike" baseline="0" dirty="0" smtClean="0">
                <a:solidFill>
                  <a:schemeClr val="dk1"/>
                </a:solidFill>
                <a:latin typeface="Calibri"/>
                <a:ea typeface="Calibri"/>
                <a:cs typeface="Calibri"/>
                <a:sym typeface="Calibri"/>
              </a:rPr>
              <a:t> and each one was</a:t>
            </a:r>
            <a:r>
              <a:rPr lang="en-US" sz="1200" b="0" i="0" u="none" strike="noStrike" dirty="0" smtClean="0">
                <a:solidFill>
                  <a:schemeClr val="dk1"/>
                </a:solidFill>
                <a:latin typeface="Calibri"/>
                <a:ea typeface="Calibri"/>
                <a:cs typeface="Calibri"/>
                <a:sym typeface="Calibri"/>
              </a:rPr>
              <a:t> designed to showcase how features of the modernized NSRS can be best leveraged in familiar and new workflows. </a:t>
            </a:r>
          </a:p>
          <a:p>
            <a:pPr marL="0" lvl="0" indent="0" algn="l" rtl="0">
              <a:spcBef>
                <a:spcPts val="0"/>
              </a:spcBef>
              <a:spcAft>
                <a:spcPts val="0"/>
              </a:spcAft>
              <a:buNone/>
            </a:pPr>
            <a:r>
              <a:rPr lang="en-US" sz="1200" b="0" i="0" u="none" strike="noStrike" dirty="0" smtClean="0">
                <a:solidFill>
                  <a:schemeClr val="dk1"/>
                </a:solidFill>
                <a:latin typeface="Calibri"/>
                <a:cs typeface="Calibri"/>
                <a:sym typeface="Calibri"/>
              </a:rPr>
              <a:t>(Read the 4)</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Each </a:t>
            </a:r>
            <a:r>
              <a:rPr lang="en-US" sz="1200" b="0" i="0" u="none" strike="noStrike" dirty="0">
                <a:solidFill>
                  <a:schemeClr val="dk1"/>
                </a:solidFill>
                <a:latin typeface="Calibri"/>
                <a:ea typeface="Calibri"/>
                <a:cs typeface="Calibri"/>
                <a:sym typeface="Calibri"/>
              </a:rPr>
              <a:t>“use case” </a:t>
            </a:r>
            <a:r>
              <a:rPr lang="en-US" sz="1200" b="0" i="0" u="none" strike="noStrike" dirty="0" smtClean="0">
                <a:solidFill>
                  <a:schemeClr val="dk1"/>
                </a:solidFill>
                <a:latin typeface="Calibri"/>
                <a:ea typeface="Calibri"/>
                <a:cs typeface="Calibri"/>
                <a:sym typeface="Calibri"/>
              </a:rPr>
              <a:t>describes</a:t>
            </a:r>
            <a:r>
              <a:rPr lang="en-US" sz="1200" b="0" i="0" u="none" strike="noStrike" baseline="0" dirty="0" smtClean="0">
                <a:solidFill>
                  <a:schemeClr val="dk1"/>
                </a:solidFill>
                <a:latin typeface="Calibri"/>
                <a:ea typeface="Calibri"/>
                <a:cs typeface="Calibri"/>
                <a:sym typeface="Calibri"/>
              </a:rPr>
              <a:t> </a:t>
            </a:r>
            <a:r>
              <a:rPr lang="en-US" sz="1200" b="0" i="0" u="none" strike="noStrike" dirty="0" smtClean="0">
                <a:solidFill>
                  <a:schemeClr val="dk1"/>
                </a:solidFill>
                <a:latin typeface="Calibri"/>
                <a:ea typeface="Calibri"/>
                <a:cs typeface="Calibri"/>
                <a:sym typeface="Calibri"/>
              </a:rPr>
              <a:t>how </a:t>
            </a:r>
            <a:r>
              <a:rPr lang="en-US" sz="1200" b="0" i="0" u="none" strike="noStrike" dirty="0">
                <a:solidFill>
                  <a:schemeClr val="dk1"/>
                </a:solidFill>
                <a:latin typeface="Calibri"/>
                <a:ea typeface="Calibri"/>
                <a:cs typeface="Calibri"/>
                <a:sym typeface="Calibri"/>
              </a:rPr>
              <a:t>an NSRS user’s geodetic positioning workflow will change when the modernized NSRS is available. This begins with </a:t>
            </a:r>
            <a:r>
              <a:rPr lang="en-US" sz="1200" b="0" i="0" u="none" strike="noStrike" dirty="0" smtClean="0">
                <a:solidFill>
                  <a:schemeClr val="dk1"/>
                </a:solidFill>
                <a:latin typeface="Calibri"/>
                <a:ea typeface="Calibri"/>
                <a:cs typeface="Calibri"/>
                <a:sym typeface="Calibri"/>
              </a:rPr>
              <a:t>describing </a:t>
            </a:r>
            <a:r>
              <a:rPr lang="en-US" sz="1200" b="0" i="0" u="none" strike="noStrike" dirty="0">
                <a:solidFill>
                  <a:schemeClr val="dk1"/>
                </a:solidFill>
                <a:latin typeface="Calibri"/>
                <a:ea typeface="Calibri"/>
                <a:cs typeface="Calibri"/>
                <a:sym typeface="Calibri"/>
              </a:rPr>
              <a:t>today’s workflow, and then describing how tomorrow’s workflow is likely to differ (or remain similar), and how the modernized NSRS features described in the Blueprint series will be utilized. No data was used for writing these, they are meant as a general description of change.</a:t>
            </a:r>
            <a:endParaRPr dirty="0"/>
          </a:p>
          <a:p>
            <a:pPr marL="0" lvl="0" indent="0" algn="l" rtl="0">
              <a:spcBef>
                <a:spcPts val="0"/>
              </a:spcBef>
              <a:spcAft>
                <a:spcPts val="0"/>
              </a:spcAft>
              <a:buNone/>
            </a:pPr>
            <a:r>
              <a:rPr lang="en-US" dirty="0"/>
              <a:t/>
            </a:r>
            <a:br>
              <a:rPr lang="en-US" dirty="0"/>
            </a:br>
            <a:r>
              <a:rPr lang="en-US" sz="1200" b="0" i="0" u="none" strike="noStrike" dirty="0">
                <a:solidFill>
                  <a:schemeClr val="dk1"/>
                </a:solidFill>
                <a:latin typeface="Calibri"/>
                <a:ea typeface="Calibri"/>
                <a:cs typeface="Calibri"/>
                <a:sym typeface="Calibri"/>
              </a:rPr>
              <a:t>Motivation for NGS to include these:</a:t>
            </a:r>
            <a:endParaRPr dirty="0"/>
          </a:p>
          <a:p>
            <a:pPr marL="228600" lvl="0" indent="-228600" algn="l" rtl="0">
              <a:spcBef>
                <a:spcPts val="0"/>
              </a:spcBef>
              <a:spcAft>
                <a:spcPts val="0"/>
              </a:spcAft>
              <a:buClr>
                <a:schemeClr val="dk1"/>
              </a:buClr>
              <a:buSzPts val="1200"/>
              <a:buFont typeface="Calibri"/>
              <a:buAutoNum type="arabicPeriod"/>
            </a:pPr>
            <a:r>
              <a:rPr lang="en-US" sz="1200" b="0" i="0" u="none" strike="noStrike" dirty="0">
                <a:solidFill>
                  <a:schemeClr val="dk1"/>
                </a:solidFill>
                <a:latin typeface="Calibri"/>
                <a:ea typeface="Calibri"/>
                <a:cs typeface="Calibri"/>
                <a:sym typeface="Calibri"/>
              </a:rPr>
              <a:t>You, our users, asked for them!</a:t>
            </a:r>
            <a:endParaRPr dirty="0"/>
          </a:p>
          <a:p>
            <a:pPr marL="228600" lvl="0" indent="-228600" algn="l" rtl="0">
              <a:spcBef>
                <a:spcPts val="0"/>
              </a:spcBef>
              <a:spcAft>
                <a:spcPts val="0"/>
              </a:spcAft>
              <a:buClr>
                <a:schemeClr val="dk1"/>
              </a:buClr>
              <a:buSzPts val="1200"/>
              <a:buFont typeface="Calibri"/>
              <a:buAutoNum type="arabicPeriod"/>
            </a:pPr>
            <a:r>
              <a:rPr lang="en-US" sz="1200" b="0" i="0" u="none" strike="noStrike" dirty="0">
                <a:solidFill>
                  <a:schemeClr val="dk1"/>
                </a:solidFill>
                <a:latin typeface="Calibri"/>
                <a:ea typeface="Calibri"/>
                <a:cs typeface="Calibri"/>
                <a:sym typeface="Calibri"/>
              </a:rPr>
              <a:t>Having more concrete examples in the context of known workflows facilitates dialog on remaining NSRS modernization priorities</a:t>
            </a:r>
            <a:endParaRPr dirty="0"/>
          </a:p>
          <a:p>
            <a:pPr marL="228600" lvl="0" indent="-228600" algn="l" rtl="0">
              <a:spcBef>
                <a:spcPts val="0"/>
              </a:spcBef>
              <a:spcAft>
                <a:spcPts val="0"/>
              </a:spcAft>
              <a:buClr>
                <a:schemeClr val="dk1"/>
              </a:buClr>
              <a:buSzPts val="1200"/>
              <a:buFont typeface="Calibri"/>
              <a:buAutoNum type="arabicPeriod"/>
            </a:pPr>
            <a:r>
              <a:rPr lang="en-US" sz="1200" b="0" i="0" u="none" strike="noStrike" dirty="0">
                <a:solidFill>
                  <a:schemeClr val="dk1"/>
                </a:solidFill>
                <a:latin typeface="Calibri"/>
                <a:ea typeface="Calibri"/>
                <a:cs typeface="Calibri"/>
                <a:sym typeface="Calibri"/>
              </a:rPr>
              <a:t>Tees up the opportunity for users to design and test data-driven case studies for further evaluation</a:t>
            </a:r>
            <a:endParaRPr dirty="0"/>
          </a:p>
          <a:p>
            <a:pPr marL="0" lvl="0" indent="0" algn="l" rtl="0">
              <a:spcBef>
                <a:spcPts val="0"/>
              </a:spcBef>
              <a:spcAft>
                <a:spcPts val="0"/>
              </a:spcAft>
              <a:buNone/>
            </a:pPr>
            <a:r>
              <a:rPr lang="en-US" dirty="0"/>
              <a:t/>
            </a:r>
            <a:br>
              <a:rPr lang="en-US" dirty="0"/>
            </a:b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Results from April 8 Webinar:</a:t>
            </a:r>
            <a:endParaRPr dirty="0"/>
          </a:p>
          <a:p>
            <a:pPr marL="0" lvl="0" indent="0" algn="l" rtl="0">
              <a:spcBef>
                <a:spcPts val="0"/>
              </a:spcBef>
              <a:spcAft>
                <a:spcPts val="0"/>
              </a:spcAft>
              <a:buNone/>
            </a:pPr>
            <a:r>
              <a:rPr lang="en-US" dirty="0"/>
              <a:t>12% 	</a:t>
            </a:r>
            <a:r>
              <a:rPr lang="en-US" dirty="0" smtClean="0"/>
              <a:t>Flood Mapping</a:t>
            </a:r>
            <a:endParaRPr dirty="0"/>
          </a:p>
          <a:p>
            <a:pPr marL="0" lvl="0" indent="0" algn="l" rtl="0">
              <a:spcBef>
                <a:spcPts val="0"/>
              </a:spcBef>
              <a:spcAft>
                <a:spcPts val="0"/>
              </a:spcAft>
              <a:buNone/>
            </a:pPr>
            <a:r>
              <a:rPr lang="en-US" dirty="0"/>
              <a:t>18% 	Passive Control</a:t>
            </a:r>
            <a:endParaRPr dirty="0"/>
          </a:p>
          <a:p>
            <a:pPr marL="0" lvl="0" indent="0" algn="l" rtl="0">
              <a:spcBef>
                <a:spcPts val="0"/>
              </a:spcBef>
              <a:spcAft>
                <a:spcPts val="0"/>
              </a:spcAft>
              <a:buNone/>
            </a:pPr>
            <a:r>
              <a:rPr lang="en-US" dirty="0"/>
              <a:t>54% 	Transitioning Data</a:t>
            </a:r>
            <a:endParaRPr dirty="0"/>
          </a:p>
          <a:p>
            <a:pPr marL="0" lvl="0" indent="0" algn="l" rtl="0">
              <a:spcBef>
                <a:spcPts val="0"/>
              </a:spcBef>
              <a:spcAft>
                <a:spcPts val="0"/>
              </a:spcAft>
              <a:buNone/>
            </a:pPr>
            <a:r>
              <a:rPr lang="en-US" dirty="0"/>
              <a:t>6% 	Airport/Infrastructure Monitoring</a:t>
            </a:r>
            <a:endParaRPr dirty="0"/>
          </a:p>
          <a:p>
            <a:pPr marL="0" lvl="0" indent="0" algn="l" rtl="0">
              <a:spcBef>
                <a:spcPts val="0"/>
              </a:spcBef>
              <a:spcAft>
                <a:spcPts val="0"/>
              </a:spcAft>
              <a:buNone/>
            </a:pPr>
            <a:r>
              <a:rPr lang="en-US" dirty="0"/>
              <a:t>10% 	Other</a:t>
            </a:r>
            <a:endParaRPr dirty="0"/>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earth is in motion and the NSRS is a positioning framework that allows us to </a:t>
            </a:r>
            <a:r>
              <a:rPr lang="en-US" dirty="0" smtClean="0"/>
              <a:t>do our work </a:t>
            </a:r>
            <a:r>
              <a:rPr lang="en-US" dirty="0"/>
              <a:t>effectively </a:t>
            </a:r>
            <a:r>
              <a:rPr lang="en-US" dirty="0" smtClean="0"/>
              <a:t>and consistently in </a:t>
            </a:r>
            <a:r>
              <a:rPr lang="en-US" dirty="0"/>
              <a:t>this changing </a:t>
            </a:r>
            <a:r>
              <a:rPr lang="en-US" dirty="0" smtClean="0"/>
              <a:t>world – the modernized </a:t>
            </a:r>
            <a:r>
              <a:rPr lang="en-US" dirty="0"/>
              <a:t>NSRS provide tools to account for this shift with maximum accuracy, transparent metadata, and </a:t>
            </a:r>
            <a:r>
              <a:rPr lang="en-US" dirty="0" smtClean="0"/>
              <a:t>is</a:t>
            </a:r>
            <a:r>
              <a:rPr lang="en-US" baseline="0" dirty="0" smtClean="0"/>
              <a:t> </a:t>
            </a:r>
            <a:r>
              <a:rPr lang="en-US" dirty="0" smtClean="0"/>
              <a:t>optimized </a:t>
            </a:r>
            <a:r>
              <a:rPr lang="en-US" dirty="0"/>
              <a:t>to meet the balanced needs of may geospatial professionals.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200"/>
              <a:buFont typeface="Arial"/>
              <a:buNone/>
            </a:pPr>
            <a:r>
              <a:rPr lang="en-US" sz="1200" b="0" i="0" u="none" strike="noStrike" dirty="0" smtClean="0">
                <a:solidFill>
                  <a:schemeClr val="dk1"/>
                </a:solidFill>
                <a:latin typeface="Calibri"/>
                <a:ea typeface="Calibri"/>
                <a:cs typeface="Calibri"/>
                <a:sym typeface="Calibri"/>
              </a:rPr>
              <a:t>As you have heard about, when </a:t>
            </a:r>
            <a:r>
              <a:rPr lang="en-US" sz="1200" b="0" i="0" u="none" strike="noStrike" dirty="0">
                <a:solidFill>
                  <a:schemeClr val="dk1"/>
                </a:solidFill>
                <a:latin typeface="Calibri"/>
                <a:ea typeface="Calibri"/>
                <a:cs typeface="Calibri"/>
                <a:sym typeface="Calibri"/>
              </a:rPr>
              <a:t>transitioning </a:t>
            </a:r>
            <a:r>
              <a:rPr lang="en-US" sz="1200" b="0" i="0" u="none" strike="noStrike" dirty="0" smtClean="0">
                <a:solidFill>
                  <a:schemeClr val="dk1"/>
                </a:solidFill>
                <a:latin typeface="Calibri"/>
                <a:ea typeface="Calibri"/>
                <a:cs typeface="Calibri"/>
                <a:sym typeface="Calibri"/>
              </a:rPr>
              <a:t>into the modernized NSRS, </a:t>
            </a:r>
            <a:r>
              <a:rPr lang="en-US" sz="1200" b="0" i="0" u="none" strike="noStrike" dirty="0">
                <a:solidFill>
                  <a:schemeClr val="dk1"/>
                </a:solidFill>
                <a:latin typeface="Calibri"/>
                <a:ea typeface="Calibri"/>
                <a:cs typeface="Calibri"/>
                <a:sym typeface="Calibri"/>
              </a:rPr>
              <a:t>your coordinates will experience shift and drift</a:t>
            </a:r>
            <a:endParaRPr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Shift: A one-time jump somewhere in the 0 to 4 meter range (latitude, longitude, ellipsoid height)</a:t>
            </a:r>
            <a:endParaRPr dirty="0"/>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Drift:  The shift will take you to epoch 2020.00, from there on coordinates are time-dependent. Working at any other epoch means you </a:t>
            </a:r>
            <a:r>
              <a:rPr lang="en-US" sz="1200" b="0" i="1" u="none" strike="noStrike" dirty="0">
                <a:solidFill>
                  <a:schemeClr val="dk1"/>
                </a:solidFill>
                <a:latin typeface="Calibri"/>
                <a:ea typeface="Calibri"/>
                <a:cs typeface="Calibri"/>
                <a:sym typeface="Calibri"/>
              </a:rPr>
              <a:t>must account for the drift (velocity) of your </a:t>
            </a:r>
            <a:r>
              <a:rPr lang="en-US" sz="1200" b="0" i="1" u="none" strike="noStrike" dirty="0" smtClean="0">
                <a:solidFill>
                  <a:schemeClr val="dk1"/>
                </a:solidFill>
                <a:latin typeface="Calibri"/>
                <a:ea typeface="Calibri"/>
                <a:cs typeface="Calibri"/>
                <a:sym typeface="Calibri"/>
              </a:rPr>
              <a:t>coordinates</a:t>
            </a:r>
          </a:p>
          <a:p>
            <a:pPr marL="0" lvl="0" indent="0" algn="l" rtl="0">
              <a:spcBef>
                <a:spcPts val="0"/>
              </a:spcBef>
              <a:spcAft>
                <a:spcPts val="0"/>
              </a:spcAft>
              <a:buClr>
                <a:schemeClr val="dk1"/>
              </a:buClr>
              <a:buSzPts val="1200"/>
              <a:buFont typeface="Arial"/>
              <a:buNone/>
            </a:pPr>
            <a:endParaRPr lang="en-US" sz="1200" b="0" i="0" u="none" strike="noStrike" dirty="0" smtClean="0">
              <a:solidFill>
                <a:schemeClr val="dk1"/>
              </a:solidFill>
              <a:latin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u="none" strike="noStrike" dirty="0" smtClean="0">
                <a:solidFill>
                  <a:schemeClr val="dk1"/>
                </a:solidFill>
                <a:latin typeface="Calibri"/>
                <a:cs typeface="Calibri"/>
                <a:sym typeface="Calibri"/>
              </a:rPr>
              <a:t>Therefore</a:t>
            </a:r>
            <a:r>
              <a:rPr lang="en-US" sz="1200" b="0" i="0" u="none" strike="noStrike" baseline="0" dirty="0" smtClean="0">
                <a:solidFill>
                  <a:schemeClr val="dk1"/>
                </a:solidFill>
                <a:latin typeface="Calibri"/>
                <a:cs typeface="Calibri"/>
                <a:sym typeface="Calibri"/>
              </a:rPr>
              <a:t> a big focus within each use case was a practical analysis of how to minimize the negative impacts of this one-time shift, and/or how to best leverage the enhanced capabilities of the modernized system to live and work better with the drift. (because the earth is actually moving, as much as we would like to pretend sometimes that it is not!)</a:t>
            </a:r>
            <a:endParaRPr dirty="0"/>
          </a:p>
          <a:p>
            <a:pPr marL="0" lvl="0" indent="0" algn="l" rtl="0">
              <a:spcBef>
                <a:spcPts val="0"/>
              </a:spcBef>
              <a:spcAft>
                <a:spcPts val="0"/>
              </a:spcAft>
              <a:buNone/>
            </a:pPr>
            <a:endParaRPr dirty="0"/>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u="none" strike="noStrike" dirty="0">
                <a:solidFill>
                  <a:schemeClr val="dk1"/>
                </a:solidFill>
                <a:latin typeface="Calibri"/>
                <a:ea typeface="Calibri"/>
                <a:cs typeface="Calibri"/>
                <a:sym typeface="Calibri"/>
              </a:rPr>
              <a:t>(scene familiar to many towns, ex: Norfolk, VA(tidal influenced), Houston/Katy, TX (overland flooding)</a:t>
            </a:r>
            <a:endParaRPr dirty="0"/>
          </a:p>
          <a:p>
            <a:pPr marL="0" lvl="0" indent="0" algn="l" rtl="0">
              <a:spcBef>
                <a:spcPts val="0"/>
              </a:spcBef>
              <a:spcAft>
                <a:spcPts val="0"/>
              </a:spcAft>
              <a:buNone/>
            </a:pPr>
            <a:r>
              <a:rPr lang="en-US" dirty="0"/>
              <a:t/>
            </a:r>
            <a:br>
              <a:rPr lang="en-US" dirty="0"/>
            </a:br>
            <a:r>
              <a:rPr lang="en-US" dirty="0" smtClean="0"/>
              <a:t>The first of the four use cases is a thought experiment focused on</a:t>
            </a:r>
            <a:r>
              <a:rPr lang="en-US" baseline="0" dirty="0" smtClean="0"/>
              <a:t> flood mapping. Precise positions, especially in the vertical,</a:t>
            </a:r>
            <a:r>
              <a:rPr lang="en-US" sz="1200" b="0" i="0" u="none" strike="noStrike" dirty="0" smtClean="0">
                <a:solidFill>
                  <a:schemeClr val="dk1"/>
                </a:solidFill>
                <a:latin typeface="Calibri"/>
                <a:ea typeface="Calibri"/>
                <a:cs typeface="Calibri"/>
                <a:sym typeface="Calibri"/>
              </a:rPr>
              <a:t> matter </a:t>
            </a:r>
            <a:r>
              <a:rPr lang="en-US" sz="1200" b="0" i="0" u="none" strike="noStrike" dirty="0">
                <a:solidFill>
                  <a:schemeClr val="dk1"/>
                </a:solidFill>
                <a:latin typeface="Calibri"/>
                <a:ea typeface="Calibri"/>
                <a:cs typeface="Calibri"/>
                <a:sym typeface="Calibri"/>
              </a:rPr>
              <a:t>when it comes to knowing where water will flow under elevated conditions – both inland and at the </a:t>
            </a:r>
            <a:r>
              <a:rPr lang="en-US" sz="1200" b="0" i="0" u="none" strike="noStrike" dirty="0" smtClean="0">
                <a:solidFill>
                  <a:schemeClr val="dk1"/>
                </a:solidFill>
                <a:latin typeface="Calibri"/>
                <a:ea typeface="Calibri"/>
                <a:cs typeface="Calibri"/>
                <a:sym typeface="Calibri"/>
              </a:rPr>
              <a:t>coast.</a:t>
            </a:r>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smtClean="0"/>
              <a:t>This use </a:t>
            </a:r>
            <a:r>
              <a:rPr lang="en-US" dirty="0"/>
              <a:t>case </a:t>
            </a:r>
            <a:r>
              <a:rPr lang="en-US" dirty="0" smtClean="0"/>
              <a:t>is framed </a:t>
            </a:r>
            <a:r>
              <a:rPr lang="en-US" dirty="0"/>
              <a:t>around use of the NSRS and common workflows within the National Flood insurance </a:t>
            </a:r>
            <a:r>
              <a:rPr lang="en-US" dirty="0" smtClean="0"/>
              <a:t>program specifically – </a:t>
            </a:r>
            <a:r>
              <a:rPr lang="en-US" dirty="0"/>
              <a:t>but </a:t>
            </a:r>
            <a:r>
              <a:rPr lang="en-US" dirty="0" smtClean="0"/>
              <a:t>the topics it explores</a:t>
            </a:r>
            <a:r>
              <a:rPr lang="en-US" baseline="0" dirty="0" smtClean="0"/>
              <a:t> are </a:t>
            </a:r>
            <a:r>
              <a:rPr lang="en-US" dirty="0" smtClean="0"/>
              <a:t>really </a:t>
            </a:r>
            <a:r>
              <a:rPr lang="en-US" dirty="0"/>
              <a:t>relevant </a:t>
            </a:r>
            <a:r>
              <a:rPr lang="en-US" sz="1200" b="0" i="0" u="none" strike="noStrike" dirty="0">
                <a:solidFill>
                  <a:schemeClr val="dk1"/>
                </a:solidFill>
                <a:latin typeface="Calibri"/>
                <a:ea typeface="Calibri"/>
                <a:cs typeface="Calibri"/>
                <a:sym typeface="Calibri"/>
              </a:rPr>
              <a:t>to any geospatial product that relies on accurate hydraulic modelling or on the successful compilation of multiple data sets from disparate sources, methods, and points in time. Examples: sea level inundation mapping, as well as other hydrologic modeling (e.g. contaminant spills).</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The</a:t>
            </a:r>
            <a:r>
              <a:rPr lang="en-US" sz="1200" b="0" i="0" u="none" strike="noStrike" baseline="0" dirty="0" smtClean="0">
                <a:solidFill>
                  <a:schemeClr val="dk1"/>
                </a:solidFill>
                <a:latin typeface="Calibri"/>
                <a:ea typeface="Calibri"/>
                <a:cs typeface="Calibri"/>
                <a:sym typeface="Calibri"/>
              </a:rPr>
              <a:t> use case itself looks at the many layers of benefits that the modernized NSRS brings to NFIP workflow. Just looking at the process of updating a Flood Insurance study and Flood Insurance rate Maps or FIRMS </a:t>
            </a:r>
            <a:r>
              <a:rPr lang="en-US" sz="1200" b="0" i="0" u="none" strike="noStrike" baseline="0" dirty="0" smtClean="0">
                <a:solidFill>
                  <a:schemeClr val="dk1"/>
                </a:solidFill>
                <a:latin typeface="Calibri"/>
                <a:ea typeface="Calibri"/>
                <a:cs typeface="Calibri"/>
                <a:sym typeface="Wingdings" panose="05000000000000000000" pitchFamily="2" charset="2"/>
              </a:rPr>
              <a:t> DEMs, obstruction height surveys, and cross section surveys are just some of many types of geospatial data that must be brought together from different sources to accomplish such a task. Therefore, </a:t>
            </a:r>
            <a:r>
              <a:rPr lang="en-US" sz="1200" b="0" i="0" u="none" strike="noStrike" baseline="0" dirty="0" smtClean="0">
                <a:solidFill>
                  <a:schemeClr val="dk1"/>
                </a:solidFill>
                <a:latin typeface="Calibri"/>
                <a:ea typeface="Calibri"/>
                <a:cs typeface="Calibri"/>
                <a:sym typeface="Calibri"/>
              </a:rPr>
              <a:t>the </a:t>
            </a:r>
            <a:r>
              <a:rPr lang="en-US" sz="1200" b="0" i="0" u="none" strike="noStrike" dirty="0" smtClean="0">
                <a:solidFill>
                  <a:schemeClr val="dk1"/>
                </a:solidFill>
                <a:latin typeface="Calibri"/>
                <a:ea typeface="Calibri"/>
                <a:cs typeface="Calibri"/>
                <a:sym typeface="Calibri"/>
              </a:rPr>
              <a:t>NFIP will heavily leverage the ability to</a:t>
            </a:r>
            <a:r>
              <a:rPr lang="en-US" sz="1200" b="0" i="0" u="none" strike="noStrike" baseline="0" dirty="0" smtClean="0">
                <a:solidFill>
                  <a:schemeClr val="dk1"/>
                </a:solidFill>
                <a:latin typeface="Calibri"/>
                <a:ea typeface="Calibri"/>
                <a:cs typeface="Calibri"/>
                <a:sym typeface="Calibri"/>
              </a:rPr>
              <a:t> use R</a:t>
            </a:r>
            <a:r>
              <a:rPr lang="en-US" sz="1200" b="0" i="0" u="none" strike="noStrike" dirty="0" smtClean="0">
                <a:solidFill>
                  <a:schemeClr val="dk1"/>
                </a:solidFill>
                <a:latin typeface="Calibri"/>
                <a:ea typeface="Calibri"/>
                <a:cs typeface="Calibri"/>
                <a:sym typeface="Calibri"/>
              </a:rPr>
              <a:t>eference</a:t>
            </a:r>
            <a:r>
              <a:rPr lang="en-US" sz="1200" b="0" i="0" u="none" strike="noStrike" baseline="0" dirty="0" smtClean="0">
                <a:solidFill>
                  <a:schemeClr val="dk1"/>
                </a:solidFill>
                <a:latin typeface="Calibri"/>
                <a:ea typeface="Calibri"/>
                <a:cs typeface="Calibri"/>
                <a:sym typeface="Calibri"/>
              </a:rPr>
              <a:t> Epochs and RECs </a:t>
            </a:r>
            <a:r>
              <a:rPr lang="en-US" sz="1200" b="0" i="0" u="none" strike="noStrike" dirty="0" smtClean="0">
                <a:solidFill>
                  <a:schemeClr val="dk1"/>
                </a:solidFill>
                <a:latin typeface="Calibri"/>
                <a:ea typeface="Calibri"/>
                <a:cs typeface="Calibri"/>
                <a:sym typeface="Calibri"/>
              </a:rPr>
              <a:t>because these</a:t>
            </a:r>
            <a:r>
              <a:rPr lang="en-US" sz="1200" b="0" i="0" u="none" strike="noStrike" baseline="0" dirty="0" smtClean="0">
                <a:solidFill>
                  <a:schemeClr val="dk1"/>
                </a:solidFill>
                <a:latin typeface="Calibri"/>
                <a:ea typeface="Calibri"/>
                <a:cs typeface="Calibri"/>
                <a:sym typeface="Calibri"/>
              </a:rPr>
              <a:t> are</a:t>
            </a:r>
            <a:r>
              <a:rPr lang="en-US" sz="1200" b="0" i="0" u="none" strike="noStrike" dirty="0" smtClean="0">
                <a:solidFill>
                  <a:schemeClr val="dk1"/>
                </a:solidFill>
                <a:latin typeface="Calibri"/>
                <a:ea typeface="Calibri"/>
                <a:cs typeface="Calibri"/>
                <a:sym typeface="Calibri"/>
              </a:rPr>
              <a:t> regulatory products that require the combination of many surveys conducted at many times</a:t>
            </a:r>
            <a:r>
              <a:rPr lang="en-US" sz="1200" b="0" i="0" u="none" strike="noStrike" baseline="0" dirty="0" smtClean="0">
                <a:solidFill>
                  <a:schemeClr val="dk1"/>
                </a:solidFill>
                <a:latin typeface="Calibri"/>
                <a:ea typeface="Calibri"/>
                <a:cs typeface="Calibri"/>
                <a:sym typeface="Calibri"/>
              </a:rPr>
              <a:t>. </a:t>
            </a:r>
            <a:endParaRPr lang="en-US" dirty="0" smtClean="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libri"/>
                <a:ea typeface="Calibri"/>
                <a:cs typeface="Calibri"/>
                <a:sym typeface="Calibri"/>
              </a:rPr>
              <a:t>NSRS modernization benefits many types of inundation mapping in </a:t>
            </a:r>
            <a:r>
              <a:rPr lang="en-US" sz="1200" b="1" i="0" u="none" strike="noStrike" cap="none" dirty="0" smtClean="0">
                <a:solidFill>
                  <a:srgbClr val="C00000"/>
                </a:solidFill>
                <a:latin typeface="Calibri"/>
                <a:ea typeface="Calibri"/>
                <a:cs typeface="Calibri"/>
                <a:sym typeface="Calibri"/>
              </a:rPr>
              <a:t>other ways as well </a:t>
            </a:r>
            <a:r>
              <a:rPr lang="en-US" sz="1200" b="1" i="0" u="none" strike="noStrike" cap="none" dirty="0" smtClean="0">
                <a:solidFill>
                  <a:srgbClr val="C00000"/>
                </a:solidFill>
                <a:latin typeface="Calibri"/>
                <a:ea typeface="Calibri"/>
                <a:cs typeface="Calibri"/>
                <a:sym typeface="Wingdings" panose="05000000000000000000" pitchFamily="2" charset="2"/>
              </a:rPr>
              <a:t> for example flood hydraulic modeling is improved with the use of a geopotential datum</a:t>
            </a: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dirty="0" smtClean="0">
                <a:solidFill>
                  <a:srgbClr val="000000"/>
                </a:solidFill>
                <a:latin typeface="Calibri"/>
                <a:ea typeface="Calibri"/>
                <a:cs typeface="Calibri"/>
                <a:sym typeface="Calibri"/>
              </a:rPr>
              <a:t>One key finding is that after the initial </a:t>
            </a:r>
            <a:r>
              <a:rPr lang="en-US" sz="1200" b="0" i="0" u="none" strike="noStrike" cap="none" dirty="0">
                <a:solidFill>
                  <a:srgbClr val="000000"/>
                </a:solidFill>
                <a:latin typeface="Calibri"/>
                <a:ea typeface="Calibri"/>
                <a:cs typeface="Calibri"/>
                <a:sym typeface="Calibri"/>
              </a:rPr>
              <a:t>shift, </a:t>
            </a:r>
            <a:r>
              <a:rPr lang="en-US" sz="1200" b="0" i="0" u="none" strike="noStrike" cap="none" dirty="0" smtClean="0">
                <a:solidFill>
                  <a:srgbClr val="000000"/>
                </a:solidFill>
                <a:latin typeface="Calibri"/>
                <a:ea typeface="Calibri"/>
                <a:cs typeface="Calibri"/>
                <a:sym typeface="Calibri"/>
              </a:rPr>
              <a:t>users can expect</a:t>
            </a:r>
            <a:r>
              <a:rPr lang="en-US" sz="1200" b="1" i="0" u="none" strike="noStrike" cap="none" dirty="0" smtClean="0">
                <a:solidFill>
                  <a:srgbClr val="C00000"/>
                </a:solidFill>
                <a:latin typeface="Calibri"/>
                <a:ea typeface="Calibri"/>
                <a:cs typeface="Calibri"/>
                <a:sym typeface="Calibri"/>
              </a:rPr>
              <a:t> </a:t>
            </a:r>
            <a:r>
              <a:rPr lang="en-US" sz="1200" b="1" i="0" u="none" strike="noStrike" cap="none" dirty="0">
                <a:solidFill>
                  <a:srgbClr val="C00000"/>
                </a:solidFill>
                <a:latin typeface="Calibri"/>
                <a:ea typeface="Calibri"/>
                <a:cs typeface="Calibri"/>
                <a:sym typeface="Calibri"/>
              </a:rPr>
              <a:t>minimal changes to workflows</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associated with the </a:t>
            </a:r>
            <a:r>
              <a:rPr lang="en-US" sz="1200" b="0" i="0" u="none" strike="noStrike" cap="none" dirty="0">
                <a:solidFill>
                  <a:srgbClr val="000000"/>
                </a:solidFill>
                <a:latin typeface="Calibri"/>
                <a:ea typeface="Calibri"/>
                <a:cs typeface="Calibri"/>
                <a:sym typeface="Calibri"/>
              </a:rPr>
              <a:t>NFIP of today</a:t>
            </a:r>
            <a:endParaRPr sz="3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libri"/>
                <a:ea typeface="Calibri"/>
                <a:cs typeface="Calibri"/>
                <a:sym typeface="Calibri"/>
              </a:rPr>
              <a:t>Greatest risk reduction from </a:t>
            </a:r>
            <a:r>
              <a:rPr lang="en-US" sz="1200" b="1" i="0" u="none" strike="noStrike" cap="none" dirty="0">
                <a:solidFill>
                  <a:srgbClr val="C00000"/>
                </a:solidFill>
                <a:latin typeface="Calibri"/>
                <a:ea typeface="Calibri"/>
                <a:cs typeface="Calibri"/>
                <a:sym typeface="Calibri"/>
              </a:rPr>
              <a:t>fully leveraging modernized NSRS </a:t>
            </a:r>
            <a:r>
              <a:rPr lang="en-US" sz="1200" b="1" i="0" u="none" strike="noStrike" cap="none" dirty="0" smtClean="0">
                <a:solidFill>
                  <a:srgbClr val="C00000"/>
                </a:solidFill>
                <a:latin typeface="Calibri"/>
                <a:ea typeface="Calibri"/>
                <a:cs typeface="Calibri"/>
                <a:sym typeface="Calibri"/>
              </a:rPr>
              <a:t>capabilities </a:t>
            </a:r>
            <a:r>
              <a:rPr lang="en-US" sz="1200" b="0" i="0" u="none" strike="noStrike" cap="none" dirty="0" smtClean="0">
                <a:solidFill>
                  <a:srgbClr val="C00000"/>
                </a:solidFill>
                <a:latin typeface="Calibri"/>
                <a:ea typeface="Calibri"/>
                <a:cs typeface="Calibri"/>
                <a:sym typeface="Calibri"/>
              </a:rPr>
              <a:t>in the NFIP of tomorrow</a:t>
            </a:r>
            <a:r>
              <a:rPr lang="en-US" sz="1200" b="1" i="0" u="none" strike="noStrike" cap="none" dirty="0" smtClean="0">
                <a:solidFill>
                  <a:srgbClr val="C00000"/>
                </a:solidFill>
                <a:latin typeface="Calibri"/>
                <a:ea typeface="Calibri"/>
                <a:cs typeface="Calibri"/>
                <a:sym typeface="Calibri"/>
              </a:rPr>
              <a:t>, for example the time-dependency</a:t>
            </a:r>
            <a:r>
              <a:rPr lang="en-US" sz="1200" b="1" i="0" u="none" strike="noStrike" cap="none" baseline="0" dirty="0" smtClean="0">
                <a:solidFill>
                  <a:srgbClr val="C00000"/>
                </a:solidFill>
                <a:latin typeface="Calibri"/>
                <a:ea typeface="Calibri"/>
                <a:cs typeface="Calibri"/>
                <a:sym typeface="Calibri"/>
              </a:rPr>
              <a:t> in especially important in areas undergoing subsidence</a:t>
            </a:r>
            <a:r>
              <a:rPr lang="en-US" sz="1200" b="0" i="0" u="none" strike="noStrike" cap="none" baseline="0" dirty="0" smtClean="0">
                <a:solidFill>
                  <a:srgbClr val="C00000"/>
                </a:solidFill>
                <a:latin typeface="Calibri"/>
                <a:ea typeface="Calibri"/>
                <a:cs typeface="Calibri"/>
                <a:sym typeface="Calibri"/>
              </a:rPr>
              <a:t> therefore another outcome of this use case was a clearer understanding of how we need to continue working with our partners at FEMA to assist them with guidance updates.</a:t>
            </a:r>
            <a:endParaRPr dirty="0"/>
          </a:p>
          <a:p>
            <a:pPr marL="0" lvl="0" indent="0" algn="l" rtl="0">
              <a:spcBef>
                <a:spcPts val="0"/>
              </a:spcBef>
              <a:spcAft>
                <a:spcPts val="0"/>
              </a:spcAft>
              <a:buNone/>
            </a:pPr>
            <a:endParaRPr dirty="0"/>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The next use case is</a:t>
            </a:r>
            <a:r>
              <a:rPr lang="en-US" sz="1200" b="0" i="0" u="none" strike="noStrike" baseline="0" dirty="0" smtClean="0">
                <a:solidFill>
                  <a:schemeClr val="dk1"/>
                </a:solidFill>
                <a:latin typeface="Calibri"/>
                <a:ea typeface="Calibri"/>
                <a:cs typeface="Calibri"/>
                <a:sym typeface="Calibri"/>
              </a:rPr>
              <a:t> a thought experiment that examines how the </a:t>
            </a:r>
            <a:r>
              <a:rPr lang="en-US" sz="1200" b="0" i="0" u="none" strike="noStrike" dirty="0" smtClean="0">
                <a:solidFill>
                  <a:schemeClr val="dk1"/>
                </a:solidFill>
                <a:latin typeface="Calibri"/>
                <a:ea typeface="Calibri"/>
                <a:cs typeface="Calibri"/>
                <a:sym typeface="Calibri"/>
              </a:rPr>
              <a:t>Modernized </a:t>
            </a:r>
            <a:r>
              <a:rPr lang="en-US" sz="1200" b="0" i="0" u="none" strike="noStrike" dirty="0">
                <a:solidFill>
                  <a:schemeClr val="dk1"/>
                </a:solidFill>
                <a:latin typeface="Calibri"/>
                <a:ea typeface="Calibri"/>
                <a:cs typeface="Calibri"/>
                <a:sym typeface="Calibri"/>
              </a:rPr>
              <a:t>NSRS will connect time-dependent positioning and passive </a:t>
            </a:r>
            <a:r>
              <a:rPr lang="en-US" sz="1200" b="0" i="0" u="none" strike="noStrike" dirty="0" smtClean="0">
                <a:solidFill>
                  <a:schemeClr val="dk1"/>
                </a:solidFill>
                <a:latin typeface="Calibri"/>
                <a:ea typeface="Calibri"/>
                <a:cs typeface="Calibri"/>
                <a:sym typeface="Calibri"/>
              </a:rPr>
              <a:t>control</a:t>
            </a:r>
            <a:r>
              <a:rPr lang="en-US" sz="1200" b="0" i="0" u="none" strike="noStrike" baseline="0" dirty="0">
                <a:solidFill>
                  <a:schemeClr val="dk1"/>
                </a:solidFill>
                <a:latin typeface="Calibri"/>
                <a:ea typeface="Calibri"/>
                <a:cs typeface="Calibri"/>
                <a:sym typeface="Calibri"/>
              </a:rPr>
              <a:t> </a:t>
            </a:r>
            <a:r>
              <a:rPr lang="en-US" sz="1200" b="0" i="0" u="none" strike="noStrike" baseline="0" dirty="0" smtClean="0">
                <a:solidFill>
                  <a:schemeClr val="dk1"/>
                </a:solidFill>
                <a:latin typeface="Calibri"/>
                <a:ea typeface="Calibri"/>
                <a:cs typeface="Calibri"/>
                <a:sym typeface="Wingdings" panose="05000000000000000000" pitchFamily="2" charset="2"/>
              </a:rPr>
              <a:t> t</a:t>
            </a:r>
            <a:r>
              <a:rPr lang="en-US" sz="1200" b="0" i="0" u="none" strike="noStrike" dirty="0" smtClean="0">
                <a:solidFill>
                  <a:schemeClr val="dk1"/>
                </a:solidFill>
                <a:latin typeface="Calibri"/>
                <a:ea typeface="Calibri"/>
                <a:cs typeface="Calibri"/>
                <a:sym typeface="Calibri"/>
              </a:rPr>
              <a:t>his </a:t>
            </a:r>
            <a:r>
              <a:rPr lang="en-US" sz="1200" b="0" i="0" u="none" strike="noStrike" dirty="0">
                <a:solidFill>
                  <a:schemeClr val="dk1"/>
                </a:solidFill>
                <a:latin typeface="Calibri"/>
                <a:ea typeface="Calibri"/>
                <a:cs typeface="Calibri"/>
                <a:sym typeface="Calibri"/>
              </a:rPr>
              <a:t>becomes critical when passive control is used to build new </a:t>
            </a:r>
            <a:r>
              <a:rPr lang="en-US" sz="1200" b="0" i="0" u="none" strike="noStrike" dirty="0" smtClean="0">
                <a:solidFill>
                  <a:schemeClr val="dk1"/>
                </a:solidFill>
                <a:latin typeface="Calibri"/>
                <a:ea typeface="Calibri"/>
                <a:cs typeface="Calibri"/>
                <a:sym typeface="Calibri"/>
              </a:rPr>
              <a:t>infrastructure.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smtClean="0"/>
              <a:t>The use </a:t>
            </a:r>
            <a:r>
              <a:rPr lang="en-US" dirty="0"/>
              <a:t>case </a:t>
            </a:r>
            <a:r>
              <a:rPr lang="en-US" dirty="0" smtClean="0"/>
              <a:t>itself is framed </a:t>
            </a:r>
            <a:r>
              <a:rPr lang="en-US" dirty="0"/>
              <a:t>around design of a multi-year corridor project: i</a:t>
            </a:r>
            <a:r>
              <a:rPr lang="en-US" sz="1200" b="0" i="0" u="none" strike="noStrike" dirty="0">
                <a:solidFill>
                  <a:schemeClr val="dk1"/>
                </a:solidFill>
                <a:latin typeface="Calibri"/>
                <a:ea typeface="Calibri"/>
                <a:cs typeface="Calibri"/>
                <a:sym typeface="Calibri"/>
              </a:rPr>
              <a:t>magine your job is to build something in a long corridor (a highway or pipeline, for example) over the course of ten years or more – how will your workflows change to leverage use of the NSRS for establishing and maintaining control </a:t>
            </a:r>
            <a:r>
              <a:rPr lang="en-US" sz="1200" b="0" i="0" u="none" strike="noStrike" dirty="0" smtClean="0">
                <a:solidFill>
                  <a:schemeClr val="dk1"/>
                </a:solidFill>
                <a:latin typeface="Calibri"/>
                <a:ea typeface="Calibri"/>
                <a:cs typeface="Calibri"/>
                <a:sym typeface="Calibri"/>
              </a:rPr>
              <a:t>associate with that type of project</a:t>
            </a:r>
            <a:r>
              <a:rPr lang="en-US" sz="1200" b="0" i="0" u="none" strike="noStrik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One of</a:t>
            </a:r>
            <a:r>
              <a:rPr lang="en-US" sz="1200" b="0" i="0" u="none" strike="noStrike" baseline="0" dirty="0" smtClean="0">
                <a:solidFill>
                  <a:schemeClr val="dk1"/>
                </a:solidFill>
                <a:latin typeface="Calibri"/>
                <a:ea typeface="Calibri"/>
                <a:cs typeface="Calibri"/>
                <a:sym typeface="Calibri"/>
              </a:rPr>
              <a:t> the reasons this use case was selected and why it will likely interest many of you is because such a project requires the use of many types of survey data (GNSS, Conventional, Leveling,  and other such as </a:t>
            </a:r>
            <a:r>
              <a:rPr lang="en-US" sz="1200" b="0" i="0" u="none" strike="noStrike" baseline="0" dirty="0" err="1" smtClean="0">
                <a:solidFill>
                  <a:schemeClr val="dk1"/>
                </a:solidFill>
                <a:latin typeface="Calibri"/>
                <a:ea typeface="Calibri"/>
                <a:cs typeface="Calibri"/>
                <a:sym typeface="Calibri"/>
              </a:rPr>
              <a:t>lidar</a:t>
            </a:r>
            <a:r>
              <a:rPr lang="en-US" sz="1200" b="0" i="0" u="none" strike="noStrike" baseline="0" dirty="0" smtClean="0">
                <a:solidFill>
                  <a:schemeClr val="dk1"/>
                </a:solidFill>
                <a:latin typeface="Calibri"/>
                <a:ea typeface="Calibri"/>
                <a:cs typeface="Calibri"/>
                <a:sym typeface="Calibri"/>
              </a:rPr>
              <a:t>) </a:t>
            </a:r>
            <a:r>
              <a:rPr lang="en-US" sz="1200" b="0" i="0" u="none" strike="noStrike" baseline="0" dirty="0" smtClean="0">
                <a:solidFill>
                  <a:schemeClr val="dk1"/>
                </a:solidFill>
                <a:latin typeface="Calibri"/>
                <a:ea typeface="Calibri"/>
                <a:cs typeface="Calibri"/>
                <a:sym typeface="Wingdings" panose="05000000000000000000" pitchFamily="2" charset="2"/>
              </a:rPr>
              <a:t> in the OPUS presentations you heard earlier you know we are already thinking about how to get the tools in place to support the reality of these real world projects that utilize more than just static GNSS campaigns, so this use case provides an opportunity to really explore how those tools can be used in a project that spans a decade.</a:t>
            </a:r>
            <a:endParaRPr lang="en-US" sz="1200" b="0" i="0" u="none" strike="noStrike" dirty="0" smtClean="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The use case also describes how preliminary</a:t>
            </a:r>
            <a:r>
              <a:rPr lang="en-US" sz="1200" b="0" i="0" u="none" strike="noStrike" dirty="0">
                <a:solidFill>
                  <a:schemeClr val="dk1"/>
                </a:solidFill>
                <a:latin typeface="Calibri"/>
                <a:ea typeface="Calibri"/>
                <a:cs typeface="Calibri"/>
                <a:sym typeface="Calibri"/>
              </a:rPr>
              <a:t>, construction, and as-built surveys can be tied to a common reference </a:t>
            </a:r>
            <a:r>
              <a:rPr lang="en-US" sz="1200" b="0" i="0" u="none" strike="noStrike" dirty="0" smtClean="0">
                <a:solidFill>
                  <a:schemeClr val="dk1"/>
                </a:solidFill>
                <a:latin typeface="Calibri"/>
                <a:ea typeface="Calibri"/>
                <a:cs typeface="Calibri"/>
                <a:sym typeface="Calibri"/>
              </a:rPr>
              <a:t>epoch and how the use of RECs and SECs factor</a:t>
            </a:r>
            <a:r>
              <a:rPr lang="en-US" sz="1200" b="0" i="0" u="none" strike="noStrike" baseline="0" dirty="0" smtClean="0">
                <a:solidFill>
                  <a:schemeClr val="dk1"/>
                </a:solidFill>
                <a:latin typeface="Calibri"/>
                <a:ea typeface="Calibri"/>
                <a:cs typeface="Calibri"/>
                <a:sym typeface="Calibri"/>
              </a:rPr>
              <a:t> into establishing and maintaining that control with an emphasis on </a:t>
            </a:r>
            <a:r>
              <a:rPr lang="en-US" sz="1200" b="0" i="0" u="none" strike="noStrike" dirty="0" smtClean="0">
                <a:solidFill>
                  <a:schemeClr val="dk1"/>
                </a:solidFill>
                <a:latin typeface="Calibri"/>
                <a:ea typeface="Calibri"/>
                <a:cs typeface="Calibri"/>
                <a:sym typeface="Calibri"/>
              </a:rPr>
              <a:t>proper </a:t>
            </a:r>
            <a:r>
              <a:rPr lang="en-US" sz="1200" b="0" i="0" u="none" strike="noStrike" dirty="0">
                <a:solidFill>
                  <a:schemeClr val="dk1"/>
                </a:solidFill>
                <a:latin typeface="Calibri"/>
                <a:ea typeface="Calibri"/>
                <a:cs typeface="Calibri"/>
                <a:sym typeface="Calibri"/>
              </a:rPr>
              <a:t>QA/QC </a:t>
            </a:r>
            <a:r>
              <a:rPr lang="en-US" sz="1200" b="0" i="0" u="none" strike="noStrike" baseline="0" dirty="0" smtClean="0">
                <a:solidFill>
                  <a:schemeClr val="dk1"/>
                </a:solidFill>
                <a:latin typeface="Calibri"/>
                <a:ea typeface="Calibri"/>
                <a:cs typeface="Calibri"/>
                <a:sym typeface="Calibri"/>
              </a:rPr>
              <a:t>to </a:t>
            </a:r>
            <a:r>
              <a:rPr lang="en-US" sz="1200" b="0" i="0" u="none" strike="noStrike" dirty="0" smtClean="0">
                <a:solidFill>
                  <a:schemeClr val="dk1"/>
                </a:solidFill>
                <a:latin typeface="Calibri"/>
                <a:ea typeface="Calibri"/>
                <a:cs typeface="Calibri"/>
                <a:sym typeface="Calibri"/>
              </a:rPr>
              <a:t>ensure</a:t>
            </a:r>
            <a:r>
              <a:rPr lang="en-US" sz="1200" b="0" i="0" u="none" strike="noStrike" baseline="0" dirty="0" smtClean="0">
                <a:solidFill>
                  <a:schemeClr val="dk1"/>
                </a:solidFill>
                <a:latin typeface="Calibri"/>
                <a:ea typeface="Calibri"/>
                <a:cs typeface="Calibri"/>
                <a:sym typeface="Calibri"/>
              </a:rPr>
              <a:t> that </a:t>
            </a:r>
            <a:r>
              <a:rPr lang="en-US" sz="1200" b="0" i="0" u="none" strike="noStrike" dirty="0" smtClean="0">
                <a:solidFill>
                  <a:schemeClr val="dk1"/>
                </a:solidFill>
                <a:latin typeface="Calibri"/>
                <a:ea typeface="Calibri"/>
                <a:cs typeface="Calibri"/>
                <a:sym typeface="Calibri"/>
              </a:rPr>
              <a:t>projects </a:t>
            </a:r>
            <a:r>
              <a:rPr lang="en-US" sz="1200" b="0" i="0" u="none" strike="noStrike" dirty="0">
                <a:solidFill>
                  <a:schemeClr val="dk1"/>
                </a:solidFill>
                <a:latin typeface="Calibri"/>
                <a:ea typeface="Calibri"/>
                <a:cs typeface="Calibri"/>
                <a:sym typeface="Calibri"/>
              </a:rPr>
              <a:t>are being built as </a:t>
            </a:r>
            <a:r>
              <a:rPr lang="en-US" sz="1200" b="0" i="0" u="none" strike="noStrike" dirty="0" smtClean="0">
                <a:solidFill>
                  <a:schemeClr val="dk1"/>
                </a:solidFill>
                <a:latin typeface="Calibri"/>
                <a:ea typeface="Calibri"/>
                <a:cs typeface="Calibri"/>
                <a:sym typeface="Calibri"/>
              </a:rPr>
              <a:t>designed </a:t>
            </a:r>
            <a:r>
              <a:rPr lang="en-US" sz="1200" b="0" i="0" u="none" strike="noStrike" dirty="0">
                <a:solidFill>
                  <a:schemeClr val="dk1"/>
                </a:solidFill>
                <a:latin typeface="Calibri"/>
                <a:ea typeface="Calibri"/>
                <a:cs typeface="Calibri"/>
                <a:sym typeface="Calibri"/>
              </a:rPr>
              <a:t>throughout all of the phases of the </a:t>
            </a:r>
            <a:r>
              <a:rPr lang="en-US" sz="1200" b="0" i="0" u="none" strike="noStrike" dirty="0" smtClean="0">
                <a:solidFill>
                  <a:schemeClr val="dk1"/>
                </a:solidFill>
                <a:latin typeface="Calibri"/>
                <a:ea typeface="Calibri"/>
                <a:cs typeface="Calibri"/>
                <a:sym typeface="Calibri"/>
              </a:rPr>
              <a:t>project. A big piece of this is the</a:t>
            </a:r>
            <a:r>
              <a:rPr lang="en-US" sz="1200" b="0" i="0" u="none" strike="noStrike" baseline="0" dirty="0" smtClean="0">
                <a:solidFill>
                  <a:schemeClr val="dk1"/>
                </a:solidFill>
                <a:latin typeface="Calibri"/>
                <a:ea typeface="Calibri"/>
                <a:cs typeface="Calibri"/>
                <a:sym typeface="Calibri"/>
              </a:rPr>
              <a:t> invaluable role of coordinate </a:t>
            </a:r>
            <a:r>
              <a:rPr lang="en-US" dirty="0" smtClean="0"/>
              <a:t>metadata.</a:t>
            </a:r>
            <a:endParaRPr dirty="0"/>
          </a:p>
          <a:p>
            <a:pPr marL="0" lvl="0" indent="0" algn="l" rtl="0">
              <a:spcBef>
                <a:spcPts val="0"/>
              </a:spcBef>
              <a:spcAft>
                <a:spcPts val="0"/>
              </a:spcAft>
              <a:buNone/>
            </a:pPr>
            <a:r>
              <a:rPr lang="en-US" dirty="0"/>
              <a:t>_________________________________</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One key benefit of NSRS modernization will come in the form of time series applied to passive control --&gt;</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More reliable and accurate data will help during the decision making process </a:t>
            </a:r>
            <a:r>
              <a:rPr lang="en-US" sz="1200" b="0" i="0" u="none" strike="noStrike" dirty="0" smtClean="0">
                <a:solidFill>
                  <a:schemeClr val="dk1"/>
                </a:solidFill>
                <a:latin typeface="Calibri"/>
                <a:ea typeface="Calibri"/>
                <a:cs typeface="Calibri"/>
                <a:sym typeface="Calibri"/>
              </a:rPr>
              <a:t>(at both design and construction phases) and </a:t>
            </a:r>
            <a:r>
              <a:rPr lang="en-US" sz="1200" b="0" i="0" u="none" strike="noStrike" dirty="0">
                <a:solidFill>
                  <a:schemeClr val="dk1"/>
                </a:solidFill>
                <a:latin typeface="Calibri"/>
                <a:ea typeface="Calibri"/>
                <a:cs typeface="Calibri"/>
                <a:sym typeface="Calibri"/>
              </a:rPr>
              <a:t>ultimately go a long way toward saving lives and </a:t>
            </a:r>
            <a:r>
              <a:rPr lang="en-US" sz="1200" b="0" i="0" u="none" strike="noStrike" dirty="0" smtClean="0">
                <a:solidFill>
                  <a:schemeClr val="dk1"/>
                </a:solidFill>
                <a:latin typeface="Calibri"/>
                <a:ea typeface="Calibri"/>
                <a:cs typeface="Calibri"/>
                <a:sym typeface="Calibri"/>
              </a:rPr>
              <a:t>property.</a:t>
            </a:r>
            <a:endParaRPr dirty="0"/>
          </a:p>
          <a:p>
            <a:pPr marL="0" lvl="0" indent="0" algn="l" rtl="0">
              <a:spcBef>
                <a:spcPts val="0"/>
              </a:spcBef>
              <a:spcAft>
                <a:spcPts val="0"/>
              </a:spcAft>
              <a:buNone/>
            </a:pPr>
            <a:endParaRPr dirty="0"/>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dirty="0" smtClean="0"/>
              <a:t>The third</a:t>
            </a:r>
            <a:r>
              <a:rPr lang="en-US" sz="1100" baseline="0" dirty="0" smtClean="0"/>
              <a:t> use case is the one </a:t>
            </a:r>
            <a:r>
              <a:rPr lang="en-US" sz="1100" dirty="0" smtClean="0"/>
              <a:t>with </a:t>
            </a:r>
            <a:r>
              <a:rPr lang="en-US" sz="1100" dirty="0"/>
              <a:t>the widest audience and voiced public interest to </a:t>
            </a:r>
            <a:r>
              <a:rPr lang="en-US" sz="1100" dirty="0" smtClean="0"/>
              <a:t>date:</a:t>
            </a:r>
            <a:r>
              <a:rPr lang="en-US" sz="1100" baseline="0" dirty="0" smtClean="0"/>
              <a:t> this looks at the process of transitioning data into the modernized NSRS and is particularly of interest to those with massive </a:t>
            </a:r>
            <a:r>
              <a:rPr lang="en-US" sz="1100" baseline="0" dirty="0" err="1" smtClean="0"/>
              <a:t>lidar</a:t>
            </a:r>
            <a:r>
              <a:rPr lang="en-US" sz="1100" baseline="0" dirty="0" smtClean="0"/>
              <a:t> point cloud holdings or map products. </a:t>
            </a:r>
            <a:endParaRPr sz="1100" dirty="0"/>
          </a:p>
          <a:p>
            <a:pPr marL="0" marR="0" lvl="0" indent="0" algn="l" rtl="0">
              <a:lnSpc>
                <a:spcPct val="100000"/>
              </a:lnSpc>
              <a:spcBef>
                <a:spcPts val="0"/>
              </a:spcBef>
              <a:spcAft>
                <a:spcPts val="0"/>
              </a:spcAft>
              <a:buClr>
                <a:schemeClr val="dk1"/>
              </a:buClr>
              <a:buSzPts val="1200"/>
              <a:buFont typeface="Calibri"/>
              <a:buNone/>
            </a:pPr>
            <a:endParaRPr sz="1100" dirty="0"/>
          </a:p>
          <a:p>
            <a:pPr marL="0" marR="0" lvl="0" indent="0" algn="l" rtl="0">
              <a:lnSpc>
                <a:spcPct val="100000"/>
              </a:lnSpc>
              <a:spcBef>
                <a:spcPts val="0"/>
              </a:spcBef>
              <a:spcAft>
                <a:spcPts val="0"/>
              </a:spcAft>
              <a:buClr>
                <a:schemeClr val="dk1"/>
              </a:buClr>
              <a:buSzPts val="1200"/>
              <a:buFont typeface="Calibri"/>
              <a:buNone/>
            </a:pPr>
            <a:r>
              <a:rPr lang="en-US" sz="1100" dirty="0"/>
              <a:t>Very much focused on minimizing the negative impacts of the </a:t>
            </a:r>
            <a:r>
              <a:rPr lang="en-US" sz="1100" dirty="0" smtClean="0"/>
              <a:t>shift</a:t>
            </a:r>
            <a:r>
              <a:rPr lang="en-US" sz="1100" baseline="0" dirty="0" smtClean="0"/>
              <a:t> </a:t>
            </a:r>
            <a:r>
              <a:rPr lang="en-US" sz="1100" baseline="0" dirty="0" smtClean="0">
                <a:sym typeface="Wingdings" panose="05000000000000000000" pitchFamily="2" charset="2"/>
              </a:rPr>
              <a:t> </a:t>
            </a:r>
            <a:r>
              <a:rPr lang="en-US" sz="1100" dirty="0" smtClean="0"/>
              <a:t>getting </a:t>
            </a:r>
            <a:r>
              <a:rPr lang="en-US" sz="1100" dirty="0"/>
              <a:t>users the right tools at the right time (&amp; the training/resources needed to navigate these decisions).</a:t>
            </a:r>
            <a:endParaRPr sz="1100" dirty="0"/>
          </a:p>
          <a:p>
            <a:pPr marL="0" marR="0" lvl="0" indent="0" algn="l" rtl="0">
              <a:lnSpc>
                <a:spcPct val="100000"/>
              </a:lnSpc>
              <a:spcBef>
                <a:spcPts val="0"/>
              </a:spcBef>
              <a:spcAft>
                <a:spcPts val="0"/>
              </a:spcAft>
              <a:buClr>
                <a:schemeClr val="dk1"/>
              </a:buClr>
              <a:buSzPts val="1200"/>
              <a:buFont typeface="Calibri"/>
              <a:buNone/>
            </a:pPr>
            <a:endParaRPr sz="1100" dirty="0"/>
          </a:p>
          <a:p>
            <a:pPr marL="0" marR="0" lvl="0" indent="0" algn="l" rtl="0">
              <a:lnSpc>
                <a:spcPct val="100000"/>
              </a:lnSpc>
              <a:spcBef>
                <a:spcPts val="0"/>
              </a:spcBef>
              <a:spcAft>
                <a:spcPts val="0"/>
              </a:spcAft>
              <a:buClr>
                <a:schemeClr val="dk1"/>
              </a:buClr>
              <a:buSzPts val="1200"/>
              <a:buFont typeface="Arial"/>
              <a:buNone/>
            </a:pPr>
            <a:r>
              <a:rPr lang="en-US" sz="1100" dirty="0" smtClean="0"/>
              <a:t>On right you can see,</a:t>
            </a:r>
            <a:r>
              <a:rPr lang="en-US" sz="1100" baseline="0" dirty="0" smtClean="0"/>
              <a:t> </a:t>
            </a:r>
            <a:r>
              <a:rPr lang="en-US" sz="1100" dirty="0" smtClean="0"/>
              <a:t>Listed </a:t>
            </a:r>
            <a:r>
              <a:rPr lang="en-US" sz="1100" dirty="0"/>
              <a:t>in decreasing order of </a:t>
            </a:r>
            <a:r>
              <a:rPr lang="en-US" sz="1100" u="sng" dirty="0"/>
              <a:t>Accuracy</a:t>
            </a:r>
            <a:r>
              <a:rPr lang="en-US" sz="1100" dirty="0"/>
              <a:t>, </a:t>
            </a:r>
            <a:r>
              <a:rPr lang="en-US" sz="1100" u="sng" dirty="0"/>
              <a:t>Cost</a:t>
            </a:r>
            <a:r>
              <a:rPr lang="en-US" sz="1100" dirty="0"/>
              <a:t>, and </a:t>
            </a:r>
            <a:r>
              <a:rPr lang="en-US" sz="1100" u="sng" dirty="0" smtClean="0"/>
              <a:t>Complexity</a:t>
            </a:r>
            <a:r>
              <a:rPr lang="en-US" sz="1100" u="none" dirty="0" smtClean="0"/>
              <a:t>,</a:t>
            </a:r>
            <a:r>
              <a:rPr lang="en-US" sz="1100" u="none" baseline="0" dirty="0" smtClean="0"/>
              <a:t> the </a:t>
            </a:r>
            <a:r>
              <a:rPr lang="en-US" sz="1200" b="0" i="0" u="none" strike="noStrike" cap="none" baseline="0" dirty="0" smtClean="0">
                <a:solidFill>
                  <a:schemeClr val="dk1"/>
                </a:solidFill>
                <a:latin typeface="Calibri"/>
                <a:ea typeface="Calibri"/>
                <a:cs typeface="Calibri"/>
                <a:sym typeface="Calibri"/>
              </a:rPr>
              <a:t>ways for users of the NSRS to determine coordinates after modernization: </a:t>
            </a:r>
            <a:endParaRPr sz="1100" u="none" dirty="0">
              <a:solidFill>
                <a:srgbClr val="000000"/>
              </a:solidFill>
            </a:endParaRPr>
          </a:p>
          <a:p>
            <a:pPr marL="457200" lvl="0" indent="-317500" algn="l" rtl="0">
              <a:spcBef>
                <a:spcPts val="0"/>
              </a:spcBef>
              <a:spcAft>
                <a:spcPts val="0"/>
              </a:spcAft>
              <a:buClr>
                <a:schemeClr val="dk1"/>
              </a:buClr>
              <a:buSzPts val="1400"/>
              <a:buFont typeface="Arial"/>
              <a:buAutoNum type="arabicPeriod"/>
            </a:pPr>
            <a:r>
              <a:rPr lang="en-US" sz="1100" b="1" dirty="0"/>
              <a:t>Resurvey</a:t>
            </a:r>
            <a:r>
              <a:rPr lang="en-US" sz="1100" dirty="0"/>
              <a:t>: Return to the field and collect new observations, relying on geodetic control that has coordinates in the new datum. Useful for municipalities looking to migrate a local datum into the NSRS or for ongoing project control in areas experiencing lots of vertical motion</a:t>
            </a:r>
            <a:endParaRPr sz="1100" dirty="0"/>
          </a:p>
          <a:p>
            <a:pPr marL="457200" lvl="0" indent="-317500" algn="l" rtl="0">
              <a:spcBef>
                <a:spcPts val="0"/>
              </a:spcBef>
              <a:spcAft>
                <a:spcPts val="0"/>
              </a:spcAft>
              <a:buClr>
                <a:schemeClr val="dk1"/>
              </a:buClr>
              <a:buSzPts val="1400"/>
              <a:buFont typeface="Arial"/>
              <a:buAutoNum type="arabicPeriod"/>
            </a:pPr>
            <a:r>
              <a:rPr lang="en-US" sz="1100" b="1" dirty="0"/>
              <a:t>Readjust</a:t>
            </a:r>
            <a:r>
              <a:rPr lang="en-US" sz="1100" dirty="0"/>
              <a:t>: Using existing observations, re-compute new coordinates based on geodetic control that has been defined in the new datum. Most appropriate for updating existing project control in stable regions</a:t>
            </a:r>
            <a:endParaRPr sz="1100" dirty="0"/>
          </a:p>
          <a:p>
            <a:pPr marL="457200" lvl="0" indent="-317500" algn="l" rtl="0">
              <a:spcBef>
                <a:spcPts val="0"/>
              </a:spcBef>
              <a:spcAft>
                <a:spcPts val="0"/>
              </a:spcAft>
              <a:buClr>
                <a:schemeClr val="dk1"/>
              </a:buClr>
              <a:buSzPts val="1400"/>
              <a:buFont typeface="Arial"/>
              <a:buAutoNum type="arabicPeriod"/>
            </a:pPr>
            <a:r>
              <a:rPr lang="en-US" sz="1100" b="1" dirty="0"/>
              <a:t>Transform</a:t>
            </a:r>
            <a:r>
              <a:rPr lang="en-US" sz="1100" dirty="0"/>
              <a:t>: Take finished products that have coordinates in the old datum and use transformation software to estimate coordinates in the new datum. Best for updates to legacy mapping data. </a:t>
            </a:r>
            <a:endParaRPr lang="en-US" sz="1100" dirty="0" smtClean="0"/>
          </a:p>
          <a:p>
            <a:pPr marL="457200" lvl="0" indent="-317500" algn="l" rtl="0">
              <a:spcBef>
                <a:spcPts val="0"/>
              </a:spcBef>
              <a:spcAft>
                <a:spcPts val="0"/>
              </a:spcAft>
              <a:buClr>
                <a:schemeClr val="dk1"/>
              </a:buClr>
              <a:buSzPts val="1400"/>
              <a:buFont typeface="Arial"/>
              <a:buAutoNum type="arabicPeriod"/>
            </a:pPr>
            <a:endParaRPr lang="en-US" sz="1100" dirty="0" smtClean="0"/>
          </a:p>
          <a:p>
            <a:pPr marL="0" lvl="0" indent="0" algn="l" rtl="0">
              <a:spcBef>
                <a:spcPts val="0"/>
              </a:spcBef>
              <a:spcAft>
                <a:spcPts val="0"/>
              </a:spcAft>
              <a:buNone/>
            </a:pPr>
            <a:r>
              <a:rPr lang="en-US" sz="1100" dirty="0" smtClean="0"/>
              <a:t>Transition will be unlike past transition from </a:t>
            </a:r>
            <a:r>
              <a:rPr lang="en-US" sz="1100" b="0" i="0" u="none" strike="noStrike" dirty="0" smtClean="0">
                <a:solidFill>
                  <a:schemeClr val="dk1"/>
                </a:solidFill>
                <a:latin typeface="Calibri"/>
                <a:ea typeface="Calibri"/>
                <a:cs typeface="Calibri"/>
                <a:sym typeface="Calibri"/>
              </a:rPr>
              <a:t>NAD 27 and NGVD 29 to</a:t>
            </a:r>
            <a:r>
              <a:rPr lang="en-US" sz="1100" b="0" i="0" u="none" strike="noStrike" baseline="0" dirty="0" smtClean="0">
                <a:solidFill>
                  <a:schemeClr val="dk1"/>
                </a:solidFill>
                <a:latin typeface="Calibri"/>
                <a:ea typeface="Calibri"/>
                <a:cs typeface="Calibri"/>
                <a:sym typeface="Calibri"/>
              </a:rPr>
              <a:t> </a:t>
            </a:r>
            <a:r>
              <a:rPr lang="en-US" sz="1100" b="0" i="0" u="none" strike="noStrike" dirty="0" smtClean="0">
                <a:solidFill>
                  <a:schemeClr val="dk1"/>
                </a:solidFill>
                <a:latin typeface="Calibri"/>
                <a:ea typeface="Calibri"/>
                <a:cs typeface="Calibri"/>
                <a:sym typeface="Calibri"/>
              </a:rPr>
              <a:t>NAD 83 and NAVD 88:</a:t>
            </a:r>
            <a:endParaRPr lang="en-US" sz="1100" dirty="0" smtClean="0"/>
          </a:p>
          <a:p>
            <a:pPr marL="171450" lvl="0" indent="-171450" algn="l" rtl="0">
              <a:spcBef>
                <a:spcPts val="0"/>
              </a:spcBef>
              <a:spcAft>
                <a:spcPts val="0"/>
              </a:spcAft>
              <a:buClr>
                <a:schemeClr val="dk1"/>
              </a:buClr>
              <a:buSzPts val="1200"/>
              <a:buFont typeface="Arial"/>
              <a:buChar char="•"/>
            </a:pPr>
            <a:r>
              <a:rPr lang="en-US" sz="1100" b="0" i="0" u="none" strike="noStrike" dirty="0" smtClean="0">
                <a:solidFill>
                  <a:schemeClr val="dk1"/>
                </a:solidFill>
                <a:latin typeface="Calibri"/>
                <a:ea typeface="Calibri"/>
                <a:cs typeface="Calibri"/>
                <a:sym typeface="Calibri"/>
              </a:rPr>
              <a:t>Transformation tools will not trail release of Modernized NSRS</a:t>
            </a:r>
            <a:endParaRPr lang="en-US" sz="1100" dirty="0" smtClean="0"/>
          </a:p>
          <a:p>
            <a:pPr marL="171450" lvl="0" indent="-171450" algn="l" rtl="0">
              <a:spcBef>
                <a:spcPts val="0"/>
              </a:spcBef>
              <a:spcAft>
                <a:spcPts val="0"/>
              </a:spcAft>
              <a:buClr>
                <a:schemeClr val="dk1"/>
              </a:buClr>
              <a:buSzPts val="1200"/>
              <a:buFont typeface="Arial"/>
              <a:buChar char="•"/>
            </a:pPr>
            <a:r>
              <a:rPr lang="en-US" sz="1100" b="0" i="0" u="none" strike="noStrike" dirty="0" smtClean="0">
                <a:solidFill>
                  <a:schemeClr val="dk1"/>
                </a:solidFill>
                <a:latin typeface="Calibri"/>
                <a:ea typeface="Calibri"/>
                <a:cs typeface="Calibri"/>
                <a:sym typeface="Calibri"/>
              </a:rPr>
              <a:t>Resurveying/readjust still advised over transformations for most accuracy; tools to do this as well (e.g. better OPUS)</a:t>
            </a:r>
            <a:endParaRPr lang="en-US" sz="1100" dirty="0" smtClean="0"/>
          </a:p>
          <a:p>
            <a:pPr marL="171450" lvl="0" indent="-171450" algn="l" rtl="0">
              <a:spcBef>
                <a:spcPts val="0"/>
              </a:spcBef>
              <a:spcAft>
                <a:spcPts val="0"/>
              </a:spcAft>
              <a:buClr>
                <a:schemeClr val="dk1"/>
              </a:buClr>
              <a:buSzPts val="1200"/>
              <a:buFont typeface="Arial"/>
              <a:buChar char="•"/>
            </a:pPr>
            <a:r>
              <a:rPr lang="en-US" sz="1100" b="0" i="0" u="none" strike="noStrike" dirty="0" smtClean="0">
                <a:solidFill>
                  <a:schemeClr val="dk1"/>
                </a:solidFill>
                <a:latin typeface="Calibri"/>
                <a:ea typeface="Calibri"/>
                <a:cs typeface="Calibri"/>
                <a:sym typeface="Calibri"/>
              </a:rPr>
              <a:t>Digital data migration is far easier than the analog migrations of the past</a:t>
            </a:r>
          </a:p>
          <a:p>
            <a:pPr marL="457200" lvl="0" indent="-317500" algn="l" rtl="0">
              <a:spcBef>
                <a:spcPts val="0"/>
              </a:spcBef>
              <a:spcAft>
                <a:spcPts val="0"/>
              </a:spcAft>
              <a:buClr>
                <a:schemeClr val="dk1"/>
              </a:buClr>
              <a:buSzPts val="1400"/>
              <a:buFont typeface="Arial"/>
              <a:buAutoNum type="arabicPeriod"/>
            </a:pPr>
            <a:endParaRPr lang="en-US" sz="1100" dirty="0" smtClean="0"/>
          </a:p>
        </p:txBody>
      </p:sp>
      <p:sp>
        <p:nvSpPr>
          <p:cNvPr id="195" name="Google Shape;1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77454" y="1939053"/>
            <a:ext cx="8784496"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Times New Roman"/>
              <a:buNone/>
            </a:pPr>
            <a:r>
              <a:rPr lang="en-US" sz="3600" b="1">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Modernized</a:t>
            </a:r>
            <a:r>
              <a:rPr lang="en-US" sz="3600" b="1">
                <a:latin typeface="Times New Roman"/>
                <a:ea typeface="Times New Roman"/>
                <a:cs typeface="Times New Roman"/>
                <a:sym typeface="Times New Roman"/>
              </a:rPr>
              <a:t> NSRS Use Cases</a:t>
            </a:r>
            <a:endParaRPr/>
          </a:p>
        </p:txBody>
      </p:sp>
      <p:sp>
        <p:nvSpPr>
          <p:cNvPr id="90" name="Google Shape;90;p1"/>
          <p:cNvSpPr txBox="1">
            <a:spLocks noGrp="1"/>
          </p:cNvSpPr>
          <p:nvPr>
            <p:ph type="body" idx="1"/>
          </p:nvPr>
        </p:nvSpPr>
        <p:spPr>
          <a:xfrm>
            <a:off x="-147922" y="2974164"/>
            <a:ext cx="7925432" cy="2253373"/>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2000"/>
              <a:buNone/>
            </a:pPr>
            <a:r>
              <a:rPr lang="en-US" sz="2000">
                <a:latin typeface="Arial"/>
                <a:ea typeface="Arial"/>
                <a:cs typeface="Arial"/>
                <a:sym typeface="Arial"/>
              </a:rPr>
              <a:t>2021 NGS Geospatial Summit</a:t>
            </a:r>
            <a:endParaRPr/>
          </a:p>
          <a:p>
            <a:pPr marL="342900" lvl="0" indent="-342900" algn="ctr" rtl="0">
              <a:spcBef>
                <a:spcPts val="400"/>
              </a:spcBef>
              <a:spcAft>
                <a:spcPts val="0"/>
              </a:spcAft>
              <a:buClr>
                <a:schemeClr val="dk1"/>
              </a:buClr>
              <a:buSzPts val="2000"/>
              <a:buNone/>
            </a:pPr>
            <a:r>
              <a:rPr lang="en-US" sz="2000">
                <a:latin typeface="Arial"/>
                <a:ea typeface="Arial"/>
                <a:cs typeface="Arial"/>
                <a:sym typeface="Arial"/>
              </a:rPr>
              <a:t>May 5, 4:10-4:25 EDT</a:t>
            </a:r>
            <a:endParaRPr/>
          </a:p>
          <a:p>
            <a:pPr marL="342900" lvl="0" indent="-342900" algn="ctr" rtl="0">
              <a:spcBef>
                <a:spcPts val="400"/>
              </a:spcBef>
              <a:spcAft>
                <a:spcPts val="0"/>
              </a:spcAft>
              <a:buClr>
                <a:schemeClr val="dk1"/>
              </a:buClr>
              <a:buSzPts val="2000"/>
              <a:buNone/>
            </a:pPr>
            <a:endParaRPr sz="2000">
              <a:latin typeface="Arial"/>
              <a:ea typeface="Arial"/>
              <a:cs typeface="Arial"/>
              <a:sym typeface="Arial"/>
            </a:endParaRPr>
          </a:p>
          <a:p>
            <a:pPr marL="342900" lvl="0" indent="-342900" algn="ctr" rtl="0">
              <a:spcBef>
                <a:spcPts val="400"/>
              </a:spcBef>
              <a:spcAft>
                <a:spcPts val="0"/>
              </a:spcAft>
              <a:buClr>
                <a:schemeClr val="dk1"/>
              </a:buClr>
              <a:buSzPts val="2000"/>
              <a:buNone/>
            </a:pPr>
            <a:r>
              <a:rPr lang="en-US" sz="2000">
                <a:latin typeface="Arial"/>
                <a:ea typeface="Arial"/>
                <a:cs typeface="Arial"/>
                <a:sym typeface="Arial"/>
              </a:rPr>
              <a:t>Nicole Kinsman, Alaska Regional Geodetic Advisor</a:t>
            </a:r>
            <a:endParaRPr sz="2000">
              <a:latin typeface="Arial"/>
              <a:ea typeface="Arial"/>
              <a:cs typeface="Arial"/>
              <a:sym typeface="Arial"/>
            </a:endParaRPr>
          </a:p>
          <a:p>
            <a:pPr marL="342900" lvl="0" indent="-342900" algn="ctr" rtl="0">
              <a:spcBef>
                <a:spcPts val="400"/>
              </a:spcBef>
              <a:spcAft>
                <a:spcPts val="0"/>
              </a:spcAft>
              <a:buClr>
                <a:schemeClr val="dk1"/>
              </a:buClr>
              <a:buSzPts val="2000"/>
              <a:buNone/>
            </a:pPr>
            <a:r>
              <a:rPr lang="en-US" sz="20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Kevin Jordan</a:t>
            </a:r>
            <a:r>
              <a:rPr lang="en-US" sz="2000">
                <a:latin typeface="Arial"/>
                <a:ea typeface="Arial"/>
                <a:cs typeface="Arial"/>
                <a:sym typeface="Arial"/>
              </a:rPr>
              <a:t>, NGS Field Operations Cartographer</a:t>
            </a:r>
            <a:endParaRPr/>
          </a:p>
        </p:txBody>
      </p:sp>
      <p:sp>
        <p:nvSpPr>
          <p:cNvPr id="91" name="Google Shape;91;p1"/>
          <p:cNvSpPr txBox="1"/>
          <p:nvPr/>
        </p:nvSpPr>
        <p:spPr>
          <a:xfrm>
            <a:off x="7062281" y="865406"/>
            <a:ext cx="2081719" cy="41857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0" i="1" u="none" strike="noStrike" cap="none" dirty="0">
                <a:solidFill>
                  <a:schemeClr val="dk1"/>
                </a:solidFill>
                <a:sym typeface="Arial"/>
              </a:rPr>
              <a:t>Ed Carlson</a:t>
            </a:r>
            <a:endParaRPr dirty="0"/>
          </a:p>
          <a:p>
            <a:pPr marL="0" marR="0" lvl="0" indent="0" algn="ctr" rtl="0">
              <a:spcBef>
                <a:spcPts val="0"/>
              </a:spcBef>
              <a:spcAft>
                <a:spcPts val="0"/>
              </a:spcAft>
              <a:buNone/>
            </a:pPr>
            <a:r>
              <a:rPr lang="en-US" b="0" i="1" u="none" strike="noStrike" cap="none" dirty="0">
                <a:solidFill>
                  <a:schemeClr val="dk1"/>
                </a:solidFill>
                <a:sym typeface="Arial"/>
              </a:rPr>
              <a:t>Michael Dennis</a:t>
            </a:r>
            <a:endParaRPr dirty="0"/>
          </a:p>
          <a:p>
            <a:pPr marL="0" marR="0" lvl="0" indent="0" algn="ctr" rtl="0">
              <a:spcBef>
                <a:spcPts val="0"/>
              </a:spcBef>
              <a:spcAft>
                <a:spcPts val="0"/>
              </a:spcAft>
              <a:buNone/>
            </a:pPr>
            <a:r>
              <a:rPr lang="en-US" b="0" i="1" u="none" strike="noStrike" cap="none" dirty="0">
                <a:solidFill>
                  <a:schemeClr val="dk1"/>
                </a:solidFill>
                <a:sym typeface="Arial"/>
              </a:rPr>
              <a:t>Dan </a:t>
            </a:r>
            <a:r>
              <a:rPr lang="en-US" b="0" i="1" u="none" strike="noStrike" cap="none" dirty="0" err="1">
                <a:solidFill>
                  <a:schemeClr val="dk1"/>
                </a:solidFill>
                <a:sym typeface="Arial"/>
              </a:rPr>
              <a:t>Determan</a:t>
            </a:r>
            <a:r>
              <a:rPr lang="en-US" b="0" i="1" u="none" strike="noStrike" cap="none" dirty="0">
                <a:solidFill>
                  <a:schemeClr val="dk1"/>
                </a:solidFill>
                <a:sym typeface="Arial"/>
              </a:rPr>
              <a:t> </a:t>
            </a:r>
            <a:endParaRPr b="0" i="1" u="none" strike="noStrike" cap="none" dirty="0">
              <a:solidFill>
                <a:schemeClr val="dk1"/>
              </a:solidFill>
              <a:sym typeface="Arial"/>
            </a:endParaRPr>
          </a:p>
          <a:p>
            <a:pPr marL="0" marR="0" lvl="0" indent="0" algn="ctr" rtl="0">
              <a:spcBef>
                <a:spcPts val="0"/>
              </a:spcBef>
              <a:spcAft>
                <a:spcPts val="0"/>
              </a:spcAft>
              <a:buNone/>
            </a:pPr>
            <a:r>
              <a:rPr lang="en-US" b="0" i="1" u="none" strike="noStrike" cap="none" dirty="0">
                <a:solidFill>
                  <a:schemeClr val="dk1"/>
                </a:solidFill>
                <a:sym typeface="Arial"/>
              </a:rPr>
              <a:t>Benjamin Gavin</a:t>
            </a:r>
            <a:endParaRPr dirty="0"/>
          </a:p>
          <a:p>
            <a:pPr marL="0" marR="0" lvl="0" indent="0" algn="ctr" rtl="0">
              <a:spcBef>
                <a:spcPts val="0"/>
              </a:spcBef>
              <a:spcAft>
                <a:spcPts val="0"/>
              </a:spcAft>
              <a:buNone/>
            </a:pPr>
            <a:r>
              <a:rPr lang="en-US" b="0" i="1" u="none" strike="noStrike" cap="none" dirty="0">
                <a:solidFill>
                  <a:schemeClr val="dk1"/>
                </a:solidFill>
                <a:sym typeface="Arial"/>
              </a:rPr>
              <a:t>Daniel </a:t>
            </a:r>
            <a:r>
              <a:rPr lang="en-US" b="0" i="1" u="none" strike="noStrike" cap="none" dirty="0" err="1">
                <a:solidFill>
                  <a:schemeClr val="dk1"/>
                </a:solidFill>
                <a:sym typeface="Arial"/>
              </a:rPr>
              <a:t>Gillins</a:t>
            </a:r>
            <a:endParaRPr dirty="0"/>
          </a:p>
          <a:p>
            <a:pPr marL="0" marR="0" lvl="0" indent="0" algn="ctr" rtl="0">
              <a:spcBef>
                <a:spcPts val="0"/>
              </a:spcBef>
              <a:spcAft>
                <a:spcPts val="0"/>
              </a:spcAft>
              <a:buNone/>
            </a:pPr>
            <a:r>
              <a:rPr lang="en-US" b="0" i="1" u="none" strike="noStrike" cap="none" dirty="0">
                <a:solidFill>
                  <a:schemeClr val="dk1"/>
                </a:solidFill>
                <a:sym typeface="Arial"/>
              </a:rPr>
              <a:t>Dave Hatcher</a:t>
            </a:r>
            <a:endParaRPr dirty="0"/>
          </a:p>
          <a:p>
            <a:pPr marL="0" marR="0" lvl="0" indent="0" algn="ctr" rtl="0">
              <a:spcBef>
                <a:spcPts val="0"/>
              </a:spcBef>
              <a:spcAft>
                <a:spcPts val="0"/>
              </a:spcAft>
              <a:buNone/>
            </a:pPr>
            <a:r>
              <a:rPr lang="en-US" b="0" i="1" u="none" strike="noStrike" cap="none" dirty="0">
                <a:solidFill>
                  <a:schemeClr val="dk1"/>
                </a:solidFill>
                <a:sym typeface="Arial"/>
              </a:rPr>
              <a:t>Ryan </a:t>
            </a:r>
            <a:r>
              <a:rPr lang="en-US" b="0" i="1" u="none" strike="noStrike" cap="none" dirty="0" err="1">
                <a:solidFill>
                  <a:schemeClr val="dk1"/>
                </a:solidFill>
                <a:sym typeface="Arial"/>
              </a:rPr>
              <a:t>Hippenstiel</a:t>
            </a:r>
            <a:endParaRPr dirty="0"/>
          </a:p>
          <a:p>
            <a:pPr marL="0" marR="0" lvl="0" indent="0" algn="ctr" rtl="0">
              <a:spcBef>
                <a:spcPts val="0"/>
              </a:spcBef>
              <a:spcAft>
                <a:spcPts val="0"/>
              </a:spcAft>
              <a:buNone/>
            </a:pPr>
            <a:r>
              <a:rPr lang="en-US" b="0" i="1" u="none" strike="noStrike" cap="none" dirty="0">
                <a:solidFill>
                  <a:schemeClr val="dk1"/>
                </a:solidFill>
                <a:sym typeface="Arial"/>
              </a:rPr>
              <a:t>Jeff </a:t>
            </a:r>
            <a:r>
              <a:rPr lang="en-US" i="1" u="none" strike="noStrike" cap="none" dirty="0" err="1">
                <a:solidFill>
                  <a:schemeClr val="dk1"/>
                </a:solidFill>
                <a:sym typeface="Arial"/>
              </a:rPr>
              <a:t>Jalbrzikowski</a:t>
            </a:r>
            <a:endParaRPr dirty="0"/>
          </a:p>
          <a:p>
            <a:pPr marL="0" marR="0" lvl="0" indent="0" algn="ctr" rtl="0">
              <a:spcBef>
                <a:spcPts val="0"/>
              </a:spcBef>
              <a:spcAft>
                <a:spcPts val="0"/>
              </a:spcAft>
              <a:buNone/>
            </a:pPr>
            <a:r>
              <a:rPr lang="en-US" i="1" u="none" strike="noStrike" cap="none" dirty="0">
                <a:solidFill>
                  <a:schemeClr val="dk1"/>
                </a:solidFill>
                <a:sym typeface="Arial"/>
              </a:rPr>
              <a:t>Boris </a:t>
            </a:r>
            <a:r>
              <a:rPr lang="en-US" i="1" u="none" strike="noStrike" cap="none" dirty="0" err="1">
                <a:solidFill>
                  <a:schemeClr val="dk1"/>
                </a:solidFill>
                <a:sym typeface="Arial"/>
              </a:rPr>
              <a:t>Kanazir</a:t>
            </a:r>
            <a:endParaRPr dirty="0"/>
          </a:p>
          <a:p>
            <a:pPr marL="0" marR="0" lvl="0" indent="0" algn="ctr" rtl="0">
              <a:spcBef>
                <a:spcPts val="0"/>
              </a:spcBef>
              <a:spcAft>
                <a:spcPts val="0"/>
              </a:spcAft>
              <a:buNone/>
            </a:pPr>
            <a:r>
              <a:rPr lang="en-US" i="1" u="none" strike="noStrike" cap="none" dirty="0">
                <a:solidFill>
                  <a:schemeClr val="dk1"/>
                </a:solidFill>
                <a:sym typeface="Arial"/>
              </a:rPr>
              <a:t>Scott </a:t>
            </a:r>
            <a:r>
              <a:rPr lang="en-US" i="1" u="none" strike="noStrike" cap="none" dirty="0" err="1">
                <a:solidFill>
                  <a:schemeClr val="dk1"/>
                </a:solidFill>
                <a:sym typeface="Arial"/>
              </a:rPr>
              <a:t>Lokken</a:t>
            </a:r>
            <a:r>
              <a:rPr lang="en-US" i="1" u="none" strike="noStrike" cap="none" dirty="0">
                <a:solidFill>
                  <a:schemeClr val="dk1"/>
                </a:solidFill>
                <a:sym typeface="Arial"/>
              </a:rPr>
              <a:t> </a:t>
            </a:r>
            <a:endParaRPr i="1" u="none" strike="noStrike" cap="none" dirty="0">
              <a:solidFill>
                <a:schemeClr val="dk1"/>
              </a:solidFill>
              <a:sym typeface="Arial"/>
            </a:endParaRPr>
          </a:p>
          <a:p>
            <a:pPr marL="0" marR="0" lvl="0" indent="0" algn="ctr" rtl="0">
              <a:spcBef>
                <a:spcPts val="0"/>
              </a:spcBef>
              <a:spcAft>
                <a:spcPts val="0"/>
              </a:spcAft>
              <a:buNone/>
            </a:pPr>
            <a:r>
              <a:rPr lang="en-US" i="1" u="none" strike="noStrike" cap="none" dirty="0">
                <a:solidFill>
                  <a:schemeClr val="dk1"/>
                </a:solidFill>
                <a:sym typeface="Arial"/>
              </a:rPr>
              <a:t>Dan Martin</a:t>
            </a:r>
            <a:endParaRPr dirty="0"/>
          </a:p>
          <a:p>
            <a:pPr marL="0" marR="0" lvl="0" indent="0" algn="ctr" rtl="0">
              <a:spcBef>
                <a:spcPts val="0"/>
              </a:spcBef>
              <a:spcAft>
                <a:spcPts val="0"/>
              </a:spcAft>
              <a:buNone/>
            </a:pPr>
            <a:r>
              <a:rPr lang="en-US" i="1" u="none" strike="noStrike" cap="none" dirty="0">
                <a:solidFill>
                  <a:schemeClr val="dk1"/>
                </a:solidFill>
                <a:sym typeface="Arial"/>
              </a:rPr>
              <a:t>Dan Prouty</a:t>
            </a:r>
            <a:endParaRPr dirty="0"/>
          </a:p>
          <a:p>
            <a:pPr marL="0" marR="0" lvl="0" indent="0" algn="ctr" rtl="0">
              <a:spcBef>
                <a:spcPts val="0"/>
              </a:spcBef>
              <a:spcAft>
                <a:spcPts val="0"/>
              </a:spcAft>
              <a:buNone/>
            </a:pPr>
            <a:r>
              <a:rPr lang="en-US" i="1" dirty="0" smtClean="0">
                <a:solidFill>
                  <a:schemeClr val="dk1"/>
                </a:solidFill>
              </a:rPr>
              <a:t>Galen Scott</a:t>
            </a:r>
            <a:endParaRPr dirty="0"/>
          </a:p>
          <a:p>
            <a:pPr marL="0" marR="0" lvl="0" indent="0" algn="ctr" rtl="0">
              <a:spcBef>
                <a:spcPts val="0"/>
              </a:spcBef>
              <a:spcAft>
                <a:spcPts val="0"/>
              </a:spcAft>
              <a:buNone/>
            </a:pPr>
            <a:r>
              <a:rPr lang="en-US" i="1" u="none" strike="noStrike" cap="none" dirty="0" err="1">
                <a:solidFill>
                  <a:schemeClr val="dk1"/>
                </a:solidFill>
                <a:sym typeface="Arial"/>
              </a:rPr>
              <a:t>Dru</a:t>
            </a:r>
            <a:r>
              <a:rPr lang="en-US" i="1" u="none" strike="noStrike" cap="none" dirty="0">
                <a:solidFill>
                  <a:schemeClr val="dk1"/>
                </a:solidFill>
                <a:sym typeface="Arial"/>
              </a:rPr>
              <a:t> Smith</a:t>
            </a:r>
            <a:endParaRPr i="1" u="none" strike="noStrike" cap="none" dirty="0">
              <a:solidFill>
                <a:schemeClr val="dk1"/>
              </a:solidFill>
              <a:sym typeface="Arial"/>
            </a:endParaRPr>
          </a:p>
          <a:p>
            <a:pPr marL="0" marR="0" lvl="0" indent="0" algn="ctr" rtl="0">
              <a:spcBef>
                <a:spcPts val="0"/>
              </a:spcBef>
              <a:spcAft>
                <a:spcPts val="0"/>
              </a:spcAft>
              <a:buNone/>
            </a:pPr>
            <a:r>
              <a:rPr lang="en-US" i="1" u="none" strike="noStrike" cap="none" dirty="0">
                <a:solidFill>
                  <a:schemeClr val="dk1"/>
                </a:solidFill>
                <a:sym typeface="Arial"/>
              </a:rPr>
              <a:t>Jeff Steele</a:t>
            </a:r>
            <a:endParaRPr dirty="0"/>
          </a:p>
          <a:p>
            <a:pPr marL="0" marR="0" lvl="0" indent="0" algn="ctr" rtl="0">
              <a:spcBef>
                <a:spcPts val="0"/>
              </a:spcBef>
              <a:spcAft>
                <a:spcPts val="0"/>
              </a:spcAft>
              <a:buNone/>
            </a:pPr>
            <a:r>
              <a:rPr lang="en-US" i="1" u="none" strike="noStrike" cap="none" dirty="0">
                <a:solidFill>
                  <a:schemeClr val="dk1"/>
                </a:solidFill>
                <a:sym typeface="Arial"/>
              </a:rPr>
              <a:t>William </a:t>
            </a:r>
            <a:r>
              <a:rPr lang="en-US" i="1" u="none" strike="noStrike" cap="none" dirty="0" smtClean="0">
                <a:solidFill>
                  <a:schemeClr val="dk1"/>
                </a:solidFill>
                <a:sym typeface="Arial"/>
              </a:rPr>
              <a:t>Stone</a:t>
            </a:r>
          </a:p>
          <a:p>
            <a:pPr algn="ctr"/>
            <a:r>
              <a:rPr lang="en-US" i="1" dirty="0">
                <a:solidFill>
                  <a:schemeClr val="dk1"/>
                </a:solidFill>
              </a:rPr>
              <a:t>Brian </a:t>
            </a:r>
            <a:r>
              <a:rPr lang="en-US" i="1" dirty="0" smtClean="0">
                <a:solidFill>
                  <a:schemeClr val="dk1"/>
                </a:solidFill>
              </a:rPr>
              <a:t>Ward</a:t>
            </a:r>
            <a:endParaRPr dirty="0"/>
          </a:p>
          <a:p>
            <a:pPr marL="0" marR="0" lvl="0" indent="0" algn="ctr" rtl="0">
              <a:spcBef>
                <a:spcPts val="0"/>
              </a:spcBef>
              <a:spcAft>
                <a:spcPts val="0"/>
              </a:spcAft>
              <a:buNone/>
            </a:pPr>
            <a:r>
              <a:rPr lang="en-US" b="0" i="1" u="none" strike="noStrike" cap="none" dirty="0">
                <a:solidFill>
                  <a:schemeClr val="dk1"/>
                </a:solidFill>
                <a:sym typeface="Arial"/>
              </a:rPr>
              <a:t>Amy </a:t>
            </a:r>
            <a:r>
              <a:rPr lang="en-US" b="0" i="1" u="none" strike="noStrike" cap="none" dirty="0" err="1">
                <a:solidFill>
                  <a:schemeClr val="dk1"/>
                </a:solidFill>
                <a:sym typeface="Arial"/>
              </a:rPr>
              <a:t>Whetter</a:t>
            </a:r>
            <a:r>
              <a:rPr lang="en-US" b="0" i="1" u="none" strike="noStrike" cap="none" dirty="0">
                <a:solidFill>
                  <a:schemeClr val="dk1"/>
                </a:solidFill>
                <a:sym typeface="Arial"/>
              </a:rPr>
              <a:t> </a:t>
            </a:r>
            <a:endParaRPr dirty="0"/>
          </a:p>
          <a:p>
            <a:pPr marL="0" marR="0" lvl="0" indent="0" algn="ctr" rtl="0">
              <a:spcBef>
                <a:spcPts val="0"/>
              </a:spcBef>
              <a:spcAft>
                <a:spcPts val="0"/>
              </a:spcAft>
              <a:buNone/>
            </a:pPr>
            <a:r>
              <a:rPr lang="en-US" b="0" i="1" u="none" strike="noStrike" cap="none" dirty="0">
                <a:solidFill>
                  <a:schemeClr val="dk1"/>
                </a:solidFill>
                <a:sym typeface="Arial"/>
              </a:rPr>
              <a:t>+ external </a:t>
            </a:r>
            <a:r>
              <a:rPr lang="en-US" b="0" i="1" u="none" strike="noStrike" cap="none" dirty="0" smtClean="0">
                <a:solidFill>
                  <a:schemeClr val="dk1"/>
                </a:solidFill>
                <a:sym typeface="Arial"/>
              </a:rPr>
              <a:t>reviewers!</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0" y="205979"/>
            <a:ext cx="91440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Times New Roman"/>
              <a:buNone/>
            </a:pPr>
            <a:r>
              <a:rPr lang="en-US" sz="3600" b="1">
                <a:latin typeface="Times New Roman"/>
                <a:ea typeface="Times New Roman"/>
                <a:cs typeface="Times New Roman"/>
                <a:sym typeface="Times New Roman"/>
              </a:rPr>
              <a:t>How NGS will support Data Transformation</a:t>
            </a:r>
            <a:endParaRPr sz="3600" b="1">
              <a:latin typeface="Times New Roman"/>
              <a:ea typeface="Times New Roman"/>
              <a:cs typeface="Times New Roman"/>
              <a:sym typeface="Times New Roman"/>
            </a:endParaRPr>
          </a:p>
        </p:txBody>
      </p:sp>
      <p:sp>
        <p:nvSpPr>
          <p:cNvPr id="217" name="Google Shape;217;p10"/>
          <p:cNvSpPr txBox="1"/>
          <p:nvPr/>
        </p:nvSpPr>
        <p:spPr>
          <a:xfrm>
            <a:off x="165370" y="1206246"/>
            <a:ext cx="9144000" cy="3394500"/>
          </a:xfrm>
          <a:prstGeom prst="rect">
            <a:avLst/>
          </a:prstGeom>
          <a:noFill/>
          <a:ln>
            <a:noFill/>
          </a:ln>
        </p:spPr>
        <p:txBody>
          <a:bodyPr spcFirstLastPara="1" wrap="square" lIns="91425" tIns="45700" rIns="91425" bIns="45700" anchor="t" anchorCtr="0">
            <a:noAutofit/>
          </a:bodyPr>
          <a:lstStyle/>
          <a:p>
            <a:pPr marL="0" marR="0" lvl="0" indent="0" algn="l" rtl="0">
              <a:spcBef>
                <a:spcPts val="27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NGS will provide:</a:t>
            </a:r>
            <a:endParaRPr/>
          </a:p>
          <a:p>
            <a:pPr marL="0" marR="0" lvl="0" indent="0" algn="l" rtl="0">
              <a:spcBef>
                <a:spcPts val="27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457200" marR="0" lvl="0" indent="-323850" algn="l" rtl="0">
              <a:spcBef>
                <a:spcPts val="270"/>
              </a:spcBef>
              <a:spcAft>
                <a:spcPts val="0"/>
              </a:spcAft>
              <a:buClr>
                <a:schemeClr val="dk1"/>
              </a:buClr>
              <a:buSzPts val="1500"/>
              <a:buFont typeface="Arial"/>
              <a:buAutoNum type="arabicPeriod"/>
            </a:pPr>
            <a:r>
              <a:rPr lang="en-US" sz="2200">
                <a:solidFill>
                  <a:schemeClr val="dk1"/>
                </a:solidFill>
              </a:rPr>
              <a:t>S</a:t>
            </a:r>
            <a:r>
              <a:rPr lang="en-US" sz="2200" b="0" i="0" u="none" strike="noStrike" cap="none">
                <a:solidFill>
                  <a:schemeClr val="dk1"/>
                </a:solidFill>
                <a:latin typeface="Arial"/>
                <a:ea typeface="Arial"/>
                <a:cs typeface="Arial"/>
                <a:sym typeface="Arial"/>
              </a:rPr>
              <a:t>ource code, defining data sets, and full documentation for NCAT and VDatum so they can be incorporated into non-NGS software</a:t>
            </a:r>
            <a:endParaRPr/>
          </a:p>
          <a:p>
            <a:pPr marL="457200" marR="0" lvl="0" indent="-323850" algn="l" rtl="0">
              <a:spcBef>
                <a:spcPts val="1200"/>
              </a:spcBef>
              <a:spcAft>
                <a:spcPts val="0"/>
              </a:spcAft>
              <a:buClr>
                <a:schemeClr val="dk1"/>
              </a:buClr>
              <a:buSzPts val="1500"/>
              <a:buFont typeface="Arial"/>
              <a:buAutoNum type="arabicPeriod"/>
            </a:pPr>
            <a:r>
              <a:rPr lang="en-US" sz="2200" b="0" i="0" u="none" strike="noStrike" cap="none">
                <a:solidFill>
                  <a:schemeClr val="dk1"/>
                </a:solidFill>
                <a:latin typeface="Arial"/>
                <a:ea typeface="Arial"/>
                <a:cs typeface="Arial"/>
                <a:sym typeface="Arial"/>
              </a:rPr>
              <a:t>Downloadable versions of </a:t>
            </a:r>
            <a:r>
              <a:rPr lang="en-US" sz="2200" b="1" i="0" u="none" strike="noStrike" cap="none">
                <a:solidFill>
                  <a:srgbClr val="980000"/>
                </a:solidFill>
                <a:latin typeface="Arial"/>
                <a:ea typeface="Arial"/>
                <a:cs typeface="Arial"/>
                <a:sym typeface="Arial"/>
              </a:rPr>
              <a:t>NCAT </a:t>
            </a:r>
            <a:r>
              <a:rPr lang="en-US" sz="2200" b="1" i="0" u="none" strike="noStrike" cap="none">
                <a:latin typeface="Arial"/>
                <a:ea typeface="Arial"/>
                <a:cs typeface="Arial"/>
                <a:sym typeface="Arial"/>
              </a:rPr>
              <a:t>&amp;</a:t>
            </a:r>
            <a:r>
              <a:rPr lang="en-US" sz="2200" b="1" i="0" u="none" strike="noStrike" cap="none">
                <a:solidFill>
                  <a:srgbClr val="980000"/>
                </a:solidFill>
                <a:latin typeface="Arial"/>
                <a:ea typeface="Arial"/>
                <a:cs typeface="Arial"/>
                <a:sym typeface="Arial"/>
              </a:rPr>
              <a:t> VDatum</a:t>
            </a:r>
            <a:r>
              <a:rPr lang="en-US" sz="2200" b="0" i="0" u="none" strike="noStrike" cap="none">
                <a:solidFill>
                  <a:schemeClr val="dk1"/>
                </a:solidFill>
                <a:latin typeface="Arial"/>
                <a:ea typeface="Arial"/>
                <a:cs typeface="Arial"/>
                <a:sym typeface="Arial"/>
              </a:rPr>
              <a:t> for local operation</a:t>
            </a:r>
            <a:endParaRPr/>
          </a:p>
          <a:p>
            <a:pPr marL="457200" marR="0" lvl="0" indent="-323850" algn="l" rtl="0">
              <a:spcBef>
                <a:spcPts val="1200"/>
              </a:spcBef>
              <a:spcAft>
                <a:spcPts val="0"/>
              </a:spcAft>
              <a:buClr>
                <a:schemeClr val="dk1"/>
              </a:buClr>
              <a:buSzPts val="1500"/>
              <a:buFont typeface="Arial"/>
              <a:buAutoNum type="arabicPeriod"/>
            </a:pPr>
            <a:r>
              <a:rPr lang="en-US" sz="2200" b="0" i="0" u="none" strike="noStrike" cap="none">
                <a:solidFill>
                  <a:schemeClr val="dk1"/>
                </a:solidFill>
                <a:latin typeface="Arial"/>
                <a:ea typeface="Arial"/>
                <a:cs typeface="Arial"/>
                <a:sym typeface="Arial"/>
              </a:rPr>
              <a:t>Sample input and output datasets so that users may test other transformation software against NGS’ definitive transformations</a:t>
            </a:r>
            <a:endParaRPr/>
          </a:p>
          <a:p>
            <a:pPr marL="457200" marR="0" lvl="0" indent="-323850" algn="l" rtl="0">
              <a:spcBef>
                <a:spcPts val="1200"/>
              </a:spcBef>
              <a:spcAft>
                <a:spcPts val="0"/>
              </a:spcAft>
              <a:buClr>
                <a:schemeClr val="dk1"/>
              </a:buClr>
              <a:buSzPts val="1500"/>
              <a:buFont typeface="Arial"/>
              <a:buAutoNum type="arabicPeriod"/>
            </a:pPr>
            <a:r>
              <a:rPr lang="en-US" sz="2200" b="0" i="0" u="none" strike="noStrike" cap="none">
                <a:solidFill>
                  <a:schemeClr val="dk1"/>
                </a:solidFill>
                <a:latin typeface="Arial"/>
                <a:ea typeface="Arial"/>
                <a:cs typeface="Arial"/>
                <a:sym typeface="Arial"/>
              </a:rPr>
              <a:t>Transformation uncertainty estimates</a:t>
            </a:r>
            <a:endParaRPr sz="2100" b="0" i="0" u="none" strike="noStrike" cap="none">
              <a:solidFill>
                <a:schemeClr val="dk1"/>
              </a:solidFill>
              <a:latin typeface="Arial"/>
              <a:ea typeface="Arial"/>
              <a:cs typeface="Arial"/>
              <a:sym typeface="Arial"/>
            </a:endParaRPr>
          </a:p>
          <a:p>
            <a:pPr marL="457200" marR="0" lvl="0" indent="0" algn="l" rtl="0">
              <a:spcBef>
                <a:spcPts val="147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spcBef>
                <a:spcPts val="27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1"/>
          <p:cNvPicPr preferRelativeResize="0"/>
          <p:nvPr/>
        </p:nvPicPr>
        <p:blipFill rotWithShape="1">
          <a:blip r:embed="rId3">
            <a:alphaModFix/>
          </a:blip>
          <a:srcRect t="8740" b="16183"/>
          <a:stretch/>
        </p:blipFill>
        <p:spPr>
          <a:xfrm>
            <a:off x="-5494" y="0"/>
            <a:ext cx="9149494" cy="5151864"/>
          </a:xfrm>
          <a:prstGeom prst="rect">
            <a:avLst/>
          </a:prstGeom>
          <a:noFill/>
          <a:ln>
            <a:noFill/>
          </a:ln>
        </p:spPr>
      </p:pic>
      <p:sp>
        <p:nvSpPr>
          <p:cNvPr id="224" name="Google Shape;224;p11"/>
          <p:cNvSpPr/>
          <p:nvPr/>
        </p:nvSpPr>
        <p:spPr>
          <a:xfrm>
            <a:off x="0" y="4804946"/>
            <a:ext cx="9149494" cy="338554"/>
          </a:xfrm>
          <a:prstGeom prst="rect">
            <a:avLst/>
          </a:prstGeom>
          <a:solidFill>
            <a:srgbClr val="FFFFFF">
              <a:alpha val="6470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End of Runway 6 at McClellan Palomar Airport, Carlsbad, CA </a:t>
            </a:r>
            <a:r>
              <a:rPr lang="en-US" sz="1500" b="0" i="1" u="none" strike="noStrike" cap="none">
                <a:solidFill>
                  <a:srgbClr val="000000"/>
                </a:solidFill>
                <a:latin typeface="Calibri"/>
                <a:ea typeface="Calibri"/>
                <a:cs typeface="Calibri"/>
                <a:sym typeface="Calibri"/>
              </a:rPr>
              <a:t>(December 9, 2011 FAA Airport Survey)</a:t>
            </a:r>
            <a:r>
              <a:rPr lang="en-US" sz="1500" b="1" i="0" u="none" strike="noStrike" cap="none">
                <a:solidFill>
                  <a:srgbClr val="000000"/>
                </a:solidFill>
                <a:latin typeface="Calibri"/>
                <a:ea typeface="Calibri"/>
                <a:cs typeface="Calibri"/>
                <a:sym typeface="Calibri"/>
              </a:rPr>
              <a:t> </a:t>
            </a:r>
            <a:endParaRPr sz="1500" b="1" i="0" u="none" strike="noStrike" cap="none">
              <a:solidFill>
                <a:srgbClr val="000000"/>
              </a:solidFill>
              <a:latin typeface="Calibri"/>
              <a:ea typeface="Calibri"/>
              <a:cs typeface="Calibri"/>
              <a:sym typeface="Calibri"/>
            </a:endParaRPr>
          </a:p>
        </p:txBody>
      </p:sp>
      <p:sp>
        <p:nvSpPr>
          <p:cNvPr id="225" name="Google Shape;225;p11"/>
          <p:cNvSpPr/>
          <p:nvPr/>
        </p:nvSpPr>
        <p:spPr>
          <a:xfrm>
            <a:off x="1020050" y="597650"/>
            <a:ext cx="7109400" cy="584700"/>
          </a:xfrm>
          <a:prstGeom prst="rect">
            <a:avLst/>
          </a:prstGeom>
          <a:solidFill>
            <a:srgbClr val="FFFFFF">
              <a:alpha val="64705"/>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Infrastructure Monitoring at Airports</a:t>
            </a:r>
            <a:endParaRPr sz="3200" b="1"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30"/>
        <p:cNvGrpSpPr/>
        <p:nvPr/>
      </p:nvGrpSpPr>
      <p:grpSpPr>
        <a:xfrm>
          <a:off x="0" y="0"/>
          <a:ext cx="0" cy="0"/>
          <a:chOff x="0" y="0"/>
          <a:chExt cx="0" cy="0"/>
        </a:xfrm>
      </p:grpSpPr>
      <p:sp>
        <p:nvSpPr>
          <p:cNvPr id="231" name="Google Shape;231;p12"/>
          <p:cNvSpPr txBox="1">
            <a:spLocks noGrp="1"/>
          </p:cNvSpPr>
          <p:nvPr>
            <p:ph type="title"/>
          </p:nvPr>
        </p:nvSpPr>
        <p:spPr>
          <a:xfrm>
            <a:off x="457200" y="205979"/>
            <a:ext cx="8229600" cy="857250"/>
          </a:xfrm>
          <a:prstGeom prst="rect">
            <a:avLst/>
          </a:prstGeom>
          <a:noFill/>
          <a:ln>
            <a:noFill/>
          </a:ln>
        </p:spPr>
        <p:txBody>
          <a:bodyPr spcFirstLastPara="1" wrap="square" lIns="68550" tIns="34275" rIns="68550" bIns="34275" anchor="ctr" anchorCtr="0">
            <a:noAutofit/>
          </a:bodyPr>
          <a:lstStyle/>
          <a:p>
            <a:pPr marL="0" lvl="0" indent="0" algn="ctr" rtl="0">
              <a:spcBef>
                <a:spcPts val="0"/>
              </a:spcBef>
              <a:spcAft>
                <a:spcPts val="0"/>
              </a:spcAft>
              <a:buClr>
                <a:schemeClr val="dk1"/>
              </a:buClr>
              <a:buSzPts val="3200"/>
              <a:buFont typeface="Times New Roman"/>
              <a:buNone/>
            </a:pPr>
            <a:r>
              <a:rPr lang="en-US" sz="3200" b="1">
                <a:latin typeface="Times New Roman"/>
                <a:ea typeface="Times New Roman"/>
                <a:cs typeface="Times New Roman"/>
                <a:sym typeface="Times New Roman"/>
              </a:rPr>
              <a:t>Leveraging the Modernized NSRS</a:t>
            </a:r>
            <a:endParaRPr sz="3200">
              <a:latin typeface="Times New Roman"/>
              <a:ea typeface="Times New Roman"/>
              <a:cs typeface="Times New Roman"/>
              <a:sym typeface="Times New Roman"/>
            </a:endParaRPr>
          </a:p>
        </p:txBody>
      </p:sp>
      <p:sp>
        <p:nvSpPr>
          <p:cNvPr id="232" name="Google Shape;232;p12"/>
          <p:cNvSpPr/>
          <p:nvPr/>
        </p:nvSpPr>
        <p:spPr>
          <a:xfrm>
            <a:off x="2395103" y="836191"/>
            <a:ext cx="6343650" cy="685800"/>
          </a:xfrm>
          <a:prstGeom prst="rect">
            <a:avLst/>
          </a:prstGeom>
          <a:no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AC-16B Geodetic Control</a:t>
            </a:r>
            <a:endParaRPr sz="135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Modernized NSRS Geodetic Control Network</a:t>
            </a:r>
            <a:endParaRPr sz="1350" b="0" i="0" u="none" strike="noStrike" cap="none">
              <a:solidFill>
                <a:schemeClr val="dk1"/>
              </a:solidFill>
              <a:latin typeface="Calibri"/>
              <a:ea typeface="Calibri"/>
              <a:cs typeface="Calibri"/>
              <a:sym typeface="Calibri"/>
            </a:endParaRPr>
          </a:p>
        </p:txBody>
      </p:sp>
      <p:sp>
        <p:nvSpPr>
          <p:cNvPr id="233" name="Google Shape;233;p12"/>
          <p:cNvSpPr txBox="1"/>
          <p:nvPr/>
        </p:nvSpPr>
        <p:spPr>
          <a:xfrm>
            <a:off x="3023753" y="1650578"/>
            <a:ext cx="5543550" cy="276969"/>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endParaRPr sz="1350" b="0" i="0" u="none" strike="noStrike" cap="none">
              <a:solidFill>
                <a:schemeClr val="dk1"/>
              </a:solidFill>
              <a:latin typeface="Arial"/>
              <a:ea typeface="Arial"/>
              <a:cs typeface="Arial"/>
              <a:sym typeface="Arial"/>
            </a:endParaRPr>
          </a:p>
        </p:txBody>
      </p:sp>
      <p:sp>
        <p:nvSpPr>
          <p:cNvPr id="234" name="Google Shape;234;p12"/>
          <p:cNvSpPr txBox="1"/>
          <p:nvPr/>
        </p:nvSpPr>
        <p:spPr>
          <a:xfrm>
            <a:off x="3491664" y="1521985"/>
            <a:ext cx="924075" cy="346218"/>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800" b="1" i="0" u="none" strike="noStrike" cap="none">
                <a:solidFill>
                  <a:schemeClr val="dk1"/>
                </a:solidFill>
                <a:latin typeface="Arial Rounded"/>
                <a:ea typeface="Arial Rounded"/>
                <a:cs typeface="Arial Rounded"/>
                <a:sym typeface="Arial Rounded"/>
              </a:rPr>
              <a:t>CORS</a:t>
            </a:r>
            <a:endParaRPr sz="1350" b="0" i="0" u="none" strike="noStrike" cap="none">
              <a:solidFill>
                <a:schemeClr val="dk1"/>
              </a:solidFill>
              <a:latin typeface="Arial"/>
              <a:ea typeface="Arial"/>
              <a:cs typeface="Arial"/>
              <a:sym typeface="Arial"/>
            </a:endParaRPr>
          </a:p>
        </p:txBody>
      </p:sp>
      <p:grpSp>
        <p:nvGrpSpPr>
          <p:cNvPr id="235" name="Google Shape;235;p12"/>
          <p:cNvGrpSpPr/>
          <p:nvPr/>
        </p:nvGrpSpPr>
        <p:grpSpPr>
          <a:xfrm>
            <a:off x="3327363" y="1864891"/>
            <a:ext cx="5207462" cy="2978019"/>
            <a:chOff x="240" y="1536"/>
            <a:chExt cx="3048" cy="2035"/>
          </a:xfrm>
        </p:grpSpPr>
        <p:sp>
          <p:nvSpPr>
            <p:cNvPr id="236" name="Google Shape;236;p12"/>
            <p:cNvSpPr/>
            <p:nvPr/>
          </p:nvSpPr>
          <p:spPr>
            <a:xfrm>
              <a:off x="2109" y="2895"/>
              <a:ext cx="84" cy="65"/>
            </a:xfrm>
            <a:custGeom>
              <a:avLst/>
              <a:gdLst/>
              <a:ahLst/>
              <a:cxnLst/>
              <a:rect l="l" t="t" r="r" b="b"/>
              <a:pathLst>
                <a:path w="84" h="65" extrusionOk="0">
                  <a:moveTo>
                    <a:pt x="66" y="65"/>
                  </a:moveTo>
                  <a:lnTo>
                    <a:pt x="24" y="65"/>
                  </a:lnTo>
                  <a:lnTo>
                    <a:pt x="0" y="29"/>
                  </a:lnTo>
                  <a:lnTo>
                    <a:pt x="24" y="0"/>
                  </a:lnTo>
                  <a:lnTo>
                    <a:pt x="66" y="0"/>
                  </a:lnTo>
                  <a:lnTo>
                    <a:pt x="84" y="29"/>
                  </a:lnTo>
                  <a:lnTo>
                    <a:pt x="66" y="65"/>
                  </a:lnTo>
                  <a:close/>
                </a:path>
              </a:pathLst>
            </a:custGeom>
            <a:solidFill>
              <a:srgbClr val="FF0000"/>
            </a:solidFill>
            <a:ln w="9525" cap="sq" cmpd="sng">
              <a:solidFill>
                <a:srgbClr val="000000"/>
              </a:solidFill>
              <a:prstDash val="solid"/>
              <a:miter lim="800000"/>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37" name="Google Shape;237;p12"/>
            <p:cNvSpPr/>
            <p:nvPr/>
          </p:nvSpPr>
          <p:spPr>
            <a:xfrm>
              <a:off x="1966" y="2936"/>
              <a:ext cx="557" cy="228"/>
            </a:xfrm>
            <a:custGeom>
              <a:avLst/>
              <a:gdLst/>
              <a:ahLst/>
              <a:cxnLst/>
              <a:rect l="l" t="t" r="r" b="b"/>
              <a:pathLst>
                <a:path w="557" h="228" extrusionOk="0">
                  <a:moveTo>
                    <a:pt x="11" y="228"/>
                  </a:moveTo>
                  <a:lnTo>
                    <a:pt x="557" y="30"/>
                  </a:lnTo>
                  <a:lnTo>
                    <a:pt x="545" y="0"/>
                  </a:lnTo>
                  <a:lnTo>
                    <a:pt x="0" y="198"/>
                  </a:lnTo>
                  <a:lnTo>
                    <a:pt x="11" y="228"/>
                  </a:lnTo>
                  <a:close/>
                </a:path>
              </a:pathLst>
            </a:custGeom>
            <a:solidFill>
              <a:srgbClr val="000000"/>
            </a:solidFill>
            <a:ln w="9525" cap="sq" cmpd="sng">
              <a:solidFill>
                <a:srgbClr val="000000"/>
              </a:solidFill>
              <a:prstDash val="solid"/>
              <a:miter lim="800000"/>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238" name="Google Shape;238;p12"/>
            <p:cNvCxnSpPr/>
            <p:nvPr/>
          </p:nvCxnSpPr>
          <p:spPr>
            <a:xfrm>
              <a:off x="336" y="1632"/>
              <a:ext cx="1785" cy="1263"/>
            </a:xfrm>
            <a:prstGeom prst="straightConnector1">
              <a:avLst/>
            </a:prstGeom>
            <a:noFill/>
            <a:ln w="9525" cap="sq" cmpd="sng">
              <a:solidFill>
                <a:srgbClr val="000000"/>
              </a:solidFill>
              <a:prstDash val="solid"/>
              <a:miter lim="800000"/>
              <a:headEnd type="none" w="sm" len="sm"/>
              <a:tailEnd type="none" w="sm" len="sm"/>
            </a:ln>
          </p:spPr>
        </p:cxnSp>
        <p:sp>
          <p:nvSpPr>
            <p:cNvPr id="239" name="Google Shape;239;p12"/>
            <p:cNvSpPr txBox="1"/>
            <p:nvPr/>
          </p:nvSpPr>
          <p:spPr>
            <a:xfrm>
              <a:off x="2160" y="2592"/>
              <a:ext cx="453" cy="237"/>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800" b="1">
                  <a:solidFill>
                    <a:schemeClr val="dk1"/>
                  </a:solidFill>
                  <a:latin typeface="Arial Rounded"/>
                  <a:ea typeface="Arial Rounded"/>
                  <a:cs typeface="Arial Rounded"/>
                  <a:sym typeface="Arial Rounded"/>
                </a:rPr>
                <a:t>PACS</a:t>
              </a:r>
              <a:endParaRPr sz="1350">
                <a:solidFill>
                  <a:schemeClr val="dk1"/>
                </a:solidFill>
                <a:latin typeface="Arial"/>
                <a:ea typeface="Arial"/>
                <a:cs typeface="Arial"/>
                <a:sym typeface="Arial"/>
              </a:endParaRPr>
            </a:p>
          </p:txBody>
        </p:sp>
        <p:sp>
          <p:nvSpPr>
            <p:cNvPr id="240" name="Google Shape;240;p12"/>
            <p:cNvSpPr txBox="1"/>
            <p:nvPr/>
          </p:nvSpPr>
          <p:spPr>
            <a:xfrm>
              <a:off x="2208" y="3094"/>
              <a:ext cx="600" cy="189"/>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350" b="1">
                  <a:solidFill>
                    <a:schemeClr val="dk1"/>
                  </a:solidFill>
                  <a:latin typeface="Arial Rounded"/>
                  <a:ea typeface="Arial Rounded"/>
                  <a:cs typeface="Arial Rounded"/>
                  <a:sym typeface="Arial Rounded"/>
                </a:rPr>
                <a:t>Airport</a:t>
              </a:r>
              <a:endParaRPr sz="1350">
                <a:solidFill>
                  <a:schemeClr val="dk1"/>
                </a:solidFill>
                <a:latin typeface="Arial"/>
                <a:ea typeface="Arial"/>
                <a:cs typeface="Arial"/>
                <a:sym typeface="Arial"/>
              </a:endParaRPr>
            </a:p>
          </p:txBody>
        </p:sp>
        <p:sp>
          <p:nvSpPr>
            <p:cNvPr id="241" name="Google Shape;241;p12"/>
            <p:cNvSpPr/>
            <p:nvPr/>
          </p:nvSpPr>
          <p:spPr>
            <a:xfrm>
              <a:off x="1872" y="2064"/>
              <a:ext cx="48" cy="48"/>
            </a:xfrm>
            <a:prstGeom prst="rect">
              <a:avLst/>
            </a:prstGeom>
            <a:solidFill>
              <a:srgbClr val="993300"/>
            </a:solidFill>
            <a:ln w="9525" cap="flat" cmpd="sng">
              <a:solidFill>
                <a:srgbClr val="000000"/>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42" name="Google Shape;242;p12"/>
            <p:cNvSpPr/>
            <p:nvPr/>
          </p:nvSpPr>
          <p:spPr>
            <a:xfrm>
              <a:off x="1632" y="2880"/>
              <a:ext cx="48" cy="48"/>
            </a:xfrm>
            <a:prstGeom prst="rect">
              <a:avLst/>
            </a:prstGeom>
            <a:solidFill>
              <a:srgbClr val="993300"/>
            </a:solidFill>
            <a:ln w="9525" cap="flat" cmpd="sng">
              <a:solidFill>
                <a:srgbClr val="000000"/>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43" name="Google Shape;243;p12"/>
            <p:cNvSpPr txBox="1"/>
            <p:nvPr/>
          </p:nvSpPr>
          <p:spPr>
            <a:xfrm>
              <a:off x="2064" y="1920"/>
              <a:ext cx="600" cy="189"/>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350" b="1">
                  <a:solidFill>
                    <a:schemeClr val="dk1"/>
                  </a:solidFill>
                  <a:latin typeface="Arial Rounded"/>
                  <a:ea typeface="Arial Rounded"/>
                  <a:cs typeface="Arial Rounded"/>
                  <a:sym typeface="Arial Rounded"/>
                </a:rPr>
                <a:t>BM#1</a:t>
              </a:r>
              <a:endParaRPr sz="1350">
                <a:solidFill>
                  <a:schemeClr val="dk1"/>
                </a:solidFill>
                <a:latin typeface="Arial"/>
                <a:ea typeface="Arial"/>
                <a:cs typeface="Arial"/>
                <a:sym typeface="Arial"/>
              </a:endParaRPr>
            </a:p>
          </p:txBody>
        </p:sp>
        <p:sp>
          <p:nvSpPr>
            <p:cNvPr id="244" name="Google Shape;244;p12"/>
            <p:cNvSpPr txBox="1"/>
            <p:nvPr/>
          </p:nvSpPr>
          <p:spPr>
            <a:xfrm>
              <a:off x="1267" y="2640"/>
              <a:ext cx="600" cy="189"/>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350" b="1">
                  <a:solidFill>
                    <a:schemeClr val="dk1"/>
                  </a:solidFill>
                  <a:latin typeface="Arial Rounded"/>
                  <a:ea typeface="Arial Rounded"/>
                  <a:cs typeface="Arial Rounded"/>
                  <a:sym typeface="Arial Rounded"/>
                </a:rPr>
                <a:t>BM#2</a:t>
              </a:r>
              <a:endParaRPr sz="1350">
                <a:solidFill>
                  <a:schemeClr val="dk1"/>
                </a:solidFill>
                <a:latin typeface="Arial"/>
                <a:ea typeface="Arial"/>
                <a:cs typeface="Arial"/>
                <a:sym typeface="Arial"/>
              </a:endParaRPr>
            </a:p>
          </p:txBody>
        </p:sp>
        <p:sp>
          <p:nvSpPr>
            <p:cNvPr id="245" name="Google Shape;245;p12"/>
            <p:cNvSpPr/>
            <p:nvPr/>
          </p:nvSpPr>
          <p:spPr>
            <a:xfrm>
              <a:off x="912" y="3264"/>
              <a:ext cx="96" cy="96"/>
            </a:xfrm>
            <a:prstGeom prst="triangle">
              <a:avLst>
                <a:gd name="adj" fmla="val 50000"/>
              </a:avLst>
            </a:prstGeom>
            <a:solidFill>
              <a:srgbClr val="00CC99"/>
            </a:solidFill>
            <a:ln w="9525" cap="flat" cmpd="sng">
              <a:solidFill>
                <a:srgbClr val="000000"/>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12"/>
            <p:cNvSpPr txBox="1"/>
            <p:nvPr/>
          </p:nvSpPr>
          <p:spPr>
            <a:xfrm>
              <a:off x="949" y="3076"/>
              <a:ext cx="600" cy="237"/>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800" b="1">
                  <a:solidFill>
                    <a:schemeClr val="dk1"/>
                  </a:solidFill>
                  <a:latin typeface="Arial Rounded"/>
                  <a:ea typeface="Arial Rounded"/>
                  <a:cs typeface="Arial Rounded"/>
                  <a:sym typeface="Arial Rounded"/>
                </a:rPr>
                <a:t>HARN</a:t>
              </a:r>
              <a:endParaRPr sz="1350">
                <a:solidFill>
                  <a:schemeClr val="dk1"/>
                </a:solidFill>
                <a:latin typeface="Arial"/>
                <a:ea typeface="Arial"/>
                <a:cs typeface="Arial"/>
                <a:sym typeface="Arial"/>
              </a:endParaRPr>
            </a:p>
          </p:txBody>
        </p:sp>
        <p:sp>
          <p:nvSpPr>
            <p:cNvPr id="247" name="Google Shape;247;p12"/>
            <p:cNvSpPr/>
            <p:nvPr/>
          </p:nvSpPr>
          <p:spPr>
            <a:xfrm>
              <a:off x="240" y="1536"/>
              <a:ext cx="96" cy="96"/>
            </a:xfrm>
            <a:prstGeom prst="plus">
              <a:avLst>
                <a:gd name="adj" fmla="val 25000"/>
              </a:avLst>
            </a:prstGeom>
            <a:solidFill>
              <a:srgbClr val="9900CC"/>
            </a:solidFill>
            <a:ln w="9525" cap="flat" cmpd="sng">
              <a:solidFill>
                <a:srgbClr val="000000"/>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48" name="Google Shape;248;p12"/>
            <p:cNvSpPr/>
            <p:nvPr/>
          </p:nvSpPr>
          <p:spPr>
            <a:xfrm>
              <a:off x="2544" y="2976"/>
              <a:ext cx="77" cy="70"/>
            </a:xfrm>
            <a:custGeom>
              <a:avLst/>
              <a:gdLst/>
              <a:ahLst/>
              <a:cxnLst/>
              <a:rect l="l" t="t" r="r" b="b"/>
              <a:pathLst>
                <a:path w="138" h="126" extrusionOk="0">
                  <a:moveTo>
                    <a:pt x="0" y="60"/>
                  </a:moveTo>
                  <a:lnTo>
                    <a:pt x="6" y="42"/>
                  </a:lnTo>
                  <a:lnTo>
                    <a:pt x="12" y="30"/>
                  </a:lnTo>
                  <a:lnTo>
                    <a:pt x="24" y="12"/>
                  </a:lnTo>
                  <a:lnTo>
                    <a:pt x="36" y="6"/>
                  </a:lnTo>
                  <a:lnTo>
                    <a:pt x="54" y="0"/>
                  </a:lnTo>
                  <a:lnTo>
                    <a:pt x="90" y="0"/>
                  </a:lnTo>
                  <a:lnTo>
                    <a:pt x="108" y="6"/>
                  </a:lnTo>
                  <a:lnTo>
                    <a:pt x="132" y="30"/>
                  </a:lnTo>
                  <a:lnTo>
                    <a:pt x="138" y="42"/>
                  </a:lnTo>
                  <a:lnTo>
                    <a:pt x="138" y="78"/>
                  </a:lnTo>
                  <a:lnTo>
                    <a:pt x="132" y="96"/>
                  </a:lnTo>
                  <a:lnTo>
                    <a:pt x="120" y="108"/>
                  </a:lnTo>
                  <a:lnTo>
                    <a:pt x="102" y="114"/>
                  </a:lnTo>
                  <a:lnTo>
                    <a:pt x="90" y="120"/>
                  </a:lnTo>
                  <a:lnTo>
                    <a:pt x="72" y="126"/>
                  </a:lnTo>
                  <a:lnTo>
                    <a:pt x="36" y="114"/>
                  </a:lnTo>
                  <a:lnTo>
                    <a:pt x="24" y="108"/>
                  </a:lnTo>
                  <a:lnTo>
                    <a:pt x="12" y="96"/>
                  </a:lnTo>
                  <a:lnTo>
                    <a:pt x="6" y="78"/>
                  </a:lnTo>
                  <a:lnTo>
                    <a:pt x="0" y="60"/>
                  </a:lnTo>
                  <a:close/>
                </a:path>
              </a:pathLst>
            </a:custGeom>
            <a:solidFill>
              <a:srgbClr val="0000FF"/>
            </a:solidFill>
            <a:ln w="9525" cap="sq" cmpd="sng">
              <a:solidFill>
                <a:srgbClr val="000000"/>
              </a:solidFill>
              <a:prstDash val="solid"/>
              <a:miter lim="800000"/>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49" name="Google Shape;249;p12"/>
            <p:cNvSpPr txBox="1"/>
            <p:nvPr/>
          </p:nvSpPr>
          <p:spPr>
            <a:xfrm>
              <a:off x="2688" y="2950"/>
              <a:ext cx="600" cy="189"/>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350" b="1">
                  <a:solidFill>
                    <a:schemeClr val="dk1"/>
                  </a:solidFill>
                  <a:latin typeface="Arial Rounded"/>
                  <a:ea typeface="Arial Rounded"/>
                  <a:cs typeface="Arial Rounded"/>
                  <a:sym typeface="Arial Rounded"/>
                </a:rPr>
                <a:t>SACS#1</a:t>
              </a:r>
              <a:endParaRPr sz="1350">
                <a:solidFill>
                  <a:schemeClr val="dk1"/>
                </a:solidFill>
                <a:latin typeface="Arial"/>
                <a:ea typeface="Arial"/>
                <a:cs typeface="Arial"/>
                <a:sym typeface="Arial"/>
              </a:endParaRPr>
            </a:p>
          </p:txBody>
        </p:sp>
        <p:sp>
          <p:nvSpPr>
            <p:cNvPr id="250" name="Google Shape;250;p12"/>
            <p:cNvSpPr/>
            <p:nvPr/>
          </p:nvSpPr>
          <p:spPr>
            <a:xfrm>
              <a:off x="2064" y="3360"/>
              <a:ext cx="77" cy="70"/>
            </a:xfrm>
            <a:custGeom>
              <a:avLst/>
              <a:gdLst/>
              <a:ahLst/>
              <a:cxnLst/>
              <a:rect l="l" t="t" r="r" b="b"/>
              <a:pathLst>
                <a:path w="138" h="126" extrusionOk="0">
                  <a:moveTo>
                    <a:pt x="0" y="60"/>
                  </a:moveTo>
                  <a:lnTo>
                    <a:pt x="6" y="42"/>
                  </a:lnTo>
                  <a:lnTo>
                    <a:pt x="12" y="30"/>
                  </a:lnTo>
                  <a:lnTo>
                    <a:pt x="24" y="12"/>
                  </a:lnTo>
                  <a:lnTo>
                    <a:pt x="36" y="6"/>
                  </a:lnTo>
                  <a:lnTo>
                    <a:pt x="54" y="0"/>
                  </a:lnTo>
                  <a:lnTo>
                    <a:pt x="90" y="0"/>
                  </a:lnTo>
                  <a:lnTo>
                    <a:pt x="108" y="6"/>
                  </a:lnTo>
                  <a:lnTo>
                    <a:pt x="132" y="30"/>
                  </a:lnTo>
                  <a:lnTo>
                    <a:pt x="138" y="42"/>
                  </a:lnTo>
                  <a:lnTo>
                    <a:pt x="138" y="78"/>
                  </a:lnTo>
                  <a:lnTo>
                    <a:pt x="132" y="96"/>
                  </a:lnTo>
                  <a:lnTo>
                    <a:pt x="120" y="108"/>
                  </a:lnTo>
                  <a:lnTo>
                    <a:pt x="102" y="114"/>
                  </a:lnTo>
                  <a:lnTo>
                    <a:pt x="90" y="120"/>
                  </a:lnTo>
                  <a:lnTo>
                    <a:pt x="72" y="126"/>
                  </a:lnTo>
                  <a:lnTo>
                    <a:pt x="36" y="114"/>
                  </a:lnTo>
                  <a:lnTo>
                    <a:pt x="24" y="108"/>
                  </a:lnTo>
                  <a:lnTo>
                    <a:pt x="12" y="96"/>
                  </a:lnTo>
                  <a:lnTo>
                    <a:pt x="6" y="78"/>
                  </a:lnTo>
                  <a:lnTo>
                    <a:pt x="0" y="60"/>
                  </a:lnTo>
                  <a:close/>
                </a:path>
              </a:pathLst>
            </a:custGeom>
            <a:solidFill>
              <a:srgbClr val="0000FF"/>
            </a:solidFill>
            <a:ln w="9525" cap="sq" cmpd="sng">
              <a:solidFill>
                <a:srgbClr val="000000"/>
              </a:solidFill>
              <a:prstDash val="solid"/>
              <a:miter lim="800000"/>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51" name="Google Shape;251;p12"/>
            <p:cNvSpPr txBox="1"/>
            <p:nvPr/>
          </p:nvSpPr>
          <p:spPr>
            <a:xfrm>
              <a:off x="1488" y="3382"/>
              <a:ext cx="600" cy="189"/>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350" b="1">
                  <a:solidFill>
                    <a:schemeClr val="dk1"/>
                  </a:solidFill>
                  <a:latin typeface="Arial Rounded"/>
                  <a:ea typeface="Arial Rounded"/>
                  <a:cs typeface="Arial Rounded"/>
                  <a:sym typeface="Arial Rounded"/>
                </a:rPr>
                <a:t>SACS#2</a:t>
              </a:r>
              <a:endParaRPr sz="1350">
                <a:solidFill>
                  <a:schemeClr val="dk1"/>
                </a:solidFill>
                <a:latin typeface="Arial"/>
                <a:ea typeface="Arial"/>
                <a:cs typeface="Arial"/>
                <a:sym typeface="Arial"/>
              </a:endParaRPr>
            </a:p>
          </p:txBody>
        </p:sp>
        <p:sp>
          <p:nvSpPr>
            <p:cNvPr id="252" name="Google Shape;252;p12"/>
            <p:cNvSpPr/>
            <p:nvPr/>
          </p:nvSpPr>
          <p:spPr>
            <a:xfrm rot="4954365">
              <a:off x="1851" y="3045"/>
              <a:ext cx="557" cy="228"/>
            </a:xfrm>
            <a:custGeom>
              <a:avLst/>
              <a:gdLst/>
              <a:ahLst/>
              <a:cxnLst/>
              <a:rect l="l" t="t" r="r" b="b"/>
              <a:pathLst>
                <a:path w="557" h="228" extrusionOk="0">
                  <a:moveTo>
                    <a:pt x="11" y="228"/>
                  </a:moveTo>
                  <a:lnTo>
                    <a:pt x="557" y="30"/>
                  </a:lnTo>
                  <a:lnTo>
                    <a:pt x="545" y="0"/>
                  </a:lnTo>
                  <a:lnTo>
                    <a:pt x="0" y="198"/>
                  </a:lnTo>
                  <a:lnTo>
                    <a:pt x="11" y="228"/>
                  </a:lnTo>
                  <a:close/>
                </a:path>
              </a:pathLst>
            </a:custGeom>
            <a:solidFill>
              <a:srgbClr val="000000"/>
            </a:solidFill>
            <a:ln w="9525" cap="sq" cmpd="sng">
              <a:solidFill>
                <a:srgbClr val="000000"/>
              </a:solidFill>
              <a:prstDash val="solid"/>
              <a:miter lim="800000"/>
              <a:headEnd type="none" w="sm" len="sm"/>
              <a:tailEnd type="none" w="sm" len="sm"/>
            </a:ln>
          </p:spPr>
          <p:txBody>
            <a:bodyPr spcFirstLastPara="1" wrap="square" lIns="68550" tIns="34275" rIns="68550"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grpSp>
      <p:sp>
        <p:nvSpPr>
          <p:cNvPr id="253" name="Google Shape;253;p12"/>
          <p:cNvSpPr txBox="1"/>
          <p:nvPr/>
        </p:nvSpPr>
        <p:spPr>
          <a:xfrm>
            <a:off x="7286835" y="4704618"/>
            <a:ext cx="1828800" cy="392385"/>
          </a:xfrm>
          <a:prstGeom prst="rect">
            <a:avLst/>
          </a:prstGeom>
          <a:solidFill>
            <a:schemeClr val="lt1"/>
          </a:solid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050" i="1">
                <a:solidFill>
                  <a:schemeClr val="dk1"/>
                </a:solidFill>
                <a:latin typeface="Arial"/>
                <a:ea typeface="Arial"/>
                <a:cs typeface="Arial"/>
                <a:sym typeface="Arial"/>
              </a:rPr>
              <a:t>AC 150/5300-16B </a:t>
            </a:r>
            <a:endParaRPr sz="1050" i="1">
              <a:solidFill>
                <a:schemeClr val="dk1"/>
              </a:solidFill>
              <a:latin typeface="Arial"/>
              <a:ea typeface="Arial"/>
              <a:cs typeface="Arial"/>
              <a:sym typeface="Arial"/>
            </a:endParaRPr>
          </a:p>
          <a:p>
            <a:pPr marL="0" marR="0" lvl="0" indent="0" algn="l" rtl="0">
              <a:spcBef>
                <a:spcPts val="0"/>
              </a:spcBef>
              <a:spcAft>
                <a:spcPts val="0"/>
              </a:spcAft>
              <a:buNone/>
            </a:pPr>
            <a:r>
              <a:rPr lang="en-US" sz="1050" i="1">
                <a:solidFill>
                  <a:schemeClr val="dk1"/>
                </a:solidFill>
                <a:latin typeface="Arial"/>
                <a:ea typeface="Arial"/>
                <a:cs typeface="Arial"/>
                <a:sym typeface="Arial"/>
              </a:rPr>
              <a:t>Simplified Schematic</a:t>
            </a:r>
            <a:endParaRPr sz="1350" i="1">
              <a:solidFill>
                <a:schemeClr val="dk1"/>
              </a:solidFill>
              <a:latin typeface="Calibri"/>
              <a:ea typeface="Calibri"/>
              <a:cs typeface="Calibri"/>
              <a:sym typeface="Calibri"/>
            </a:endParaRPr>
          </a:p>
        </p:txBody>
      </p:sp>
      <p:sp>
        <p:nvSpPr>
          <p:cNvPr id="254" name="Google Shape;254;p12"/>
          <p:cNvSpPr/>
          <p:nvPr/>
        </p:nvSpPr>
        <p:spPr>
          <a:xfrm>
            <a:off x="494391" y="2468862"/>
            <a:ext cx="3105089" cy="1143000"/>
          </a:xfrm>
          <a:prstGeom prst="rect">
            <a:avLst/>
          </a:prstGeom>
          <a:noFill/>
          <a:ln>
            <a:noFill/>
          </a:ln>
        </p:spPr>
        <p:txBody>
          <a:bodyPr spcFirstLastPara="1" wrap="square" lIns="68550" tIns="34275" rIns="68550" bIns="34275" anchor="t" anchorCtr="0">
            <a:noAutofit/>
          </a:bodyPr>
          <a:lstStyle/>
          <a:p>
            <a:pPr marL="257175" marR="0" lvl="0" indent="-257175" algn="l" rtl="0">
              <a:spcBef>
                <a:spcPts val="0"/>
              </a:spcBef>
              <a:spcAft>
                <a:spcPts val="0"/>
              </a:spcAft>
              <a:buClr>
                <a:schemeClr val="dk1"/>
              </a:buClr>
              <a:buSzPts val="1600"/>
              <a:buFont typeface="Arial"/>
              <a:buChar char="•"/>
            </a:pPr>
            <a:r>
              <a:rPr lang="en-US" sz="2000" dirty="0">
                <a:solidFill>
                  <a:schemeClr val="dk1"/>
                </a:solidFill>
                <a:latin typeface="Arial"/>
                <a:ea typeface="Arial"/>
                <a:cs typeface="Arial"/>
                <a:sym typeface="Arial"/>
              </a:rPr>
              <a:t>PACS and SACS monuments are positioned and tied to the National Spatial Reference System through GNSS observations</a:t>
            </a:r>
            <a:endParaRPr dirty="0"/>
          </a:p>
          <a:p>
            <a:pPr marL="257175" marR="0" lvl="0" indent="-155575" algn="l" rtl="0">
              <a:spcBef>
                <a:spcPts val="0"/>
              </a:spcBef>
              <a:spcAft>
                <a:spcPts val="0"/>
              </a:spcAft>
              <a:buClr>
                <a:schemeClr val="dk1"/>
              </a:buClr>
              <a:buSzPts val="1600"/>
              <a:buFont typeface="Arial"/>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257175" marR="0" lvl="0" indent="-180975" algn="l" rtl="0">
              <a:spcBef>
                <a:spcPts val="240"/>
              </a:spcBef>
              <a:spcAft>
                <a:spcPts val="0"/>
              </a:spcAft>
              <a:buNone/>
            </a:pPr>
            <a:endParaRPr sz="1600" dirty="0">
              <a:solidFill>
                <a:schemeClr val="dk1"/>
              </a:solidFill>
              <a:latin typeface="Arial"/>
              <a:ea typeface="Arial"/>
              <a:cs typeface="Arial"/>
              <a:sym typeface="Arial"/>
            </a:endParaRPr>
          </a:p>
          <a:p>
            <a:pPr marL="257175" marR="0" lvl="0" indent="-180975" algn="l" rtl="0">
              <a:spcBef>
                <a:spcPts val="240"/>
              </a:spcBef>
              <a:spcAft>
                <a:spcPts val="0"/>
              </a:spcAft>
              <a:buNone/>
            </a:pPr>
            <a:endParaRPr sz="1600" dirty="0">
              <a:solidFill>
                <a:schemeClr val="dk1"/>
              </a:solidFill>
              <a:latin typeface="Arial"/>
              <a:ea typeface="Arial"/>
              <a:cs typeface="Arial"/>
              <a:sym typeface="Arial"/>
            </a:endParaRPr>
          </a:p>
        </p:txBody>
      </p:sp>
      <p:graphicFrame>
        <p:nvGraphicFramePr>
          <p:cNvPr id="255" name="Google Shape;255;p12"/>
          <p:cNvGraphicFramePr/>
          <p:nvPr/>
        </p:nvGraphicFramePr>
        <p:xfrm>
          <a:off x="7367153" y="2392339"/>
          <a:ext cx="1432322" cy="1067990"/>
        </p:xfrm>
        <a:graphic>
          <a:graphicData uri="http://schemas.openxmlformats.org/presentationml/2006/ole">
            <mc:AlternateContent xmlns:mc="http://schemas.openxmlformats.org/markup-compatibility/2006">
              <mc:Choice xmlns:v="urn:schemas-microsoft-com:vml" Requires="v">
                <p:oleObj spid="_x0000_s1050" r:id="rId5" imgW="1432322" imgH="1067990" progId="">
                  <p:embed/>
                </p:oleObj>
              </mc:Choice>
              <mc:Fallback>
                <p:oleObj r:id="rId5" imgW="1432322" imgH="1067990" progId="">
                  <p:embed/>
                  <p:pic>
                    <p:nvPicPr>
                      <p:cNvPr id="255" name="Google Shape;255;p12"/>
                      <p:cNvPicPr preferRelativeResize="0"/>
                      <p:nvPr/>
                    </p:nvPicPr>
                    <p:blipFill rotWithShape="1">
                      <a:blip r:embed="rId6">
                        <a:alphaModFix/>
                      </a:blip>
                      <a:srcRect l="19945" r="24654" b="7862"/>
                      <a:stretch/>
                    </p:blipFill>
                    <p:spPr>
                      <a:xfrm>
                        <a:off x="7367153" y="2392339"/>
                        <a:ext cx="1432322" cy="1067990"/>
                      </a:xfrm>
                      <a:prstGeom prst="rect">
                        <a:avLst/>
                      </a:prstGeom>
                      <a:noFill/>
                      <a:ln>
                        <a:noFill/>
                      </a:ln>
                    </p:spPr>
                  </p:pic>
                </p:oleObj>
              </mc:Fallback>
            </mc:AlternateContent>
          </a:graphicData>
        </a:graphic>
      </p:graphicFrame>
      <p:cxnSp>
        <p:nvCxnSpPr>
          <p:cNvPr id="256" name="Google Shape;256;p12"/>
          <p:cNvCxnSpPr>
            <a:stCxn id="238" idx="0"/>
            <a:endCxn id="250" idx="1"/>
          </p:cNvCxnSpPr>
          <p:nvPr/>
        </p:nvCxnSpPr>
        <p:spPr>
          <a:xfrm>
            <a:off x="3491377" y="2005378"/>
            <a:ext cx="2953200" cy="2529600"/>
          </a:xfrm>
          <a:prstGeom prst="straightConnector1">
            <a:avLst/>
          </a:prstGeom>
          <a:solidFill>
            <a:schemeClr val="accent1"/>
          </a:solidFill>
          <a:ln w="9525" cap="flat" cmpd="sng">
            <a:solidFill>
              <a:schemeClr val="dk1"/>
            </a:solidFill>
            <a:prstDash val="solid"/>
            <a:round/>
            <a:headEnd type="none" w="sm" len="sm"/>
            <a:tailEnd type="none" w="sm" len="sm"/>
          </a:ln>
        </p:spPr>
      </p:cxnSp>
      <p:cxnSp>
        <p:nvCxnSpPr>
          <p:cNvPr id="257" name="Google Shape;257;p12"/>
          <p:cNvCxnSpPr>
            <a:stCxn id="238" idx="0"/>
            <a:endCxn id="248" idx="1"/>
          </p:cNvCxnSpPr>
          <p:nvPr/>
        </p:nvCxnSpPr>
        <p:spPr>
          <a:xfrm>
            <a:off x="3491377" y="2005378"/>
            <a:ext cx="3773400" cy="1967700"/>
          </a:xfrm>
          <a:prstGeom prst="straightConnector1">
            <a:avLst/>
          </a:prstGeom>
          <a:solidFill>
            <a:schemeClr val="accent1"/>
          </a:solidFill>
          <a:ln w="9525" cap="flat" cmpd="sng">
            <a:solidFill>
              <a:schemeClr val="dk1"/>
            </a:solidFill>
            <a:prstDash val="solid"/>
            <a:round/>
            <a:headEnd type="none" w="sm" len="sm"/>
            <a:tailEnd type="none" w="sm" len="sm"/>
          </a:ln>
        </p:spPr>
      </p:cxnSp>
      <p:cxnSp>
        <p:nvCxnSpPr>
          <p:cNvPr id="258" name="Google Shape;258;p12"/>
          <p:cNvCxnSpPr>
            <a:stCxn id="238" idx="0"/>
            <a:endCxn id="245" idx="0"/>
          </p:cNvCxnSpPr>
          <p:nvPr/>
        </p:nvCxnSpPr>
        <p:spPr>
          <a:xfrm>
            <a:off x="3491272" y="2005346"/>
            <a:ext cx="1066200" cy="2388300"/>
          </a:xfrm>
          <a:prstGeom prst="straightConnector1">
            <a:avLst/>
          </a:prstGeom>
          <a:noFill/>
          <a:ln w="9525" cap="flat" cmpd="sng">
            <a:solidFill>
              <a:schemeClr val="accent4"/>
            </a:solidFill>
            <a:prstDash val="dash"/>
            <a:round/>
            <a:headEnd type="none" w="sm" len="sm"/>
            <a:tailEnd type="none" w="sm" len="sm"/>
          </a:ln>
        </p:spPr>
      </p:cxnSp>
      <p:cxnSp>
        <p:nvCxnSpPr>
          <p:cNvPr id="259" name="Google Shape;259;p12"/>
          <p:cNvCxnSpPr>
            <a:stCxn id="238" idx="0"/>
            <a:endCxn id="241" idx="1"/>
          </p:cNvCxnSpPr>
          <p:nvPr/>
        </p:nvCxnSpPr>
        <p:spPr>
          <a:xfrm>
            <a:off x="3491510" y="2005188"/>
            <a:ext cx="2624100" cy="667500"/>
          </a:xfrm>
          <a:prstGeom prst="straightConnector1">
            <a:avLst/>
          </a:prstGeom>
          <a:noFill/>
          <a:ln w="9525" cap="flat" cmpd="sng">
            <a:solidFill>
              <a:schemeClr val="accent4"/>
            </a:solidFill>
            <a:prstDash val="dash"/>
            <a:round/>
            <a:headEnd type="none" w="sm" len="sm"/>
            <a:tailEnd type="none" w="sm" len="sm"/>
          </a:ln>
        </p:spPr>
      </p:cxnSp>
      <p:cxnSp>
        <p:nvCxnSpPr>
          <p:cNvPr id="260" name="Google Shape;260;p12"/>
          <p:cNvCxnSpPr>
            <a:stCxn id="238" idx="0"/>
            <a:endCxn id="242" idx="0"/>
          </p:cNvCxnSpPr>
          <p:nvPr/>
        </p:nvCxnSpPr>
        <p:spPr>
          <a:xfrm>
            <a:off x="3491477" y="2005301"/>
            <a:ext cx="2255100" cy="1826400"/>
          </a:xfrm>
          <a:prstGeom prst="straightConnector1">
            <a:avLst/>
          </a:prstGeom>
          <a:noFill/>
          <a:ln w="9525" cap="flat" cmpd="sng">
            <a:solidFill>
              <a:schemeClr val="accent4"/>
            </a:solidFill>
            <a:prstDash val="dash"/>
            <a:round/>
            <a:headEnd type="none" w="sm" len="sm"/>
            <a:tailEnd type="none" w="sm" len="sm"/>
          </a:ln>
        </p:spPr>
      </p:cxnSp>
      <p:sp>
        <p:nvSpPr>
          <p:cNvPr id="261" name="Google Shape;261;p12"/>
          <p:cNvSpPr/>
          <p:nvPr/>
        </p:nvSpPr>
        <p:spPr>
          <a:xfrm>
            <a:off x="6495732" y="1550841"/>
            <a:ext cx="164015" cy="140487"/>
          </a:xfrm>
          <a:prstGeom prst="plus">
            <a:avLst>
              <a:gd name="adj" fmla="val 25000"/>
            </a:avLst>
          </a:prstGeom>
          <a:solidFill>
            <a:srgbClr val="9900CC"/>
          </a:solidFill>
          <a:ln w="9525" cap="flat" cmpd="sng">
            <a:solidFill>
              <a:srgbClr val="000000"/>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62" name="Google Shape;262;p12"/>
          <p:cNvSpPr/>
          <p:nvPr/>
        </p:nvSpPr>
        <p:spPr>
          <a:xfrm>
            <a:off x="4196981" y="4848474"/>
            <a:ext cx="164015" cy="140487"/>
          </a:xfrm>
          <a:prstGeom prst="plus">
            <a:avLst>
              <a:gd name="adj" fmla="val 25000"/>
            </a:avLst>
          </a:prstGeom>
          <a:solidFill>
            <a:srgbClr val="9900CC"/>
          </a:solidFill>
          <a:ln w="9525" cap="flat" cmpd="sng">
            <a:solidFill>
              <a:srgbClr val="000000"/>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263" name="Google Shape;263;p12"/>
          <p:cNvSpPr txBox="1"/>
          <p:nvPr/>
        </p:nvSpPr>
        <p:spPr>
          <a:xfrm>
            <a:off x="6612245" y="1379391"/>
            <a:ext cx="924075" cy="346218"/>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800" b="1">
                <a:solidFill>
                  <a:schemeClr val="dk1"/>
                </a:solidFill>
                <a:latin typeface="Arial Rounded"/>
                <a:ea typeface="Arial Rounded"/>
                <a:cs typeface="Arial Rounded"/>
                <a:sym typeface="Arial Rounded"/>
              </a:rPr>
              <a:t>CORS</a:t>
            </a:r>
            <a:endParaRPr sz="1350">
              <a:solidFill>
                <a:schemeClr val="dk1"/>
              </a:solidFill>
              <a:latin typeface="Arial"/>
              <a:ea typeface="Arial"/>
              <a:cs typeface="Arial"/>
              <a:sym typeface="Arial"/>
            </a:endParaRPr>
          </a:p>
        </p:txBody>
      </p:sp>
      <p:sp>
        <p:nvSpPr>
          <p:cNvPr id="264" name="Google Shape;264;p12"/>
          <p:cNvSpPr txBox="1"/>
          <p:nvPr/>
        </p:nvSpPr>
        <p:spPr>
          <a:xfrm>
            <a:off x="4360989" y="4782535"/>
            <a:ext cx="924075" cy="346218"/>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1800" b="1">
                <a:solidFill>
                  <a:schemeClr val="dk1"/>
                </a:solidFill>
                <a:latin typeface="Arial Rounded"/>
                <a:ea typeface="Arial Rounded"/>
                <a:cs typeface="Arial Rounded"/>
                <a:sym typeface="Arial Rounded"/>
              </a:rPr>
              <a:t>CORS</a:t>
            </a:r>
            <a:endParaRPr sz="1350">
              <a:solidFill>
                <a:schemeClr val="dk1"/>
              </a:solidFill>
              <a:latin typeface="Arial"/>
              <a:ea typeface="Arial"/>
              <a:cs typeface="Arial"/>
              <a:sym typeface="Arial"/>
            </a:endParaRPr>
          </a:p>
        </p:txBody>
      </p:sp>
      <p:cxnSp>
        <p:nvCxnSpPr>
          <p:cNvPr id="265" name="Google Shape;265;p12"/>
          <p:cNvCxnSpPr>
            <a:stCxn id="262" idx="0"/>
            <a:endCxn id="238" idx="0"/>
          </p:cNvCxnSpPr>
          <p:nvPr/>
        </p:nvCxnSpPr>
        <p:spPr>
          <a:xfrm rot="10800000">
            <a:off x="3491488" y="2005374"/>
            <a:ext cx="787500" cy="2843100"/>
          </a:xfrm>
          <a:prstGeom prst="straightConnector1">
            <a:avLst/>
          </a:prstGeom>
          <a:solidFill>
            <a:schemeClr val="accent1"/>
          </a:solidFill>
          <a:ln w="9525" cap="flat" cmpd="sng">
            <a:solidFill>
              <a:schemeClr val="dk1"/>
            </a:solidFill>
            <a:prstDash val="solid"/>
            <a:round/>
            <a:headEnd type="none" w="sm" len="sm"/>
            <a:tailEnd type="none" w="sm" len="sm"/>
          </a:ln>
        </p:spPr>
      </p:cxnSp>
      <p:cxnSp>
        <p:nvCxnSpPr>
          <p:cNvPr id="266" name="Google Shape;266;p12"/>
          <p:cNvCxnSpPr>
            <a:stCxn id="261" idx="1"/>
            <a:endCxn id="238" idx="0"/>
          </p:cNvCxnSpPr>
          <p:nvPr/>
        </p:nvCxnSpPr>
        <p:spPr>
          <a:xfrm flipH="1">
            <a:off x="3491232" y="1621085"/>
            <a:ext cx="3004500" cy="384300"/>
          </a:xfrm>
          <a:prstGeom prst="straightConnector1">
            <a:avLst/>
          </a:prstGeom>
          <a:solidFill>
            <a:schemeClr val="accent1"/>
          </a:solidFill>
          <a:ln w="9525" cap="flat" cmpd="sng">
            <a:solidFill>
              <a:schemeClr val="dk1"/>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2" name="Google Shape;272;p13"/>
          <p:cNvSpPr/>
          <p:nvPr/>
        </p:nvSpPr>
        <p:spPr>
          <a:xfrm>
            <a:off x="-1" y="410340"/>
            <a:ext cx="914399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Times New Roman"/>
              <a:buNone/>
            </a:pPr>
            <a:r>
              <a:rPr lang="en-US" sz="3600" b="1" i="0" u="none" strike="noStrike" cap="none">
                <a:solidFill>
                  <a:srgbClr val="000000"/>
                </a:solidFill>
                <a:latin typeface="Times New Roman"/>
                <a:ea typeface="Times New Roman"/>
                <a:cs typeface="Times New Roman"/>
                <a:sym typeface="Times New Roman"/>
              </a:rPr>
              <a:t>Summary and Next Steps</a:t>
            </a:r>
            <a:endParaRPr/>
          </a:p>
        </p:txBody>
      </p:sp>
      <p:sp>
        <p:nvSpPr>
          <p:cNvPr id="273" name="Google Shape;273;p13"/>
          <p:cNvSpPr txBox="1"/>
          <p:nvPr/>
        </p:nvSpPr>
        <p:spPr>
          <a:xfrm>
            <a:off x="269478" y="934539"/>
            <a:ext cx="8615700" cy="4340700"/>
          </a:xfrm>
          <a:prstGeom prst="rect">
            <a:avLst/>
          </a:prstGeom>
          <a:noFill/>
          <a:ln>
            <a:noFill/>
          </a:ln>
        </p:spPr>
        <p:txBody>
          <a:bodyPr spcFirstLastPara="1" wrap="square" lIns="91425" tIns="45700" rIns="91425" bIns="45700" anchor="t" anchorCtr="0">
            <a:spAutoFit/>
          </a:bodyPr>
          <a:lstStyle/>
          <a:p>
            <a:pPr marL="285750" marR="0" lvl="0" indent="-133350" algn="l" rtl="0">
              <a:lnSpc>
                <a:spcPct val="100000"/>
              </a:lnSpc>
              <a:spcBef>
                <a:spcPts val="0"/>
              </a:spcBef>
              <a:spcAft>
                <a:spcPts val="0"/>
              </a:spcAft>
              <a:buClr>
                <a:schemeClr val="dk1"/>
              </a:buClr>
              <a:buSzPts val="2400"/>
              <a:buFont typeface="Arial"/>
              <a:buNone/>
            </a:pPr>
            <a:endParaRPr sz="2400" b="1"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Continue </a:t>
            </a:r>
            <a:r>
              <a:rPr lang="en-US" sz="2400" b="1" i="0" u="none" strike="noStrike" cap="none">
                <a:solidFill>
                  <a:srgbClr val="980000"/>
                </a:solidFill>
                <a:latin typeface="Arial"/>
                <a:ea typeface="Arial"/>
                <a:cs typeface="Arial"/>
                <a:sym typeface="Arial"/>
              </a:rPr>
              <a:t>outreach and education</a:t>
            </a:r>
            <a:r>
              <a:rPr lang="en-US" sz="2400" b="1" i="0" u="none" strike="noStrike" cap="none">
                <a:solidFill>
                  <a:srgbClr val="C00000"/>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about changes to come</a:t>
            </a:r>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Rolling </a:t>
            </a:r>
            <a:r>
              <a:rPr lang="en-US" sz="2400" b="1" i="0" u="none" strike="noStrike" cap="none">
                <a:solidFill>
                  <a:srgbClr val="980000"/>
                </a:solidFill>
                <a:latin typeface="Arial"/>
                <a:ea typeface="Arial"/>
                <a:cs typeface="Arial"/>
                <a:sym typeface="Arial"/>
              </a:rPr>
              <a:t>coordination</a:t>
            </a:r>
            <a:r>
              <a:rPr lang="en-US" sz="2400" b="0" i="0" u="none" strike="noStrike" cap="none">
                <a:solidFill>
                  <a:srgbClr val="000000"/>
                </a:solidFill>
                <a:latin typeface="Arial"/>
                <a:ea typeface="Arial"/>
                <a:cs typeface="Arial"/>
                <a:sym typeface="Arial"/>
              </a:rPr>
              <a:t> with users on product/tool testing</a:t>
            </a:r>
            <a:endParaRPr sz="2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Provide </a:t>
            </a:r>
            <a:r>
              <a:rPr lang="en-US" sz="2400" b="1" i="0" u="none" strike="noStrike" cap="none">
                <a:solidFill>
                  <a:srgbClr val="980000"/>
                </a:solidFill>
                <a:latin typeface="Arial"/>
                <a:ea typeface="Arial"/>
                <a:cs typeface="Arial"/>
                <a:sym typeface="Arial"/>
              </a:rPr>
              <a:t>technical assistance</a:t>
            </a:r>
            <a:r>
              <a:rPr lang="en-US" sz="2400" b="1" i="0" u="none" strike="noStrike" cap="none">
                <a:solidFill>
                  <a:srgbClr val="C00000"/>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to partners:</a:t>
            </a:r>
            <a:endParaRPr/>
          </a:p>
          <a:p>
            <a:pPr marL="742950" marR="0" lvl="1"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Data-driven case studies</a:t>
            </a:r>
            <a:endParaRPr/>
          </a:p>
          <a:p>
            <a:pPr marL="742950" marR="0" lvl="1"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Updated metadata guidance</a:t>
            </a:r>
            <a:endParaRPr sz="2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New methodologies that embrace time-dependency</a:t>
            </a:r>
            <a:endParaRPr/>
          </a:p>
          <a:p>
            <a:pPr marL="742950" marR="0" lvl="1"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Workflows that leverage Modernized NSRS components</a:t>
            </a:r>
            <a:endParaRPr sz="2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
          <p:cNvSpPr txBox="1"/>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200"/>
              <a:buFont typeface="Times New Roman"/>
              <a:buNone/>
            </a:pPr>
            <a:r>
              <a:rPr lang="en-US" sz="3200" b="1" i="0" u="none" strike="noStrike" cap="none">
                <a:solidFill>
                  <a:schemeClr val="dk1"/>
                </a:solidFill>
                <a:latin typeface="Times New Roman"/>
                <a:ea typeface="Times New Roman"/>
                <a:cs typeface="Times New Roman"/>
                <a:sym typeface="Times New Roman"/>
              </a:rPr>
              <a:t>The Use Cases – in Blueprint Part 3</a:t>
            </a:r>
            <a:endParaRPr sz="3200" b="1" i="0" u="none" strike="noStrike" cap="none">
              <a:solidFill>
                <a:schemeClr val="dk1"/>
              </a:solidFill>
              <a:latin typeface="Times New Roman"/>
              <a:ea typeface="Times New Roman"/>
              <a:cs typeface="Times New Roman"/>
              <a:sym typeface="Times New Roman"/>
            </a:endParaRPr>
          </a:p>
        </p:txBody>
      </p:sp>
      <p:sp>
        <p:nvSpPr>
          <p:cNvPr id="98" name="Google Shape;98;p2"/>
          <p:cNvSpPr txBox="1"/>
          <p:nvPr/>
        </p:nvSpPr>
        <p:spPr>
          <a:xfrm>
            <a:off x="457200" y="892964"/>
            <a:ext cx="8229600" cy="4250535"/>
          </a:xfrm>
          <a:prstGeom prst="rect">
            <a:avLst/>
          </a:prstGeom>
          <a:noFill/>
          <a:ln>
            <a:noFill/>
          </a:ln>
        </p:spPr>
        <p:txBody>
          <a:bodyPr spcFirstLastPara="1" wrap="square" lIns="91425" tIns="45700" rIns="91425" bIns="45700" anchor="t" anchorCtr="0">
            <a:normAutofit/>
          </a:bodyPr>
          <a:lstStyle/>
          <a:p>
            <a:pPr marL="457200" marR="0" lvl="0" indent="-330200" algn="ctr" rtl="0">
              <a:spcBef>
                <a:spcPts val="0"/>
              </a:spcBef>
              <a:spcAft>
                <a:spcPts val="0"/>
              </a:spcAft>
              <a:buClr>
                <a:srgbClr val="888888"/>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30200" algn="ctr" rtl="0">
              <a:spcBef>
                <a:spcPts val="400"/>
              </a:spcBef>
              <a:spcAft>
                <a:spcPts val="0"/>
              </a:spcAft>
              <a:buClr>
                <a:srgbClr val="888888"/>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30200" algn="ctr" rtl="0">
              <a:spcBef>
                <a:spcPts val="400"/>
              </a:spcBef>
              <a:spcAft>
                <a:spcPts val="0"/>
              </a:spcAft>
              <a:buClr>
                <a:srgbClr val="888888"/>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30200" algn="ctr" rtl="0">
              <a:spcBef>
                <a:spcPts val="400"/>
              </a:spcBef>
              <a:spcAft>
                <a:spcPts val="0"/>
              </a:spcAft>
              <a:buClr>
                <a:srgbClr val="888888"/>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30200" algn="ctr" rtl="0">
              <a:spcBef>
                <a:spcPts val="400"/>
              </a:spcBef>
              <a:spcAft>
                <a:spcPts val="0"/>
              </a:spcAft>
              <a:buClr>
                <a:srgbClr val="888888"/>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30200" algn="ctr" rtl="0">
              <a:spcBef>
                <a:spcPts val="400"/>
              </a:spcBef>
              <a:spcAft>
                <a:spcPts val="0"/>
              </a:spcAft>
              <a:buClr>
                <a:srgbClr val="888888"/>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30200" algn="ctr" rtl="0">
              <a:spcBef>
                <a:spcPts val="400"/>
              </a:spcBef>
              <a:spcAft>
                <a:spcPts val="0"/>
              </a:spcAft>
              <a:buClr>
                <a:srgbClr val="888888"/>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30200" algn="ctr" rtl="0">
              <a:spcBef>
                <a:spcPts val="400"/>
              </a:spcBef>
              <a:spcAft>
                <a:spcPts val="0"/>
              </a:spcAft>
              <a:buClr>
                <a:srgbClr val="888888"/>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99" name="Google Shape;99;p2"/>
          <p:cNvPicPr preferRelativeResize="0"/>
          <p:nvPr/>
        </p:nvPicPr>
        <p:blipFill rotWithShape="1">
          <a:blip r:embed="rId4">
            <a:alphaModFix/>
          </a:blip>
          <a:srcRect/>
          <a:stretch/>
        </p:blipFill>
        <p:spPr>
          <a:xfrm>
            <a:off x="2351057" y="1441388"/>
            <a:ext cx="2206319" cy="3038744"/>
          </a:xfrm>
          <a:prstGeom prst="rect">
            <a:avLst/>
          </a:prstGeom>
          <a:noFill/>
          <a:ln>
            <a:noFill/>
          </a:ln>
          <a:effectLst>
            <a:outerShdw blurRad="292100" dist="139700" dir="2700000" algn="tl" rotWithShape="0">
              <a:srgbClr val="333333">
                <a:alpha val="64705"/>
              </a:srgbClr>
            </a:outerShdw>
          </a:effectLst>
        </p:spPr>
      </p:pic>
      <p:pic>
        <p:nvPicPr>
          <p:cNvPr id="100" name="Google Shape;100;p2"/>
          <p:cNvPicPr preferRelativeResize="0"/>
          <p:nvPr/>
        </p:nvPicPr>
        <p:blipFill rotWithShape="1">
          <a:blip r:embed="rId5">
            <a:alphaModFix/>
          </a:blip>
          <a:srcRect r="4504"/>
          <a:stretch/>
        </p:blipFill>
        <p:spPr>
          <a:xfrm>
            <a:off x="6867314" y="1441387"/>
            <a:ext cx="2182115" cy="3038743"/>
          </a:xfrm>
          <a:prstGeom prst="rect">
            <a:avLst/>
          </a:prstGeom>
          <a:noFill/>
          <a:ln>
            <a:noFill/>
          </a:ln>
          <a:effectLst>
            <a:outerShdw blurRad="292100" dist="139700" dir="2700000" algn="tl" rotWithShape="0">
              <a:srgbClr val="333333">
                <a:alpha val="64705"/>
              </a:srgbClr>
            </a:outerShdw>
          </a:effectLst>
        </p:spPr>
      </p:pic>
      <p:pic>
        <p:nvPicPr>
          <p:cNvPr id="101" name="Google Shape;101;p2"/>
          <p:cNvPicPr preferRelativeResize="0"/>
          <p:nvPr/>
        </p:nvPicPr>
        <p:blipFill rotWithShape="1">
          <a:blip r:embed="rId6">
            <a:alphaModFix/>
          </a:blip>
          <a:srcRect/>
          <a:stretch/>
        </p:blipFill>
        <p:spPr>
          <a:xfrm>
            <a:off x="4609170" y="1441389"/>
            <a:ext cx="2196394" cy="3038743"/>
          </a:xfrm>
          <a:prstGeom prst="rect">
            <a:avLst/>
          </a:prstGeom>
          <a:noFill/>
          <a:ln>
            <a:noFill/>
          </a:ln>
          <a:effectLst>
            <a:outerShdw blurRad="292100" dist="139700" dir="2700000" algn="tl" rotWithShape="0">
              <a:srgbClr val="333333">
                <a:alpha val="64705"/>
              </a:srgbClr>
            </a:outerShdw>
          </a:effectLst>
        </p:spPr>
      </p:pic>
      <p:pic>
        <p:nvPicPr>
          <p:cNvPr id="102" name="Google Shape;102;p2"/>
          <p:cNvPicPr preferRelativeResize="0"/>
          <p:nvPr/>
        </p:nvPicPr>
        <p:blipFill rotWithShape="1">
          <a:blip r:embed="rId7">
            <a:alphaModFix/>
          </a:blip>
          <a:srcRect/>
          <a:stretch/>
        </p:blipFill>
        <p:spPr>
          <a:xfrm>
            <a:off x="111958" y="1441386"/>
            <a:ext cx="2185750" cy="3038744"/>
          </a:xfrm>
          <a:prstGeom prst="rect">
            <a:avLst/>
          </a:prstGeom>
          <a:noFill/>
          <a:ln>
            <a:noFill/>
          </a:ln>
          <a:effectLst>
            <a:outerShdw blurRad="292100" dist="139700" dir="2700000" algn="tl" rotWithShape="0">
              <a:srgbClr val="333333">
                <a:alpha val="64705"/>
              </a:srgbClr>
            </a:outerShdw>
          </a:effectLst>
        </p:spPr>
      </p:pic>
      <p:sp>
        <p:nvSpPr>
          <p:cNvPr id="103" name="Google Shape;103;p2"/>
          <p:cNvSpPr/>
          <p:nvPr/>
        </p:nvSpPr>
        <p:spPr>
          <a:xfrm>
            <a:off x="0" y="892964"/>
            <a:ext cx="9143999" cy="430887"/>
          </a:xfrm>
          <a:prstGeom prst="rect">
            <a:avLst/>
          </a:prstGeom>
          <a:noFill/>
          <a:ln>
            <a:noFill/>
          </a:ln>
        </p:spPr>
        <p:txBody>
          <a:bodyPr spcFirstLastPara="1" wrap="square" lIns="91425" tIns="45700" rIns="91425" bIns="45700" anchor="t" anchorCtr="0">
            <a:spAutoFit/>
          </a:bodyPr>
          <a:lstStyle/>
          <a:p>
            <a:pPr marL="914400" marR="0" lvl="0"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Four examples of how today’s work becomes tomorrow’s work</a:t>
            </a:r>
            <a:endParaRPr/>
          </a:p>
        </p:txBody>
      </p:sp>
      <p:sp>
        <p:nvSpPr>
          <p:cNvPr id="104" name="Google Shape;104;p2"/>
          <p:cNvSpPr/>
          <p:nvPr/>
        </p:nvSpPr>
        <p:spPr>
          <a:xfrm>
            <a:off x="0" y="4635504"/>
            <a:ext cx="9143999" cy="430887"/>
          </a:xfrm>
          <a:prstGeom prst="rect">
            <a:avLst/>
          </a:prstGeom>
          <a:noFill/>
          <a:ln>
            <a:noFill/>
          </a:ln>
        </p:spPr>
        <p:txBody>
          <a:bodyPr spcFirstLastPara="1" wrap="square" lIns="91425" tIns="45700" rIns="91425" bIns="45700" anchor="t" anchorCtr="0">
            <a:spAutoFit/>
          </a:bodyPr>
          <a:lstStyle/>
          <a:p>
            <a:pPr marL="914400" marR="0" lvl="0" indent="-282575" algn="l" rtl="0">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These ‘thought experiments’ are the focus of this last session</a:t>
            </a:r>
            <a:endParaRPr sz="22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a:spLocks noGrp="1"/>
          </p:cNvSpPr>
          <p:nvPr>
            <p:ph type="body" idx="1"/>
          </p:nvPr>
        </p:nvSpPr>
        <p:spPr>
          <a:xfrm>
            <a:off x="457200" y="630621"/>
            <a:ext cx="8229600" cy="3964002"/>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3200"/>
              <a:buNone/>
            </a:pPr>
            <a:r>
              <a:rPr lang="en-US" sz="3700" b="1">
                <a:latin typeface="Times New Roman"/>
                <a:ea typeface="Times New Roman"/>
                <a:cs typeface="Times New Roman"/>
                <a:sym typeface="Times New Roman"/>
              </a:rPr>
              <a:t>Poll</a:t>
            </a:r>
            <a:endParaRPr sz="3700" b="1">
              <a:latin typeface="Times New Roman"/>
              <a:ea typeface="Times New Roman"/>
              <a:cs typeface="Times New Roman"/>
              <a:sym typeface="Times New Roman"/>
            </a:endParaRPr>
          </a:p>
          <a:p>
            <a:pPr marL="0" lvl="0" indent="0" algn="ctr" rtl="0">
              <a:spcBef>
                <a:spcPts val="0"/>
              </a:spcBef>
              <a:spcAft>
                <a:spcPts val="0"/>
              </a:spcAft>
              <a:buClr>
                <a:schemeClr val="dk1"/>
              </a:buClr>
              <a:buSzPts val="3200"/>
              <a:buNone/>
            </a:pPr>
            <a:endParaRPr b="1">
              <a:latin typeface="Arial"/>
              <a:ea typeface="Arial"/>
              <a:cs typeface="Arial"/>
              <a:sym typeface="Arial"/>
            </a:endParaRPr>
          </a:p>
          <a:p>
            <a:pPr marL="0" lvl="0" indent="0" algn="ctr" rtl="0">
              <a:spcBef>
                <a:spcPts val="520"/>
              </a:spcBef>
              <a:spcAft>
                <a:spcPts val="0"/>
              </a:spcAft>
              <a:buClr>
                <a:schemeClr val="dk1"/>
              </a:buClr>
              <a:buSzPts val="2600"/>
              <a:buNone/>
            </a:pPr>
            <a:r>
              <a:rPr lang="en-US" sz="2600">
                <a:latin typeface="Arial"/>
                <a:ea typeface="Arial"/>
                <a:cs typeface="Arial"/>
                <a:sym typeface="Arial"/>
              </a:rPr>
              <a:t>Which of the following NGS case study topics do you anticipate will have the most relevance to your work?</a:t>
            </a:r>
            <a:endParaRPr/>
          </a:p>
          <a:p>
            <a:pPr marL="742950" lvl="1" indent="-285750" algn="l" rtl="0">
              <a:spcBef>
                <a:spcPts val="440"/>
              </a:spcBef>
              <a:spcAft>
                <a:spcPts val="0"/>
              </a:spcAft>
              <a:buClr>
                <a:schemeClr val="dk1"/>
              </a:buClr>
              <a:buSzPts val="2200"/>
              <a:buChar char="–"/>
            </a:pPr>
            <a:r>
              <a:rPr lang="en-US" sz="2200">
                <a:latin typeface="Arial"/>
                <a:ea typeface="Arial"/>
                <a:cs typeface="Arial"/>
                <a:sym typeface="Arial"/>
              </a:rPr>
              <a:t>Flood Mapping</a:t>
            </a:r>
            <a:endParaRPr/>
          </a:p>
          <a:p>
            <a:pPr marL="742950" lvl="1" indent="-285750" algn="l" rtl="0">
              <a:spcBef>
                <a:spcPts val="440"/>
              </a:spcBef>
              <a:spcAft>
                <a:spcPts val="0"/>
              </a:spcAft>
              <a:buClr>
                <a:schemeClr val="dk1"/>
              </a:buClr>
              <a:buSzPts val="2200"/>
              <a:buChar char="–"/>
            </a:pPr>
            <a:r>
              <a:rPr lang="en-US" sz="2200">
                <a:latin typeface="Arial"/>
                <a:ea typeface="Arial"/>
                <a:cs typeface="Arial"/>
                <a:sym typeface="Arial"/>
              </a:rPr>
              <a:t>Passive Control for a Multi-year Corridor Project</a:t>
            </a:r>
            <a:endParaRPr/>
          </a:p>
          <a:p>
            <a:pPr marL="742950" lvl="1" indent="-285750" algn="l" rtl="0">
              <a:spcBef>
                <a:spcPts val="440"/>
              </a:spcBef>
              <a:spcAft>
                <a:spcPts val="0"/>
              </a:spcAft>
              <a:buClr>
                <a:schemeClr val="dk1"/>
              </a:buClr>
              <a:buSzPts val="2200"/>
              <a:buChar char="–"/>
            </a:pPr>
            <a:r>
              <a:rPr lang="en-US" sz="2200">
                <a:latin typeface="Arial"/>
                <a:ea typeface="Arial"/>
                <a:cs typeface="Arial"/>
                <a:sym typeface="Arial"/>
              </a:rPr>
              <a:t>Transitioning Data to the Modernized NSRS</a:t>
            </a:r>
            <a:endParaRPr/>
          </a:p>
          <a:p>
            <a:pPr marL="742950" lvl="1" indent="-285750" algn="l" rtl="0">
              <a:spcBef>
                <a:spcPts val="440"/>
              </a:spcBef>
              <a:spcAft>
                <a:spcPts val="0"/>
              </a:spcAft>
              <a:buClr>
                <a:schemeClr val="dk1"/>
              </a:buClr>
              <a:buSzPts val="2200"/>
              <a:buChar char="–"/>
            </a:pPr>
            <a:r>
              <a:rPr lang="en-US" sz="2200">
                <a:latin typeface="Arial"/>
                <a:ea typeface="Arial"/>
                <a:cs typeface="Arial"/>
                <a:sym typeface="Arial"/>
              </a:rPr>
              <a:t>Leveraging the Modernized NSRS for Airport and Other Infrastructure Monitoring</a:t>
            </a:r>
            <a:endParaRPr/>
          </a:p>
          <a:p>
            <a:pPr marL="742950" lvl="1" indent="-285750" algn="l" rtl="0">
              <a:spcBef>
                <a:spcPts val="440"/>
              </a:spcBef>
              <a:spcAft>
                <a:spcPts val="0"/>
              </a:spcAft>
              <a:buClr>
                <a:schemeClr val="dk1"/>
              </a:buClr>
              <a:buSzPts val="2200"/>
              <a:buChar char="–"/>
            </a:pPr>
            <a:r>
              <a:rPr lang="en-US" sz="2200">
                <a:latin typeface="Arial"/>
                <a:ea typeface="Arial"/>
                <a:cs typeface="Arial"/>
                <a:sym typeface="Arial"/>
              </a:rPr>
              <a:t>Other</a:t>
            </a:r>
            <a:endParaRPr/>
          </a:p>
          <a:p>
            <a:pPr marL="0" lvl="0" indent="0" algn="ctr" rtl="0">
              <a:spcBef>
                <a:spcPts val="560"/>
              </a:spcBef>
              <a:spcAft>
                <a:spcPts val="0"/>
              </a:spcAft>
              <a:buClr>
                <a:schemeClr val="dk1"/>
              </a:buClr>
              <a:buSzPts val="2800"/>
              <a:buNone/>
            </a:pPr>
            <a:endParaRPr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457200" y="410931"/>
            <a:ext cx="8229600"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Times New Roman"/>
              <a:buNone/>
            </a:pPr>
            <a:r>
              <a:rPr lang="en-US" sz="3400" b="1">
                <a:latin typeface="Times New Roman"/>
                <a:ea typeface="Times New Roman"/>
                <a:cs typeface="Times New Roman"/>
                <a:sym typeface="Times New Roman"/>
              </a:rPr>
              <a:t>Key Elements of each Use Case</a:t>
            </a:r>
            <a:endParaRPr sz="3400" b="1">
              <a:latin typeface="Times New Roman"/>
              <a:ea typeface="Times New Roman"/>
              <a:cs typeface="Times New Roman"/>
              <a:sym typeface="Times New Roman"/>
            </a:endParaRPr>
          </a:p>
        </p:txBody>
      </p:sp>
      <p:sp>
        <p:nvSpPr>
          <p:cNvPr id="117" name="Google Shape;117;p4"/>
          <p:cNvSpPr txBox="1">
            <a:spLocks noGrp="1"/>
          </p:cNvSpPr>
          <p:nvPr>
            <p:ph type="body" idx="1"/>
          </p:nvPr>
        </p:nvSpPr>
        <p:spPr>
          <a:xfrm>
            <a:off x="457200" y="1428753"/>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latin typeface="Arial"/>
                <a:ea typeface="Arial"/>
                <a:cs typeface="Arial"/>
                <a:sym typeface="Arial"/>
              </a:rPr>
              <a:t>Minimizing negative impacts of the </a:t>
            </a:r>
            <a:r>
              <a:rPr lang="en-US" sz="2800" b="1">
                <a:solidFill>
                  <a:srgbClr val="980000"/>
                </a:solidFill>
                <a:latin typeface="Arial"/>
                <a:ea typeface="Arial"/>
                <a:cs typeface="Arial"/>
                <a:sym typeface="Arial"/>
              </a:rPr>
              <a:t>shift</a:t>
            </a:r>
            <a:endParaRPr>
              <a:solidFill>
                <a:srgbClr val="980000"/>
              </a:solidFill>
            </a:endParaRPr>
          </a:p>
          <a:p>
            <a:pPr marL="342900" lvl="0" indent="-165100" algn="l" rtl="0">
              <a:spcBef>
                <a:spcPts val="560"/>
              </a:spcBef>
              <a:spcAft>
                <a:spcPts val="0"/>
              </a:spcAft>
              <a:buClr>
                <a:schemeClr val="dk1"/>
              </a:buClr>
              <a:buSzPts val="2800"/>
              <a:buNone/>
            </a:pPr>
            <a:endParaRPr sz="2800">
              <a:latin typeface="Arial"/>
              <a:ea typeface="Arial"/>
              <a:cs typeface="Arial"/>
              <a:sym typeface="Arial"/>
            </a:endParaRPr>
          </a:p>
          <a:p>
            <a:pPr marL="342900" lvl="0" indent="-342900" algn="l" rtl="0">
              <a:spcBef>
                <a:spcPts val="560"/>
              </a:spcBef>
              <a:spcAft>
                <a:spcPts val="0"/>
              </a:spcAft>
              <a:buClr>
                <a:schemeClr val="dk1"/>
              </a:buClr>
              <a:buSzPts val="2800"/>
              <a:buChar char="•"/>
            </a:pPr>
            <a:r>
              <a:rPr lang="en-US" sz="2800">
                <a:latin typeface="Arial"/>
                <a:ea typeface="Arial"/>
                <a:cs typeface="Arial"/>
                <a:sym typeface="Arial"/>
              </a:rPr>
              <a:t>Leveraging full capabilities of:</a:t>
            </a:r>
            <a:endParaRPr/>
          </a:p>
          <a:p>
            <a:pPr marL="742950" lvl="1" indent="-285750" algn="l" rtl="0">
              <a:spcBef>
                <a:spcPts val="440"/>
              </a:spcBef>
              <a:spcAft>
                <a:spcPts val="0"/>
              </a:spcAft>
              <a:buClr>
                <a:schemeClr val="dk1"/>
              </a:buClr>
              <a:buSzPts val="2200"/>
              <a:buChar char="–"/>
            </a:pPr>
            <a:r>
              <a:rPr lang="en-US" sz="2200">
                <a:latin typeface="Arial"/>
                <a:ea typeface="Arial"/>
                <a:cs typeface="Arial"/>
                <a:sym typeface="Arial"/>
              </a:rPr>
              <a:t>time-dependency and new coordinate types</a:t>
            </a:r>
            <a:endParaRPr/>
          </a:p>
          <a:p>
            <a:pPr marL="742950" lvl="1" indent="-285750" algn="l" rtl="0">
              <a:spcBef>
                <a:spcPts val="440"/>
              </a:spcBef>
              <a:spcAft>
                <a:spcPts val="0"/>
              </a:spcAft>
              <a:buClr>
                <a:schemeClr val="dk1"/>
              </a:buClr>
              <a:buSzPts val="2200"/>
              <a:buChar char="–"/>
            </a:pPr>
            <a:r>
              <a:rPr lang="en-US" sz="2200">
                <a:latin typeface="Arial"/>
                <a:ea typeface="Arial"/>
                <a:cs typeface="Arial"/>
                <a:sym typeface="Arial"/>
              </a:rPr>
              <a:t>GNSS-based access convenience</a:t>
            </a:r>
            <a:endParaRPr sz="2200">
              <a:latin typeface="Arial"/>
              <a:ea typeface="Arial"/>
              <a:cs typeface="Arial"/>
              <a:sym typeface="Arial"/>
            </a:endParaRPr>
          </a:p>
          <a:p>
            <a:pPr marL="742950" lvl="1" indent="-285750" algn="l" rtl="0">
              <a:spcBef>
                <a:spcPts val="440"/>
              </a:spcBef>
              <a:spcAft>
                <a:spcPts val="0"/>
              </a:spcAft>
              <a:buClr>
                <a:schemeClr val="dk1"/>
              </a:buClr>
              <a:buSzPts val="2200"/>
              <a:buChar char="–"/>
            </a:pPr>
            <a:r>
              <a:rPr lang="en-US" sz="2200">
                <a:latin typeface="Arial"/>
                <a:ea typeface="Arial"/>
                <a:cs typeface="Arial"/>
                <a:sym typeface="Arial"/>
              </a:rPr>
              <a:t>NSRS product enhancements and new tools</a:t>
            </a:r>
            <a:endParaRPr/>
          </a:p>
          <a:p>
            <a:pPr marL="914400" lvl="2" indent="0" algn="r" rtl="0">
              <a:spcBef>
                <a:spcPts val="560"/>
              </a:spcBef>
              <a:spcAft>
                <a:spcPts val="0"/>
              </a:spcAft>
              <a:buClr>
                <a:schemeClr val="dk1"/>
              </a:buClr>
              <a:buSzPts val="2800"/>
              <a:buNone/>
            </a:pPr>
            <a:r>
              <a:rPr lang="en-US" sz="2800">
                <a:latin typeface="Arial"/>
                <a:ea typeface="Arial"/>
                <a:cs typeface="Arial"/>
                <a:sym typeface="Arial"/>
              </a:rPr>
              <a:t>to live and work better with the </a:t>
            </a:r>
            <a:r>
              <a:rPr lang="en-US" sz="2800" b="1">
                <a:solidFill>
                  <a:srgbClr val="980000"/>
                </a:solidFill>
                <a:latin typeface="Arial"/>
                <a:ea typeface="Arial"/>
                <a:cs typeface="Arial"/>
                <a:sym typeface="Arial"/>
              </a:rPr>
              <a:t>drift</a:t>
            </a:r>
            <a:endParaRPr sz="2800">
              <a:solidFill>
                <a:srgbClr val="98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1" y="0"/>
            <a:ext cx="9149495" cy="5143500"/>
          </a:xfrm>
          <a:prstGeom prst="rect">
            <a:avLst/>
          </a:prstGeom>
          <a:noFill/>
          <a:ln>
            <a:noFill/>
          </a:ln>
        </p:spPr>
      </p:pic>
      <p:sp>
        <p:nvSpPr>
          <p:cNvPr id="124" name="Google Shape;124;p5"/>
          <p:cNvSpPr/>
          <p:nvPr/>
        </p:nvSpPr>
        <p:spPr>
          <a:xfrm>
            <a:off x="-1" y="4804946"/>
            <a:ext cx="9443803" cy="338514"/>
          </a:xfrm>
          <a:prstGeom prst="rect">
            <a:avLst/>
          </a:prstGeom>
          <a:solidFill>
            <a:srgbClr val="FFFFFF">
              <a:alpha val="64705"/>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Water in the streets during a high-tide event on a sunny day in Charleston, South Carolina </a:t>
            </a:r>
            <a:r>
              <a:rPr lang="en-US" sz="1500" b="0" i="1" u="none" strike="noStrike" cap="none">
                <a:solidFill>
                  <a:srgbClr val="000000"/>
                </a:solidFill>
                <a:latin typeface="Calibri"/>
                <a:ea typeface="Calibri"/>
                <a:cs typeface="Calibri"/>
                <a:sym typeface="Calibri"/>
              </a:rPr>
              <a:t>(toolkit.climate.gov)</a:t>
            </a:r>
            <a:r>
              <a:rPr lang="en-US" sz="1500" b="1" i="0" u="none" strike="noStrike" cap="none">
                <a:solidFill>
                  <a:srgbClr val="000000"/>
                </a:solidFill>
                <a:latin typeface="Calibri"/>
                <a:ea typeface="Calibri"/>
                <a:cs typeface="Calibri"/>
                <a:sym typeface="Calibri"/>
              </a:rPr>
              <a:t> </a:t>
            </a:r>
            <a:endParaRPr sz="1500" b="1" i="0" u="none" strike="noStrike" cap="none">
              <a:solidFill>
                <a:srgbClr val="000000"/>
              </a:solidFill>
              <a:latin typeface="Calibri"/>
              <a:ea typeface="Calibri"/>
              <a:cs typeface="Calibri"/>
              <a:sym typeface="Calibri"/>
            </a:endParaRPr>
          </a:p>
        </p:txBody>
      </p:sp>
      <p:sp>
        <p:nvSpPr>
          <p:cNvPr id="125" name="Google Shape;125;p5"/>
          <p:cNvSpPr/>
          <p:nvPr/>
        </p:nvSpPr>
        <p:spPr>
          <a:xfrm>
            <a:off x="3059150" y="355286"/>
            <a:ext cx="3031192" cy="584775"/>
          </a:xfrm>
          <a:prstGeom prst="rect">
            <a:avLst/>
          </a:prstGeom>
          <a:solidFill>
            <a:srgbClr val="FFFFFF">
              <a:alpha val="64705"/>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Flood Mapping</a:t>
            </a:r>
            <a:endParaRPr sz="3200" b="1"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6"/>
          <p:cNvSpPr/>
          <p:nvPr/>
        </p:nvSpPr>
        <p:spPr>
          <a:xfrm>
            <a:off x="-1" y="410340"/>
            <a:ext cx="914399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Layers of Benefits in Flood Insurance Study Updates</a:t>
            </a:r>
            <a:endParaRPr/>
          </a:p>
        </p:txBody>
      </p:sp>
      <p:pic>
        <p:nvPicPr>
          <p:cNvPr id="132" name="Google Shape;132;p6"/>
          <p:cNvPicPr preferRelativeResize="0"/>
          <p:nvPr/>
        </p:nvPicPr>
        <p:blipFill rotWithShape="1">
          <a:blip r:embed="rId4">
            <a:alphaModFix/>
          </a:blip>
          <a:srcRect t="4677" b="8248"/>
          <a:stretch/>
        </p:blipFill>
        <p:spPr>
          <a:xfrm>
            <a:off x="0" y="3075708"/>
            <a:ext cx="9143998" cy="2064327"/>
          </a:xfrm>
          <a:prstGeom prst="rect">
            <a:avLst/>
          </a:prstGeom>
          <a:noFill/>
          <a:ln>
            <a:noFill/>
          </a:ln>
        </p:spPr>
      </p:pic>
      <p:sp>
        <p:nvSpPr>
          <p:cNvPr id="133" name="Google Shape;133;p6"/>
          <p:cNvSpPr txBox="1"/>
          <p:nvPr/>
        </p:nvSpPr>
        <p:spPr>
          <a:xfrm>
            <a:off x="337090" y="995115"/>
            <a:ext cx="6878806" cy="230832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Calibri"/>
              <a:buAutoNum type="alphaLcParenR"/>
            </a:pPr>
            <a:r>
              <a:rPr lang="en-US" sz="1800" b="0" i="0" u="none" strike="noStrike" cap="none">
                <a:solidFill>
                  <a:srgbClr val="000000"/>
                </a:solidFill>
                <a:latin typeface="Arial"/>
                <a:ea typeface="Arial"/>
                <a:cs typeface="Arial"/>
                <a:sym typeface="Arial"/>
              </a:rPr>
              <a:t>Digital elevation models</a:t>
            </a:r>
            <a:endParaRPr/>
          </a:p>
          <a:p>
            <a:pPr marL="342900" marR="0" lvl="0" indent="-342900" algn="l" rtl="0">
              <a:lnSpc>
                <a:spcPct val="100000"/>
              </a:lnSpc>
              <a:spcBef>
                <a:spcPts val="0"/>
              </a:spcBef>
              <a:spcAft>
                <a:spcPts val="0"/>
              </a:spcAft>
              <a:buClr>
                <a:srgbClr val="000000"/>
              </a:buClr>
              <a:buSzPts val="1800"/>
              <a:buFont typeface="Calibri"/>
              <a:buAutoNum type="alphaLcParenR"/>
            </a:pPr>
            <a:r>
              <a:rPr lang="en-US" sz="1800" b="0" i="0" u="none" strike="noStrike" cap="none">
                <a:solidFill>
                  <a:srgbClr val="000000"/>
                </a:solidFill>
                <a:latin typeface="Arial"/>
                <a:ea typeface="Arial"/>
                <a:cs typeface="Arial"/>
                <a:sym typeface="Arial"/>
              </a:rPr>
              <a:t>Hydraulic obstruction heights (toe, crest or deck on structures)</a:t>
            </a:r>
            <a:endParaRPr/>
          </a:p>
          <a:p>
            <a:pPr marL="342900" marR="0" lvl="0" indent="-342900" algn="l" rtl="0">
              <a:lnSpc>
                <a:spcPct val="100000"/>
              </a:lnSpc>
              <a:spcBef>
                <a:spcPts val="0"/>
              </a:spcBef>
              <a:spcAft>
                <a:spcPts val="0"/>
              </a:spcAft>
              <a:buClr>
                <a:srgbClr val="000000"/>
              </a:buClr>
              <a:buSzPts val="1800"/>
              <a:buFont typeface="Calibri"/>
              <a:buAutoNum type="alphaLcParenR"/>
            </a:pPr>
            <a:r>
              <a:rPr lang="en-US" sz="1800" b="0" i="0" u="none" strike="noStrike" cap="none">
                <a:solidFill>
                  <a:srgbClr val="000000"/>
                </a:solidFill>
                <a:latin typeface="Arial"/>
                <a:ea typeface="Arial"/>
                <a:cs typeface="Arial"/>
                <a:sym typeface="Arial"/>
              </a:rPr>
              <a:t>Stream cross section surveys for hydrograph calculations</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FIRM production:</a:t>
            </a:r>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Discovery phase leverages best available existing data</a:t>
            </a:r>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Flood hydraulic modeling</a:t>
            </a:r>
            <a:endParaRPr/>
          </a:p>
          <a:p>
            <a:pPr marL="742950" marR="0" lvl="1"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Hazard zone mapping</a:t>
            </a:r>
            <a:endParaRPr/>
          </a:p>
          <a:p>
            <a:pPr marL="800100" marR="0" lvl="1" indent="-22860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34" name="Google Shape;134;p6"/>
          <p:cNvPicPr preferRelativeResize="0"/>
          <p:nvPr/>
        </p:nvPicPr>
        <p:blipFill rotWithShape="1">
          <a:blip r:embed="rId5">
            <a:clrChange>
              <a:clrFrom>
                <a:srgbClr val="FFFFFF"/>
              </a:clrFrom>
              <a:clrTo>
                <a:srgbClr val="FFFFFF">
                  <a:alpha val="0"/>
                </a:srgbClr>
              </a:clrTo>
            </a:clrChange>
            <a:alphaModFix/>
          </a:blip>
          <a:srcRect/>
          <a:stretch/>
        </p:blipFill>
        <p:spPr>
          <a:xfrm>
            <a:off x="7215896" y="1156743"/>
            <a:ext cx="1819739" cy="1835161"/>
          </a:xfrm>
          <a:prstGeom prst="rect">
            <a:avLst/>
          </a:prstGeom>
          <a:noFill/>
          <a:ln>
            <a:noFill/>
          </a:ln>
        </p:spPr>
      </p:pic>
      <p:sp>
        <p:nvSpPr>
          <p:cNvPr id="135" name="Google Shape;135;p6"/>
          <p:cNvSpPr/>
          <p:nvPr/>
        </p:nvSpPr>
        <p:spPr>
          <a:xfrm>
            <a:off x="6980145" y="933560"/>
            <a:ext cx="240612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Calibri"/>
              <a:buNone/>
            </a:pPr>
            <a:r>
              <a:rPr lang="en-US" sz="1400" b="0" i="1" u="none" strike="noStrike" cap="none">
                <a:solidFill>
                  <a:srgbClr val="000000"/>
                </a:solidFill>
                <a:latin typeface="Calibri"/>
                <a:ea typeface="Calibri"/>
                <a:cs typeface="Calibri"/>
                <a:sym typeface="Calibri"/>
              </a:rPr>
              <a:t>GIS Flow Accumulation Analysis</a:t>
            </a:r>
            <a:endParaRPr sz="1400" b="0" i="1" u="none" strike="noStrike" cap="none">
              <a:solidFill>
                <a:srgbClr val="000000"/>
              </a:solidFill>
              <a:latin typeface="Calibri"/>
              <a:ea typeface="Calibri"/>
              <a:cs typeface="Calibri"/>
              <a:sym typeface="Calibri"/>
            </a:endParaRPr>
          </a:p>
        </p:txBody>
      </p:sp>
      <p:cxnSp>
        <p:nvCxnSpPr>
          <p:cNvPr id="136" name="Google Shape;136;p6"/>
          <p:cNvCxnSpPr/>
          <p:nvPr/>
        </p:nvCxnSpPr>
        <p:spPr>
          <a:xfrm>
            <a:off x="3823116" y="2549236"/>
            <a:ext cx="3121654" cy="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137" name="Google Shape;137;p6"/>
          <p:cNvSpPr/>
          <p:nvPr/>
        </p:nvSpPr>
        <p:spPr>
          <a:xfrm>
            <a:off x="193964" y="1096979"/>
            <a:ext cx="228600" cy="1052298"/>
          </a:xfrm>
          <a:prstGeom prst="leftBrace">
            <a:avLst>
              <a:gd name="adj1" fmla="val 8333"/>
              <a:gd name="adj2" fmla="val 50000"/>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cxnSp>
        <p:nvCxnSpPr>
          <p:cNvPr id="138" name="Google Shape;138;p6"/>
          <p:cNvCxnSpPr>
            <a:stCxn id="137" idx="1"/>
          </p:cNvCxnSpPr>
          <p:nvPr/>
        </p:nvCxnSpPr>
        <p:spPr>
          <a:xfrm>
            <a:off x="193964" y="1623128"/>
            <a:ext cx="0" cy="1452600"/>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7"/>
          <p:cNvPicPr preferRelativeResize="0"/>
          <p:nvPr/>
        </p:nvPicPr>
        <p:blipFill rotWithShape="1">
          <a:blip r:embed="rId3">
            <a:alphaModFix/>
          </a:blip>
          <a:srcRect/>
          <a:stretch/>
        </p:blipFill>
        <p:spPr>
          <a:xfrm>
            <a:off x="0" y="-1"/>
            <a:ext cx="9144000" cy="5143499"/>
          </a:xfrm>
          <a:prstGeom prst="rect">
            <a:avLst/>
          </a:prstGeom>
          <a:noFill/>
          <a:ln>
            <a:noFill/>
          </a:ln>
        </p:spPr>
      </p:pic>
      <p:sp>
        <p:nvSpPr>
          <p:cNvPr id="145" name="Google Shape;145;p7"/>
          <p:cNvSpPr/>
          <p:nvPr/>
        </p:nvSpPr>
        <p:spPr>
          <a:xfrm>
            <a:off x="2603809" y="444496"/>
            <a:ext cx="3936382" cy="1077218"/>
          </a:xfrm>
          <a:prstGeom prst="rect">
            <a:avLst/>
          </a:prstGeom>
          <a:solidFill>
            <a:srgbClr val="FFFFFF">
              <a:alpha val="64705"/>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Passive Control in Multi-year Projects</a:t>
            </a:r>
            <a:endParaRPr sz="3200" b="1" i="0" u="none" strike="noStrike" cap="none">
              <a:solidFill>
                <a:srgbClr val="000000"/>
              </a:solidFill>
              <a:latin typeface="Times New Roman"/>
              <a:ea typeface="Times New Roman"/>
              <a:cs typeface="Times New Roman"/>
              <a:sym typeface="Times New Roman"/>
            </a:endParaRPr>
          </a:p>
        </p:txBody>
      </p:sp>
      <p:sp>
        <p:nvSpPr>
          <p:cNvPr id="146" name="Google Shape;146;p7"/>
          <p:cNvSpPr/>
          <p:nvPr/>
        </p:nvSpPr>
        <p:spPr>
          <a:xfrm>
            <a:off x="0" y="4804946"/>
            <a:ext cx="9149400" cy="338700"/>
          </a:xfrm>
          <a:prstGeom prst="rect">
            <a:avLst/>
          </a:prstGeom>
          <a:solidFill>
            <a:srgbClr val="FFFFFF">
              <a:alpha val="64709"/>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latin typeface="Calibri"/>
                <a:ea typeface="Calibri"/>
                <a:cs typeface="Calibri"/>
                <a:sym typeface="Calibri"/>
              </a:rPr>
              <a:t>Leveling to a passive control mark in a concrete headwall during GSVS17</a:t>
            </a:r>
            <a:r>
              <a:rPr lang="en-US" sz="1600" b="0" i="0" u="none" strike="noStrike" cap="none" dirty="0">
                <a:solidFill>
                  <a:srgbClr val="000000"/>
                </a:solidFill>
                <a:latin typeface="Calibri"/>
                <a:ea typeface="Calibri"/>
                <a:cs typeface="Calibri"/>
                <a:sym typeface="Calibri"/>
              </a:rPr>
              <a:t> </a:t>
            </a:r>
            <a:r>
              <a:rPr lang="en-US" sz="1500" b="0" i="1" u="none" strike="noStrike" cap="none" dirty="0" smtClean="0">
                <a:solidFill>
                  <a:srgbClr val="000000"/>
                </a:solidFill>
                <a:latin typeface="Calibri"/>
                <a:ea typeface="Calibri"/>
                <a:cs typeface="Calibri"/>
                <a:sym typeface="Calibri"/>
              </a:rPr>
              <a:t>(</a:t>
            </a:r>
            <a:r>
              <a:rPr lang="en-US" sz="1500" b="0" i="1" u="none" strike="noStrike" cap="none" dirty="0">
                <a:solidFill>
                  <a:srgbClr val="000000"/>
                </a:solidFill>
                <a:latin typeface="Calibri"/>
                <a:ea typeface="Calibri"/>
                <a:cs typeface="Calibri"/>
                <a:sym typeface="Calibri"/>
              </a:rPr>
              <a:t>F</a:t>
            </a:r>
            <a:r>
              <a:rPr lang="en-US" sz="1500" i="1" dirty="0">
                <a:latin typeface="Calibri"/>
                <a:ea typeface="Calibri"/>
                <a:cs typeface="Calibri"/>
                <a:sym typeface="Calibri"/>
              </a:rPr>
              <a:t>W 161 RESET, PID - HL0137</a:t>
            </a:r>
            <a:r>
              <a:rPr lang="en-US" sz="1500" b="0" i="1" u="none" strike="noStrike" cap="none" dirty="0">
                <a:solidFill>
                  <a:srgbClr val="000000"/>
                </a:solidFill>
                <a:latin typeface="Calibri"/>
                <a:ea typeface="Calibri"/>
                <a:cs typeface="Calibri"/>
                <a:sym typeface="Calibri"/>
              </a:rPr>
              <a:t>)</a:t>
            </a:r>
            <a:r>
              <a:rPr lang="en-US" sz="1500" b="1" i="0" u="none" strike="noStrike" cap="none" dirty="0">
                <a:solidFill>
                  <a:srgbClr val="000000"/>
                </a:solidFill>
                <a:latin typeface="Calibri"/>
                <a:ea typeface="Calibri"/>
                <a:cs typeface="Calibri"/>
                <a:sym typeface="Calibri"/>
              </a:rPr>
              <a:t> </a:t>
            </a:r>
            <a:endParaRPr sz="15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grpSp>
        <p:nvGrpSpPr>
          <p:cNvPr id="152" name="Google Shape;152;p8"/>
          <p:cNvGrpSpPr/>
          <p:nvPr/>
        </p:nvGrpSpPr>
        <p:grpSpPr>
          <a:xfrm>
            <a:off x="321653" y="1759741"/>
            <a:ext cx="4573148" cy="2723455"/>
            <a:chOff x="435953" y="773"/>
            <a:chExt cx="4573148" cy="2723455"/>
          </a:xfrm>
        </p:grpSpPr>
        <p:sp>
          <p:nvSpPr>
            <p:cNvPr id="153" name="Google Shape;153;p8"/>
            <p:cNvSpPr/>
            <p:nvPr/>
          </p:nvSpPr>
          <p:spPr>
            <a:xfrm>
              <a:off x="2057061" y="1393337"/>
              <a:ext cx="1330891" cy="1330891"/>
            </a:xfrm>
            <a:prstGeom prst="ellipse">
              <a:avLst/>
            </a:prstGeom>
            <a:solidFill>
              <a:srgbClr val="C0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p:nvPr/>
          </p:nvSpPr>
          <p:spPr>
            <a:xfrm>
              <a:off x="2251965" y="1588241"/>
              <a:ext cx="941083" cy="94108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800" b="1" i="0" u="none" strike="noStrike" cap="none">
                  <a:solidFill>
                    <a:schemeClr val="lt1"/>
                  </a:solidFill>
                  <a:latin typeface="Calibri"/>
                  <a:ea typeface="Calibri"/>
                  <a:cs typeface="Calibri"/>
                  <a:sym typeface="Calibri"/>
                </a:rPr>
                <a:t>CONTROL</a:t>
              </a:r>
              <a:endParaRPr sz="1800" b="1" i="0" u="none" strike="noStrike" cap="none">
                <a:solidFill>
                  <a:schemeClr val="lt1"/>
                </a:solidFill>
                <a:latin typeface="Calibri"/>
                <a:ea typeface="Calibri"/>
                <a:cs typeface="Calibri"/>
                <a:sym typeface="Calibri"/>
              </a:endParaRPr>
            </a:p>
          </p:txBody>
        </p:sp>
        <p:sp>
          <p:nvSpPr>
            <p:cNvPr id="155" name="Google Shape;155;p8"/>
            <p:cNvSpPr/>
            <p:nvPr/>
          </p:nvSpPr>
          <p:spPr>
            <a:xfrm rot="-9900000">
              <a:off x="1051265" y="1553916"/>
              <a:ext cx="989694" cy="379304"/>
            </a:xfrm>
            <a:prstGeom prst="lef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435953" y="1109754"/>
              <a:ext cx="1264346" cy="1011477"/>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txBox="1"/>
            <p:nvPr/>
          </p:nvSpPr>
          <p:spPr>
            <a:xfrm>
              <a:off x="465578" y="1139379"/>
              <a:ext cx="1205096" cy="952227"/>
            </a:xfrm>
            <a:prstGeom prst="rect">
              <a:avLst/>
            </a:prstGeom>
            <a:noFill/>
            <a:ln>
              <a:noFill/>
            </a:ln>
          </p:spPr>
          <p:txBody>
            <a:bodyPr spcFirstLastPara="1" wrap="square" lIns="22850" tIns="22850" rIns="22850" bIns="22850" anchor="t" anchorCtr="0">
              <a:noAutofit/>
            </a:bodyPr>
            <a:lstStyle/>
            <a:p>
              <a:pPr marL="0" marR="0" lvl="0" indent="0" algn="l" rtl="0">
                <a:lnSpc>
                  <a:spcPct val="90000"/>
                </a:lnSpc>
                <a:spcBef>
                  <a:spcPts val="0"/>
                </a:spcBef>
                <a:spcAft>
                  <a:spcPts val="0"/>
                </a:spcAft>
                <a:buNone/>
              </a:pPr>
              <a:r>
                <a:rPr lang="en-US" sz="1200" b="0" i="0" u="none" strike="noStrike" cap="none">
                  <a:solidFill>
                    <a:schemeClr val="lt1"/>
                  </a:solidFill>
                  <a:latin typeface="Calibri"/>
                  <a:ea typeface="Calibri"/>
                  <a:cs typeface="Calibri"/>
                  <a:sym typeface="Calibri"/>
                </a:rPr>
                <a:t>GNSS</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Static</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RTK</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18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RTN</a:t>
              </a:r>
              <a:endParaRPr sz="1200" b="0" i="0" u="none" strike="noStrike" cap="none">
                <a:solidFill>
                  <a:schemeClr val="lt1"/>
                </a:solidFill>
                <a:latin typeface="Calibri"/>
                <a:ea typeface="Calibri"/>
                <a:cs typeface="Calibri"/>
                <a:sym typeface="Calibri"/>
              </a:endParaRPr>
            </a:p>
          </p:txBody>
        </p:sp>
        <p:sp>
          <p:nvSpPr>
            <p:cNvPr id="158" name="Google Shape;158;p8"/>
            <p:cNvSpPr/>
            <p:nvPr/>
          </p:nvSpPr>
          <p:spPr>
            <a:xfrm rot="-6900000">
              <a:off x="1712956" y="765343"/>
              <a:ext cx="989694" cy="379304"/>
            </a:xfrm>
            <a:prstGeom prst="lef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1366498" y="773"/>
              <a:ext cx="1264346" cy="1011477"/>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txBox="1"/>
            <p:nvPr/>
          </p:nvSpPr>
          <p:spPr>
            <a:xfrm>
              <a:off x="1396123" y="30398"/>
              <a:ext cx="1205096" cy="952227"/>
            </a:xfrm>
            <a:prstGeom prst="rect">
              <a:avLst/>
            </a:prstGeom>
            <a:noFill/>
            <a:ln>
              <a:noFill/>
            </a:ln>
          </p:spPr>
          <p:txBody>
            <a:bodyPr spcFirstLastPara="1" wrap="square" lIns="22850" tIns="22850" rIns="22850" bIns="22850" anchor="t" anchorCtr="0">
              <a:noAutofit/>
            </a:bodyPr>
            <a:lstStyle/>
            <a:p>
              <a:pPr marL="0" marR="0" lvl="0" indent="0" algn="l" rtl="0">
                <a:lnSpc>
                  <a:spcPct val="90000"/>
                </a:lnSpc>
                <a:spcBef>
                  <a:spcPts val="0"/>
                </a:spcBef>
                <a:spcAft>
                  <a:spcPts val="0"/>
                </a:spcAft>
                <a:buNone/>
              </a:pPr>
              <a:r>
                <a:rPr lang="en-US" sz="1200" b="0" i="0" u="none" strike="noStrike" cap="none">
                  <a:solidFill>
                    <a:schemeClr val="lt1"/>
                  </a:solidFill>
                  <a:latin typeface="Calibri"/>
                  <a:ea typeface="Calibri"/>
                  <a:cs typeface="Calibri"/>
                  <a:sym typeface="Calibri"/>
                </a:rPr>
                <a:t>CONVENTIONAL</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Total Station</a:t>
              </a:r>
              <a:endParaRPr sz="1200" b="0" i="0" u="none" strike="noStrike" cap="none">
                <a:solidFill>
                  <a:schemeClr val="lt1"/>
                </a:solidFill>
                <a:latin typeface="Calibri"/>
                <a:ea typeface="Calibri"/>
                <a:cs typeface="Calibri"/>
                <a:sym typeface="Calibri"/>
              </a:endParaRPr>
            </a:p>
          </p:txBody>
        </p:sp>
        <p:sp>
          <p:nvSpPr>
            <p:cNvPr id="161" name="Google Shape;161;p8"/>
            <p:cNvSpPr/>
            <p:nvPr/>
          </p:nvSpPr>
          <p:spPr>
            <a:xfrm rot="-3900000">
              <a:off x="2742364" y="765343"/>
              <a:ext cx="989694" cy="379304"/>
            </a:xfrm>
            <a:prstGeom prst="lef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2814169" y="773"/>
              <a:ext cx="1264346" cy="1011477"/>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txBox="1"/>
            <p:nvPr/>
          </p:nvSpPr>
          <p:spPr>
            <a:xfrm>
              <a:off x="2843794" y="30398"/>
              <a:ext cx="1205096" cy="952227"/>
            </a:xfrm>
            <a:prstGeom prst="rect">
              <a:avLst/>
            </a:prstGeom>
            <a:noFill/>
            <a:ln>
              <a:noFill/>
            </a:ln>
          </p:spPr>
          <p:txBody>
            <a:bodyPr spcFirstLastPara="1" wrap="square" lIns="22850" tIns="22850" rIns="22850" bIns="22850" anchor="t" anchorCtr="0">
              <a:noAutofit/>
            </a:bodyPr>
            <a:lstStyle/>
            <a:p>
              <a:pPr marL="0" marR="0" lvl="0" indent="0" algn="l" rtl="0">
                <a:lnSpc>
                  <a:spcPct val="90000"/>
                </a:lnSpc>
                <a:spcBef>
                  <a:spcPts val="0"/>
                </a:spcBef>
                <a:spcAft>
                  <a:spcPts val="0"/>
                </a:spcAft>
                <a:buNone/>
              </a:pPr>
              <a:r>
                <a:rPr lang="en-US" sz="1200" b="0" i="0" u="none" strike="noStrike" cap="none">
                  <a:solidFill>
                    <a:schemeClr val="lt1"/>
                  </a:solidFill>
                  <a:latin typeface="Calibri"/>
                  <a:ea typeface="Calibri"/>
                  <a:cs typeface="Calibri"/>
                  <a:sym typeface="Calibri"/>
                </a:rPr>
                <a:t>LEVELING</a:t>
              </a:r>
              <a:endParaRPr sz="12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chemeClr val="lt1"/>
                </a:buClr>
                <a:buSzPts val="1200"/>
                <a:buFont typeface="Calibri"/>
                <a:buChar char="•"/>
              </a:pPr>
              <a:r>
                <a:rPr lang="en-US" sz="1200" b="0" i="0" u="none" strike="noStrike" cap="none">
                  <a:solidFill>
                    <a:schemeClr val="lt1"/>
                  </a:solidFill>
                  <a:latin typeface="Calibri"/>
                  <a:ea typeface="Calibri"/>
                  <a:cs typeface="Calibri"/>
                  <a:sym typeface="Calibri"/>
                </a:rPr>
                <a:t>Differential Leveling</a:t>
              </a:r>
              <a:endParaRPr sz="1200" b="0" i="0" u="none" strike="noStrike" cap="none">
                <a:solidFill>
                  <a:schemeClr val="lt1"/>
                </a:solidFill>
                <a:latin typeface="Calibri"/>
                <a:ea typeface="Calibri"/>
                <a:cs typeface="Calibri"/>
                <a:sym typeface="Calibri"/>
              </a:endParaRPr>
            </a:p>
          </p:txBody>
        </p:sp>
        <p:sp>
          <p:nvSpPr>
            <p:cNvPr id="164" name="Google Shape;164;p8"/>
            <p:cNvSpPr/>
            <p:nvPr/>
          </p:nvSpPr>
          <p:spPr>
            <a:xfrm rot="-413811">
              <a:off x="3434373" y="1725813"/>
              <a:ext cx="945977" cy="379304"/>
            </a:xfrm>
            <a:prstGeom prst="lef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3744755" y="1108601"/>
              <a:ext cx="1264346" cy="150013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txBox="1"/>
            <p:nvPr/>
          </p:nvSpPr>
          <p:spPr>
            <a:xfrm>
              <a:off x="3781786" y="1145632"/>
              <a:ext cx="1190284" cy="1426070"/>
            </a:xfrm>
            <a:prstGeom prst="rect">
              <a:avLst/>
            </a:prstGeom>
            <a:noFill/>
            <a:ln>
              <a:noFill/>
            </a:ln>
          </p:spPr>
          <p:txBody>
            <a:bodyPr spcFirstLastPara="1" wrap="square" lIns="22850" tIns="22850" rIns="22850" bIns="22850" anchor="t" anchorCtr="0">
              <a:noAutofit/>
            </a:bodyPr>
            <a:lstStyle/>
            <a:p>
              <a:pPr marL="0" marR="0" lvl="0" indent="0" algn="l" rtl="0">
                <a:lnSpc>
                  <a:spcPct val="90000"/>
                </a:lnSpc>
                <a:spcBef>
                  <a:spcPts val="0"/>
                </a:spcBef>
                <a:spcAft>
                  <a:spcPts val="0"/>
                </a:spcAft>
                <a:buNone/>
              </a:pPr>
              <a:r>
                <a:rPr lang="en-US" sz="1150" b="0" i="0" u="none" strike="noStrike" cap="none">
                  <a:solidFill>
                    <a:schemeClr val="lt1"/>
                  </a:solidFill>
                  <a:latin typeface="Calibri"/>
                  <a:ea typeface="Calibri"/>
                  <a:cs typeface="Calibri"/>
                  <a:sym typeface="Calibri"/>
                </a:rPr>
                <a:t>OTHER</a:t>
              </a:r>
              <a:endParaRPr/>
            </a:p>
            <a:p>
              <a:pPr marL="57150" marR="0" lvl="1" indent="-73025" algn="l" rtl="0">
                <a:lnSpc>
                  <a:spcPct val="90000"/>
                </a:lnSpc>
                <a:spcBef>
                  <a:spcPts val="403"/>
                </a:spcBef>
                <a:spcAft>
                  <a:spcPts val="0"/>
                </a:spcAft>
                <a:buClr>
                  <a:schemeClr val="lt1"/>
                </a:buClr>
                <a:buSzPts val="1150"/>
                <a:buFont typeface="Calibri"/>
                <a:buChar char="•"/>
              </a:pPr>
              <a:r>
                <a:rPr lang="en-US" sz="1150" b="0" i="0" u="none" strike="noStrike" cap="none">
                  <a:solidFill>
                    <a:schemeClr val="lt1"/>
                  </a:solidFill>
                  <a:latin typeface="Calibri"/>
                  <a:ea typeface="Calibri"/>
                  <a:cs typeface="Calibri"/>
                  <a:sym typeface="Calibri"/>
                </a:rPr>
                <a:t>Terrestrial Laser Scanning</a:t>
              </a:r>
              <a:endParaRPr/>
            </a:p>
            <a:p>
              <a:pPr marL="57150" marR="0" lvl="1" indent="-73025" algn="l" rtl="0">
                <a:lnSpc>
                  <a:spcPct val="90000"/>
                </a:lnSpc>
                <a:spcBef>
                  <a:spcPts val="173"/>
                </a:spcBef>
                <a:spcAft>
                  <a:spcPts val="0"/>
                </a:spcAft>
                <a:buClr>
                  <a:schemeClr val="lt1"/>
                </a:buClr>
                <a:buSzPts val="1150"/>
                <a:buFont typeface="Calibri"/>
                <a:buChar char="•"/>
              </a:pPr>
              <a:r>
                <a:rPr lang="en-US" sz="1150" b="0" i="0" u="none" strike="noStrike" cap="none">
                  <a:solidFill>
                    <a:schemeClr val="lt1"/>
                  </a:solidFill>
                  <a:latin typeface="Calibri"/>
                  <a:ea typeface="Calibri"/>
                  <a:cs typeface="Calibri"/>
                  <a:sym typeface="Calibri"/>
                </a:rPr>
                <a:t>Mobile LiDAR</a:t>
              </a:r>
              <a:endParaRPr/>
            </a:p>
            <a:p>
              <a:pPr marL="57150" marR="0" lvl="1" indent="-73025" algn="l" rtl="0">
                <a:lnSpc>
                  <a:spcPct val="90000"/>
                </a:lnSpc>
                <a:spcBef>
                  <a:spcPts val="173"/>
                </a:spcBef>
                <a:spcAft>
                  <a:spcPts val="0"/>
                </a:spcAft>
                <a:buClr>
                  <a:schemeClr val="lt1"/>
                </a:buClr>
                <a:buSzPts val="1150"/>
                <a:buFont typeface="Calibri"/>
                <a:buChar char="•"/>
              </a:pPr>
              <a:r>
                <a:rPr lang="en-US" sz="1150" b="0" i="0" u="none" strike="noStrike" cap="none">
                  <a:solidFill>
                    <a:schemeClr val="lt1"/>
                  </a:solidFill>
                  <a:latin typeface="Calibri"/>
                  <a:ea typeface="Calibri"/>
                  <a:cs typeface="Calibri"/>
                  <a:sym typeface="Calibri"/>
                </a:rPr>
                <a:t>Aerial LiDAR/ Photogrammetry</a:t>
              </a:r>
              <a:endParaRPr sz="1150" b="0" i="0" u="none" strike="noStrike" cap="none">
                <a:solidFill>
                  <a:schemeClr val="lt1"/>
                </a:solidFill>
                <a:latin typeface="Calibri"/>
                <a:ea typeface="Calibri"/>
                <a:cs typeface="Calibri"/>
                <a:sym typeface="Calibri"/>
              </a:endParaRPr>
            </a:p>
          </p:txBody>
        </p:sp>
      </p:grpSp>
      <p:grpSp>
        <p:nvGrpSpPr>
          <p:cNvPr id="167" name="Google Shape;167;p8"/>
          <p:cNvGrpSpPr/>
          <p:nvPr/>
        </p:nvGrpSpPr>
        <p:grpSpPr>
          <a:xfrm>
            <a:off x="5183758" y="1702376"/>
            <a:ext cx="3626069" cy="2643631"/>
            <a:chOff x="0" y="710009"/>
            <a:chExt cx="3626069" cy="2643631"/>
          </a:xfrm>
        </p:grpSpPr>
        <p:sp>
          <p:nvSpPr>
            <p:cNvPr id="168" name="Google Shape;168;p8"/>
            <p:cNvSpPr/>
            <p:nvPr/>
          </p:nvSpPr>
          <p:spPr>
            <a:xfrm>
              <a:off x="2379608" y="2301797"/>
              <a:ext cx="623230" cy="296601"/>
            </a:xfrm>
            <a:custGeom>
              <a:avLst/>
              <a:gdLst/>
              <a:ahLst/>
              <a:cxnLst/>
              <a:rect l="l" t="t" r="r" b="b"/>
              <a:pathLst>
                <a:path w="120000" h="120000" extrusionOk="0">
                  <a:moveTo>
                    <a:pt x="0" y="0"/>
                  </a:moveTo>
                  <a:lnTo>
                    <a:pt x="0" y="81777"/>
                  </a:lnTo>
                  <a:lnTo>
                    <a:pt x="120000" y="81777"/>
                  </a:lnTo>
                  <a:lnTo>
                    <a:pt x="120000" y="120000"/>
                  </a:lnTo>
                </a:path>
              </a:pathLst>
            </a:custGeom>
            <a:noFill/>
            <a:ln w="25400" cap="flat" cmpd="sng">
              <a:solidFill>
                <a:schemeClr val="accent3"/>
              </a:solidFill>
              <a:prstDash val="solid"/>
              <a:round/>
              <a:headEnd type="none" w="sm" len="sm"/>
              <a:tailEnd type="none" w="sm" len="sm"/>
            </a:ln>
          </p:spPr>
        </p:sp>
        <p:sp>
          <p:nvSpPr>
            <p:cNvPr id="169" name="Google Shape;169;p8"/>
            <p:cNvSpPr/>
            <p:nvPr/>
          </p:nvSpPr>
          <p:spPr>
            <a:xfrm>
              <a:off x="1756377" y="2301797"/>
              <a:ext cx="623230" cy="296601"/>
            </a:xfrm>
            <a:custGeom>
              <a:avLst/>
              <a:gdLst/>
              <a:ahLst/>
              <a:cxnLst/>
              <a:rect l="l" t="t" r="r" b="b"/>
              <a:pathLst>
                <a:path w="120000" h="120000" extrusionOk="0">
                  <a:moveTo>
                    <a:pt x="120000" y="0"/>
                  </a:moveTo>
                  <a:lnTo>
                    <a:pt x="120000" y="81777"/>
                  </a:lnTo>
                  <a:lnTo>
                    <a:pt x="0" y="81777"/>
                  </a:lnTo>
                  <a:lnTo>
                    <a:pt x="0" y="120000"/>
                  </a:lnTo>
                </a:path>
              </a:pathLst>
            </a:custGeom>
            <a:noFill/>
            <a:ln w="25400" cap="flat" cmpd="sng">
              <a:solidFill>
                <a:schemeClr val="accent3"/>
              </a:solidFill>
              <a:prstDash val="solid"/>
              <a:round/>
              <a:headEnd type="none" w="sm" len="sm"/>
              <a:tailEnd type="none" w="sm" len="sm"/>
            </a:ln>
          </p:spPr>
        </p:sp>
        <p:sp>
          <p:nvSpPr>
            <p:cNvPr id="170" name="Google Shape;170;p8"/>
            <p:cNvSpPr/>
            <p:nvPr/>
          </p:nvSpPr>
          <p:spPr>
            <a:xfrm>
              <a:off x="1444762" y="1357602"/>
              <a:ext cx="934846" cy="296601"/>
            </a:xfrm>
            <a:custGeom>
              <a:avLst/>
              <a:gdLst/>
              <a:ahLst/>
              <a:cxnLst/>
              <a:rect l="l" t="t" r="r" b="b"/>
              <a:pathLst>
                <a:path w="120000" h="120000" extrusionOk="0">
                  <a:moveTo>
                    <a:pt x="0" y="0"/>
                  </a:moveTo>
                  <a:lnTo>
                    <a:pt x="0" y="81777"/>
                  </a:lnTo>
                  <a:lnTo>
                    <a:pt x="120000" y="81777"/>
                  </a:lnTo>
                  <a:lnTo>
                    <a:pt x="120000" y="120000"/>
                  </a:lnTo>
                </a:path>
              </a:pathLst>
            </a:custGeom>
            <a:noFill/>
            <a:ln w="25400" cap="flat" cmpd="sng">
              <a:solidFill>
                <a:srgbClr val="BF504D"/>
              </a:solidFill>
              <a:prstDash val="solid"/>
              <a:round/>
              <a:headEnd type="none" w="sm" len="sm"/>
              <a:tailEnd type="none" w="sm" len="sm"/>
            </a:ln>
          </p:spPr>
        </p:sp>
        <p:sp>
          <p:nvSpPr>
            <p:cNvPr id="171" name="Google Shape;171;p8"/>
            <p:cNvSpPr/>
            <p:nvPr/>
          </p:nvSpPr>
          <p:spPr>
            <a:xfrm>
              <a:off x="464196" y="2301797"/>
              <a:ext cx="91440" cy="296601"/>
            </a:xfrm>
            <a:custGeom>
              <a:avLst/>
              <a:gdLst/>
              <a:ahLst/>
              <a:cxnLst/>
              <a:rect l="l" t="t" r="r" b="b"/>
              <a:pathLst>
                <a:path w="120000" h="120000" extrusionOk="0">
                  <a:moveTo>
                    <a:pt x="60000" y="0"/>
                  </a:moveTo>
                  <a:lnTo>
                    <a:pt x="60000" y="120000"/>
                  </a:lnTo>
                </a:path>
              </a:pathLst>
            </a:custGeom>
            <a:noFill/>
            <a:ln w="25400" cap="flat" cmpd="sng">
              <a:solidFill>
                <a:schemeClr val="accent3"/>
              </a:solidFill>
              <a:prstDash val="solid"/>
              <a:round/>
              <a:headEnd type="none" w="sm" len="sm"/>
              <a:tailEnd type="none" w="sm" len="sm"/>
            </a:ln>
          </p:spPr>
        </p:sp>
        <p:sp>
          <p:nvSpPr>
            <p:cNvPr id="172" name="Google Shape;172;p8"/>
            <p:cNvSpPr/>
            <p:nvPr/>
          </p:nvSpPr>
          <p:spPr>
            <a:xfrm>
              <a:off x="509916" y="1357602"/>
              <a:ext cx="934846" cy="296601"/>
            </a:xfrm>
            <a:custGeom>
              <a:avLst/>
              <a:gdLst/>
              <a:ahLst/>
              <a:cxnLst/>
              <a:rect l="l" t="t" r="r" b="b"/>
              <a:pathLst>
                <a:path w="120000" h="120000" extrusionOk="0">
                  <a:moveTo>
                    <a:pt x="120000" y="0"/>
                  </a:moveTo>
                  <a:lnTo>
                    <a:pt x="120000" y="81777"/>
                  </a:lnTo>
                  <a:lnTo>
                    <a:pt x="0" y="81777"/>
                  </a:lnTo>
                  <a:lnTo>
                    <a:pt x="0" y="120000"/>
                  </a:lnTo>
                </a:path>
              </a:pathLst>
            </a:custGeom>
            <a:noFill/>
            <a:ln w="25400" cap="flat" cmpd="sng">
              <a:solidFill>
                <a:srgbClr val="BF504D"/>
              </a:solidFill>
              <a:prstDash val="solid"/>
              <a:round/>
              <a:headEnd type="none" w="sm" len="sm"/>
              <a:tailEnd type="none" w="sm" len="sm"/>
            </a:ln>
          </p:spPr>
        </p:sp>
        <p:sp>
          <p:nvSpPr>
            <p:cNvPr id="173" name="Google Shape;173;p8"/>
            <p:cNvSpPr/>
            <p:nvPr/>
          </p:nvSpPr>
          <p:spPr>
            <a:xfrm>
              <a:off x="934846" y="710009"/>
              <a:ext cx="1019832" cy="64759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1048160" y="817658"/>
              <a:ext cx="1019832" cy="647593"/>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txBox="1"/>
            <p:nvPr/>
          </p:nvSpPr>
          <p:spPr>
            <a:xfrm>
              <a:off x="1067127" y="836625"/>
              <a:ext cx="981898" cy="60965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Construction Survey</a:t>
              </a:r>
              <a:endParaRPr sz="1200" b="0" i="0" u="none" strike="noStrike" cap="none">
                <a:solidFill>
                  <a:schemeClr val="dk1"/>
                </a:solidFill>
                <a:latin typeface="Calibri"/>
                <a:ea typeface="Calibri"/>
                <a:cs typeface="Calibri"/>
                <a:sym typeface="Calibri"/>
              </a:endParaRPr>
            </a:p>
          </p:txBody>
        </p:sp>
        <p:sp>
          <p:nvSpPr>
            <p:cNvPr id="176" name="Google Shape;176;p8"/>
            <p:cNvSpPr/>
            <p:nvPr/>
          </p:nvSpPr>
          <p:spPr>
            <a:xfrm>
              <a:off x="0" y="1654203"/>
              <a:ext cx="1019832" cy="64759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113314" y="1761852"/>
              <a:ext cx="1019832" cy="647593"/>
            </a:xfrm>
            <a:prstGeom prst="roundRect">
              <a:avLst>
                <a:gd name="adj" fmla="val 10000"/>
              </a:avLst>
            </a:prstGeom>
            <a:solidFill>
              <a:schemeClr val="lt1">
                <a:alpha val="89803"/>
              </a:schemeClr>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txBox="1"/>
            <p:nvPr/>
          </p:nvSpPr>
          <p:spPr>
            <a:xfrm>
              <a:off x="132281" y="1780819"/>
              <a:ext cx="981898" cy="60965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Construction staking</a:t>
              </a:r>
              <a:endParaRPr sz="1200" b="0" i="0" u="none" strike="noStrike" cap="none">
                <a:solidFill>
                  <a:schemeClr val="dk1"/>
                </a:solidFill>
                <a:latin typeface="Calibri"/>
                <a:ea typeface="Calibri"/>
                <a:cs typeface="Calibri"/>
                <a:sym typeface="Calibri"/>
              </a:endParaRPr>
            </a:p>
          </p:txBody>
        </p:sp>
        <p:sp>
          <p:nvSpPr>
            <p:cNvPr id="179" name="Google Shape;179;p8"/>
            <p:cNvSpPr/>
            <p:nvPr/>
          </p:nvSpPr>
          <p:spPr>
            <a:xfrm>
              <a:off x="0" y="2598398"/>
              <a:ext cx="1019832" cy="647593"/>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113314" y="2706047"/>
              <a:ext cx="1019832" cy="647593"/>
            </a:xfrm>
            <a:prstGeom prst="roundRect">
              <a:avLst>
                <a:gd name="adj" fmla="val 10000"/>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txBox="1"/>
            <p:nvPr/>
          </p:nvSpPr>
          <p:spPr>
            <a:xfrm>
              <a:off x="132281" y="2725014"/>
              <a:ext cx="981898" cy="60965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Reference Epoch Coordinates</a:t>
              </a:r>
              <a:endParaRPr sz="1200" b="0" i="0" u="none" strike="noStrike" cap="none">
                <a:solidFill>
                  <a:schemeClr val="dk1"/>
                </a:solidFill>
                <a:latin typeface="Calibri"/>
                <a:ea typeface="Calibri"/>
                <a:cs typeface="Calibri"/>
                <a:sym typeface="Calibri"/>
              </a:endParaRPr>
            </a:p>
          </p:txBody>
        </p:sp>
        <p:sp>
          <p:nvSpPr>
            <p:cNvPr id="182" name="Google Shape;182;p8"/>
            <p:cNvSpPr/>
            <p:nvPr/>
          </p:nvSpPr>
          <p:spPr>
            <a:xfrm>
              <a:off x="1869692" y="1654203"/>
              <a:ext cx="1019832" cy="64759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1983007" y="1761852"/>
              <a:ext cx="1019832" cy="647593"/>
            </a:xfrm>
            <a:prstGeom prst="roundRect">
              <a:avLst>
                <a:gd name="adj" fmla="val 10000"/>
              </a:avLst>
            </a:prstGeom>
            <a:solidFill>
              <a:schemeClr val="lt1">
                <a:alpha val="89803"/>
              </a:schemeClr>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txBox="1"/>
            <p:nvPr/>
          </p:nvSpPr>
          <p:spPr>
            <a:xfrm>
              <a:off x="2001974" y="1780819"/>
              <a:ext cx="981898" cy="60965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Control checks</a:t>
              </a:r>
              <a:endParaRPr sz="1200" b="0" i="0" u="none" strike="noStrike" cap="none">
                <a:solidFill>
                  <a:schemeClr val="dk1"/>
                </a:solidFill>
                <a:latin typeface="Calibri"/>
                <a:ea typeface="Calibri"/>
                <a:cs typeface="Calibri"/>
                <a:sym typeface="Calibri"/>
              </a:endParaRPr>
            </a:p>
          </p:txBody>
        </p:sp>
        <p:sp>
          <p:nvSpPr>
            <p:cNvPr id="185" name="Google Shape;185;p8"/>
            <p:cNvSpPr/>
            <p:nvPr/>
          </p:nvSpPr>
          <p:spPr>
            <a:xfrm>
              <a:off x="1246461" y="2598398"/>
              <a:ext cx="1019832" cy="647593"/>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1359776" y="2706047"/>
              <a:ext cx="1019832" cy="647593"/>
            </a:xfrm>
            <a:prstGeom prst="roundRect">
              <a:avLst>
                <a:gd name="adj" fmla="val 10000"/>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txBox="1"/>
            <p:nvPr/>
          </p:nvSpPr>
          <p:spPr>
            <a:xfrm>
              <a:off x="1378743" y="2725014"/>
              <a:ext cx="981898" cy="60965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Reference Epoch Coordinates</a:t>
              </a:r>
              <a:endParaRPr sz="1200" b="0" i="0" u="none" strike="noStrike" cap="none">
                <a:solidFill>
                  <a:schemeClr val="dk1"/>
                </a:solidFill>
                <a:latin typeface="Calibri"/>
                <a:ea typeface="Calibri"/>
                <a:cs typeface="Calibri"/>
                <a:sym typeface="Calibri"/>
              </a:endParaRPr>
            </a:p>
          </p:txBody>
        </p:sp>
        <p:sp>
          <p:nvSpPr>
            <p:cNvPr id="188" name="Google Shape;188;p8"/>
            <p:cNvSpPr/>
            <p:nvPr/>
          </p:nvSpPr>
          <p:spPr>
            <a:xfrm>
              <a:off x="2492923" y="2598398"/>
              <a:ext cx="1019832" cy="647593"/>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606237" y="2706047"/>
              <a:ext cx="1019832" cy="647593"/>
            </a:xfrm>
            <a:prstGeom prst="roundRect">
              <a:avLst>
                <a:gd name="adj" fmla="val 10000"/>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txBox="1"/>
            <p:nvPr/>
          </p:nvSpPr>
          <p:spPr>
            <a:xfrm>
              <a:off x="2625204" y="2725014"/>
              <a:ext cx="981898" cy="60965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libri"/>
                  <a:ea typeface="Calibri"/>
                  <a:cs typeface="Calibri"/>
                  <a:sym typeface="Calibri"/>
                </a:rPr>
                <a:t>Survey Epoch Coordinates</a:t>
              </a:r>
              <a:endParaRPr sz="1200" b="0" i="0" u="none" strike="noStrike" cap="none">
                <a:solidFill>
                  <a:schemeClr val="dk1"/>
                </a:solidFill>
                <a:latin typeface="Calibri"/>
                <a:ea typeface="Calibri"/>
                <a:cs typeface="Calibri"/>
                <a:sym typeface="Calibri"/>
              </a:endParaRPr>
            </a:p>
          </p:txBody>
        </p:sp>
      </p:grpSp>
      <p:sp>
        <p:nvSpPr>
          <p:cNvPr id="191" name="Google Shape;191;p8"/>
          <p:cNvSpPr txBox="1"/>
          <p:nvPr/>
        </p:nvSpPr>
        <p:spPr>
          <a:xfrm>
            <a:off x="457200" y="410931"/>
            <a:ext cx="8229600" cy="85725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400"/>
              <a:buFont typeface="Times New Roman"/>
              <a:buNone/>
            </a:pPr>
            <a:r>
              <a:rPr lang="en-US" sz="3400" b="1" i="0" u="none" strike="noStrike" cap="none">
                <a:solidFill>
                  <a:schemeClr val="dk1"/>
                </a:solidFill>
                <a:latin typeface="Times New Roman"/>
                <a:ea typeface="Times New Roman"/>
                <a:cs typeface="Times New Roman"/>
                <a:sym typeface="Times New Roman"/>
              </a:rPr>
              <a:t>Leveraging many types of Survey Data</a:t>
            </a:r>
            <a:endParaRPr sz="34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6"/>
        <p:cNvGrpSpPr/>
        <p:nvPr/>
      </p:nvGrpSpPr>
      <p:grpSpPr>
        <a:xfrm>
          <a:off x="0" y="0"/>
          <a:ext cx="0" cy="0"/>
          <a:chOff x="0" y="0"/>
          <a:chExt cx="0" cy="0"/>
        </a:xfrm>
      </p:grpSpPr>
      <p:pic>
        <p:nvPicPr>
          <p:cNvPr id="197" name="Google Shape;197;p9"/>
          <p:cNvPicPr preferRelativeResize="0"/>
          <p:nvPr/>
        </p:nvPicPr>
        <p:blipFill rotWithShape="1">
          <a:blip r:embed="rId3">
            <a:alphaModFix/>
          </a:blip>
          <a:srcRect t="1590"/>
          <a:stretch/>
        </p:blipFill>
        <p:spPr>
          <a:xfrm>
            <a:off x="6997" y="7434"/>
            <a:ext cx="7715250" cy="5061724"/>
          </a:xfrm>
          <a:prstGeom prst="rect">
            <a:avLst/>
          </a:prstGeom>
          <a:noFill/>
          <a:ln>
            <a:noFill/>
          </a:ln>
        </p:spPr>
      </p:pic>
      <p:sp>
        <p:nvSpPr>
          <p:cNvPr id="198" name="Google Shape;198;p9"/>
          <p:cNvSpPr/>
          <p:nvPr/>
        </p:nvSpPr>
        <p:spPr>
          <a:xfrm>
            <a:off x="0" y="4804946"/>
            <a:ext cx="9149494" cy="338554"/>
          </a:xfrm>
          <a:prstGeom prst="rect">
            <a:avLst/>
          </a:prstGeom>
          <a:solidFill>
            <a:srgbClr val="FFFFFF">
              <a:alpha val="6470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NOAA Lidar data, Loggerhead Key Lighthouse, Dry Tortugas, Florida </a:t>
            </a:r>
            <a:r>
              <a:rPr lang="en-US" sz="1500" b="0" i="1" u="none" strike="noStrike" cap="none">
                <a:solidFill>
                  <a:srgbClr val="000000"/>
                </a:solidFill>
                <a:latin typeface="Calibri"/>
                <a:ea typeface="Calibri"/>
                <a:cs typeface="Calibri"/>
                <a:sym typeface="Calibri"/>
              </a:rPr>
              <a:t>(Figure from NOS Facts/lidar online)</a:t>
            </a:r>
            <a:r>
              <a:rPr lang="en-US" sz="1500" b="1" i="0" u="none" strike="noStrike" cap="none">
                <a:solidFill>
                  <a:srgbClr val="000000"/>
                </a:solidFill>
                <a:latin typeface="Calibri"/>
                <a:ea typeface="Calibri"/>
                <a:cs typeface="Calibri"/>
                <a:sym typeface="Calibri"/>
              </a:rPr>
              <a:t> </a:t>
            </a:r>
            <a:endParaRPr sz="1500" b="1" i="0" u="none" strike="noStrike" cap="none">
              <a:solidFill>
                <a:srgbClr val="000000"/>
              </a:solidFill>
              <a:latin typeface="Calibri"/>
              <a:ea typeface="Calibri"/>
              <a:cs typeface="Calibri"/>
              <a:sym typeface="Calibri"/>
            </a:endParaRPr>
          </a:p>
        </p:txBody>
      </p:sp>
      <p:sp>
        <p:nvSpPr>
          <p:cNvPr id="199" name="Google Shape;199;p9"/>
          <p:cNvSpPr/>
          <p:nvPr/>
        </p:nvSpPr>
        <p:spPr>
          <a:xfrm>
            <a:off x="2357513" y="2686979"/>
            <a:ext cx="4434468" cy="1077218"/>
          </a:xfrm>
          <a:prstGeom prst="rect">
            <a:avLst/>
          </a:prstGeom>
          <a:solidFill>
            <a:srgbClr val="FFFFFF">
              <a:alpha val="64705"/>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a:solidFill>
                  <a:srgbClr val="000000"/>
                </a:solidFill>
                <a:latin typeface="Times New Roman"/>
                <a:ea typeface="Times New Roman"/>
                <a:cs typeface="Times New Roman"/>
                <a:sym typeface="Times New Roman"/>
              </a:rPr>
              <a:t>Transitioning Data into the Modernized NSRS</a:t>
            </a:r>
            <a:endParaRPr sz="3200" b="1" i="0" u="none" strike="noStrike" cap="none">
              <a:solidFill>
                <a:srgbClr val="000000"/>
              </a:solidFill>
              <a:latin typeface="Times New Roman"/>
              <a:ea typeface="Times New Roman"/>
              <a:cs typeface="Times New Roman"/>
              <a:sym typeface="Times New Roman"/>
            </a:endParaRPr>
          </a:p>
        </p:txBody>
      </p:sp>
      <p:grpSp>
        <p:nvGrpSpPr>
          <p:cNvPr id="200" name="Google Shape;200;p9"/>
          <p:cNvGrpSpPr/>
          <p:nvPr/>
        </p:nvGrpSpPr>
        <p:grpSpPr>
          <a:xfrm>
            <a:off x="7112935" y="303732"/>
            <a:ext cx="1859977" cy="4127094"/>
            <a:chOff x="40927" y="0"/>
            <a:chExt cx="1859977" cy="4127094"/>
          </a:xfrm>
        </p:grpSpPr>
        <p:sp>
          <p:nvSpPr>
            <p:cNvPr id="201" name="Google Shape;201;p9"/>
            <p:cNvSpPr/>
            <p:nvPr/>
          </p:nvSpPr>
          <p:spPr>
            <a:xfrm>
              <a:off x="43712" y="0"/>
              <a:ext cx="1857192" cy="1031773"/>
            </a:xfrm>
            <a:prstGeom prst="roundRect">
              <a:avLst>
                <a:gd name="adj" fmla="val 10000"/>
              </a:avLst>
            </a:prstGeom>
            <a:solidFill>
              <a:srgbClr val="0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txBox="1"/>
            <p:nvPr/>
          </p:nvSpPr>
          <p:spPr>
            <a:xfrm>
              <a:off x="73932" y="30220"/>
              <a:ext cx="1796752" cy="971333"/>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lt1"/>
                  </a:solidFill>
                  <a:latin typeface="Arial"/>
                  <a:ea typeface="Arial"/>
                  <a:cs typeface="Arial"/>
                  <a:sym typeface="Arial"/>
                </a:rPr>
                <a:t>Resurvey</a:t>
              </a:r>
              <a:endParaRPr sz="2400" b="0" i="0" u="none" strike="noStrike" cap="none">
                <a:solidFill>
                  <a:schemeClr val="lt1"/>
                </a:solidFill>
                <a:latin typeface="Arial"/>
                <a:ea typeface="Arial"/>
                <a:cs typeface="Arial"/>
                <a:sym typeface="Arial"/>
              </a:endParaRPr>
            </a:p>
          </p:txBody>
        </p:sp>
        <p:sp>
          <p:nvSpPr>
            <p:cNvPr id="203" name="Google Shape;203;p9"/>
            <p:cNvSpPr/>
            <p:nvPr/>
          </p:nvSpPr>
          <p:spPr>
            <a:xfrm rot="5406188">
              <a:off x="777458" y="1057568"/>
              <a:ext cx="386915" cy="464298"/>
            </a:xfrm>
            <a:prstGeom prst="rightArrow">
              <a:avLst>
                <a:gd name="adj1" fmla="val 60000"/>
                <a:gd name="adj2"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40927" y="1547660"/>
              <a:ext cx="1857192" cy="1031773"/>
            </a:xfrm>
            <a:prstGeom prst="roundRect">
              <a:avLst>
                <a:gd name="adj" fmla="val 10000"/>
              </a:avLst>
            </a:prstGeom>
            <a:solidFill>
              <a:srgbClr val="0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txBox="1"/>
            <p:nvPr/>
          </p:nvSpPr>
          <p:spPr>
            <a:xfrm>
              <a:off x="71147" y="1577880"/>
              <a:ext cx="1796752" cy="971333"/>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lt1"/>
                  </a:solidFill>
                  <a:latin typeface="Arial"/>
                  <a:ea typeface="Arial"/>
                  <a:cs typeface="Arial"/>
                  <a:sym typeface="Arial"/>
                </a:rPr>
                <a:t>Readjust</a:t>
              </a:r>
              <a:endParaRPr sz="2400" b="0" i="0" u="none" strike="noStrike" cap="none">
                <a:solidFill>
                  <a:schemeClr val="lt1"/>
                </a:solidFill>
                <a:latin typeface="Arial"/>
                <a:ea typeface="Arial"/>
                <a:cs typeface="Arial"/>
                <a:sym typeface="Arial"/>
              </a:endParaRPr>
            </a:p>
          </p:txBody>
        </p:sp>
        <p:sp>
          <p:nvSpPr>
            <p:cNvPr id="206" name="Google Shape;206;p9"/>
            <p:cNvSpPr/>
            <p:nvPr/>
          </p:nvSpPr>
          <p:spPr>
            <a:xfrm rot="5400000">
              <a:off x="776065" y="2605228"/>
              <a:ext cx="386915" cy="464298"/>
            </a:xfrm>
            <a:prstGeom prst="rightArrow">
              <a:avLst>
                <a:gd name="adj1" fmla="val 60000"/>
                <a:gd name="adj2"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40927" y="3095321"/>
              <a:ext cx="1857192" cy="1031773"/>
            </a:xfrm>
            <a:prstGeom prst="roundRect">
              <a:avLst>
                <a:gd name="adj" fmla="val 10000"/>
              </a:avLst>
            </a:prstGeom>
            <a:solidFill>
              <a:srgbClr val="0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txBox="1"/>
            <p:nvPr/>
          </p:nvSpPr>
          <p:spPr>
            <a:xfrm>
              <a:off x="71147" y="3125541"/>
              <a:ext cx="1796752" cy="971333"/>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lt1"/>
                  </a:solidFill>
                  <a:latin typeface="Arial"/>
                  <a:ea typeface="Arial"/>
                  <a:cs typeface="Arial"/>
                  <a:sym typeface="Arial"/>
                </a:rPr>
                <a:t>Transform</a:t>
              </a:r>
              <a:endParaRPr sz="2400" b="0" i="0" u="none" strike="noStrike" cap="none">
                <a:solidFill>
                  <a:schemeClr val="lt1"/>
                </a:solidFill>
                <a:latin typeface="Arial"/>
                <a:ea typeface="Arial"/>
                <a:cs typeface="Arial"/>
                <a:sym typeface="Arial"/>
              </a:endParaRPr>
            </a:p>
          </p:txBody>
        </p:sp>
      </p:grpSp>
      <p:cxnSp>
        <p:nvCxnSpPr>
          <p:cNvPr id="209" name="Google Shape;209;p9"/>
          <p:cNvCxnSpPr>
            <a:stCxn id="203" idx="1"/>
            <a:endCxn id="203" idx="3"/>
          </p:cNvCxnSpPr>
          <p:nvPr/>
        </p:nvCxnSpPr>
        <p:spPr>
          <a:xfrm flipH="1">
            <a:off x="8042671" y="1399992"/>
            <a:ext cx="600" cy="387000"/>
          </a:xfrm>
          <a:prstGeom prst="straightConnector1">
            <a:avLst/>
          </a:prstGeom>
          <a:noFill/>
          <a:ln w="28575" cap="flat" cmpd="sng">
            <a:solidFill>
              <a:srgbClr val="FFFFFF"/>
            </a:solidFill>
            <a:prstDash val="solid"/>
            <a:round/>
            <a:headEnd type="none" w="med" len="med"/>
            <a:tailEnd type="triangle" w="med" len="med"/>
          </a:ln>
        </p:spPr>
      </p:cxnSp>
      <p:cxnSp>
        <p:nvCxnSpPr>
          <p:cNvPr id="210" name="Google Shape;210;p9"/>
          <p:cNvCxnSpPr/>
          <p:nvPr/>
        </p:nvCxnSpPr>
        <p:spPr>
          <a:xfrm flipH="1">
            <a:off x="8042609" y="2933392"/>
            <a:ext cx="600" cy="387000"/>
          </a:xfrm>
          <a:prstGeom prst="straightConnector1">
            <a:avLst/>
          </a:prstGeom>
          <a:noFill/>
          <a:ln w="28575" cap="flat" cmpd="sng">
            <a:solidFill>
              <a:srgbClr val="FFFFFF"/>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2580</Words>
  <Application>Microsoft Office PowerPoint</Application>
  <PresentationFormat>On-screen Show (16:9)</PresentationFormat>
  <Paragraphs>213</Paragraphs>
  <Slides>13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13</vt:i4>
      </vt:variant>
    </vt:vector>
  </HeadingPairs>
  <TitlesOfParts>
    <vt:vector size="19" baseType="lpstr">
      <vt:lpstr>Arial</vt:lpstr>
      <vt:lpstr>Arial Rounded</vt:lpstr>
      <vt:lpstr>Calibri</vt:lpstr>
      <vt:lpstr>Times New Roman</vt:lpstr>
      <vt:lpstr>Wingdings</vt:lpstr>
      <vt:lpstr>Office Theme</vt:lpstr>
      <vt:lpstr>Modernized NSRS Use Cases</vt:lpstr>
      <vt:lpstr>PowerPoint Presentation</vt:lpstr>
      <vt:lpstr>PowerPoint Presentation</vt:lpstr>
      <vt:lpstr>Key Elements of each Use Case</vt:lpstr>
      <vt:lpstr>PowerPoint Presentation</vt:lpstr>
      <vt:lpstr>PowerPoint Presentation</vt:lpstr>
      <vt:lpstr>PowerPoint Presentation</vt:lpstr>
      <vt:lpstr>PowerPoint Presentation</vt:lpstr>
      <vt:lpstr>PowerPoint Presentation</vt:lpstr>
      <vt:lpstr>How NGS will support Data Transformation</vt:lpstr>
      <vt:lpstr>PowerPoint Presentation</vt:lpstr>
      <vt:lpstr>Leveraging the Modernized NSRS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Modernized NSRS Use Cases</dc:title>
  <dc:creator>Barbara Simmons</dc:creator>
  <cp:lastModifiedBy>Nicole Kinsman</cp:lastModifiedBy>
  <cp:revision>29</cp:revision>
  <dcterms:created xsi:type="dcterms:W3CDTF">2017-02-03T22:38:58Z</dcterms:created>
  <dcterms:modified xsi:type="dcterms:W3CDTF">2021-05-05T19:55:59Z</dcterms:modified>
</cp:coreProperties>
</file>