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699" r:id="rId2"/>
  </p:sldMasterIdLst>
  <p:notesMasterIdLst>
    <p:notesMasterId r:id="rId24"/>
  </p:notesMasterIdLst>
  <p:sldIdLst>
    <p:sldId id="363" r:id="rId3"/>
    <p:sldId id="394" r:id="rId4"/>
    <p:sldId id="551" r:id="rId5"/>
    <p:sldId id="552" r:id="rId6"/>
    <p:sldId id="553" r:id="rId7"/>
    <p:sldId id="541" r:id="rId8"/>
    <p:sldId id="544" r:id="rId9"/>
    <p:sldId id="547" r:id="rId10"/>
    <p:sldId id="549" r:id="rId11"/>
    <p:sldId id="569" r:id="rId12"/>
    <p:sldId id="555" r:id="rId13"/>
    <p:sldId id="556" r:id="rId14"/>
    <p:sldId id="557" r:id="rId15"/>
    <p:sldId id="563" r:id="rId16"/>
    <p:sldId id="564" r:id="rId17"/>
    <p:sldId id="565" r:id="rId18"/>
    <p:sldId id="566" r:id="rId19"/>
    <p:sldId id="567" r:id="rId20"/>
    <p:sldId id="568" r:id="rId21"/>
    <p:sldId id="570" r:id="rId22"/>
    <p:sldId id="574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77623D"/>
    <a:srgbClr val="808000"/>
    <a:srgbClr val="3333CC"/>
    <a:srgbClr val="FF00FF"/>
    <a:srgbClr val="000099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1" autoAdjust="0"/>
    <p:restoredTop sz="84477" autoAdjust="0"/>
  </p:normalViewPr>
  <p:slideViewPr>
    <p:cSldViewPr snapToGrid="0">
      <p:cViewPr varScale="1">
        <p:scale>
          <a:sx n="100" d="100"/>
          <a:sy n="100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D1935ED-465D-464E-A505-8791749C5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E07A8-300C-4B62-8894-9EC19A25DAE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E991E-4DCF-419E-872A-1E0A08BB469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38DEA-E25C-40AF-8BEC-F9E7B072D7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138DEA-E25C-40AF-8BEC-F9E7B072D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FF1EB7-48D0-4244-B994-DAA8D417C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431800" y="1171575"/>
            <a:ext cx="82042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dirty="0" smtClean="0"/>
              <a:t>An optimist's 20 year </a:t>
            </a:r>
          </a:p>
          <a:p>
            <a:pPr algn="ctr" eaLnBrk="1" hangingPunct="1">
              <a:defRPr/>
            </a:pPr>
            <a:r>
              <a:rPr lang="en-US" sz="3600" dirty="0" smtClean="0"/>
              <a:t>look-ahead at </a:t>
            </a:r>
          </a:p>
          <a:p>
            <a:pPr algn="ctr" eaLnBrk="1" hangingPunct="1">
              <a:defRPr/>
            </a:pPr>
            <a:r>
              <a:rPr lang="en-US" sz="3600" dirty="0" smtClean="0"/>
              <a:t>geodesy and geophysics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</a:rPr>
              <a:t/>
            </a:r>
            <a:br>
              <a:rPr lang="en-US" sz="18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</a:rPr>
            </a:br>
            <a:endParaRPr lang="en-US" sz="1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Dru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Smith, Chief 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Geodesist</a:t>
            </a:r>
          </a:p>
          <a:p>
            <a:pPr algn="ctr" eaLnBrk="1" hangingPunct="1">
              <a:defRPr/>
            </a:pP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NOAA’s National Geodetic Survey </a:t>
            </a:r>
            <a:b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38DEA-E25C-40AF-8BEC-F9E7B072D7A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next 20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…nonetheless, </a:t>
            </a:r>
            <a:r>
              <a:rPr lang="en-US" i="1" dirty="0" smtClean="0">
                <a:solidFill>
                  <a:srgbClr val="FF0000"/>
                </a:solidFill>
              </a:rPr>
              <a:t>from a practical standpoint</a:t>
            </a:r>
            <a:r>
              <a:rPr lang="en-US" dirty="0" smtClean="0"/>
              <a:t>, the surveying and mapping community continue to insist on using </a:t>
            </a:r>
            <a:r>
              <a:rPr lang="en-US" i="1" dirty="0" smtClean="0">
                <a:solidFill>
                  <a:srgbClr val="FF0000"/>
                </a:solidFill>
              </a:rPr>
              <a:t>static datums </a:t>
            </a:r>
            <a:r>
              <a:rPr lang="en-US" dirty="0" smtClean="0"/>
              <a:t>and generally ignoring Earth’s dynamic nature.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next 20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Budgets and politics will drive NASA and other space agencies to limit "</a:t>
            </a:r>
            <a:r>
              <a:rPr lang="en-US" dirty="0" err="1" smtClean="0"/>
              <a:t>exo</a:t>
            </a:r>
            <a:r>
              <a:rPr lang="en-US" dirty="0" smtClean="0"/>
              <a:t>-Earth" </a:t>
            </a:r>
          </a:p>
          <a:p>
            <a:pPr>
              <a:buNone/>
            </a:pPr>
            <a:r>
              <a:rPr lang="en-US" dirty="0" smtClean="0"/>
              <a:t>    work, instead focusing on low cost, </a:t>
            </a:r>
            <a:r>
              <a:rPr lang="en-US" i="1" dirty="0" smtClean="0">
                <a:solidFill>
                  <a:srgbClr val="FF0000"/>
                </a:solidFill>
              </a:rPr>
              <a:t>operational Earth-looking satellite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   monitoring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Example: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0523" y="5108027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GRACE: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325007" y="5712371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$120,000M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966952" y="5728138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Manned Mission to Mars: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97669" y="5018689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$70M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next 20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Military in-theater applications of a </a:t>
            </a:r>
            <a:r>
              <a:rPr lang="en-US" i="1" dirty="0" smtClean="0">
                <a:solidFill>
                  <a:srgbClr val="FF0000"/>
                </a:solidFill>
              </a:rPr>
              <a:t>world height system</a:t>
            </a:r>
            <a:r>
              <a:rPr lang="en-US" dirty="0" smtClean="0"/>
              <a:t> are in place already with EGM08.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Finer details of the gravity field are needed for </a:t>
            </a:r>
            <a:r>
              <a:rPr lang="en-US" i="1" dirty="0" smtClean="0">
                <a:solidFill>
                  <a:srgbClr val="FF0000"/>
                </a:solidFill>
              </a:rPr>
              <a:t>cm level </a:t>
            </a:r>
            <a:r>
              <a:rPr lang="en-US" i="1" dirty="0" err="1" smtClean="0">
                <a:solidFill>
                  <a:srgbClr val="FF0000"/>
                </a:solidFill>
              </a:rPr>
              <a:t>heighting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from GNSS and changes to the gravity field will be necessary for </a:t>
            </a:r>
            <a:r>
              <a:rPr lang="en-US" i="1" dirty="0" smtClean="0">
                <a:solidFill>
                  <a:srgbClr val="FF0000"/>
                </a:solidFill>
              </a:rPr>
              <a:t>climate monitoring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next 20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i="1" dirty="0" smtClean="0">
                <a:solidFill>
                  <a:srgbClr val="FF0000"/>
                </a:solidFill>
              </a:rPr>
              <a:t>Sea level rise </a:t>
            </a:r>
            <a:r>
              <a:rPr lang="en-US" dirty="0" smtClean="0"/>
              <a:t>will impact the majority of the world’s population.  First from an ecological standpoint, but in the century-long view, as an inundation problem.  Understanding this phenomenon is directly tied with </a:t>
            </a:r>
            <a:r>
              <a:rPr lang="en-US" i="1" dirty="0" smtClean="0">
                <a:solidFill>
                  <a:srgbClr val="FF0000"/>
                </a:solidFill>
              </a:rPr>
              <a:t>mitigating the political destabilizing impacts </a:t>
            </a:r>
            <a:r>
              <a:rPr lang="en-US" dirty="0" smtClean="0"/>
              <a:t>it will have.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next 20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   </a:t>
            </a:r>
            <a:r>
              <a:rPr lang="en-US" i="1" dirty="0" smtClean="0">
                <a:solidFill>
                  <a:srgbClr val="FF0000"/>
                </a:solidFill>
              </a:rPr>
              <a:t>Arctic sea ice will diminish significantly</a:t>
            </a:r>
            <a:r>
              <a:rPr lang="en-US" dirty="0" smtClean="0"/>
              <a:t>.  The Arctic ocean becomes a major travel route for both trade and military.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Accurate positioning at the pole (both with GNSS and inertial) will be necessary.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next 20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071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i="1" dirty="0" smtClean="0">
                <a:solidFill>
                  <a:srgbClr val="FF0000"/>
                </a:solidFill>
              </a:rPr>
              <a:t>Earthquake and Tsunami prediction improves, </a:t>
            </a:r>
            <a:r>
              <a:rPr lang="en-US" dirty="0" smtClean="0"/>
              <a:t>probably to the point of minutes of warning.  GGOS, GGP, and other global monitoring networks provide the key to “early” warning.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i="1" dirty="0" smtClean="0">
                <a:solidFill>
                  <a:srgbClr val="FF0000"/>
                </a:solidFill>
              </a:rPr>
              <a:t>Predicting an earthquake more than an hour in advance seems unlikely within 20 years.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next 20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i="1" dirty="0" smtClean="0">
                <a:solidFill>
                  <a:srgbClr val="FF0000"/>
                </a:solidFill>
              </a:rPr>
              <a:t>Non-GNSS navigation and positioning </a:t>
            </a:r>
            <a:r>
              <a:rPr lang="en-US" dirty="0" smtClean="0"/>
              <a:t>(indoors, underground, underwater) will be a major focus of research.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i="1" dirty="0" smtClean="0">
                <a:solidFill>
                  <a:srgbClr val="FF0000"/>
                </a:solidFill>
              </a:rPr>
              <a:t>Inertial</a:t>
            </a:r>
            <a:r>
              <a:rPr lang="en-US" dirty="0" smtClean="0"/>
              <a:t> navigation, accurate to sub-meter accuracies with </a:t>
            </a:r>
            <a:r>
              <a:rPr lang="en-US" i="1" dirty="0" smtClean="0">
                <a:solidFill>
                  <a:srgbClr val="FF0000"/>
                </a:solidFill>
              </a:rPr>
              <a:t>weeks between zero-velocity points</a:t>
            </a:r>
            <a:r>
              <a:rPr lang="en-US" dirty="0" smtClean="0"/>
              <a:t> should be developed.  </a:t>
            </a:r>
            <a:r>
              <a:rPr lang="en-US" i="1" dirty="0" smtClean="0">
                <a:solidFill>
                  <a:srgbClr val="FF0000"/>
                </a:solidFill>
              </a:rPr>
              <a:t>Multi-sensor fusion</a:t>
            </a:r>
            <a:r>
              <a:rPr lang="en-US" dirty="0" smtClean="0"/>
              <a:t> advances to sub-meter indoor navigation.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next 20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Atomic clocks improve in accuracy by </a:t>
            </a:r>
            <a:r>
              <a:rPr lang="en-US" i="1" dirty="0" smtClean="0">
                <a:solidFill>
                  <a:srgbClr val="FF0000"/>
                </a:solidFill>
              </a:rPr>
              <a:t>2 orders of magnitude</a:t>
            </a:r>
            <a:r>
              <a:rPr lang="en-US" dirty="0" smtClean="0"/>
              <a:t>, so that the observed relativistic effects on them allow </a:t>
            </a:r>
            <a:r>
              <a:rPr lang="en-US" i="1" dirty="0" smtClean="0">
                <a:solidFill>
                  <a:srgbClr val="FF0000"/>
                </a:solidFill>
              </a:rPr>
              <a:t>atomic clocks to serve as gravity potentiometers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If miniaturized, these clocks become field instruments, yielding gravity potential, and thus heights and </a:t>
            </a:r>
            <a:r>
              <a:rPr lang="en-US" dirty="0" smtClean="0"/>
              <a:t>thereby </a:t>
            </a:r>
            <a:r>
              <a:rPr lang="en-US" i="1" smtClean="0">
                <a:solidFill>
                  <a:srgbClr val="FF0000"/>
                </a:solidFill>
              </a:rPr>
              <a:t>alleviating many needs </a:t>
            </a:r>
            <a:r>
              <a:rPr lang="en-US" i="1" dirty="0" smtClean="0">
                <a:solidFill>
                  <a:srgbClr val="FF0000"/>
                </a:solidFill>
              </a:rPr>
              <a:t>for geoid models or geodetic leveling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2010 May 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NRC Workshop on NGA future directions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next 20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High accuracy EM radiation based scanning that combines the </a:t>
            </a:r>
            <a:r>
              <a:rPr lang="en-US" i="1" dirty="0" smtClean="0">
                <a:solidFill>
                  <a:srgbClr val="FF0000"/>
                </a:solidFill>
              </a:rPr>
              <a:t>accuracy of LIDAR </a:t>
            </a:r>
            <a:r>
              <a:rPr lang="en-US" dirty="0" smtClean="0"/>
              <a:t>with the </a:t>
            </a:r>
            <a:r>
              <a:rPr lang="en-US" i="1" dirty="0" smtClean="0">
                <a:solidFill>
                  <a:srgbClr val="FF0000"/>
                </a:solidFill>
              </a:rPr>
              <a:t>cloud penetration of IFSAR, </a:t>
            </a:r>
            <a:r>
              <a:rPr lang="en-US" dirty="0" smtClean="0"/>
              <a:t>if developed, becomes the gold standard mapping tool.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next 20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Progress in </a:t>
            </a:r>
            <a:r>
              <a:rPr lang="en-US" i="1" dirty="0" smtClean="0">
                <a:solidFill>
                  <a:srgbClr val="FF0000"/>
                </a:solidFill>
              </a:rPr>
              <a:t>quantum entanglement </a:t>
            </a:r>
            <a:r>
              <a:rPr lang="en-US" dirty="0" smtClean="0"/>
              <a:t>leads conclusively to either instantaneous or non-instantaneous transmission of information between two entangled points.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If non-instantaneous, then distance correlation is feasible and </a:t>
            </a:r>
            <a:r>
              <a:rPr lang="en-US" i="1" dirty="0" smtClean="0">
                <a:solidFill>
                  <a:srgbClr val="FF0000"/>
                </a:solidFill>
              </a:rPr>
              <a:t>QE becomes a distance measurement tool </a:t>
            </a:r>
            <a:r>
              <a:rPr lang="en-US" dirty="0" smtClean="0"/>
              <a:t>between any 2 points anywhere (underwater, outer space, inside, etc)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future of the past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to be confused w</a:t>
            </a:r>
            <a:r>
              <a:rPr lang="en-US" dirty="0" smtClean="0"/>
              <a:t>ith “the present”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/>
              <a:t>The future of today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upcoming work in geodesy and geophysics will be: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Optimal fusion of super-massive quantities of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to fold cutting edge new technologies into operational use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to get position to millimeters in real time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2010 May 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NRC Workshop on NGA future directions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upcoming work in geodesy and geophysics will be: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How to set up a long term Earth monitoring service, with geodesy as the foundation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to deal with a public that is increasingly “position capable” but ignorant of geodesy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2010 May 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NRC Workshop on NGA future directions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1963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01222" y="4486275"/>
            <a:ext cx="425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“…</a:t>
            </a:r>
            <a:r>
              <a:rPr lang="en-US" i="1" dirty="0" smtClean="0">
                <a:solidFill>
                  <a:srgbClr val="FF0000"/>
                </a:solidFill>
              </a:rPr>
              <a:t>geometric and physical </a:t>
            </a:r>
            <a:r>
              <a:rPr lang="en-US" dirty="0" smtClean="0"/>
              <a:t>geodesy have</a:t>
            </a:r>
          </a:p>
          <a:p>
            <a:r>
              <a:rPr lang="en-US" dirty="0" smtClean="0"/>
              <a:t>been united.”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99" y="1600200"/>
            <a:ext cx="29343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14775" y="1638300"/>
            <a:ext cx="468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IAG President C.A. Whitten on the </a:t>
            </a:r>
          </a:p>
          <a:p>
            <a:r>
              <a:rPr lang="en-US" sz="1800" dirty="0" smtClean="0"/>
              <a:t>Future of Geodesy: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158169" y="5133164"/>
            <a:ext cx="3894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“…</a:t>
            </a:r>
            <a:r>
              <a:rPr lang="en-US" i="1" dirty="0" smtClean="0">
                <a:solidFill>
                  <a:srgbClr val="FF0000"/>
                </a:solidFill>
              </a:rPr>
              <a:t>instruments measuring potentials</a:t>
            </a:r>
          </a:p>
          <a:p>
            <a:r>
              <a:rPr lang="en-US" dirty="0" smtClean="0"/>
              <a:t>for height.”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92597" y="2438197"/>
            <a:ext cx="443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“…</a:t>
            </a:r>
            <a:r>
              <a:rPr lang="en-US" i="1" dirty="0" smtClean="0">
                <a:solidFill>
                  <a:srgbClr val="FF0000"/>
                </a:solidFill>
              </a:rPr>
              <a:t>artificial satellites </a:t>
            </a:r>
            <a:r>
              <a:rPr lang="en-US" i="1" dirty="0" smtClean="0"/>
              <a:t>…used to determine </a:t>
            </a:r>
          </a:p>
          <a:p>
            <a:r>
              <a:rPr lang="en-US" i="1" dirty="0" smtClean="0"/>
              <a:t>the geometric reference framework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89355" y="3086708"/>
            <a:ext cx="454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“…</a:t>
            </a:r>
            <a:r>
              <a:rPr lang="en-US" i="1" dirty="0" smtClean="0"/>
              <a:t>coordinate system…referred to the true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center of the Earth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73661" y="3735219"/>
            <a:ext cx="4280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“…</a:t>
            </a:r>
            <a:r>
              <a:rPr lang="en-US" i="1" dirty="0" smtClean="0">
                <a:solidFill>
                  <a:srgbClr val="FF0000"/>
                </a:solidFill>
              </a:rPr>
              <a:t>lasers to measure distances </a:t>
            </a:r>
            <a:r>
              <a:rPr lang="en-US" i="1" dirty="0" smtClean="0"/>
              <a:t>between </a:t>
            </a:r>
          </a:p>
          <a:p>
            <a:r>
              <a:rPr lang="en-US" i="1" dirty="0" smtClean="0"/>
              <a:t>Points..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09975" y="2552700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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09975" y="3200400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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90925" y="3838575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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9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13" y="1590675"/>
            <a:ext cx="37084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14850" y="2781300"/>
            <a:ext cx="45031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“…the problem of </a:t>
            </a:r>
            <a:r>
              <a:rPr lang="en-US" i="1" dirty="0" smtClean="0">
                <a:solidFill>
                  <a:srgbClr val="FF0000"/>
                </a:solidFill>
              </a:rPr>
              <a:t>time-varying positioning</a:t>
            </a:r>
          </a:p>
          <a:p>
            <a:r>
              <a:rPr lang="en-US" dirty="0" smtClean="0"/>
              <a:t>will have to be faced on a systematic</a:t>
            </a:r>
          </a:p>
          <a:p>
            <a:r>
              <a:rPr lang="en-US" dirty="0" smtClean="0"/>
              <a:t>basis.”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1525" y="3648075"/>
            <a:ext cx="41713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“…the </a:t>
            </a:r>
            <a:r>
              <a:rPr lang="en-US" i="1" dirty="0" smtClean="0">
                <a:solidFill>
                  <a:srgbClr val="FF0000"/>
                </a:solidFill>
              </a:rPr>
              <a:t>difference between absolute and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relative positioning </a:t>
            </a:r>
            <a:r>
              <a:rPr lang="en-US" dirty="0" smtClean="0"/>
              <a:t>will eventually be</a:t>
            </a:r>
          </a:p>
          <a:p>
            <a:r>
              <a:rPr lang="en-US" dirty="0" smtClean="0"/>
              <a:t>nearly obliterated.”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9625" y="4562475"/>
            <a:ext cx="4224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“…as </a:t>
            </a:r>
            <a:r>
              <a:rPr lang="en-US" i="1" dirty="0" smtClean="0">
                <a:solidFill>
                  <a:srgbClr val="FF0000"/>
                </a:solidFill>
              </a:rPr>
              <a:t>better gyroscopes are developed</a:t>
            </a:r>
          </a:p>
          <a:p>
            <a:r>
              <a:rPr lang="en-US" dirty="0" smtClean="0"/>
              <a:t>inertial positioning systems will be able</a:t>
            </a:r>
          </a:p>
          <a:p>
            <a:r>
              <a:rPr lang="en-US" dirty="0" smtClean="0"/>
              <a:t>to operate for longer periods of time</a:t>
            </a:r>
          </a:p>
          <a:p>
            <a:r>
              <a:rPr lang="en-US" dirty="0" smtClean="0"/>
              <a:t>without unacceptable error growth.”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86275" y="1577907"/>
            <a:ext cx="397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NRC:  Committee on Geodesy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24375" y="2019300"/>
            <a:ext cx="375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“…the Transit Doppler system will..</a:t>
            </a:r>
          </a:p>
          <a:p>
            <a:r>
              <a:rPr lang="en-US" dirty="0" smtClean="0"/>
              <a:t>be replaced by…</a:t>
            </a:r>
            <a:r>
              <a:rPr lang="en-US" i="1" dirty="0" smtClean="0">
                <a:solidFill>
                  <a:srgbClr val="FF0000"/>
                </a:solidFill>
              </a:rPr>
              <a:t>GPS</a:t>
            </a:r>
            <a:r>
              <a:rPr lang="en-US" dirty="0" smtClean="0"/>
              <a:t>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29100" y="2124075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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72025" y="1771650"/>
            <a:ext cx="3251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Richard Langley on the </a:t>
            </a:r>
          </a:p>
          <a:p>
            <a:r>
              <a:rPr lang="en-US" sz="1800" dirty="0" smtClean="0"/>
              <a:t>Future of GPS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15" y="1771649"/>
            <a:ext cx="3944710" cy="424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48225" y="2857500"/>
            <a:ext cx="356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“2004:  $2000 and </a:t>
            </a:r>
            <a:r>
              <a:rPr lang="en-US" i="1" dirty="0" smtClean="0">
                <a:solidFill>
                  <a:srgbClr val="FF0000"/>
                </a:solidFill>
              </a:rPr>
              <a:t>a few minutes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gets you 1 cm</a:t>
            </a:r>
            <a:r>
              <a:rPr lang="en-US" dirty="0" smtClean="0"/>
              <a:t>…”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67225" y="2990850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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24425" y="3771900"/>
            <a:ext cx="3794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“2084:  $10 and </a:t>
            </a:r>
            <a:r>
              <a:rPr lang="en-US" i="1" dirty="0" smtClean="0">
                <a:solidFill>
                  <a:srgbClr val="FF0000"/>
                </a:solidFill>
              </a:rPr>
              <a:t>a few seconds gets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you 1 mm</a:t>
            </a:r>
            <a:r>
              <a:rPr lang="en-US" dirty="0" smtClean="0"/>
              <a:t>…”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458" y="1590675"/>
            <a:ext cx="30014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67175" y="2409825"/>
            <a:ext cx="46249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“… </a:t>
            </a:r>
            <a:r>
              <a:rPr lang="en-US" i="1" dirty="0" smtClean="0">
                <a:solidFill>
                  <a:srgbClr val="FF0000"/>
                </a:solidFill>
              </a:rPr>
              <a:t>a global geodetic reference frame </a:t>
            </a:r>
            <a:r>
              <a:rPr lang="en-US" dirty="0" smtClean="0"/>
              <a:t>may </a:t>
            </a:r>
          </a:p>
          <a:p>
            <a:r>
              <a:rPr lang="en-US" dirty="0" smtClean="0"/>
              <a:t>be with an accuracy in the </a:t>
            </a:r>
            <a:r>
              <a:rPr lang="en-US" dirty="0" err="1" smtClean="0"/>
              <a:t>millimetric</a:t>
            </a:r>
            <a:r>
              <a:rPr lang="en-US" dirty="0" smtClean="0"/>
              <a:t> range</a:t>
            </a:r>
          </a:p>
          <a:p>
            <a:r>
              <a:rPr lang="en-US" dirty="0" smtClean="0"/>
              <a:t>and a unified height datum, may be in the </a:t>
            </a:r>
          </a:p>
          <a:p>
            <a:r>
              <a:rPr lang="en-US" dirty="0" err="1" smtClean="0"/>
              <a:t>centimetric</a:t>
            </a:r>
            <a:r>
              <a:rPr lang="en-US" dirty="0" smtClean="0"/>
              <a:t> range.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9075" y="1616007"/>
            <a:ext cx="407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IAG President F. Sanso on the</a:t>
            </a:r>
          </a:p>
          <a:p>
            <a:r>
              <a:rPr lang="en-US" sz="1800" dirty="0" smtClean="0"/>
              <a:t>Future of Geodesy: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5" y="3543300"/>
            <a:ext cx="45801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“…the exponential law for the </a:t>
            </a:r>
            <a:r>
              <a:rPr lang="en-US" i="1" dirty="0" smtClean="0">
                <a:solidFill>
                  <a:srgbClr val="FF0000"/>
                </a:solidFill>
              </a:rPr>
              <a:t>development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of computing power</a:t>
            </a:r>
            <a:r>
              <a:rPr lang="en-US" dirty="0" smtClean="0"/>
              <a:t> has not yet exhausted </a:t>
            </a:r>
          </a:p>
          <a:p>
            <a:r>
              <a:rPr lang="en-US" dirty="0" smtClean="0"/>
              <a:t>its trend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48150" y="4457700"/>
            <a:ext cx="3837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“…</a:t>
            </a:r>
            <a:r>
              <a:rPr lang="en-US" dirty="0" err="1" smtClean="0"/>
              <a:t>modelling</a:t>
            </a:r>
            <a:r>
              <a:rPr lang="en-US" dirty="0" smtClean="0"/>
              <a:t> the </a:t>
            </a:r>
            <a:r>
              <a:rPr lang="en-US" i="1" dirty="0" smtClean="0">
                <a:solidFill>
                  <a:srgbClr val="FF0000"/>
                </a:solidFill>
              </a:rPr>
              <a:t>interactions of the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subsystems</a:t>
            </a:r>
            <a:r>
              <a:rPr lang="en-US" dirty="0" smtClean="0"/>
              <a:t> of the earth…”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276725" y="506786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“…new big challenge of </a:t>
            </a:r>
            <a:r>
              <a:rPr lang="en-US" i="1" dirty="0" smtClean="0">
                <a:solidFill>
                  <a:srgbClr val="FF0000"/>
                </a:solidFill>
              </a:rPr>
              <a:t>optimal combination of different huge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data sets</a:t>
            </a:r>
            <a:r>
              <a:rPr lang="en-US" dirty="0" smtClean="0"/>
              <a:t>…contributions to…</a:t>
            </a:r>
          </a:p>
          <a:p>
            <a:r>
              <a:rPr lang="en-US" dirty="0" smtClean="0"/>
              <a:t>mathematics in terms of interesting problems and advanced solutions…”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2006-7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823" y="1362075"/>
            <a:ext cx="2332879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5" y="1403827"/>
            <a:ext cx="2540340" cy="355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5245152"/>
            <a:ext cx="5086350" cy="109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4" y="1496219"/>
            <a:ext cx="3015025" cy="42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962400" y="209764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“…meet future requirements of a global society facing </a:t>
            </a:r>
            <a:r>
              <a:rPr lang="en-US" i="1" dirty="0" smtClean="0">
                <a:solidFill>
                  <a:srgbClr val="FF0000"/>
                </a:solidFill>
              </a:rPr>
              <a:t>increasing challenges on a changing planet</a:t>
            </a:r>
            <a:r>
              <a:rPr lang="en-US" dirty="0" smtClean="0"/>
              <a:t>…”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95725" y="1482657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Plag</a:t>
            </a:r>
            <a:r>
              <a:rPr lang="en-US" sz="1800" dirty="0" smtClean="0"/>
              <a:t> and Pearlman:</a:t>
            </a: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4017524" y="30290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“Many satellite missions are research-oriented, while </a:t>
            </a:r>
            <a:r>
              <a:rPr lang="en-US" i="1" dirty="0" smtClean="0">
                <a:solidFill>
                  <a:srgbClr val="FF0000"/>
                </a:solidFill>
              </a:rPr>
              <a:t>operational monitoring </a:t>
            </a:r>
            <a:r>
              <a:rPr lang="en-US" dirty="0" smtClean="0"/>
              <a:t>of many key indicators of the Earth system is insufficiently implemented.”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17523" y="43026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“…the </a:t>
            </a:r>
            <a:r>
              <a:rPr lang="en-US" i="1" dirty="0" smtClean="0">
                <a:solidFill>
                  <a:srgbClr val="FF0000"/>
                </a:solidFill>
              </a:rPr>
              <a:t>integration of [geodetic imaging] into the traditional point-based approach </a:t>
            </a:r>
            <a:r>
              <a:rPr lang="en-US" dirty="0" smtClean="0"/>
              <a:t>of geodesy poses a major challenge…”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next 20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GNSS will likely be pervasive (more so than today), with </a:t>
            </a:r>
            <a:r>
              <a:rPr lang="en-US" i="1" dirty="0" smtClean="0">
                <a:solidFill>
                  <a:srgbClr val="FF0000"/>
                </a:solidFill>
              </a:rPr>
              <a:t>sub-meter </a:t>
            </a:r>
            <a:r>
              <a:rPr lang="en-US" i="1" dirty="0" smtClean="0">
                <a:solidFill>
                  <a:srgbClr val="FF0000"/>
                </a:solidFill>
              </a:rPr>
              <a:t>instantaneous point </a:t>
            </a:r>
            <a:r>
              <a:rPr lang="en-US" i="1" dirty="0" smtClean="0">
                <a:solidFill>
                  <a:srgbClr val="FF0000"/>
                </a:solidFill>
              </a:rPr>
              <a:t>positioning</a:t>
            </a:r>
            <a:r>
              <a:rPr lang="en-US" dirty="0" smtClean="0"/>
              <a:t> likely and the need for large networks for </a:t>
            </a:r>
            <a:r>
              <a:rPr lang="en-US" i="1" dirty="0" smtClean="0">
                <a:solidFill>
                  <a:srgbClr val="FF0000"/>
                </a:solidFill>
              </a:rPr>
              <a:t>differential positioning going away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May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NRC Workshop on NGA future directions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GS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NGSPowerPointTemplate</Template>
  <TotalTime>50542</TotalTime>
  <Words>1117</Words>
  <Application>Microsoft Office PowerPoint</Application>
  <PresentationFormat>On-screen Show (4:3)</PresentationFormat>
  <Paragraphs>199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NGSPowerPointTemplate</vt:lpstr>
      <vt:lpstr>Office Theme</vt:lpstr>
      <vt:lpstr>Slide 1</vt:lpstr>
      <vt:lpstr>Outline</vt:lpstr>
      <vt:lpstr>1963 </vt:lpstr>
      <vt:lpstr>1985</vt:lpstr>
      <vt:lpstr>2001</vt:lpstr>
      <vt:lpstr>2003</vt:lpstr>
      <vt:lpstr>2006-7</vt:lpstr>
      <vt:lpstr>2009</vt:lpstr>
      <vt:lpstr>In the next 20 years…</vt:lpstr>
      <vt:lpstr>In the next 20 years…</vt:lpstr>
      <vt:lpstr>In the next 20 years…</vt:lpstr>
      <vt:lpstr>In the next 20 years…</vt:lpstr>
      <vt:lpstr>In the next 20 years…</vt:lpstr>
      <vt:lpstr>In the next 20 years…</vt:lpstr>
      <vt:lpstr>In the next 20 years…</vt:lpstr>
      <vt:lpstr>In the next 20 years…</vt:lpstr>
      <vt:lpstr>In the next 20 years…</vt:lpstr>
      <vt:lpstr>In the next 20 years…</vt:lpstr>
      <vt:lpstr>In the next 20 years…</vt:lpstr>
      <vt:lpstr>In conclusion…</vt:lpstr>
      <vt:lpstr>In conclusion…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Dru.Smith</dc:creator>
  <cp:lastModifiedBy>Dru Smith</cp:lastModifiedBy>
  <cp:revision>2099</cp:revision>
  <dcterms:created xsi:type="dcterms:W3CDTF">2007-03-19T16:14:20Z</dcterms:created>
  <dcterms:modified xsi:type="dcterms:W3CDTF">2010-05-14T18:38:30Z</dcterms:modified>
</cp:coreProperties>
</file>