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2" r:id="rId2"/>
    <p:sldMasterId id="2147483696" r:id="rId3"/>
    <p:sldMasterId id="2147483720" r:id="rId4"/>
  </p:sldMasterIdLst>
  <p:notesMasterIdLst>
    <p:notesMasterId r:id="rId36"/>
  </p:notesMasterIdLst>
  <p:sldIdLst>
    <p:sldId id="257" r:id="rId5"/>
    <p:sldId id="258" r:id="rId6"/>
    <p:sldId id="259" r:id="rId7"/>
    <p:sldId id="310" r:id="rId8"/>
    <p:sldId id="305" r:id="rId9"/>
    <p:sldId id="292" r:id="rId10"/>
    <p:sldId id="293" r:id="rId11"/>
    <p:sldId id="291" r:id="rId12"/>
    <p:sldId id="309" r:id="rId13"/>
    <p:sldId id="296" r:id="rId14"/>
    <p:sldId id="315" r:id="rId15"/>
    <p:sldId id="316" r:id="rId16"/>
    <p:sldId id="306" r:id="rId17"/>
    <p:sldId id="286" r:id="rId18"/>
    <p:sldId id="287" r:id="rId19"/>
    <p:sldId id="312" r:id="rId20"/>
    <p:sldId id="314" r:id="rId21"/>
    <p:sldId id="288" r:id="rId22"/>
    <p:sldId id="313" r:id="rId23"/>
    <p:sldId id="299" r:id="rId24"/>
    <p:sldId id="311" r:id="rId25"/>
    <p:sldId id="317" r:id="rId26"/>
    <p:sldId id="271" r:id="rId27"/>
    <p:sldId id="307" r:id="rId28"/>
    <p:sldId id="308" r:id="rId29"/>
    <p:sldId id="298" r:id="rId30"/>
    <p:sldId id="270" r:id="rId31"/>
    <p:sldId id="283" r:id="rId32"/>
    <p:sldId id="260" r:id="rId33"/>
    <p:sldId id="302" r:id="rId34"/>
    <p:sldId id="30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607" autoAdjust="0"/>
  </p:normalViewPr>
  <p:slideViewPr>
    <p:cSldViewPr snapToGrid="0">
      <p:cViewPr>
        <p:scale>
          <a:sx n="54" d="100"/>
          <a:sy n="54" d="100"/>
        </p:scale>
        <p:origin x="1757" y="6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when were geodetic marks set?</a:t>
            </a:r>
          </a:p>
          <a:p>
            <a:pPr algn="r">
              <a:defRPr sz="3200"/>
            </a:pPr>
            <a:r>
              <a:rPr lang="en-US" sz="3200"/>
              <a:t>midwest USA</a:t>
            </a:r>
          </a:p>
        </c:rich>
      </c:tx>
      <c:layout>
        <c:manualLayout>
          <c:xMode val="edge"/>
          <c:yMode val="edge"/>
          <c:x val="0.496395833333333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089757412308737"/>
          <c:y val="0.17171296296296296"/>
          <c:w val="0.79615056588626554"/>
          <c:h val="0.5606743948673083"/>
        </c:manualLayout>
      </c:layout>
      <c:areaChart>
        <c:grouping val="stacked"/>
        <c:varyColors val="0"/>
        <c:ser>
          <c:idx val="4"/>
          <c:order val="0"/>
          <c:tx>
            <c:strRef>
              <c:f>Sheet3!$F$1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Sheet3!$F$2:$F$15</c:f>
              <c:numCache>
                <c:formatCode>_(* #,##0_);_(* \(#,##0\);_(* "-"??_);_(@_)</c:formatCode>
                <c:ptCount val="14"/>
                <c:pt idx="0">
                  <c:v>1338</c:v>
                </c:pt>
                <c:pt idx="1">
                  <c:v>49</c:v>
                </c:pt>
                <c:pt idx="2">
                  <c:v>81</c:v>
                </c:pt>
                <c:pt idx="3">
                  <c:v>25</c:v>
                </c:pt>
                <c:pt idx="4">
                  <c:v>452</c:v>
                </c:pt>
                <c:pt idx="5">
                  <c:v>2470</c:v>
                </c:pt>
                <c:pt idx="6">
                  <c:v>1437</c:v>
                </c:pt>
                <c:pt idx="7">
                  <c:v>1045</c:v>
                </c:pt>
                <c:pt idx="8">
                  <c:v>2452</c:v>
                </c:pt>
                <c:pt idx="9">
                  <c:v>530</c:v>
                </c:pt>
                <c:pt idx="10">
                  <c:v>753</c:v>
                </c:pt>
                <c:pt idx="11">
                  <c:v>2182</c:v>
                </c:pt>
                <c:pt idx="12">
                  <c:v>27</c:v>
                </c:pt>
                <c:pt idx="1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0-4BDD-B9BC-35336E12BDC1}"/>
            </c:ext>
          </c:extLst>
        </c:ser>
        <c:ser>
          <c:idx val="3"/>
          <c:order val="1"/>
          <c:tx>
            <c:strRef>
              <c:f>Sheet3!$E$1</c:f>
              <c:strCache>
                <c:ptCount val="1"/>
                <c:pt idx="0">
                  <c:v>ND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Sheet3!$E$2:$E$15</c:f>
              <c:numCache>
                <c:formatCode>_(* #,##0_);_(* \(#,##0\);_(* "-"??_);_(@_)</c:formatCode>
                <c:ptCount val="14"/>
                <c:pt idx="0">
                  <c:v>460</c:v>
                </c:pt>
                <c:pt idx="1">
                  <c:v>69</c:v>
                </c:pt>
                <c:pt idx="2">
                  <c:v>8</c:v>
                </c:pt>
                <c:pt idx="3">
                  <c:v>475</c:v>
                </c:pt>
                <c:pt idx="4">
                  <c:v>138</c:v>
                </c:pt>
                <c:pt idx="5">
                  <c:v>3350</c:v>
                </c:pt>
                <c:pt idx="6">
                  <c:v>1208</c:v>
                </c:pt>
                <c:pt idx="7">
                  <c:v>726</c:v>
                </c:pt>
                <c:pt idx="8">
                  <c:v>4476</c:v>
                </c:pt>
                <c:pt idx="9">
                  <c:v>288</c:v>
                </c:pt>
                <c:pt idx="10">
                  <c:v>975</c:v>
                </c:pt>
                <c:pt idx="11">
                  <c:v>106</c:v>
                </c:pt>
                <c:pt idx="12">
                  <c:v>55</c:v>
                </c:pt>
                <c:pt idx="1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60-4BDD-B9BC-35336E12BDC1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Sheet3!$D$2:$D$15</c:f>
              <c:numCache>
                <c:formatCode>_(* #,##0_);_(* \(#,##0\);_(* "-"??_);_(@_)</c:formatCode>
                <c:ptCount val="14"/>
                <c:pt idx="0">
                  <c:v>452</c:v>
                </c:pt>
                <c:pt idx="1">
                  <c:v>48</c:v>
                </c:pt>
                <c:pt idx="2">
                  <c:v>74</c:v>
                </c:pt>
                <c:pt idx="3">
                  <c:v>11</c:v>
                </c:pt>
                <c:pt idx="4">
                  <c:v>0</c:v>
                </c:pt>
                <c:pt idx="5">
                  <c:v>2594</c:v>
                </c:pt>
                <c:pt idx="6">
                  <c:v>2428</c:v>
                </c:pt>
                <c:pt idx="7">
                  <c:v>1712</c:v>
                </c:pt>
                <c:pt idx="8">
                  <c:v>822</c:v>
                </c:pt>
                <c:pt idx="9">
                  <c:v>255</c:v>
                </c:pt>
                <c:pt idx="10">
                  <c:v>508</c:v>
                </c:pt>
                <c:pt idx="11">
                  <c:v>498</c:v>
                </c:pt>
                <c:pt idx="12">
                  <c:v>46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60-4BDD-B9BC-35336E12BDC1}"/>
            </c:ext>
          </c:extLst>
        </c:ser>
        <c:ser>
          <c:idx val="1"/>
          <c:order val="3"/>
          <c:tx>
            <c:strRef>
              <c:f>Sheet3!$C$1</c:f>
              <c:strCache>
                <c:ptCount val="1"/>
                <c:pt idx="0">
                  <c:v>MN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Sheet3!$C$2:$C$15</c:f>
              <c:numCache>
                <c:formatCode>_(* #,##0_);_(* \(#,##0\);_(* "-"??_);_(@_)</c:formatCode>
                <c:ptCount val="14"/>
                <c:pt idx="0">
                  <c:v>452</c:v>
                </c:pt>
                <c:pt idx="1">
                  <c:v>48</c:v>
                </c:pt>
                <c:pt idx="2">
                  <c:v>74</c:v>
                </c:pt>
                <c:pt idx="3">
                  <c:v>11</c:v>
                </c:pt>
                <c:pt idx="4">
                  <c:v>0</c:v>
                </c:pt>
                <c:pt idx="5">
                  <c:v>2594</c:v>
                </c:pt>
                <c:pt idx="6">
                  <c:v>2428</c:v>
                </c:pt>
                <c:pt idx="7">
                  <c:v>1712</c:v>
                </c:pt>
                <c:pt idx="8">
                  <c:v>822</c:v>
                </c:pt>
                <c:pt idx="9">
                  <c:v>255</c:v>
                </c:pt>
                <c:pt idx="10">
                  <c:v>508</c:v>
                </c:pt>
                <c:pt idx="11">
                  <c:v>498</c:v>
                </c:pt>
                <c:pt idx="12">
                  <c:v>46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60-4BDD-B9BC-35336E12BDC1}"/>
            </c:ext>
          </c:extLst>
        </c:ser>
        <c:ser>
          <c:idx val="0"/>
          <c:order val="4"/>
          <c:tx>
            <c:strRef>
              <c:f>Sheet3!$B$1</c:f>
              <c:strCache>
                <c:ptCount val="1"/>
                <c:pt idx="0">
                  <c:v>IA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  <a:effectLst/>
          </c:spPr>
          <c:cat>
            <c:strRef>
              <c:f>Sheet3!$A$2:$A$15</c:f>
              <c:strCache>
                <c:ptCount val="14"/>
                <c:pt idx="0">
                  <c:v>UNK</c:v>
                </c:pt>
                <c:pt idx="1">
                  <c:v>Pre-1900</c:v>
                </c:pt>
                <c:pt idx="2">
                  <c:v>1900-1909</c:v>
                </c:pt>
                <c:pt idx="3">
                  <c:v>1910-1919</c:v>
                </c:pt>
                <c:pt idx="4">
                  <c:v>1920-1929</c:v>
                </c:pt>
                <c:pt idx="5">
                  <c:v>1930-1939</c:v>
                </c:pt>
                <c:pt idx="6">
                  <c:v>1940-1949</c:v>
                </c:pt>
                <c:pt idx="7">
                  <c:v>1950-1959</c:v>
                </c:pt>
                <c:pt idx="8">
                  <c:v>1960-1969</c:v>
                </c:pt>
                <c:pt idx="9">
                  <c:v>1970-1979</c:v>
                </c:pt>
                <c:pt idx="10">
                  <c:v>1980-1989</c:v>
                </c:pt>
                <c:pt idx="11">
                  <c:v>1990-1999</c:v>
                </c:pt>
                <c:pt idx="12">
                  <c:v>2000-2009</c:v>
                </c:pt>
                <c:pt idx="13">
                  <c:v>2010-2019</c:v>
                </c:pt>
              </c:strCache>
            </c:strRef>
          </c:cat>
          <c:val>
            <c:numRef>
              <c:f>Sheet3!$B$2:$B$15</c:f>
              <c:numCache>
                <c:formatCode>_(* #,##0_);_(* \(#,##0\);_(* "-"??_);_(@_)</c:formatCode>
                <c:ptCount val="14"/>
                <c:pt idx="0">
                  <c:v>904</c:v>
                </c:pt>
                <c:pt idx="1">
                  <c:v>0</c:v>
                </c:pt>
                <c:pt idx="2">
                  <c:v>6</c:v>
                </c:pt>
                <c:pt idx="3">
                  <c:v>6</c:v>
                </c:pt>
                <c:pt idx="4">
                  <c:v>41</c:v>
                </c:pt>
                <c:pt idx="5">
                  <c:v>2400</c:v>
                </c:pt>
                <c:pt idx="6">
                  <c:v>960</c:v>
                </c:pt>
                <c:pt idx="7">
                  <c:v>282</c:v>
                </c:pt>
                <c:pt idx="8">
                  <c:v>384</c:v>
                </c:pt>
                <c:pt idx="9">
                  <c:v>491</c:v>
                </c:pt>
                <c:pt idx="10">
                  <c:v>277</c:v>
                </c:pt>
                <c:pt idx="11">
                  <c:v>63</c:v>
                </c:pt>
                <c:pt idx="12">
                  <c:v>56</c:v>
                </c:pt>
                <c:pt idx="13">
                  <c:v>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60-4BDD-B9BC-35336E12B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0064224"/>
        <c:axId val="450069472"/>
      </c:areaChart>
      <c:catAx>
        <c:axId val="450064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decade monumented,</a:t>
                </a:r>
                <a:r>
                  <a:rPr lang="en-US" sz="2400" baseline="0"/>
                  <a:t> per NGS datasheet</a:t>
                </a:r>
                <a:endParaRPr lang="en-US" sz="2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069472"/>
        <c:crosses val="autoZero"/>
        <c:auto val="1"/>
        <c:lblAlgn val="ctr"/>
        <c:lblOffset val="100"/>
        <c:noMultiLvlLbl val="0"/>
      </c:catAx>
      <c:valAx>
        <c:axId val="45006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# </a:t>
                </a:r>
                <a:r>
                  <a:rPr lang="en-US" sz="2400" dirty="0" err="1"/>
                  <a:t>monumented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"/>
              <c:y val="0.37351778944298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064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609714080690365"/>
          <c:y val="0.16646235951273211"/>
          <c:w val="0.12871058768368007"/>
          <c:h val="0.318866287547389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Are you aware that NGS will replace NAD83 and NAVD</a:t>
            </a:r>
            <a:r>
              <a:rPr lang="en-US" sz="1000" baseline="0"/>
              <a:t> 88 with new geometric and vertical datums?</a:t>
            </a:r>
            <a:endParaRPr lang="en-US" sz="10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3"/>
          <c:order val="0"/>
          <c:tx>
            <c:strRef>
              <c:f>Sheet1!$B$5</c:f>
              <c:strCache>
                <c:ptCount val="1"/>
                <c:pt idx="0">
                  <c:v>Not applicable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Sheet1!$C$1:$D$1</c:f>
              <c:numCache>
                <c:formatCode>m/d/yyyy</c:formatCode>
                <c:ptCount val="2"/>
                <c:pt idx="0">
                  <c:v>41548</c:v>
                </c:pt>
                <c:pt idx="1">
                  <c:v>42736</c:v>
                </c:pt>
              </c:numCache>
            </c:numRef>
          </c:cat>
          <c:val>
            <c:numRef>
              <c:f>Sheet1!$C$5:$D$5</c:f>
              <c:numCache>
                <c:formatCode>0%</c:formatCode>
                <c:ptCount val="2"/>
                <c:pt idx="0">
                  <c:v>7.0000000000000007E-2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89-415D-B0D7-06D85C9BFA7F}"/>
            </c:ext>
          </c:extLst>
        </c:ser>
        <c:ser>
          <c:idx val="2"/>
          <c:order val="1"/>
          <c:tx>
            <c:strRef>
              <c:f>Sheet1!$B$4</c:f>
              <c:strCache>
                <c:ptCount val="1"/>
                <c:pt idx="0">
                  <c:v>I am not at all aware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Sheet1!$C$1:$D$1</c:f>
              <c:numCache>
                <c:formatCode>m/d/yyyy</c:formatCode>
                <c:ptCount val="2"/>
                <c:pt idx="0">
                  <c:v>41548</c:v>
                </c:pt>
                <c:pt idx="1">
                  <c:v>42736</c:v>
                </c:pt>
              </c:numCache>
            </c:numRef>
          </c:cat>
          <c:val>
            <c:numRef>
              <c:f>Sheet1!$C$4:$D$4</c:f>
              <c:numCache>
                <c:formatCode>0%</c:formatCode>
                <c:ptCount val="2"/>
                <c:pt idx="0">
                  <c:v>0.28599999999999998</c:v>
                </c:pt>
                <c:pt idx="1">
                  <c:v>0.27300000000000002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89-415D-B0D7-06D85C9BFA7F}"/>
            </c:ext>
          </c:extLst>
        </c:ser>
        <c:ser>
          <c:idx val="1"/>
          <c:order val="2"/>
          <c:tx>
            <c:strRef>
              <c:f>Sheet1!$B$3</c:f>
              <c:strCache>
                <c:ptCount val="1"/>
                <c:pt idx="0">
                  <c:v>I am somewhat aware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Sheet1!$C$1:$D$1</c:f>
              <c:numCache>
                <c:formatCode>m/d/yyyy</c:formatCode>
                <c:ptCount val="2"/>
                <c:pt idx="0">
                  <c:v>41548</c:v>
                </c:pt>
                <c:pt idx="1">
                  <c:v>42736</c:v>
                </c:pt>
              </c:numCache>
            </c:numRef>
          </c:cat>
          <c:val>
            <c:numRef>
              <c:f>Sheet1!$C$3:$D$3</c:f>
              <c:numCache>
                <c:formatCode>0%</c:formatCode>
                <c:ptCount val="2"/>
                <c:pt idx="0">
                  <c:v>0.376</c:v>
                </c:pt>
                <c:pt idx="1">
                  <c:v>0.313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89-415D-B0D7-06D85C9BFA7F}"/>
            </c:ext>
          </c:extLst>
        </c:ser>
        <c:ser>
          <c:idx val="0"/>
          <c:order val="3"/>
          <c:tx>
            <c:strRef>
              <c:f>Sheet1!$B$2</c:f>
              <c:strCache>
                <c:ptCount val="1"/>
                <c:pt idx="0">
                  <c:v>I am very aware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Sheet1!$C$1:$D$1</c:f>
              <c:numCache>
                <c:formatCode>m/d/yyyy</c:formatCode>
                <c:ptCount val="2"/>
                <c:pt idx="0">
                  <c:v>41548</c:v>
                </c:pt>
                <c:pt idx="1">
                  <c:v>42736</c:v>
                </c:pt>
              </c:numCache>
            </c:numRef>
          </c:cat>
          <c:val>
            <c:numRef>
              <c:f>Sheet1!$C$2:$D$2</c:f>
              <c:numCache>
                <c:formatCode>0%</c:formatCode>
                <c:ptCount val="2"/>
                <c:pt idx="0">
                  <c:v>0.26600000000000001</c:v>
                </c:pt>
                <c:pt idx="1">
                  <c:v>0.33300000000000002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89-415D-B0D7-06D85C9BF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507216"/>
        <c:axId val="419507544"/>
      </c:areaChart>
      <c:dateAx>
        <c:axId val="41950721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507544"/>
        <c:crosses val="autoZero"/>
        <c:auto val="1"/>
        <c:lblOffset val="100"/>
        <c:baseTimeUnit val="years"/>
      </c:dateAx>
      <c:valAx>
        <c:axId val="4195075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507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DB0A52-C319-4DBE-B571-F6C03D9DEC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10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NAD83_epoch2010_to_IGS08_epoch2022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Horizontal change in meters from NAD 83 (2011) epoch 2010.00 to IGS08 epoch 2022.00. Represents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expecetd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 from NAD 83 to the new North American, Pacific, Caribbean, and Mariana terrestrial reference frames in 2022. Computed using HTDP v3.2.5.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51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74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63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5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60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40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13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  <a:ln w="9525">
            <a:miter lim="800000"/>
          </a:ln>
        </p:spPr>
      </p:sp>
      <p:sp>
        <p:nvSpPr>
          <p:cNvPr id="21507" name="Shape 13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25" tIns="46500" rIns="93025" bIns="46500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  <a:buSzPct val="25000"/>
            </a:pPr>
            <a:r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These high-level issues were all brought up in multiple presentations from our stakeholders at the Summit. </a:t>
            </a:r>
          </a:p>
          <a:p>
            <a:pPr>
              <a:spcBef>
                <a:spcPct val="0"/>
              </a:spcBef>
              <a:spcAft>
                <a:spcPct val="0"/>
              </a:spcAft>
              <a:buSzPct val="25000"/>
            </a:pPr>
            <a:r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They are consistent with what is included in the Summit Report. </a:t>
            </a:r>
          </a:p>
          <a:p>
            <a:pPr>
              <a:spcBef>
                <a:spcPct val="0"/>
              </a:spcBef>
              <a:spcAft>
                <a:spcPct val="0"/>
              </a:spcAft>
              <a:buSzPct val="25000"/>
            </a:pPr>
            <a:r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There were many other items that each stakeholder brought up that were more unique to his or her particular organization.</a:t>
            </a:r>
          </a:p>
        </p:txBody>
      </p:sp>
      <p:sp>
        <p:nvSpPr>
          <p:cNvPr id="21508" name="Shape 1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92E4D858-8798-4680-B0FE-2AABDCF7C575}" type="slidenum"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eaLnBrk="1" hangingPunct="1"/>
              <a:t>30</a:t>
            </a:fld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58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13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  <a:ln w="9525">
            <a:miter lim="800000"/>
          </a:ln>
        </p:spPr>
      </p:sp>
      <p:sp>
        <p:nvSpPr>
          <p:cNvPr id="21507" name="Shape 13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025" tIns="46500" rIns="93025" bIns="46500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  <a:buSzPct val="25000"/>
            </a:pPr>
            <a:r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These high-level issues were all brought up in multiple presentations from our stakeholders at the Summit. </a:t>
            </a:r>
          </a:p>
          <a:p>
            <a:pPr>
              <a:spcBef>
                <a:spcPct val="0"/>
              </a:spcBef>
              <a:spcAft>
                <a:spcPct val="0"/>
              </a:spcAft>
              <a:buSzPct val="25000"/>
            </a:pPr>
            <a:r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They are consistent with what is included in the Summit Report. </a:t>
            </a:r>
          </a:p>
          <a:p>
            <a:pPr>
              <a:spcBef>
                <a:spcPct val="0"/>
              </a:spcBef>
              <a:spcAft>
                <a:spcPct val="0"/>
              </a:spcAft>
              <a:buSzPct val="25000"/>
            </a:pPr>
            <a:r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There were many other items that each stakeholder brought up that were more unique to his or her particular organization.</a:t>
            </a:r>
          </a:p>
        </p:txBody>
      </p:sp>
      <p:sp>
        <p:nvSpPr>
          <p:cNvPr id="21508" name="Shape 1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92E4D858-8798-4680-B0FE-2AABDCF7C575}" type="slidenum"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eaLnBrk="1" hangingPunct="1"/>
              <a:t>31</a:t>
            </a:fld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6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</a:t>
            </a:r>
            <a:r>
              <a:rPr lang="en-US" baseline="0" dirty="0" smtClean="0"/>
              <a:t> are looking up! GNSS technologies simplify and improve access to and accuracy of our spatial reference system.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we can continue to leverage this technology to maintain the old </a:t>
            </a:r>
            <a:r>
              <a:rPr lang="en-US" baseline="0" dirty="0" err="1" smtClean="0"/>
              <a:t>datums</a:t>
            </a:r>
            <a:r>
              <a:rPr lang="en-US" baseline="0" dirty="0" smtClean="0"/>
              <a:t>, it makes sense to adopt GRAV-D results in an unpolluted form, and align it to modern global standards.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61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4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2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6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3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21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D38629A-565A-44EA-B547-9F6B3681D20B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28938" y="539750"/>
            <a:ext cx="3594100" cy="2697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3414713"/>
            <a:ext cx="6931025" cy="3233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800" b="1" smtClean="0"/>
              <a:t>ITRF</a:t>
            </a:r>
            <a:r>
              <a:rPr lang="en-US" altLang="en-US" sz="800" smtClean="0"/>
              <a:t> (International Terrestrial Reference Frame) just has an origin; take NAD83 shaped ellipsoid centered at the ITRF origin to derive ITRF97 ellipsoid heights.</a:t>
            </a:r>
          </a:p>
          <a:p>
            <a:pPr eaLnBrk="1" hangingPunct="1">
              <a:spcBef>
                <a:spcPct val="0"/>
              </a:spcBef>
            </a:pPr>
            <a:endParaRPr lang="en-US" altLang="en-US" sz="800" b="1" smtClean="0"/>
          </a:p>
          <a:p>
            <a:pPr eaLnBrk="1" hangingPunct="1">
              <a:spcBef>
                <a:spcPct val="0"/>
              </a:spcBef>
            </a:pPr>
            <a:r>
              <a:rPr lang="en-US" altLang="en-US" sz="800" b="1" smtClean="0"/>
              <a:t>Ellipsoid heights NAD83 vs. ITRF97</a:t>
            </a:r>
            <a:r>
              <a:rPr lang="en-US" altLang="en-US" sz="800" smtClean="0"/>
              <a:t> - Defined origins are best estimate of the center of mass; NAD83 is not geocentric.  Move origin; move ellipsoid surface as illustrated.</a:t>
            </a:r>
          </a:p>
          <a:p>
            <a:pPr eaLnBrk="1" hangingPunct="1">
              <a:spcBef>
                <a:spcPct val="0"/>
              </a:spcBef>
            </a:pPr>
            <a:endParaRPr lang="en-US" altLang="en-US" sz="80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800" b="1" smtClean="0"/>
              <a:t>Ellipsoid height differences</a:t>
            </a:r>
            <a:r>
              <a:rPr lang="en-US" altLang="en-US" sz="800" smtClean="0"/>
              <a:t> reflect the non-geocentricity of NAD83.</a:t>
            </a:r>
          </a:p>
          <a:p>
            <a:pPr eaLnBrk="1" hangingPunct="1">
              <a:spcBef>
                <a:spcPct val="0"/>
              </a:spcBef>
            </a:pPr>
            <a:endParaRPr lang="en-US" altLang="en-US" sz="800" smtClean="0"/>
          </a:p>
        </p:txBody>
      </p:sp>
    </p:spTree>
    <p:extLst>
      <p:ext uri="{BB962C8B-B14F-4D97-AF65-F5344CB8AC3E}">
        <p14:creationId xmlns:p14="http://schemas.microsoft.com/office/powerpoint/2010/main" val="2860778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NGS has not yet determined the co-definitional epoch between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IGSxx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four TRFs.  The epoch 2022.0 is for reference purposes only, and does not constitute a policy choice at this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2DB097E0-0D07-4328-9F76-9AE5E9EEF1A8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4ECF5524-5AE1-4C0E-86FE-209F7A2B1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8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05AEC29D-4000-4A48-9432-5A80B6EE2998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C2E4CE5-60F5-46DF-BBCC-D9C2C2874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0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1EDB75F0-19EB-445C-AA77-4421B46325D0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D970A05D-251F-4E86-856B-0F8D5CDE8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5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5B396-140F-4CB9-8A3B-5E1AA3F237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757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F5968-2192-4CB3-ABDB-EF83C119B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066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E48A0-8EA5-40AB-B229-3736D82F7E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996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8ECAC-42FE-46A5-A63C-1FC164514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357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1A877-000F-44F2-A34E-ED477B5F37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94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2213E-9E0B-4FCF-BD40-534EFCCD8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254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A9B20-142B-4CDE-B3D6-B0872C9C1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703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8B04A-8E39-4EE0-8A43-A2CCAB8E76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37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8A4C1120-DB47-4E6A-B776-C4DFDE4CED07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F436BE2A-DD90-41CB-88F4-EFDC5B6CF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687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DA881-67BA-4986-9876-D8BA85D061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812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9030F-1581-46CC-B179-8D91D4DEB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835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85D37-6751-43EB-B858-E6B98926AE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057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eader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66B1F-012C-4E31-AB14-A18E7992FC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593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9A303-B593-45E6-8920-67DA3337AB2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7005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64427-88BE-4288-AA80-6880B64195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771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3CB1C-6E9B-46EC-AE82-4CCAD0204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715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C463B-DC24-4D15-892B-CB6BEEB32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474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66EEE-DC84-4D1F-987F-3E776EDE92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169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FA99B-C703-4852-B2BB-2E440DC6F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9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9718A6BC-FE62-4DFD-800D-9A923B03AC51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5348FC1C-9FAC-42C6-A671-AF5F02CEC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77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481F-FB85-4082-8F56-F5DD5F0DA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653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712A-88EE-42EE-AF9E-C31EDED82A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849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75531-0A71-45B3-9CA1-F580700DA1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684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1F2C-908B-4A99-9DEA-158F5E8561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948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B097E0-0D07-4328-9F76-9AE5E9EEF1A8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5524-5AE1-4C0E-86FE-209F7A2B1F9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95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4C1120-DB47-4E6A-B776-C4DFDE4CED07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BE2A-DD90-41CB-88F4-EFDC5B6CF9D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757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8A6BC-FE62-4DFD-800D-9A923B03AC51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FC1C-9FAC-42C6-A671-AF5F02CEC5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794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BF6F5F-E5E7-405C-AFCF-6BCD5F088865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7E3-CF9D-4CCF-B04A-D9D503FC475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252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8F4EFC-94C7-46D3-AB1F-27A153FF4B70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0694-624E-4497-9346-82B2A7B2F26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603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689503-80AD-4F87-92B0-4CAE5B176896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3A4B-FE94-49CA-AE04-142D278598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29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F0BF6F5F-E5E7-405C-AFCF-6BCD5F088865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6D807E3-CF9D-4CCF-B04A-D9D503FC4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69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241184-4FBB-4112-BC20-1495CA07767A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0E6A-B97A-45BF-9354-180D2ED9FB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352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EE199B-1E8D-4892-A1B4-09F213FE92DB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1B67-9AC5-4103-BE2F-D56DB4FE45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41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DD72D-74BE-4B66-AD84-C6DFCEB76487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8B5F-2211-44F1-ACB4-26D7BCD03E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392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AEC29D-4000-4A48-9432-5A80B6EE2998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E4CE5-60F5-46DF-BBCC-D9C2C28749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1383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DB75F0-19EB-445C-AA77-4421B46325D0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0A05D-251F-4E86-856B-0F8D5CDE84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19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918F4EFC-94C7-46D3-AB1F-27A153FF4B70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15EF0694-624E-4497-9346-82B2A7B2F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7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88689503-80AD-4F87-92B0-4CAE5B176896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EC1A3A4B-FE94-49CA-AE04-142D27859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3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E8241184-4FBB-4112-BC20-1495CA07767A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2A0A0E6A-B97A-45BF-9354-180D2ED9F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18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5FEE199B-1E8D-4892-A1B4-09F213FE92DB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BDE31B67-9AC5-4103-BE2F-D56DB4FE4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24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fld id="{1F7DD72D-74BE-4B66-AD84-C6DFCEB76487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9C338B5F-2211-44F1-ACB4-26D7BCD03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95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432F9C-98D3-4E00-84F1-98CA8E8D56C1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CA038F7-C2D1-44BA-A135-71B31C4C94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01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F1A3CFE-56D5-4C6D-89F5-7B40DDCF9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0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February 8,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Coastal GeoTools, North Charleston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364AD10C-D981-4890-9ADD-2AB209C9B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C:\Users\jeremy.mchugh\Pictures\geodesy.noaa.gov slide background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58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Gill Sans MT" pitchFamily="34" charset="0"/>
          <a:ea typeface="MS PGothic" pitchFamily="34" charset="-128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ill Sans MT" pitchFamily="34" charset="0"/>
          <a:ea typeface="MS PGothic" pitchFamily="34" charset="-128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432F9C-98D3-4E00-84F1-98CA8E8D56C1}" type="datetimeFigureOut">
              <a:rPr lang="en-US" smtClean="0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038F7-C2D1-44BA-A135-71B31C4C941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07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2015GeospatialSummit/" TargetMode="External"/><Relationship Id="rId2" Type="http://schemas.openxmlformats.org/officeDocument/2006/relationships/hyperlink" Target="https://geodesy.noaa.gov/2010Summit/" TargetMode="Externa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hyperlink" Target="https://geodesy.noaa.gov/geospatial-summi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datums/newdatum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hyperlink" Target="https://geodesy.noaa.gov/INFO/subscribe.shtml" TargetMode="Externa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90663" y="2265760"/>
            <a:ext cx="615315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rgbClr val="000000"/>
                </a:solidFill>
                <a:latin typeface="arial" panose="020B0604020202020204" pitchFamily="34" charset="0"/>
              </a:rPr>
              <a:t>Introduction to Modernizing the National Spatial Reference System</a:t>
            </a:r>
            <a:endParaRPr lang="en-US" sz="27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>Dru Smith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>Joe </a:t>
            </a:r>
            <a:r>
              <a:rPr lang="en-US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>Evjen</a:t>
            </a:r>
            <a:endParaRPr lang="en-US" sz="12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>45 </a:t>
            </a: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>minutes</a:t>
            </a:r>
            <a:r>
              <a:rPr lang="en-US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rPr>
            </a:br>
            <a:endParaRPr lang="en-US" sz="135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alibri"/>
              </a:rPr>
              <a:t>April 24, 2017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alibri"/>
              </a:rPr>
              <a:t>2017 Geospatial Summit </a:t>
            </a:r>
            <a:endParaRPr lang="en-US" dirty="0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57213" indent="-214313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57250" indent="-171450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200150" indent="-171450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543050" indent="-171450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16A0AA-7C4D-4AA7-BA44-EB6D48F200B1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NAVD </a:t>
            </a:r>
            <a:r>
              <a:rPr lang="en-US" sz="3000" dirty="0"/>
              <a:t>88 </a:t>
            </a:r>
            <a:r>
              <a:rPr lang="en-US" sz="3000" dirty="0"/>
              <a:t>is not alone</a:t>
            </a:r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30353"/>
            <a:ext cx="8229600" cy="3781824"/>
          </a:xfrm>
        </p:spPr>
        <p:txBody>
          <a:bodyPr/>
          <a:lstStyle/>
          <a:p>
            <a:r>
              <a:rPr lang="en-US" sz="1800" dirty="0"/>
              <a:t>NAVD 88	North American Vertical Datum of 1988</a:t>
            </a:r>
          </a:p>
          <a:p>
            <a:r>
              <a:rPr lang="en-US" sz="1800" dirty="0"/>
              <a:t>PRVD02		Puerto Rico Vertical Datum of 2002</a:t>
            </a:r>
          </a:p>
          <a:p>
            <a:r>
              <a:rPr lang="en-US" sz="1800" dirty="0"/>
              <a:t>ASVD02		American Samoa Vertical Datum of 2002</a:t>
            </a:r>
          </a:p>
          <a:p>
            <a:r>
              <a:rPr lang="en-US" sz="1800" dirty="0"/>
              <a:t>NMVD03	Northern Marianas Vertical Datum of 2003, 3 each</a:t>
            </a:r>
          </a:p>
          <a:p>
            <a:r>
              <a:rPr lang="en-US" sz="1800" dirty="0"/>
              <a:t>GUVD04	Guam Vertical Datum of 2004 </a:t>
            </a:r>
          </a:p>
          <a:p>
            <a:r>
              <a:rPr lang="en-US" sz="1800" dirty="0"/>
              <a:t>VIVD09		Virgin Islands Vertical Datum of 2009, 3 each</a:t>
            </a:r>
          </a:p>
          <a:p>
            <a:r>
              <a:rPr lang="en-US" sz="1800" dirty="0" smtClean="0"/>
              <a:t>Hawaii …</a:t>
            </a:r>
            <a:r>
              <a:rPr lang="en-US" sz="1800" dirty="0"/>
              <a:t>	</a:t>
            </a:r>
            <a:r>
              <a:rPr lang="en-US" sz="1800" dirty="0" smtClean="0"/>
              <a:t>Hawaiian </a:t>
            </a:r>
            <a:r>
              <a:rPr lang="en-US" sz="1800" dirty="0"/>
              <a:t>Islands Vertical </a:t>
            </a:r>
            <a:r>
              <a:rPr lang="en-US" sz="1800" dirty="0" smtClean="0"/>
              <a:t>Datum (coming soon)</a:t>
            </a:r>
            <a:endParaRPr lang="en-US" sz="1800" dirty="0"/>
          </a:p>
          <a:p>
            <a:r>
              <a:rPr lang="en-US" sz="1800" dirty="0"/>
              <a:t>various		local </a:t>
            </a:r>
            <a:r>
              <a:rPr lang="en-US" sz="1800" dirty="0" err="1"/>
              <a:t>datums</a:t>
            </a:r>
            <a:r>
              <a:rPr lang="en-US" sz="1800" dirty="0"/>
              <a:t>, as national datum is inaccessible</a:t>
            </a:r>
          </a:p>
          <a:p>
            <a:r>
              <a:rPr lang="en-US" sz="1800" dirty="0"/>
              <a:t>IGLD 85		International Great Lakes Datum of 1985</a:t>
            </a:r>
          </a:p>
          <a:p>
            <a:r>
              <a:rPr lang="en-US" sz="1800" dirty="0"/>
              <a:t>IGSN71		gravity dataset</a:t>
            </a:r>
          </a:p>
          <a:p>
            <a:r>
              <a:rPr lang="en-US" sz="1800" dirty="0"/>
              <a:t>GEOID12B	geoid undulations</a:t>
            </a:r>
          </a:p>
          <a:p>
            <a:r>
              <a:rPr lang="en-US" sz="1800" dirty="0"/>
              <a:t>DEFLEC12B	deflection of the vertical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 rot="19319665">
            <a:off x="1418901" y="2528713"/>
            <a:ext cx="6773970" cy="1785104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  <a:t>one vertical datum</a:t>
            </a:r>
            <a:endParaRPr lang="en-US" sz="66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pole-to-equator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06795" cy="6857999"/>
          </a:xfrm>
        </p:spPr>
      </p:pic>
    </p:spTree>
    <p:extLst>
      <p:ext uri="{BB962C8B-B14F-4D97-AF65-F5344CB8AC3E}">
        <p14:creationId xmlns:p14="http://schemas.microsoft.com/office/powerpoint/2010/main" val="31174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06795" cy="6857999"/>
          </a:xfrm>
        </p:spPr>
      </p:pic>
    </p:spTree>
    <p:extLst>
      <p:ext uri="{BB962C8B-B14F-4D97-AF65-F5344CB8AC3E}">
        <p14:creationId xmlns:p14="http://schemas.microsoft.com/office/powerpoint/2010/main" val="2030558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7"/>
          <p:cNvSpPr>
            <a:spLocks noChangeShapeType="1"/>
          </p:cNvSpPr>
          <p:nvPr/>
        </p:nvSpPr>
        <p:spPr bwMode="auto">
          <a:xfrm>
            <a:off x="1709738" y="5205413"/>
            <a:ext cx="5910262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Arc 8"/>
          <p:cNvSpPr>
            <a:spLocks/>
          </p:cNvSpPr>
          <p:nvPr/>
        </p:nvSpPr>
        <p:spPr bwMode="auto">
          <a:xfrm flipH="1">
            <a:off x="-3429000" y="1355725"/>
            <a:ext cx="5403850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Line 3"/>
          <p:cNvSpPr>
            <a:spLocks noChangeShapeType="1"/>
          </p:cNvSpPr>
          <p:nvPr/>
        </p:nvSpPr>
        <p:spPr bwMode="auto">
          <a:xfrm flipH="1" flipV="1">
            <a:off x="644525" y="1143000"/>
            <a:ext cx="306388" cy="46386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Arc 5"/>
          <p:cNvSpPr>
            <a:spLocks/>
          </p:cNvSpPr>
          <p:nvPr/>
        </p:nvSpPr>
        <p:spPr bwMode="auto">
          <a:xfrm>
            <a:off x="950913" y="1644650"/>
            <a:ext cx="5402262" cy="38481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 flipH="1" flipV="1">
            <a:off x="1963738" y="1066800"/>
            <a:ext cx="1587" cy="43322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Arc 8"/>
          <p:cNvSpPr>
            <a:spLocks/>
          </p:cNvSpPr>
          <p:nvPr/>
        </p:nvSpPr>
        <p:spPr bwMode="auto">
          <a:xfrm>
            <a:off x="1963738" y="1355725"/>
            <a:ext cx="5402262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Line 10"/>
          <p:cNvSpPr>
            <a:spLocks noChangeShapeType="1"/>
          </p:cNvSpPr>
          <p:nvPr/>
        </p:nvSpPr>
        <p:spPr bwMode="auto">
          <a:xfrm flipV="1">
            <a:off x="5086350" y="1468438"/>
            <a:ext cx="1266825" cy="1522412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0" name="Line 11"/>
          <p:cNvSpPr>
            <a:spLocks noChangeShapeType="1"/>
          </p:cNvSpPr>
          <p:nvPr/>
        </p:nvSpPr>
        <p:spPr bwMode="auto">
          <a:xfrm flipV="1">
            <a:off x="5734050" y="1487488"/>
            <a:ext cx="590550" cy="95091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Freeform 12"/>
          <p:cNvSpPr>
            <a:spLocks/>
          </p:cNvSpPr>
          <p:nvPr/>
        </p:nvSpPr>
        <p:spPr bwMode="auto">
          <a:xfrm>
            <a:off x="5197475" y="2859088"/>
            <a:ext cx="122238" cy="258762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Freeform 13"/>
          <p:cNvSpPr>
            <a:spLocks/>
          </p:cNvSpPr>
          <p:nvPr/>
        </p:nvSpPr>
        <p:spPr bwMode="auto">
          <a:xfrm>
            <a:off x="5830888" y="2305050"/>
            <a:ext cx="120650" cy="228600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Freeform 14"/>
          <p:cNvSpPr>
            <a:spLocks/>
          </p:cNvSpPr>
          <p:nvPr/>
        </p:nvSpPr>
        <p:spPr bwMode="auto">
          <a:xfrm>
            <a:off x="5092700" y="1219200"/>
            <a:ext cx="1978025" cy="1162050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Oval 15"/>
          <p:cNvSpPr>
            <a:spLocks noChangeArrowheads="1"/>
          </p:cNvSpPr>
          <p:nvPr/>
        </p:nvSpPr>
        <p:spPr bwMode="auto">
          <a:xfrm>
            <a:off x="6324600" y="1387475"/>
            <a:ext cx="84138" cy="112713"/>
          </a:xfrm>
          <a:prstGeom prst="ellipse">
            <a:avLst/>
          </a:prstGeom>
          <a:solidFill>
            <a:schemeClr val="tx1"/>
          </a:solidFill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575" name="Text Box 17"/>
          <p:cNvSpPr txBox="1">
            <a:spLocks noChangeArrowheads="1"/>
          </p:cNvSpPr>
          <p:nvPr/>
        </p:nvSpPr>
        <p:spPr bwMode="auto">
          <a:xfrm>
            <a:off x="1333500" y="5599113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 83</a:t>
            </a:r>
          </a:p>
        </p:txBody>
      </p:sp>
      <p:sp>
        <p:nvSpPr>
          <p:cNvPr id="66576" name="Text Box 18"/>
          <p:cNvSpPr txBox="1">
            <a:spLocks noChangeArrowheads="1"/>
          </p:cNvSpPr>
          <p:nvPr/>
        </p:nvSpPr>
        <p:spPr bwMode="auto">
          <a:xfrm>
            <a:off x="1355725" y="5807075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</a:p>
        </p:txBody>
      </p:sp>
      <p:sp>
        <p:nvSpPr>
          <p:cNvPr id="66577" name="Text Box 19"/>
          <p:cNvSpPr txBox="1">
            <a:spLocks noChangeArrowheads="1"/>
          </p:cNvSpPr>
          <p:nvPr/>
        </p:nvSpPr>
        <p:spPr bwMode="auto">
          <a:xfrm>
            <a:off x="2355813" y="4521785"/>
            <a:ext cx="7954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IGS </a:t>
            </a:r>
            <a:r>
              <a:rPr lang="en-US" altLang="en-US" sz="1600" b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altLang="en-US" sz="16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78" name="Text Box 20"/>
          <p:cNvSpPr txBox="1">
            <a:spLocks noChangeArrowheads="1"/>
          </p:cNvSpPr>
          <p:nvPr/>
        </p:nvSpPr>
        <p:spPr bwMode="auto">
          <a:xfrm>
            <a:off x="2286000" y="4725988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</a:p>
        </p:txBody>
      </p:sp>
      <p:sp>
        <p:nvSpPr>
          <p:cNvPr id="66579" name="Line 21"/>
          <p:cNvSpPr>
            <a:spLocks noChangeShapeType="1"/>
          </p:cNvSpPr>
          <p:nvPr/>
        </p:nvSpPr>
        <p:spPr bwMode="auto">
          <a:xfrm flipH="1" flipV="1">
            <a:off x="1006475" y="5546725"/>
            <a:ext cx="379413" cy="3206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Line 22"/>
          <p:cNvSpPr>
            <a:spLocks noChangeShapeType="1"/>
          </p:cNvSpPr>
          <p:nvPr/>
        </p:nvSpPr>
        <p:spPr bwMode="auto">
          <a:xfrm flipH="1">
            <a:off x="2005013" y="4803775"/>
            <a:ext cx="352425" cy="3524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1" name="Text Box 23"/>
          <p:cNvSpPr txBox="1">
            <a:spLocks noChangeArrowheads="1"/>
          </p:cNvSpPr>
          <p:nvPr/>
        </p:nvSpPr>
        <p:spPr bwMode="auto">
          <a:xfrm>
            <a:off x="7161213" y="1925638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Earth’s</a:t>
            </a:r>
          </a:p>
        </p:txBody>
      </p:sp>
      <p:sp>
        <p:nvSpPr>
          <p:cNvPr id="66582" name="Text Box 24"/>
          <p:cNvSpPr txBox="1">
            <a:spLocks noChangeArrowheads="1"/>
          </p:cNvSpPr>
          <p:nvPr/>
        </p:nvSpPr>
        <p:spPr bwMode="auto">
          <a:xfrm>
            <a:off x="7113588" y="2212975"/>
            <a:ext cx="85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</p:txBody>
      </p:sp>
      <p:sp>
        <p:nvSpPr>
          <p:cNvPr id="66583" name="Text Box 25"/>
          <p:cNvSpPr txBox="1">
            <a:spLocks noChangeArrowheads="1"/>
          </p:cNvSpPr>
          <p:nvPr/>
        </p:nvSpPr>
        <p:spPr bwMode="auto">
          <a:xfrm>
            <a:off x="5370513" y="1809750"/>
            <a:ext cx="496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00" b="1" baseline="-2500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en-US" altLang="en-US" sz="2000" b="1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84" name="Text Box 26"/>
          <p:cNvSpPr txBox="1">
            <a:spLocks noChangeArrowheads="1"/>
          </p:cNvSpPr>
          <p:nvPr/>
        </p:nvSpPr>
        <p:spPr bwMode="auto">
          <a:xfrm>
            <a:off x="6056131" y="1752570"/>
            <a:ext cx="497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000" b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00" b="1" baseline="-250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altLang="en-US" sz="20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85" name="Arc 5"/>
          <p:cNvSpPr>
            <a:spLocks/>
          </p:cNvSpPr>
          <p:nvPr/>
        </p:nvSpPr>
        <p:spPr bwMode="auto">
          <a:xfrm flipV="1">
            <a:off x="952500" y="5486400"/>
            <a:ext cx="5402263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6" name="Arc 5"/>
          <p:cNvSpPr>
            <a:spLocks/>
          </p:cNvSpPr>
          <p:nvPr/>
        </p:nvSpPr>
        <p:spPr bwMode="auto">
          <a:xfrm flipH="1">
            <a:off x="-4999038" y="1646238"/>
            <a:ext cx="5945188" cy="38481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7" name="Arc 8"/>
          <p:cNvSpPr>
            <a:spLocks/>
          </p:cNvSpPr>
          <p:nvPr/>
        </p:nvSpPr>
        <p:spPr bwMode="auto">
          <a:xfrm flipV="1">
            <a:off x="1965325" y="5197475"/>
            <a:ext cx="5402263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" name="AutoShape 9"/>
          <p:cNvCxnSpPr>
            <a:cxnSpLocks noChangeShapeType="1"/>
          </p:cNvCxnSpPr>
          <p:nvPr/>
        </p:nvCxnSpPr>
        <p:spPr bwMode="auto">
          <a:xfrm flipV="1">
            <a:off x="952500" y="5203825"/>
            <a:ext cx="1012825" cy="287338"/>
          </a:xfrm>
          <a:prstGeom prst="straightConnector1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  <a:round/>
            <a:headEnd type="triangle" w="med" len="med"/>
            <a:tailEnd type="triangle" w="med" len="med"/>
          </a:ln>
        </p:spPr>
      </p:cxnSp>
      <p:sp>
        <p:nvSpPr>
          <p:cNvPr id="66589" name="Text Box 16"/>
          <p:cNvSpPr txBox="1">
            <a:spLocks noChangeArrowheads="1"/>
          </p:cNvSpPr>
          <p:nvPr/>
        </p:nvSpPr>
        <p:spPr bwMode="auto">
          <a:xfrm rot="20601527">
            <a:off x="889413" y="5007075"/>
            <a:ext cx="10310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9848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~2.2 </a:t>
            </a:r>
            <a:r>
              <a:rPr lang="en-US" altLang="en-US" sz="1400" dirty="0">
                <a:solidFill>
                  <a:srgbClr val="9848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meters</a:t>
            </a:r>
          </a:p>
        </p:txBody>
      </p:sp>
      <p:sp>
        <p:nvSpPr>
          <p:cNvPr id="66590" name="Line 4"/>
          <p:cNvSpPr>
            <a:spLocks noChangeShapeType="1"/>
          </p:cNvSpPr>
          <p:nvPr/>
        </p:nvSpPr>
        <p:spPr bwMode="auto">
          <a:xfrm>
            <a:off x="644525" y="5500688"/>
            <a:ext cx="5908675" cy="2809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3681" y="483296"/>
            <a:ext cx="7337425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000" dirty="0" smtClean="0"/>
              <a:t>NAD 83 is non-geocentric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6406632" y="4007868"/>
            <a:ext cx="80983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4F81BD"/>
                </a:solidFill>
                <a:latin typeface="Arial" charset="0"/>
                <a:ea typeface="MS PGothic" pitchFamily="34" charset="-128"/>
              </a:rPr>
              <a:t>same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4F81BD"/>
                </a:solidFill>
                <a:latin typeface="Arial" charset="0"/>
                <a:ea typeface="MS PGothic" pitchFamily="34" charset="-128"/>
              </a:rPr>
              <a:t>GRS-80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4F81BD"/>
                </a:solidFill>
                <a:latin typeface="Arial" charset="0"/>
                <a:ea typeface="MS PGothic" pitchFamily="34" charset="-128"/>
              </a:rPr>
              <a:t>ellipsoid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6811551" y="3770166"/>
            <a:ext cx="132176" cy="2377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2" idx="1"/>
          </p:cNvCxnSpPr>
          <p:nvPr/>
        </p:nvCxnSpPr>
        <p:spPr>
          <a:xfrm flipH="1">
            <a:off x="6158974" y="4365659"/>
            <a:ext cx="247658" cy="3131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796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NGS\Presentations\2013\PSLS_2013\Images\Elpsd ht cha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"/>
            <a:ext cx="91651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8264" y="5841207"/>
            <a:ext cx="2169319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NAD 83(2011) to IGS08 at epoch 2022.0</a:t>
            </a:r>
          </a:p>
        </p:txBody>
      </p:sp>
    </p:spTree>
    <p:extLst>
      <p:ext uri="{BB962C8B-B14F-4D97-AF65-F5344CB8AC3E}">
        <p14:creationId xmlns:p14="http://schemas.microsoft.com/office/powerpoint/2010/main" val="1770527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NGS\Presentations\2013\PSLS_2013\Images\Horiz change_North Ame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3816752" cy="2727348"/>
          </a:xfrm>
        </p:spPr>
      </p:pic>
      <p:sp>
        <p:nvSpPr>
          <p:cNvPr id="5" name="TextBox 4"/>
          <p:cNvSpPr txBox="1"/>
          <p:nvPr/>
        </p:nvSpPr>
        <p:spPr>
          <a:xfrm>
            <a:off x="7148264" y="5841207"/>
            <a:ext cx="2169319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NAD 83(2011) to IGS08 at epoch 2022.0</a:t>
            </a:r>
          </a:p>
        </p:txBody>
      </p:sp>
    </p:spTree>
    <p:extLst>
      <p:ext uri="{BB962C8B-B14F-4D97-AF65-F5344CB8AC3E}">
        <p14:creationId xmlns:p14="http://schemas.microsoft.com/office/powerpoint/2010/main" val="1914523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524" y="0"/>
            <a:ext cx="11206797" cy="6858001"/>
          </a:xfrm>
        </p:spPr>
      </p:pic>
    </p:spTree>
    <p:extLst>
      <p:ext uri="{BB962C8B-B14F-4D97-AF65-F5344CB8AC3E}">
        <p14:creationId xmlns:p14="http://schemas.microsoft.com/office/powerpoint/2010/main" val="26256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4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4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NGS\Presentations\2013\PSLS_2013\Images\Horiz change_Pacif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3154"/>
            <a:ext cx="9169400" cy="686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84234" y="5841209"/>
            <a:ext cx="2169319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0"/>
                <a:cs typeface="Arial" panose="020B0604020202020204" pitchFamily="34" charset="0"/>
              </a:rPr>
              <a:t>NAD 83(PA11) to IGS08 at epoch 2022.0</a:t>
            </a:r>
          </a:p>
        </p:txBody>
      </p:sp>
    </p:spTree>
    <p:extLst>
      <p:ext uri="{BB962C8B-B14F-4D97-AF65-F5344CB8AC3E}">
        <p14:creationId xmlns:p14="http://schemas.microsoft.com/office/powerpoint/2010/main" val="4169969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245" y="-2476"/>
            <a:ext cx="11210842" cy="6860476"/>
          </a:xfrm>
        </p:spPr>
      </p:pic>
    </p:spTree>
    <p:extLst>
      <p:ext uri="{BB962C8B-B14F-4D97-AF65-F5344CB8AC3E}">
        <p14:creationId xmlns:p14="http://schemas.microsoft.com/office/powerpoint/2010/main" val="508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chemeClr val="tx2"/>
                </a:solidFill>
                <a:latin typeface="Gill Sans MT" panose="020B0502020104020203" pitchFamily="34" charset="0"/>
              </a:rPr>
              <a:t>Outline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1" y="1883569"/>
            <a:ext cx="8686800" cy="3349229"/>
          </a:xfrm>
        </p:spPr>
        <p:txBody>
          <a:bodyPr/>
          <a:lstStyle/>
          <a:p>
            <a:pPr fontAlgn="b"/>
            <a:r>
              <a:rPr lang="en-US" dirty="0" smtClean="0"/>
              <a:t>Why replace </a:t>
            </a:r>
            <a:r>
              <a:rPr lang="en-US" dirty="0"/>
              <a:t>NAD 83 and NAVD </a:t>
            </a:r>
            <a:r>
              <a:rPr lang="en-US" dirty="0" smtClean="0"/>
              <a:t>88?</a:t>
            </a:r>
            <a:endParaRPr lang="en-US" dirty="0"/>
          </a:p>
          <a:p>
            <a:pPr fontAlgn="b"/>
            <a:r>
              <a:rPr lang="en-US" dirty="0" smtClean="0"/>
              <a:t>Recap </a:t>
            </a:r>
            <a:r>
              <a:rPr lang="en-US" dirty="0"/>
              <a:t>Previous Geospatial Summits and Customer </a:t>
            </a:r>
            <a:r>
              <a:rPr lang="en-US" dirty="0" smtClean="0"/>
              <a:t>Concerns</a:t>
            </a:r>
          </a:p>
          <a:p>
            <a:pPr fontAlgn="b"/>
            <a:r>
              <a:rPr lang="en-US" dirty="0" smtClean="0"/>
              <a:t>Recent </a:t>
            </a:r>
            <a:r>
              <a:rPr lang="en-US" dirty="0"/>
              <a:t>Decisions: Naming conventions and white papers</a:t>
            </a:r>
            <a:endParaRPr lang="en-US" altLang="en-US" b="1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24, 2017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2017 Geospatial Summit 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57213" indent="-214313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57250" indent="-171450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200150" indent="-171450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543050" indent="-171450" eaLnBrk="0" hangingPunct="0"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31906BA-A308-412F-996D-61A63739C4A8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NAD 83 is not plate fixed very well</a:t>
            </a:r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1" y="1876440"/>
            <a:ext cx="2616200" cy="34357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If NAD 83 were truly “plate fixed” then an 8 year epoch change would not yield the systematic plate rotation seen here.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/>
          <a:stretch/>
        </p:blipFill>
        <p:spPr bwMode="auto">
          <a:xfrm>
            <a:off x="3278230" y="1876441"/>
            <a:ext cx="5804050" cy="390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21756" y="1576000"/>
            <a:ext cx="57631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NAD 83(2011) </a:t>
            </a:r>
            <a:r>
              <a:rPr lang="en-US" sz="1350" b="1" dirty="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epoch 2010.0 minus </a:t>
            </a:r>
            <a:r>
              <a:rPr lang="en-US" sz="1350" b="1" dirty="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NAD 83(NSRS2007</a:t>
            </a:r>
            <a:r>
              <a:rPr lang="en-US" sz="1350" b="1" dirty="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) epoch 2002.0</a:t>
            </a:r>
            <a:endParaRPr lang="en-US" sz="1350" dirty="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49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 smtClean="0"/>
              <a:t>ITRF is now mature</a:t>
            </a:r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pic>
        <p:nvPicPr>
          <p:cNvPr id="6146" name="Picture 2" descr="http://www.iag-aig.org/templates_img/itrf2014_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35415"/>
            <a:ext cx="9194573" cy="395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5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 smtClean="0"/>
              <a:t>ITRF is now mature</a:t>
            </a:r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pic>
        <p:nvPicPr>
          <p:cNvPr id="11" name="Picture 2" descr="https://lh6.googleusercontent.com/MNHqbZSb-zxT-r2U9iXZ6kxInJuExwWXXRLL_XuqyT6A5jQ1lZ0kLYhGRu28QZxAjUjOtbLjKI6NUFcfF2ccJTGbrLoH2gP66elnK8dA61bI7AMWUlAdmdeg3H3fCqAYCYedgkb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5" y="1535415"/>
            <a:ext cx="7243380" cy="52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10" y="4111523"/>
            <a:ext cx="3817290" cy="236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581151"/>
            <a:ext cx="8686801" cy="3223022"/>
          </a:xfrm>
        </p:spPr>
        <p:txBody>
          <a:bodyPr/>
          <a:lstStyle/>
          <a:p>
            <a:r>
              <a:rPr lang="en-US" sz="2100" dirty="0" smtClean="0"/>
              <a:t>GPS &amp; WAAS </a:t>
            </a:r>
            <a:r>
              <a:rPr lang="en-US" sz="2100" dirty="0"/>
              <a:t>navigation </a:t>
            </a:r>
            <a:r>
              <a:rPr lang="en-US" sz="2100" dirty="0" smtClean="0"/>
              <a:t>uses WGS84, aligned to </a:t>
            </a:r>
            <a:r>
              <a:rPr lang="en-US" sz="2100" dirty="0"/>
              <a:t>ITRF</a:t>
            </a:r>
          </a:p>
          <a:p>
            <a:r>
              <a:rPr lang="en-US" sz="2100" dirty="0"/>
              <a:t>satellite orbits and </a:t>
            </a:r>
            <a:r>
              <a:rPr lang="en-US" sz="2100" dirty="0" smtClean="0"/>
              <a:t>other geospatial datasets use global frames</a:t>
            </a:r>
            <a:r>
              <a:rPr lang="en-US" sz="2100" dirty="0"/>
              <a:t/>
            </a:r>
            <a:br>
              <a:rPr lang="en-US" sz="2100" dirty="0"/>
            </a:br>
            <a:endParaRPr lang="en-US" sz="2100" dirty="0"/>
          </a:p>
          <a:p>
            <a:r>
              <a:rPr lang="en-US" sz="2100" dirty="0">
                <a:solidFill>
                  <a:schemeClr val="accent3">
                    <a:lumMod val="75000"/>
                  </a:schemeClr>
                </a:solidFill>
              </a:rPr>
              <a:t>our TRFs will </a:t>
            </a:r>
            <a:r>
              <a:rPr lang="en-US" sz="2100" u="sng" dirty="0">
                <a:solidFill>
                  <a:schemeClr val="accent3">
                    <a:lumMod val="75000"/>
                  </a:schemeClr>
                </a:solidFill>
              </a:rPr>
              <a:t>agree</a:t>
            </a:r>
            <a:r>
              <a:rPr lang="en-US" sz="21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100" dirty="0"/>
              <a:t>with ITRF (specifically, </a:t>
            </a:r>
            <a:r>
              <a:rPr lang="en-US" sz="2100" dirty="0" err="1"/>
              <a:t>IGSyy</a:t>
            </a:r>
            <a:r>
              <a:rPr lang="en-US" sz="2100" dirty="0"/>
              <a:t>) at the initial epoch</a:t>
            </a:r>
          </a:p>
          <a:p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our TRFs will </a:t>
            </a:r>
            <a:r>
              <a:rPr lang="en-US" sz="2100" u="sng" dirty="0">
                <a:solidFill>
                  <a:schemeClr val="accent6">
                    <a:lumMod val="75000"/>
                  </a:schemeClr>
                </a:solidFill>
              </a:rPr>
              <a:t>diverge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100" dirty="0"/>
              <a:t>from </a:t>
            </a:r>
            <a:r>
              <a:rPr lang="en-US" sz="2100" dirty="0"/>
              <a:t>ITRF by a few </a:t>
            </a:r>
            <a:r>
              <a:rPr lang="en-US" sz="2100" dirty="0" smtClean="0"/>
              <a:t>cm each year </a:t>
            </a:r>
            <a:r>
              <a:rPr lang="en-US" sz="2100" dirty="0"/>
              <a:t>to stay </a:t>
            </a:r>
            <a:r>
              <a:rPr lang="en-US" sz="2100" dirty="0"/>
              <a:t>“plate-fixed</a:t>
            </a:r>
            <a:r>
              <a:rPr lang="en-US" sz="2100" dirty="0"/>
              <a:t>”</a:t>
            </a:r>
          </a:p>
          <a:p>
            <a:pPr lvl="1"/>
            <a:r>
              <a:rPr lang="en-US" sz="1800" dirty="0"/>
              <a:t> difference is a simple Euler </a:t>
            </a:r>
            <a:r>
              <a:rPr lang="en-US" sz="1800" dirty="0"/>
              <a:t>plate </a:t>
            </a:r>
            <a:r>
              <a:rPr lang="en-US" sz="1800" dirty="0"/>
              <a:t>rotation</a:t>
            </a:r>
            <a:endParaRPr lang="en-US" sz="1800" dirty="0"/>
          </a:p>
          <a:p>
            <a:pPr lvl="1"/>
            <a:r>
              <a:rPr lang="en-US" sz="1800" dirty="0"/>
              <a:t>many areas will diverge further, as no plate is perfectly rigid</a:t>
            </a:r>
          </a:p>
          <a:p>
            <a:endParaRPr lang="en-US" sz="2100" dirty="0"/>
          </a:p>
          <a:p>
            <a:r>
              <a:rPr lang="en-US" sz="2100" dirty="0"/>
              <a:t>plate-fixed </a:t>
            </a:r>
            <a:r>
              <a:rPr lang="en-US" sz="2100" b="1" dirty="0"/>
              <a:t>or</a:t>
            </a:r>
            <a:r>
              <a:rPr lang="en-US" sz="2100" dirty="0"/>
              <a:t> ITRF-fixed; can’t have both</a:t>
            </a:r>
            <a:endParaRPr lang="en-US" sz="21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NAD 83 is not </a:t>
            </a:r>
            <a:r>
              <a:rPr lang="en-US" sz="3000" dirty="0" smtClean="0"/>
              <a:t>ITRF</a:t>
            </a:r>
            <a:endParaRPr lang="en-US" sz="3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ngs.noaa.gov/CORS/coord_info/velo-igs08-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www.ngs.noaa.gov/CORS/coord_info/velo-nad83-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2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77800" y="857250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NAD 83 is not alone</a:t>
            </a:r>
            <a:endParaRPr lang="en-US" sz="3000" dirty="0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30353"/>
            <a:ext cx="8229600" cy="3781824"/>
          </a:xfrm>
        </p:spPr>
        <p:txBody>
          <a:bodyPr/>
          <a:lstStyle/>
          <a:p>
            <a:r>
              <a:rPr lang="en-US" dirty="0" smtClean="0"/>
              <a:t>NAD 83 (1986)</a:t>
            </a:r>
          </a:p>
          <a:p>
            <a:r>
              <a:rPr lang="en-US" dirty="0" smtClean="0"/>
              <a:t>NAD 83 (HARNs)</a:t>
            </a:r>
          </a:p>
          <a:p>
            <a:r>
              <a:rPr lang="en-US" dirty="0" smtClean="0"/>
              <a:t>NAD 83 (FBNs)</a:t>
            </a:r>
          </a:p>
          <a:p>
            <a:r>
              <a:rPr lang="en-US" dirty="0" smtClean="0"/>
              <a:t>NAD 83 (NSRS)</a:t>
            </a:r>
          </a:p>
          <a:p>
            <a:r>
              <a:rPr lang="en-US" dirty="0" smtClean="0"/>
              <a:t>NAD 83 (2011)</a:t>
            </a:r>
          </a:p>
          <a:p>
            <a:r>
              <a:rPr lang="en-US" dirty="0" smtClean="0"/>
              <a:t>NAD 83 (PA11)</a:t>
            </a:r>
          </a:p>
          <a:p>
            <a:r>
              <a:rPr lang="en-US" dirty="0" smtClean="0"/>
              <a:t>NAD 83 (MA11)</a:t>
            </a:r>
          </a:p>
        </p:txBody>
      </p:sp>
      <p:sp>
        <p:nvSpPr>
          <p:cNvPr id="10" name="TextBox 9"/>
          <p:cNvSpPr txBox="1"/>
          <p:nvPr/>
        </p:nvSpPr>
        <p:spPr>
          <a:xfrm rot="19319665">
            <a:off x="1376787" y="2067873"/>
            <a:ext cx="7171172" cy="2462213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  <a:t>4 plate-fixed frames </a:t>
            </a:r>
            <a:b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North America, Caribbean, Pacific, Marianas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9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must shift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1" y="1886426"/>
            <a:ext cx="6233285" cy="3422903"/>
          </a:xfrm>
        </p:spPr>
      </p:pic>
      <p:sp>
        <p:nvSpPr>
          <p:cNvPr id="8" name="TextBox 7"/>
          <p:cNvSpPr txBox="1"/>
          <p:nvPr/>
        </p:nvSpPr>
        <p:spPr>
          <a:xfrm>
            <a:off x="1682646" y="2129505"/>
            <a:ext cx="395492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RED:  NAD 83 coastline against NAD 83 imagery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GREEN:  Coastline shifted into NATRF2022 but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                the imagery remains on NAD 83</a:t>
            </a:r>
          </a:p>
        </p:txBody>
      </p:sp>
    </p:spTree>
    <p:extLst>
      <p:ext uri="{BB962C8B-B14F-4D97-AF65-F5344CB8AC3E}">
        <p14:creationId xmlns:p14="http://schemas.microsoft.com/office/powerpoint/2010/main" val="18701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 The NSRS in 2022…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semi-dynamic reference frames</a:t>
            </a:r>
          </a:p>
          <a:p>
            <a:endParaRPr lang="en-US" dirty="0" smtClean="0"/>
          </a:p>
          <a:p>
            <a:r>
              <a:rPr lang="en-US" dirty="0" smtClean="0"/>
              <a:t>Geoid/GPS based vertical datum</a:t>
            </a:r>
          </a:p>
          <a:p>
            <a:endParaRPr lang="en-US" dirty="0" smtClean="0"/>
          </a:p>
          <a:p>
            <a:r>
              <a:rPr lang="en-US" dirty="0" smtClean="0"/>
              <a:t>All data will be time tagged</a:t>
            </a:r>
          </a:p>
          <a:p>
            <a:endParaRPr lang="en-US" dirty="0" smtClean="0"/>
          </a:p>
          <a:p>
            <a:r>
              <a:rPr lang="en-US" dirty="0" smtClean="0"/>
              <a:t>All coordinates will come from GNSS surveys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845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Recap Previous Geospatial Summits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6963"/>
            <a:ext cx="3975100" cy="3394472"/>
          </a:xfrm>
        </p:spPr>
        <p:txBody>
          <a:bodyPr/>
          <a:lstStyle/>
          <a:p>
            <a:r>
              <a:rPr lang="en-US" sz="2100" dirty="0">
                <a:hlinkClick r:id="rId2"/>
              </a:rPr>
              <a:t>2010 summit</a:t>
            </a:r>
            <a:r>
              <a:rPr lang="en-US" sz="2100" dirty="0"/>
              <a:t>	changes proposed</a:t>
            </a:r>
          </a:p>
          <a:p>
            <a:r>
              <a:rPr lang="en-US" sz="2100" dirty="0">
                <a:hlinkClick r:id="rId3"/>
              </a:rPr>
              <a:t>2015 summit</a:t>
            </a:r>
            <a:r>
              <a:rPr lang="en-US" sz="2100" dirty="0"/>
              <a:t>	changes described</a:t>
            </a:r>
          </a:p>
          <a:p>
            <a:r>
              <a:rPr lang="en-US" sz="2100" dirty="0">
                <a:hlinkClick r:id="rId4"/>
              </a:rPr>
              <a:t>2017 summit</a:t>
            </a:r>
            <a:r>
              <a:rPr lang="en-US" sz="2100" dirty="0"/>
              <a:t>	changes detailed</a:t>
            </a:r>
          </a:p>
          <a:p>
            <a:endParaRPr lang="en-US" sz="2100" dirty="0"/>
          </a:p>
          <a:p>
            <a:pPr marL="0" indent="0" algn="ctr">
              <a:buNone/>
            </a:pPr>
            <a:r>
              <a:rPr lang="en-US" sz="2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reports, proceedings, presentations, and videos </a:t>
            </a:r>
            <a:br>
              <a:rPr lang="en-US" sz="2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available on-line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29</a:t>
            </a:fld>
            <a:endParaRPr lang="en-US" alt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669885"/>
              </p:ext>
            </p:extLst>
          </p:nvPr>
        </p:nvGraphicFramePr>
        <p:xfrm>
          <a:off x="4305301" y="2187178"/>
          <a:ext cx="4635500" cy="330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8642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779"/>
            <a:ext cx="8229600" cy="857250"/>
          </a:xfrm>
        </p:spPr>
        <p:txBody>
          <a:bodyPr/>
          <a:lstStyle/>
          <a:p>
            <a:r>
              <a:rPr lang="en-US" dirty="0" smtClean="0"/>
              <a:t>Why replace NAVD 88 and NAD 83?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0353"/>
            <a:ext cx="8229600" cy="3781824"/>
          </a:xfrm>
        </p:spPr>
        <p:txBody>
          <a:bodyPr/>
          <a:lstStyle/>
          <a:p>
            <a:r>
              <a:rPr lang="en-US" b="1" dirty="0" smtClean="0"/>
              <a:t>ACCESS!</a:t>
            </a:r>
          </a:p>
          <a:p>
            <a:pPr lvl="1"/>
            <a:r>
              <a:rPr lang="en-US" dirty="0" smtClean="0"/>
              <a:t>easier to find the sky than a 60-year-old bench mark</a:t>
            </a:r>
          </a:p>
          <a:p>
            <a:pPr lvl="1"/>
            <a:r>
              <a:rPr lang="en-US" dirty="0" smtClean="0"/>
              <a:t>GNSS equipment is cheap and fast</a:t>
            </a:r>
          </a:p>
          <a:p>
            <a:r>
              <a:rPr lang="en-US" b="1" dirty="0" smtClean="0"/>
              <a:t>ACCURACY!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asier to trust the sky than a 60-year old bench mark</a:t>
            </a:r>
          </a:p>
          <a:p>
            <a:pPr lvl="1"/>
            <a:r>
              <a:rPr lang="en-US" dirty="0" smtClean="0"/>
              <a:t>immune to passive mark instability</a:t>
            </a:r>
          </a:p>
          <a:p>
            <a:r>
              <a:rPr lang="en-US" b="1" dirty="0" smtClean="0"/>
              <a:t>GLOBAL STANDARDS!</a:t>
            </a:r>
          </a:p>
          <a:p>
            <a:pPr lvl="1"/>
            <a:r>
              <a:rPr lang="en-US" dirty="0" smtClean="0">
                <a:effectLst/>
              </a:rPr>
              <a:t>systematic errors of many meters across the US</a:t>
            </a:r>
            <a:endParaRPr lang="en-US" dirty="0" smtClean="0"/>
          </a:p>
          <a:p>
            <a:pPr lvl="1"/>
            <a:r>
              <a:rPr lang="en-US" dirty="0" smtClean="0"/>
              <a:t>aligns with GPS, international efforts</a:t>
            </a:r>
          </a:p>
          <a:p>
            <a:pPr lvl="1"/>
            <a:r>
              <a:rPr lang="en-US" dirty="0" smtClean="0"/>
              <a:t>aligns with Canada, Mexico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08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81000" y="1920479"/>
            <a:ext cx="4064000" cy="4007644"/>
          </a:xfrm>
        </p:spPr>
        <p:txBody>
          <a:bodyPr vert="horz" wrap="square" lIns="68580" tIns="34275" rIns="68580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None/>
              <a:defRPr/>
            </a:pPr>
            <a:r>
              <a:rPr lang="en-U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control shouldn’t move!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a national terrestrial reference frame should minimize velocities, even if that means drifting away from ITRF/WGS84 over time.</a:t>
            </a: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None/>
              <a:defRPr/>
            </a:pPr>
            <a:r>
              <a:rPr lang="en-U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don’t make us think!</a:t>
            </a:r>
            <a:endParaRPr lang="en-US" sz="18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defRPr/>
            </a:pP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provide vendor- and user-friendly </a:t>
            </a:r>
            <a:r>
              <a:rPr lang="en-US" sz="1800" b="1" i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transformation tools</a:t>
            </a: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 with modern </a:t>
            </a: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programming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defRPr/>
            </a:pP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modernize datasheets and bluebooking 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4294967295"/>
          </p:nvPr>
        </p:nvSpPr>
        <p:spPr>
          <a:xfrm>
            <a:off x="4445001" y="1920479"/>
            <a:ext cx="4699000" cy="4007644"/>
          </a:xfrm>
        </p:spPr>
        <p:txBody>
          <a:bodyPr vert="horz" wrap="square" lIns="68580" tIns="34275" rIns="68580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None/>
              <a:defRPr/>
            </a:pPr>
            <a:r>
              <a:rPr lang="en-U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tell </a:t>
            </a:r>
            <a:r>
              <a:rPr lang="en-U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us more!</a:t>
            </a:r>
          </a:p>
          <a:p>
            <a:pPr marL="342900" indent="-17145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buFont typeface="Times New Roman"/>
              <a:buChar char="•"/>
              <a:defRPr/>
            </a:pP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more </a:t>
            </a:r>
            <a:r>
              <a:rPr lang="en-US" sz="1800" b="1" i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updates, training, &amp; tutorials</a:t>
            </a:r>
          </a:p>
          <a:p>
            <a:pPr marL="342900" indent="-17145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buFont typeface="Times New Roman"/>
              <a:buChar char="•"/>
              <a:defRPr/>
            </a:pP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800" b="1" i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formal </a:t>
            </a:r>
            <a:r>
              <a:rPr lang="en-US" sz="1800" b="1" i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publication</a:t>
            </a: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 describing the differences between NAD 83 / NAVD 88 and the new </a:t>
            </a: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reference frames</a:t>
            </a:r>
            <a:endParaRPr sz="18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None/>
              <a:defRPr/>
            </a:pPr>
            <a:r>
              <a:rPr lang="en-U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help with legislation</a:t>
            </a:r>
          </a:p>
          <a:p>
            <a:pPr marL="428625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defRPr/>
            </a:pP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NSPS distribute </a:t>
            </a:r>
            <a:r>
              <a:rPr lang="en-US" sz="1800" b="1" i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sample language</a:t>
            </a: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 to update state legislation that references NAD 83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endParaRPr sz="18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endParaRPr sz="18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Shape 130"/>
          <p:cNvSpPr txBox="1">
            <a:spLocks noGrp="1"/>
          </p:cNvSpPr>
          <p:nvPr>
            <p:ph type="title"/>
          </p:nvPr>
        </p:nvSpPr>
        <p:spPr>
          <a:xfrm>
            <a:off x="1358900" y="490814"/>
            <a:ext cx="6172200" cy="857250"/>
          </a:xfrm>
        </p:spPr>
        <p:txBody>
          <a:bodyPr vert="horz" wrap="square" lIns="68580" tIns="34275" rIns="68580" bIns="34275" numCol="1" anchor="ctr" anchorCtr="0" compatLnSpc="1">
            <a:prstTxWarp prst="textNoShape">
              <a:avLst/>
            </a:prstTxWarp>
          </a:bodyPr>
          <a:lstStyle/>
          <a:p>
            <a:pPr>
              <a:buSzPct val="25000"/>
            </a:pP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Customer Concerns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193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31"/>
          <p:cNvSpPr txBox="1">
            <a:spLocks/>
          </p:cNvSpPr>
          <p:nvPr/>
        </p:nvSpPr>
        <p:spPr bwMode="auto">
          <a:xfrm>
            <a:off x="381000" y="1920479"/>
            <a:ext cx="4064000" cy="400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75" rIns="68580" bIns="34275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defTabSz="3429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557213" indent="-214313" algn="l" defTabSz="3429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857250" indent="-171450" algn="l" defTabSz="3429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200150" indent="-171450" algn="l" defTabSz="3429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543050" indent="-171450" algn="l" defTabSz="3429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/>
            </a:pPr>
            <a:r>
              <a:rPr lang="en-US" sz="1800" b="1" i="1" smtClean="0">
                <a:latin typeface="Times New Roman"/>
                <a:ea typeface="Times New Roman"/>
                <a:cs typeface="Times New Roman"/>
                <a:sym typeface="Times New Roman"/>
              </a:rPr>
              <a:t>control shouldn’t move!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r>
              <a:rPr lang="en-US" sz="1800" i="1" smtClean="0">
                <a:latin typeface="Times New Roman"/>
                <a:ea typeface="Times New Roman"/>
                <a:cs typeface="Times New Roman"/>
                <a:sym typeface="Times New Roman"/>
              </a:rPr>
              <a:t>a national terrestrial reference frame should minimize velocities, even if that means drifting away from ITRF/WGS84 over time.</a:t>
            </a: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/>
            </a:pPr>
            <a:r>
              <a:rPr lang="en-US" sz="1800" b="1" i="1" smtClean="0">
                <a:latin typeface="Times New Roman"/>
                <a:ea typeface="Times New Roman"/>
                <a:cs typeface="Times New Roman"/>
                <a:sym typeface="Times New Roman"/>
              </a:rPr>
              <a:t>don’t make us think!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defRPr/>
            </a:pPr>
            <a:r>
              <a:rPr lang="en-US" sz="1800" i="1" smtClean="0">
                <a:latin typeface="Times New Roman"/>
                <a:ea typeface="Times New Roman"/>
                <a:cs typeface="Times New Roman"/>
                <a:sym typeface="Times New Roman"/>
              </a:rPr>
              <a:t>provide vendor- and user-friendly </a:t>
            </a:r>
            <a:r>
              <a:rPr lang="en-US" sz="1800" b="1" i="1" smtClean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transformation tools</a:t>
            </a:r>
            <a:r>
              <a:rPr lang="en-US" sz="1800" i="1" smtClean="0">
                <a:latin typeface="Times New Roman"/>
                <a:ea typeface="Times New Roman"/>
                <a:cs typeface="Times New Roman"/>
                <a:sym typeface="Times New Roman"/>
              </a:rPr>
              <a:t> with modern programming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defRPr/>
            </a:pPr>
            <a:r>
              <a:rPr lang="en-US" sz="1800" i="1" smtClean="0">
                <a:latin typeface="Times New Roman"/>
                <a:ea typeface="Times New Roman"/>
                <a:cs typeface="Times New Roman"/>
                <a:sym typeface="Times New Roman"/>
              </a:rPr>
              <a:t>modernize datasheets and bluebooking </a:t>
            </a:r>
            <a:endParaRPr lang="en-US" sz="1800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70" name="Shape 130"/>
          <p:cNvSpPr txBox="1">
            <a:spLocks noGrp="1"/>
          </p:cNvSpPr>
          <p:nvPr>
            <p:ph type="title"/>
          </p:nvPr>
        </p:nvSpPr>
        <p:spPr>
          <a:xfrm>
            <a:off x="1358900" y="490814"/>
            <a:ext cx="6172200" cy="857250"/>
          </a:xfrm>
        </p:spPr>
        <p:txBody>
          <a:bodyPr vert="horz" wrap="square" lIns="68580" tIns="34275" rIns="68580" bIns="34275" numCol="1" anchor="ctr" anchorCtr="0" compatLnSpc="1">
            <a:prstTxWarp prst="textNoShape">
              <a:avLst/>
            </a:prstTxWarp>
          </a:bodyPr>
          <a:lstStyle/>
          <a:p>
            <a:pPr>
              <a:buSzPct val="25000"/>
            </a:pP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Customer Concerns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4294967295"/>
          </p:nvPr>
        </p:nvSpPr>
        <p:spPr>
          <a:xfrm>
            <a:off x="4445001" y="1920479"/>
            <a:ext cx="4699000" cy="4007644"/>
          </a:xfrm>
        </p:spPr>
        <p:txBody>
          <a:bodyPr vert="horz" wrap="square" lIns="68580" tIns="34275" rIns="68580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None/>
              <a:defRPr/>
            </a:pPr>
            <a:r>
              <a:rPr lang="en-U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tell </a:t>
            </a:r>
            <a:r>
              <a:rPr lang="en-U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us more!</a:t>
            </a:r>
          </a:p>
          <a:p>
            <a:pPr marL="342900" indent="-17145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buFont typeface="Times New Roman"/>
              <a:buChar char="•"/>
              <a:defRPr/>
            </a:pP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more </a:t>
            </a:r>
            <a:r>
              <a:rPr lang="en-US" sz="1800" b="1" i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updates, training, &amp; tutorials</a:t>
            </a:r>
          </a:p>
          <a:p>
            <a:pPr marL="342900" indent="-17145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buFont typeface="Times New Roman"/>
              <a:buChar char="•"/>
              <a:defRPr/>
            </a:pP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1800" b="1" i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formal </a:t>
            </a:r>
            <a:r>
              <a:rPr lang="en-US" sz="1800" b="1" i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publication</a:t>
            </a: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 describing the differences between NAD 83 / NAVD 88 and the new </a:t>
            </a: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reference frames</a:t>
            </a:r>
            <a:endParaRPr sz="18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None/>
              <a:defRPr/>
            </a:pPr>
            <a:r>
              <a:rPr lang="en-U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help with legislation</a:t>
            </a:r>
          </a:p>
          <a:p>
            <a:pPr marL="428625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SzPct val="100000"/>
              <a:defRPr/>
            </a:pP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NSPS distribute </a:t>
            </a:r>
            <a:r>
              <a:rPr lang="en-US" sz="1800" b="1" i="1" dirty="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sample language</a:t>
            </a:r>
            <a:r>
              <a:rPr lang="en-US" sz="1800" i="1" dirty="0">
                <a:latin typeface="Times New Roman"/>
                <a:ea typeface="Times New Roman"/>
                <a:cs typeface="Times New Roman"/>
                <a:sym typeface="Times New Roman"/>
              </a:rPr>
              <a:t> to update state legislation that references NAD 83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endParaRPr sz="18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endParaRPr sz="18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1" y="1644651"/>
            <a:ext cx="90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✓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1492" y="1657353"/>
            <a:ext cx="90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✓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494" y="3511551"/>
            <a:ext cx="90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✓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5" y="3460752"/>
            <a:ext cx="90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</a:rPr>
              <a:t>✓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7251" y="1321851"/>
            <a:ext cx="68567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hlinkClick r:id="rId3"/>
              </a:rPr>
              <a:t>https://geodesy.noaa.gov/datums/newdatums/</a:t>
            </a:r>
            <a:endParaRPr lang="en-US" sz="2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4"/>
          <a:stretch/>
        </p:blipFill>
        <p:spPr>
          <a:xfrm>
            <a:off x="2225081" y="3282811"/>
            <a:ext cx="3974523" cy="2946539"/>
          </a:xfrm>
          <a:prstGeom prst="rect">
            <a:avLst/>
          </a:prstGeom>
        </p:spPr>
      </p:pic>
      <p:pic>
        <p:nvPicPr>
          <p:cNvPr id="52232" name="Picture 8" descr="gov delivery ico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8389" y="5087540"/>
            <a:ext cx="608411" cy="6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36801" y="5087541"/>
            <a:ext cx="1270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hlinkClick r:id="rId5"/>
              </a:rPr>
              <a:t>Subscribe for email notifications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256868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8" y="9130"/>
            <a:ext cx="9170458" cy="684887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1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7800" y="400042"/>
            <a:ext cx="8337549" cy="746125"/>
          </a:xfrm>
          <a:prstGeom prst="rect">
            <a:avLst/>
          </a:prstGeom>
          <a:gradFill flip="none" rotWithShape="1">
            <a:gsLst>
              <a:gs pos="0">
                <a:srgbClr val="C9D5EB"/>
              </a:gs>
              <a:gs pos="100000">
                <a:srgbClr val="B5CBE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77800" y="400042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NAVD </a:t>
            </a:r>
            <a:r>
              <a:rPr lang="en-US" sz="3000" dirty="0"/>
              <a:t>88 is </a:t>
            </a:r>
            <a:r>
              <a:rPr lang="en-US" sz="3000" dirty="0" smtClean="0"/>
              <a:t>tilted and biased</a:t>
            </a:r>
          </a:p>
        </p:txBody>
      </p:sp>
    </p:spTree>
    <p:extLst>
      <p:ext uri="{BB962C8B-B14F-4D97-AF65-F5344CB8AC3E}">
        <p14:creationId xmlns:p14="http://schemas.microsoft.com/office/powerpoint/2010/main" val="17147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525157"/>
            <a:ext cx="5791944" cy="447559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7800" y="400042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NAVD </a:t>
            </a:r>
            <a:r>
              <a:rPr lang="en-US" sz="3000" dirty="0"/>
              <a:t>88 is </a:t>
            </a:r>
            <a:r>
              <a:rPr lang="en-US" sz="3000" dirty="0" smtClean="0"/>
              <a:t>tilted and biased</a:t>
            </a:r>
          </a:p>
        </p:txBody>
      </p:sp>
    </p:spTree>
    <p:extLst>
      <p:ext uri="{BB962C8B-B14F-4D97-AF65-F5344CB8AC3E}">
        <p14:creationId xmlns:p14="http://schemas.microsoft.com/office/powerpoint/2010/main" val="82990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1" y="1515919"/>
            <a:ext cx="5803900" cy="44848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April 24,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2017 Geospatial Summit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5968-2192-4CB3-ABDB-EF83C119BB8E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7800" y="400042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NAVD </a:t>
            </a:r>
            <a:r>
              <a:rPr lang="en-US" sz="3000" dirty="0"/>
              <a:t>88 is </a:t>
            </a:r>
            <a:r>
              <a:rPr lang="en-US" sz="3000" dirty="0" smtClean="0"/>
              <a:t>tilted and biased</a:t>
            </a:r>
          </a:p>
        </p:txBody>
      </p:sp>
    </p:spTree>
    <p:extLst>
      <p:ext uri="{BB962C8B-B14F-4D97-AF65-F5344CB8AC3E}">
        <p14:creationId xmlns:p14="http://schemas.microsoft.com/office/powerpoint/2010/main" val="12018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199" y="857250"/>
            <a:ext cx="5232401" cy="63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536646"/>
              </p:ext>
            </p:extLst>
          </p:nvPr>
        </p:nvGraphicFramePr>
        <p:xfrm>
          <a:off x="0" y="569626"/>
          <a:ext cx="8966201" cy="6160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 bwMode="auto">
          <a:xfrm>
            <a:off x="237760" y="-83851"/>
            <a:ext cx="73374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passive marks are old</a:t>
            </a:r>
            <a:endParaRPr lang="en-US" sz="3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ientist holds sign indicating land subisdence over t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24" y="4214814"/>
            <a:ext cx="3438276" cy="263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7760" y="244758"/>
            <a:ext cx="844904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/>
            <a:r>
              <a:rPr lang="en-US" sz="3000" dirty="0"/>
              <a:t>passive </a:t>
            </a:r>
            <a:r>
              <a:rPr lang="en-US" sz="3000" dirty="0" smtClean="0"/>
              <a:t>marks lie still, but still lie</a:t>
            </a:r>
          </a:p>
          <a:p>
            <a:pPr lvl="0" algn="l"/>
            <a:r>
              <a:rPr lang="en-US" sz="3000" dirty="0" smtClean="0"/>
              <a:t>small instability x long time = inaccuracy</a:t>
            </a:r>
            <a:endParaRPr lang="en-US" sz="3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NGSPowerPoin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G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989</Words>
  <Application>Microsoft Office PowerPoint</Application>
  <PresentationFormat>On-screen Show (4:3)</PresentationFormat>
  <Paragraphs>198</Paragraphs>
  <Slides>31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MS PGothic</vt:lpstr>
      <vt:lpstr>MS PGothic</vt:lpstr>
      <vt:lpstr>Arial</vt:lpstr>
      <vt:lpstr>Arial</vt:lpstr>
      <vt:lpstr>Calibri</vt:lpstr>
      <vt:lpstr>Calibri Light</vt:lpstr>
      <vt:lpstr>Gill Sans MT</vt:lpstr>
      <vt:lpstr>Times New Roman</vt:lpstr>
      <vt:lpstr>Verdana</vt:lpstr>
      <vt:lpstr>1_NGSPowerPointTemplate</vt:lpstr>
      <vt:lpstr>NGS theme</vt:lpstr>
      <vt:lpstr>Theme1</vt:lpstr>
      <vt:lpstr>Office Theme</vt:lpstr>
      <vt:lpstr>PowerPoint Presentation</vt:lpstr>
      <vt:lpstr>Outline</vt:lpstr>
      <vt:lpstr>Why replace NAVD 88 and NAD 83?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 must shift</vt:lpstr>
      <vt:lpstr>Summary:  The NSRS in 2022…</vt:lpstr>
      <vt:lpstr>Recap Previous Geospatial Summits</vt:lpstr>
      <vt:lpstr>Customer Concerns</vt:lpstr>
      <vt:lpstr>Customer Concerns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Joe Evjen</cp:lastModifiedBy>
  <cp:revision>59</cp:revision>
  <dcterms:created xsi:type="dcterms:W3CDTF">2017-04-17T06:30:29Z</dcterms:created>
  <dcterms:modified xsi:type="dcterms:W3CDTF">2017-04-24T15:28:13Z</dcterms:modified>
</cp:coreProperties>
</file>