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39"/>
  </p:notesMasterIdLst>
  <p:handoutMasterIdLst>
    <p:handoutMasterId r:id="rId40"/>
  </p:handoutMasterIdLst>
  <p:sldIdLst>
    <p:sldId id="362" r:id="rId5"/>
    <p:sldId id="747" r:id="rId6"/>
    <p:sldId id="743" r:id="rId7"/>
    <p:sldId id="674" r:id="rId8"/>
    <p:sldId id="647" r:id="rId9"/>
    <p:sldId id="656" r:id="rId10"/>
    <p:sldId id="683" r:id="rId11"/>
    <p:sldId id="687" r:id="rId12"/>
    <p:sldId id="752" r:id="rId13"/>
    <p:sldId id="753" r:id="rId14"/>
    <p:sldId id="754" r:id="rId15"/>
    <p:sldId id="755" r:id="rId16"/>
    <p:sldId id="756" r:id="rId17"/>
    <p:sldId id="762" r:id="rId18"/>
    <p:sldId id="763" r:id="rId19"/>
    <p:sldId id="764" r:id="rId20"/>
    <p:sldId id="757" r:id="rId21"/>
    <p:sldId id="758" r:id="rId22"/>
    <p:sldId id="760" r:id="rId23"/>
    <p:sldId id="774" r:id="rId24"/>
    <p:sldId id="775" r:id="rId25"/>
    <p:sldId id="776" r:id="rId26"/>
    <p:sldId id="745" r:id="rId27"/>
    <p:sldId id="690" r:id="rId28"/>
    <p:sldId id="691" r:id="rId29"/>
    <p:sldId id="772" r:id="rId30"/>
    <p:sldId id="699" r:id="rId31"/>
    <p:sldId id="708" r:id="rId32"/>
    <p:sldId id="716" r:id="rId33"/>
    <p:sldId id="717" r:id="rId34"/>
    <p:sldId id="719" r:id="rId35"/>
    <p:sldId id="720" r:id="rId36"/>
    <p:sldId id="721" r:id="rId37"/>
    <p:sldId id="771" r:id="rId3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 autoAdjust="0"/>
    <p:restoredTop sz="85190" autoAdjust="0"/>
  </p:normalViewPr>
  <p:slideViewPr>
    <p:cSldViewPr snapToGrid="0">
      <p:cViewPr varScale="1">
        <p:scale>
          <a:sx n="90" d="100"/>
          <a:sy n="90" d="100"/>
        </p:scale>
        <p:origin x="888" y="90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513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4"/>
        <p:guide pos="2204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513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3713" cy="465138"/>
          </a:xfrm>
          <a:prstGeom prst="rect">
            <a:avLst/>
          </a:prstGeom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4/17/2017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33713" cy="465138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6975"/>
            <a:ext cx="3033713" cy="465138"/>
          </a:xfrm>
          <a:prstGeom prst="rect">
            <a:avLst/>
          </a:prstGeom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2998" tIns="46498" rIns="92998" bIns="464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wrap="square" lIns="92998" tIns="46498" rIns="92998" bIns="464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4/17/2017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8" tIns="46498" rIns="92998" bIns="4649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7525" cy="4181475"/>
          </a:xfrm>
          <a:prstGeom prst="rect">
            <a:avLst/>
          </a:prstGeom>
        </p:spPr>
        <p:txBody>
          <a:bodyPr vert="horz" lIns="92998" tIns="46498" rIns="92998" bIns="4649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32125" cy="465138"/>
          </a:xfrm>
          <a:prstGeom prst="rect">
            <a:avLst/>
          </a:prstGeom>
        </p:spPr>
        <p:txBody>
          <a:bodyPr vert="horz" lIns="92998" tIns="46498" rIns="92998" bIns="464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6975"/>
            <a:ext cx="3032125" cy="465138"/>
          </a:xfrm>
          <a:prstGeom prst="rect">
            <a:avLst/>
          </a:prstGeom>
        </p:spPr>
        <p:txBody>
          <a:bodyPr vert="horz" wrap="square" lIns="92998" tIns="46498" rIns="92998" bIns="464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0087" y="4410075"/>
            <a:ext cx="5597524" cy="4176712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63987" y="8818563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B05A4CF-C0DF-4751-BB2A-0813D6FBFC90}" type="slidenum">
              <a:rPr lang="en-US" altLang="en-US" sz="1200" b="0">
                <a:latin typeface="Arial" pitchFamily="34" charset="0"/>
              </a:rPr>
              <a:pPr eaLnBrk="1" hangingPunct="1">
                <a:defRPr/>
              </a:pPr>
              <a:t>32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DDB09561-B4C2-4237-8986-58DD58E82694}" type="slidenum">
              <a:rPr lang="en-US" altLang="en-US" sz="1200" b="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D85277-4828-4DC4-8297-05C1262BA258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a fictitious,</a:t>
            </a:r>
            <a:r>
              <a:rPr lang="en-US" baseline="0" dirty="0"/>
              <a:t> yet possible, future mock-up of the OP interface.  Note the TABS.  A project consisting of multiple techniques, such as the survey of the Washington Monument, could have a tab for processing the GNSS data, and another for the Leveling, and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a fictitious,</a:t>
            </a:r>
            <a:r>
              <a:rPr lang="en-US" baseline="0" dirty="0"/>
              <a:t> yet possible, future mock-up of the OP interface.  Note the TABS.  A project consisting of multiple techniques, such as the survey of the Washington Monument, could have a tab for processing the GNSS data, and another for the Leveling, and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6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60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798F109-B46D-4AE0-81FC-F54DA5B1C413}" type="slidenum">
              <a:rPr lang="en-US" altLang="en-US" sz="1200" b="0">
                <a:latin typeface="Arial" pitchFamily="34" charset="0"/>
              </a:rPr>
              <a:pPr eaLnBrk="1" hangingPunct="1">
                <a:defRPr/>
              </a:pPr>
              <a:t>29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570649C7-2A56-4F79-880C-8BA99718EFE4}" type="slidenum">
              <a:rPr lang="en-US" altLang="en-US" sz="1200" b="0">
                <a:latin typeface="Arial" pitchFamily="34" charset="0"/>
              </a:rPr>
              <a:pPr eaLnBrk="1" hangingPunct="1">
                <a:defRPr/>
              </a:pPr>
              <a:t>30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 defTabSz="922447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defTabSz="92244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65F68CB-B1C2-4E29-91D1-85E43BCF0038}" type="slidenum">
              <a:rPr lang="en-US" altLang="en-US" sz="1200" b="0">
                <a:latin typeface="Arial" pitchFamily="34" charset="0"/>
              </a:rPr>
              <a:pPr eaLnBrk="1" hangingPunct="1">
                <a:defRPr/>
              </a:pPr>
              <a:t>31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66060"/>
            <a:ext cx="9144000" cy="41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Replacing </a:t>
            </a:r>
            <a:r>
              <a:rPr lang="en-US" sz="4000" b="1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Bluebooking</a:t>
            </a:r>
            <a:endParaRPr lang="en-US" sz="4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sz="3200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24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Modern Data Submission to NGS</a:t>
            </a:r>
            <a:endParaRPr lang="en-US" sz="1200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by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Dru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 Smith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David Zenk</a:t>
            </a:r>
          </a:p>
          <a:p>
            <a:pPr algn="ctr">
              <a:defRPr/>
            </a:pPr>
            <a:r>
              <a:rPr lang="en-US" dirty="0"/>
              <a:t>Northern Plains Regional Advisor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leveling project needs </a:t>
            </a:r>
          </a:p>
          <a:p>
            <a:pPr lvl="1"/>
            <a:r>
              <a:rPr lang="en-US" dirty="0"/>
              <a:t>mark descriptions, </a:t>
            </a:r>
          </a:p>
          <a:p>
            <a:pPr lvl="1"/>
            <a:r>
              <a:rPr lang="en-US" dirty="0"/>
              <a:t>mark locations, </a:t>
            </a:r>
          </a:p>
          <a:p>
            <a:pPr lvl="1"/>
            <a:r>
              <a:rPr lang="en-US" dirty="0"/>
              <a:t>mark photos, and </a:t>
            </a:r>
          </a:p>
          <a:p>
            <a:pPr lvl="1"/>
            <a:r>
              <a:rPr lang="en-US" dirty="0"/>
              <a:t>the leveling measurements.</a:t>
            </a:r>
          </a:p>
          <a:p>
            <a:r>
              <a:rPr lang="en-US" dirty="0"/>
              <a:t>OP already has the tools to ingest 3 of these 4</a:t>
            </a:r>
          </a:p>
          <a:p>
            <a:pPr lvl="1"/>
            <a:r>
              <a:rPr lang="en-US" dirty="0"/>
              <a:t>What’s needed is a Leveling Tab on OP…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69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sz="2800" dirty="0"/>
              <a:t>Perhaps like this, with helpful graphics and symbols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2725229"/>
            <a:ext cx="9126503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support for familiar defined file formats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672"/>
            <a:ext cx="9144000" cy="4529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13635">
            <a:off x="2628472" y="4315146"/>
            <a:ext cx="99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LVL file</a:t>
            </a:r>
          </a:p>
        </p:txBody>
      </p:sp>
      <p:sp>
        <p:nvSpPr>
          <p:cNvPr id="9" name="TextBox 8"/>
          <p:cNvSpPr txBox="1"/>
          <p:nvPr/>
        </p:nvSpPr>
        <p:spPr>
          <a:xfrm rot="21046894">
            <a:off x="7429725" y="4152896"/>
            <a:ext cx="128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R6 file</a:t>
            </a:r>
          </a:p>
          <a:p>
            <a:r>
              <a:rPr lang="en-US" dirty="0">
                <a:solidFill>
                  <a:srgbClr val="FF0000"/>
                </a:solidFill>
              </a:rPr>
              <a:t>VERTOBS</a:t>
            </a:r>
          </a:p>
        </p:txBody>
      </p:sp>
    </p:spTree>
    <p:extLst>
      <p:ext uri="{BB962C8B-B14F-4D97-AF65-F5344CB8AC3E}">
        <p14:creationId xmlns:p14="http://schemas.microsoft.com/office/powerpoint/2010/main" val="175733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leveling, gravity surveys, whether aerial or terrestrial, absolute or relative, need metadata support, but also have special analytical needs.</a:t>
            </a:r>
          </a:p>
          <a:p>
            <a:r>
              <a:rPr lang="en-US" dirty="0"/>
              <a:t>All can be supported within Gravity Tabs in OP.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733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Tabs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461" b="26384"/>
          <a:stretch/>
        </p:blipFill>
        <p:spPr>
          <a:xfrm>
            <a:off x="0" y="1674577"/>
            <a:ext cx="9144000" cy="31953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 rot="21053892">
            <a:off x="4864003" y="27945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Airborne Data sub-tab</a:t>
            </a:r>
          </a:p>
        </p:txBody>
      </p:sp>
      <p:sp>
        <p:nvSpPr>
          <p:cNvPr id="10" name="TextBox 9"/>
          <p:cNvSpPr txBox="1"/>
          <p:nvPr/>
        </p:nvSpPr>
        <p:spPr>
          <a:xfrm rot="21221630">
            <a:off x="3128858" y="5300194"/>
            <a:ext cx="51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support for familiar defined input file formats</a:t>
            </a:r>
          </a:p>
        </p:txBody>
      </p:sp>
      <p:sp>
        <p:nvSpPr>
          <p:cNvPr id="11" name="Oval 10"/>
          <p:cNvSpPr/>
          <p:nvPr/>
        </p:nvSpPr>
        <p:spPr>
          <a:xfrm>
            <a:off x="5568593" y="1612279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1877695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Tabs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439"/>
          <a:stretch/>
        </p:blipFill>
        <p:spPr>
          <a:xfrm>
            <a:off x="-18281" y="1804707"/>
            <a:ext cx="9162281" cy="451054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 rot="21053892">
            <a:off x="4864003" y="27945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Absolute Gravity sub-tab</a:t>
            </a:r>
          </a:p>
        </p:txBody>
      </p:sp>
      <p:sp>
        <p:nvSpPr>
          <p:cNvPr id="9" name="Oval 8"/>
          <p:cNvSpPr/>
          <p:nvPr/>
        </p:nvSpPr>
        <p:spPr>
          <a:xfrm>
            <a:off x="5362254" y="1687623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5902" y="1980437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Tabs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6158" b="63399"/>
          <a:stretch/>
        </p:blipFill>
        <p:spPr>
          <a:xfrm>
            <a:off x="0" y="1379282"/>
            <a:ext cx="9144000" cy="19262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" y="4078690"/>
            <a:ext cx="9144000" cy="16520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 rot="21053892">
            <a:off x="3136142" y="2360133"/>
            <a:ext cx="274320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Historical Gravity sub-tab</a:t>
            </a:r>
          </a:p>
        </p:txBody>
      </p:sp>
      <p:sp>
        <p:nvSpPr>
          <p:cNvPr id="11" name="TextBox 10"/>
          <p:cNvSpPr txBox="1"/>
          <p:nvPr/>
        </p:nvSpPr>
        <p:spPr>
          <a:xfrm rot="21053892">
            <a:off x="2876276" y="4972962"/>
            <a:ext cx="3235712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Quality Check Gravity sub-tab</a:t>
            </a:r>
          </a:p>
        </p:txBody>
      </p:sp>
      <p:sp>
        <p:nvSpPr>
          <p:cNvPr id="12" name="Oval 11"/>
          <p:cNvSpPr/>
          <p:nvPr/>
        </p:nvSpPr>
        <p:spPr>
          <a:xfrm>
            <a:off x="5362254" y="1572647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000" y="1807300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63283" y="4010859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26413" y="4271385"/>
            <a:ext cx="1315092" cy="380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Optical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Optical Surveys can be supported </a:t>
            </a:r>
          </a:p>
          <a:p>
            <a:pPr lvl="1"/>
            <a:r>
              <a:rPr lang="en-US" dirty="0"/>
              <a:t>Traverse</a:t>
            </a:r>
          </a:p>
          <a:p>
            <a:pPr lvl="1"/>
            <a:r>
              <a:rPr lang="en-US" dirty="0"/>
              <a:t>Triangulation</a:t>
            </a:r>
          </a:p>
          <a:p>
            <a:pPr lvl="1"/>
            <a:r>
              <a:rPr lang="en-US" dirty="0"/>
              <a:t>Trilateration</a:t>
            </a:r>
          </a:p>
          <a:p>
            <a:pPr lvl="1"/>
            <a:r>
              <a:rPr lang="en-US" dirty="0"/>
              <a:t>River Crossings</a:t>
            </a:r>
          </a:p>
          <a:p>
            <a:pPr lvl="1"/>
            <a:r>
              <a:rPr lang="en-US" dirty="0"/>
              <a:t>Calibration Base Lines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37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Real Time Kinematic / Real Time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RTK/RTN surveys efficiently produce accurate positions that may be of value in improving or validating other surveys.</a:t>
            </a:r>
          </a:p>
          <a:p>
            <a:endParaRPr lang="en-US" sz="2800" dirty="0"/>
          </a:p>
          <a:p>
            <a:r>
              <a:rPr lang="en-US" sz="2800" dirty="0"/>
              <a:t>Therefore, NGS could provide an RTK/RTN Tab to capture these valuable positions.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09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RTK/RTN - Validation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20100" cy="4297363"/>
          </a:xfrm>
        </p:spPr>
        <p:txBody>
          <a:bodyPr/>
          <a:lstStyle/>
          <a:p>
            <a:r>
              <a:rPr lang="en-US" dirty="0"/>
              <a:t>RTK/RTN positions must be traceable to NSRS</a:t>
            </a:r>
          </a:p>
          <a:p>
            <a:r>
              <a:rPr lang="en-US" dirty="0"/>
              <a:t>RTK/RTN surveyors would prove that calibration to NSRS was performed using an approved combination of active and passive techniques, which might include:</a:t>
            </a:r>
          </a:p>
          <a:p>
            <a:pPr lvl="1"/>
            <a:r>
              <a:rPr lang="en-US" dirty="0"/>
              <a:t>Published passive marks</a:t>
            </a:r>
          </a:p>
          <a:p>
            <a:pPr lvl="1"/>
            <a:r>
              <a:rPr lang="en-US" dirty="0"/>
              <a:t>National CORS </a:t>
            </a:r>
          </a:p>
          <a:p>
            <a:pPr lvl="1"/>
            <a:r>
              <a:rPr lang="en-US" dirty="0"/>
              <a:t>OPUS Static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24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i="1" dirty="0"/>
              <a:t>The overall message is this:  "</a:t>
            </a:r>
            <a:r>
              <a:rPr lang="en-US" sz="2000" i="1" dirty="0" err="1"/>
              <a:t>Bluebooking</a:t>
            </a:r>
            <a:r>
              <a:rPr lang="en-US" sz="2000" i="1" dirty="0"/>
              <a:t>" as we know it will go away, but a new process of people doing surveys and submitting them to NGS to include in the NSRS database will replace it.  </a:t>
            </a:r>
          </a:p>
          <a:p>
            <a:r>
              <a:rPr lang="en-US" sz="2000" i="1" dirty="0"/>
              <a:t>That new process will be built around the general model of OPUS-Projects, which is to say it will be a browser-based analysis, processing and submitting tool.  </a:t>
            </a:r>
          </a:p>
          <a:p>
            <a:r>
              <a:rPr lang="en-US" sz="2000" i="1" dirty="0"/>
              <a:t>OPUS-Projects will be expanded to take in the following surveys:  Leveling will come first.  </a:t>
            </a:r>
          </a:p>
          <a:p>
            <a:r>
              <a:rPr lang="en-US" sz="2000" i="1" dirty="0"/>
              <a:t>Then, in a priority order that is still to be determined, NGS will add to OPUS-Projects other survey types, including:  Traverse, RTN, Absolute Gravity, Relative Gravity, each one being in a "tab" with the ability for data to flow between tabs.  </a:t>
            </a:r>
          </a:p>
          <a:p>
            <a:r>
              <a:rPr lang="en-US" sz="2000" i="1" dirty="0"/>
              <a:t>In this way, mixed-method surveys will be processed in a method-by-method build up.</a:t>
            </a:r>
          </a:p>
          <a:p>
            <a:r>
              <a:rPr lang="en-US" sz="2000" i="1" dirty="0"/>
              <a:t>--- </a:t>
            </a:r>
            <a:r>
              <a:rPr lang="en-US" sz="2000" i="1" dirty="0" err="1"/>
              <a:t>Dru</a:t>
            </a:r>
            <a:r>
              <a:rPr lang="en-US" sz="2000" i="1" dirty="0"/>
              <a:t> Smith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- Leveling and GPS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091"/>
            <a:ext cx="2133600" cy="365125"/>
          </a:xfrm>
        </p:spPr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416719" y="1948497"/>
            <a:ext cx="3594100" cy="1289796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524000" y="4204514"/>
            <a:ext cx="3594100" cy="1693642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0" y="2410767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GPS data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ellipsoid heights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162" y="3424277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Apply GEOID 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 orthometric heights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800" y="1490796"/>
            <a:ext cx="180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GPS Tab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2738" y="3680802"/>
            <a:ext cx="210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Leveling Tab</a:t>
            </a:r>
          </a:p>
        </p:txBody>
      </p:sp>
      <p:sp>
        <p:nvSpPr>
          <p:cNvPr id="15" name="Arrow: U-Turn 14"/>
          <p:cNvSpPr/>
          <p:nvPr/>
        </p:nvSpPr>
        <p:spPr>
          <a:xfrm rot="16200000" flipH="1" flipV="1">
            <a:off x="4916250" y="1562621"/>
            <a:ext cx="3515200" cy="4686300"/>
          </a:xfrm>
          <a:prstGeom prst="utur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0538" y="4385350"/>
            <a:ext cx="323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GPS data serve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stochastic control in the leveling processing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improve systematic leveling corrections</a:t>
            </a:r>
          </a:p>
        </p:txBody>
      </p:sp>
    </p:spTree>
    <p:extLst>
      <p:ext uri="{BB962C8B-B14F-4D97-AF65-F5344CB8AC3E}">
        <p14:creationId xmlns:p14="http://schemas.microsoft.com/office/powerpoint/2010/main" val="240734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– Leveling and Traverse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416719" y="1948497"/>
            <a:ext cx="3594100" cy="1289796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1582738" y="4201332"/>
            <a:ext cx="3594100" cy="1270000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8800" y="2410767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Load River Crossing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1262" y="3411577"/>
            <a:ext cx="421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Compute differential height across river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00" y="1490796"/>
            <a:ext cx="2120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Traverse Tab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2738" y="3680802"/>
            <a:ext cx="210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Leveling Tab</a:t>
            </a:r>
          </a:p>
        </p:txBody>
      </p:sp>
      <p:sp>
        <p:nvSpPr>
          <p:cNvPr id="13" name="Arrow: U-Turn 12"/>
          <p:cNvSpPr/>
          <p:nvPr/>
        </p:nvSpPr>
        <p:spPr>
          <a:xfrm rot="16200000" flipH="1" flipV="1">
            <a:off x="4916250" y="1562621"/>
            <a:ext cx="3515200" cy="4686300"/>
          </a:xfrm>
          <a:prstGeom prst="utur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0538" y="438535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connect the two parts of leveling on either side of the river</a:t>
            </a:r>
          </a:p>
        </p:txBody>
      </p:sp>
    </p:spTree>
    <p:extLst>
      <p:ext uri="{BB962C8B-B14F-4D97-AF65-F5344CB8AC3E}">
        <p14:creationId xmlns:p14="http://schemas.microsoft.com/office/powerpoint/2010/main" val="35640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– Many More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Leveling with Gravity and GPS</a:t>
            </a:r>
          </a:p>
          <a:p>
            <a:pPr lvl="1"/>
            <a:r>
              <a:rPr lang="en-US" sz="2400" dirty="0"/>
              <a:t>The leveling is now processed using the a-priori processed GPS and a-priori processed gravity to yield orthometric heights.</a:t>
            </a:r>
          </a:p>
          <a:p>
            <a:r>
              <a:rPr lang="en-US" dirty="0"/>
              <a:t>Establish a Calibration Base Line (CBL)</a:t>
            </a:r>
          </a:p>
          <a:p>
            <a:pPr lvl="1"/>
            <a:r>
              <a:rPr lang="en-US" dirty="0"/>
              <a:t>Leveling, slope angles, and EDM data are combined</a:t>
            </a:r>
          </a:p>
          <a:p>
            <a:r>
              <a:rPr lang="en-US" dirty="0"/>
              <a:t>Quality Control</a:t>
            </a:r>
          </a:p>
          <a:p>
            <a:pPr lvl="1"/>
            <a:r>
              <a:rPr lang="en-US" dirty="0"/>
              <a:t>Access and compare to data within NSRS DB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37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NSRS DB Flow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66" t="14732" r="19107" b="7812"/>
          <a:stretch/>
        </p:blipFill>
        <p:spPr>
          <a:xfrm>
            <a:off x="0" y="1412714"/>
            <a:ext cx="9144000" cy="54452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 rot="1170735">
            <a:off x="3097203" y="5824816"/>
            <a:ext cx="116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Optional</a:t>
            </a:r>
          </a:p>
          <a:p>
            <a:r>
              <a:rPr lang="en-US" dirty="0">
                <a:solidFill>
                  <a:srgbClr val="FF0000"/>
                </a:solidFill>
              </a:rPr>
              <a:t>“Submit” Button</a:t>
            </a:r>
          </a:p>
        </p:txBody>
      </p:sp>
    </p:spTree>
    <p:extLst>
      <p:ext uri="{BB962C8B-B14F-4D97-AF65-F5344CB8AC3E}">
        <p14:creationId xmlns:p14="http://schemas.microsoft.com/office/powerpoint/2010/main" val="397179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 b="1873"/>
          <a:stretch/>
        </p:blipFill>
        <p:spPr bwMode="auto">
          <a:xfrm>
            <a:off x="0" y="2602364"/>
            <a:ext cx="9169230" cy="37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2584694"/>
            <a:ext cx="90841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472"/>
            <a:ext cx="451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813"/>
            <a:ext cx="9144000" cy="97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OPUS-Projects of the future?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4100" y="3562350"/>
            <a:ext cx="2826415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2013 Survey of the</a:t>
            </a:r>
          </a:p>
          <a:p>
            <a:r>
              <a:rPr lang="en-US" dirty="0"/>
              <a:t>Washington Monument</a:t>
            </a:r>
          </a:p>
          <a:p>
            <a:r>
              <a:rPr lang="en-US" dirty="0"/>
              <a:t>had GPS, leveling and</a:t>
            </a:r>
          </a:p>
          <a:p>
            <a:r>
              <a:rPr lang="en-US" dirty="0"/>
              <a:t>traverse components.</a:t>
            </a:r>
          </a:p>
          <a:p>
            <a:endParaRPr lang="en-US" dirty="0"/>
          </a:p>
          <a:p>
            <a:r>
              <a:rPr lang="en-US" dirty="0"/>
              <a:t>An integrated OP might</a:t>
            </a:r>
          </a:p>
          <a:p>
            <a:r>
              <a:rPr lang="en-US" dirty="0"/>
              <a:t>allow for easier </a:t>
            </a:r>
          </a:p>
          <a:p>
            <a:r>
              <a:rPr lang="en-US" dirty="0"/>
              <a:t>processing and especially</a:t>
            </a:r>
          </a:p>
          <a:p>
            <a:r>
              <a:rPr lang="en-US" dirty="0"/>
              <a:t>cross-processing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0700" y="1619250"/>
            <a:ext cx="3829050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3"/>
            <a:endCxn id="12" idx="0"/>
          </p:cNvCxnSpPr>
          <p:nvPr/>
        </p:nvCxnSpPr>
        <p:spPr>
          <a:xfrm>
            <a:off x="5619750" y="1800225"/>
            <a:ext cx="1927558" cy="1762125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0" y="2133600"/>
            <a:ext cx="1009650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" y="2620882"/>
            <a:ext cx="9123402" cy="318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" y="2275826"/>
            <a:ext cx="4638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674059" y="2830520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78822" y="2942439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74059" y="3182946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74060" y="3059121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76441" y="3425832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76441" y="3535371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76441" y="3661576"/>
            <a:ext cx="66675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33068" y="4128305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32267" y="5218961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37792" y="3906849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2474" y="4133067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92611" y="4268798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9786" y="2749560"/>
            <a:ext cx="47623" cy="4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82822" y="2742414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9970" y="2680502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GPS/geoid control point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8439" y="2678121"/>
            <a:ext cx="6286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Not Leveled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5501" y="2678121"/>
            <a:ext cx="6880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Leveled point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15973" y="2937678"/>
            <a:ext cx="295275" cy="23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85205" y="2928153"/>
            <a:ext cx="295275" cy="2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54108" y="2832902"/>
            <a:ext cx="8290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Forward Running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37630" y="2820995"/>
            <a:ext cx="8819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Backward Running</a:t>
            </a:r>
          </a:p>
        </p:txBody>
      </p:sp>
      <p:sp>
        <p:nvSpPr>
          <p:cNvPr id="36" name="Oval 35"/>
          <p:cNvSpPr/>
          <p:nvPr/>
        </p:nvSpPr>
        <p:spPr>
          <a:xfrm>
            <a:off x="3587709" y="4137826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16497" y="4375952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" y="1292405"/>
            <a:ext cx="9144000" cy="97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8674060" y="3537751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674058" y="3185326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630573" y="2982922"/>
            <a:ext cx="347663" cy="1138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668673" y="2997209"/>
            <a:ext cx="342900" cy="1143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7" idx="1"/>
          </p:cNvCxnSpPr>
          <p:nvPr/>
        </p:nvCxnSpPr>
        <p:spPr>
          <a:xfrm flipH="1" flipV="1">
            <a:off x="4354473" y="2978161"/>
            <a:ext cx="971788" cy="14075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87811" y="2978161"/>
            <a:ext cx="971788" cy="14075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0"/>
            <a:endCxn id="37" idx="2"/>
          </p:cNvCxnSpPr>
          <p:nvPr/>
        </p:nvCxnSpPr>
        <p:spPr>
          <a:xfrm flipV="1">
            <a:off x="4256079" y="4409290"/>
            <a:ext cx="1060418" cy="8096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5" idx="6"/>
            <a:endCxn id="37" idx="4"/>
          </p:cNvCxnSpPr>
          <p:nvPr/>
        </p:nvCxnSpPr>
        <p:spPr>
          <a:xfrm flipV="1">
            <a:off x="4279890" y="4442627"/>
            <a:ext cx="1069945" cy="800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8" idx="4"/>
            <a:endCxn id="15" idx="0"/>
          </p:cNvCxnSpPr>
          <p:nvPr/>
        </p:nvCxnSpPr>
        <p:spPr>
          <a:xfrm flipH="1">
            <a:off x="4256079" y="4316421"/>
            <a:ext cx="460344" cy="9025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7"/>
            <a:endCxn id="18" idx="5"/>
          </p:cNvCxnSpPr>
          <p:nvPr/>
        </p:nvCxnSpPr>
        <p:spPr>
          <a:xfrm flipV="1">
            <a:off x="4272916" y="4309447"/>
            <a:ext cx="460344" cy="916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8" idx="0"/>
            <a:endCxn id="14" idx="6"/>
          </p:cNvCxnSpPr>
          <p:nvPr/>
        </p:nvCxnSpPr>
        <p:spPr>
          <a:xfrm flipH="1" flipV="1">
            <a:off x="4580691" y="4152117"/>
            <a:ext cx="135732" cy="116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8" idx="2"/>
            <a:endCxn id="14" idx="4"/>
          </p:cNvCxnSpPr>
          <p:nvPr/>
        </p:nvCxnSpPr>
        <p:spPr>
          <a:xfrm flipH="1" flipV="1">
            <a:off x="4556880" y="4175928"/>
            <a:ext cx="135731" cy="1166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TextBox 2068"/>
          <p:cNvSpPr txBox="1"/>
          <p:nvPr/>
        </p:nvSpPr>
        <p:spPr>
          <a:xfrm>
            <a:off x="411117" y="2578111"/>
            <a:ext cx="7809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Day 4 – 2014 04 21</a:t>
            </a:r>
          </a:p>
        </p:txBody>
      </p:sp>
      <p:cxnSp>
        <p:nvCxnSpPr>
          <p:cNvPr id="74" name="Straight Connector 73"/>
          <p:cNvCxnSpPr>
            <a:stCxn id="14" idx="1"/>
            <a:endCxn id="16" idx="6"/>
          </p:cNvCxnSpPr>
          <p:nvPr/>
        </p:nvCxnSpPr>
        <p:spPr>
          <a:xfrm flipH="1" flipV="1">
            <a:off x="4285415" y="3930661"/>
            <a:ext cx="254627" cy="204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4" idx="3"/>
            <a:endCxn id="16" idx="4"/>
          </p:cNvCxnSpPr>
          <p:nvPr/>
        </p:nvCxnSpPr>
        <p:spPr>
          <a:xfrm flipH="1" flipV="1">
            <a:off x="4261604" y="3954472"/>
            <a:ext cx="278438" cy="2144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6" idx="5"/>
            <a:endCxn id="16" idx="4"/>
          </p:cNvCxnSpPr>
          <p:nvPr/>
        </p:nvCxnSpPr>
        <p:spPr>
          <a:xfrm flipV="1">
            <a:off x="3644620" y="3954472"/>
            <a:ext cx="616984" cy="240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6" idx="7"/>
            <a:endCxn id="16" idx="1"/>
          </p:cNvCxnSpPr>
          <p:nvPr/>
        </p:nvCxnSpPr>
        <p:spPr>
          <a:xfrm flipV="1">
            <a:off x="3644620" y="3913823"/>
            <a:ext cx="600146" cy="23376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548" y="2584669"/>
            <a:ext cx="90841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7748" y="3006734"/>
            <a:ext cx="571500" cy="1057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OPUS-Projects of the future?</a:t>
            </a:r>
          </a:p>
        </p:txBody>
      </p:sp>
      <p:sp>
        <p:nvSpPr>
          <p:cNvPr id="51" name="Oval 50"/>
          <p:cNvSpPr/>
          <p:nvPr/>
        </p:nvSpPr>
        <p:spPr>
          <a:xfrm>
            <a:off x="933450" y="2133600"/>
            <a:ext cx="1009650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56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NSRS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support the future, the new database must be:</a:t>
            </a:r>
          </a:p>
          <a:p>
            <a:pPr lvl="1"/>
            <a:r>
              <a:rPr lang="en-US" dirty="0"/>
              <a:t>Spatially-enabled</a:t>
            </a:r>
          </a:p>
          <a:p>
            <a:pPr lvl="1"/>
            <a:r>
              <a:rPr lang="en-US" dirty="0"/>
              <a:t>Velocity-capable</a:t>
            </a:r>
          </a:p>
          <a:p>
            <a:pPr lvl="1"/>
            <a:r>
              <a:rPr lang="en-US" dirty="0"/>
              <a:t>Handle all current data types and allow for new future types</a:t>
            </a:r>
          </a:p>
          <a:p>
            <a:pPr lvl="1"/>
            <a:r>
              <a:rPr lang="en-US" dirty="0"/>
              <a:t>Nimble and Fast</a:t>
            </a:r>
          </a:p>
          <a:p>
            <a:pPr lvl="1"/>
            <a:r>
              <a:rPr lang="en-US" dirty="0"/>
              <a:t>Reliable (see challenge 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75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Historic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prepare to populate the new NSRS with existing GPS data:</a:t>
            </a:r>
          </a:p>
          <a:p>
            <a:r>
              <a:rPr lang="en-US" dirty="0"/>
              <a:t>NGS has some 3000 GPS projects on file</a:t>
            </a:r>
          </a:p>
          <a:p>
            <a:pPr lvl="1"/>
            <a:r>
              <a:rPr lang="en-US" dirty="0"/>
              <a:t>400,000 receiver files out of 1.2 million files</a:t>
            </a:r>
          </a:p>
          <a:p>
            <a:pPr lvl="2"/>
            <a:r>
              <a:rPr lang="en-US" dirty="0"/>
              <a:t>Any name, any directory…</a:t>
            </a:r>
          </a:p>
          <a:p>
            <a:pPr lvl="2"/>
            <a:r>
              <a:rPr lang="en-US" dirty="0"/>
              <a:t>Metadata (receiver, antenna height, PID, times)</a:t>
            </a:r>
          </a:p>
          <a:p>
            <a:pPr lvl="1"/>
            <a:r>
              <a:rPr lang="en-US" dirty="0"/>
              <a:t>Once organized, these files will go through OP and build the NSRS database foundation</a:t>
            </a:r>
          </a:p>
          <a:p>
            <a:pPr lvl="2"/>
            <a:endParaRPr lang="en-US" dirty="0">
              <a:latin typeface="Cambria" panose="02040503050406030204" pitchFamily="18" charset="0"/>
            </a:endParaRPr>
          </a:p>
          <a:p>
            <a:pPr lvl="2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581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Old vs New Datums:  Passive Control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Role of passive control in the future:</a:t>
            </a:r>
          </a:p>
          <a:p>
            <a:pPr lvl="1"/>
            <a:r>
              <a:rPr lang="en-US" altLang="en-US" dirty="0"/>
              <a:t>Control for projects</a:t>
            </a:r>
          </a:p>
          <a:p>
            <a:pPr lvl="2"/>
            <a:r>
              <a:rPr lang="en-US" altLang="en-US" dirty="0"/>
              <a:t>Depending on accuracy needs, new coordinates should be </a:t>
            </a:r>
            <a:r>
              <a:rPr lang="en-US" altLang="en-US" u="sng" dirty="0"/>
              <a:t>freshly determined</a:t>
            </a:r>
            <a:r>
              <a:rPr lang="en-US" altLang="en-US" dirty="0"/>
              <a:t>, rather than relying on published coordinates based on old surveys</a:t>
            </a:r>
          </a:p>
          <a:p>
            <a:pPr lvl="1"/>
            <a:r>
              <a:rPr lang="en-US" altLang="en-US" dirty="0"/>
              <a:t>Monitoring sites for motion</a:t>
            </a:r>
          </a:p>
          <a:p>
            <a:pPr lvl="1"/>
            <a:r>
              <a:rPr lang="en-US" altLang="en-US" dirty="0"/>
              <a:t>Calibrating RTNs</a:t>
            </a:r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charset="0"/>
              </a:rPr>
              <a:t>April 25, 2107</a:t>
            </a:r>
            <a:endParaRPr lang="en-US" altLang="en-US" sz="1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737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Primary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011" y="1367972"/>
            <a:ext cx="8562975" cy="461191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Since 2008, NGS has clearly and publicly stated: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“The primary means of accessing this new datum is GNSS technology”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9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 Bit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43500" cy="4297363"/>
          </a:xfrm>
        </p:spPr>
        <p:txBody>
          <a:bodyPr/>
          <a:lstStyle/>
          <a:p>
            <a:r>
              <a:rPr lang="en-US" dirty="0"/>
              <a:t>The “Bluebook” has been in effect since October 1980.</a:t>
            </a:r>
          </a:p>
          <a:p>
            <a:r>
              <a:rPr lang="en-US" dirty="0"/>
              <a:t>It has grown with the times, but cannot continue far into the future. Why not?</a:t>
            </a:r>
          </a:p>
          <a:p>
            <a:r>
              <a:rPr lang="en-US" dirty="0"/>
              <a:t>The Future Itself…</a:t>
            </a:r>
          </a:p>
          <a:p>
            <a:pPr lvl="1"/>
            <a:r>
              <a:rPr lang="en-US" sz="2400" dirty="0"/>
              <a:t>New Datum</a:t>
            </a:r>
          </a:p>
          <a:p>
            <a:pPr lvl="1"/>
            <a:r>
              <a:rPr lang="en-US" sz="2400" dirty="0"/>
              <a:t>New Database</a:t>
            </a:r>
          </a:p>
          <a:p>
            <a:pPr lvl="1"/>
            <a:r>
              <a:rPr lang="en-US" sz="2400" dirty="0"/>
              <a:t>More Efficient Methods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715" t="22334" r="16708" b="13000"/>
          <a:stretch/>
        </p:blipFill>
        <p:spPr>
          <a:xfrm>
            <a:off x="5852160" y="1615281"/>
            <a:ext cx="3177540" cy="44348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6697981" y="3053556"/>
            <a:ext cx="742950" cy="356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301465" y="2743200"/>
            <a:ext cx="1396516" cy="4623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9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Gill Sans MT" pitchFamily="34" charset="0"/>
              </a:rPr>
              <a:t>Primary Access: GNSS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238" y="1368425"/>
            <a:ext cx="8562975" cy="46116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This means (at a minimum):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CORS positions, velocities and discontinuities in the latest IGS reference frame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OPUS-S, OPUS-RS, and variants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 RTN validation service, quantifying levels of agreement with the NSRS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Relationship between the IGS reference frame and new geometric reference frame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Spatially and temporally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Gill Sans MT" pitchFamily="34" charset="0"/>
              </a:rPr>
              <a:t>Secondary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238" y="1368425"/>
            <a:ext cx="8562975" cy="46116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And since 2008, NGS has clearly and publicly stated: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“While passive control continues to be used as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a secondary method to access the NSRS, such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control will be ‘tied to’, not a ‘part of’, the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NSRS.”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701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Gill Sans MT" pitchFamily="34" charset="0"/>
              </a:rPr>
              <a:t>Secondary Access: Passive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238" y="1368425"/>
            <a:ext cx="8562975" cy="46116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This means (at a minimum):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GPS surveys on marks after 2022 can be “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bluebooked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” and submitted to NGS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This could mean: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A complete overhaul for bluebooking, database storage, and time dependencies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GNSS/geoid vertical datum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402755"/>
              </p:ext>
            </p:extLst>
          </p:nvPr>
        </p:nvGraphicFramePr>
        <p:xfrm>
          <a:off x="469076" y="1484413"/>
          <a:ext cx="8229600" cy="418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578">
                <a:tc>
                  <a:txBody>
                    <a:bodyPr/>
                    <a:lstStyle/>
                    <a:p>
                      <a:r>
                        <a:rPr lang="en-US" dirty="0"/>
                        <a:t>Step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 passive control in NAVD 88 near you, if it exists.   Accept</a:t>
                      </a:r>
                      <a:r>
                        <a:rPr lang="en-US" baseline="0" dirty="0"/>
                        <a:t> that there has been no validation of the published heights since the points were last occupied.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</a:t>
                      </a:r>
                      <a:r>
                        <a:rPr lang="en-US" baseline="0" dirty="0"/>
                        <a:t> or set any new control near your project area.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r>
                        <a:rPr lang="en-US" dirty="0"/>
                        <a:t>Step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or “</a:t>
                      </a:r>
                      <a:r>
                        <a:rPr lang="en-US" dirty="0" err="1"/>
                        <a:t>Ht</a:t>
                      </a:r>
                      <a:r>
                        <a:rPr lang="en-US" baseline="0" dirty="0"/>
                        <a:t> Mod” survey to the new control.  This could be tens of kilometers at least.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</a:t>
                      </a:r>
                      <a:r>
                        <a:rPr lang="en-US" baseline="0" dirty="0"/>
                        <a:t> GNSS on your local control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96">
                <a:tc>
                  <a:txBody>
                    <a:bodyPr/>
                    <a:lstStyle/>
                    <a:p>
                      <a:r>
                        <a:rPr lang="en-US" dirty="0"/>
                        <a:t>Step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NGS 58/59 (decades old) and NGS DOS based tools to bluebook and adjust your project (to the possibly outdated NAVD 88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OPUS, tied to monitored CORS, to get h and H at the epoch of your survey, </a:t>
                      </a:r>
                      <a:r>
                        <a:rPr lang="en-US" u="sng" baseline="0" dirty="0"/>
                        <a:t>to cm of accuracy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96">
                <a:tc>
                  <a:txBody>
                    <a:bodyPr/>
                    <a:lstStyle/>
                    <a:p>
                      <a:r>
                        <a:rPr lang="en-US" dirty="0"/>
                        <a:t>Step 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 leveling from your control to your local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 leveling from your control to your local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340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86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Integrated Data Base (IDB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) was built by combining previous databases</a:t>
            </a:r>
          </a:p>
          <a:p>
            <a:pPr lvl="1"/>
            <a:r>
              <a:rPr lang="en-US" dirty="0"/>
              <a:t>Horizontal</a:t>
            </a:r>
          </a:p>
          <a:p>
            <a:pPr lvl="1"/>
            <a:r>
              <a:rPr lang="en-US" dirty="0"/>
              <a:t>Vertical</a:t>
            </a:r>
          </a:p>
          <a:p>
            <a:pPr lvl="1"/>
            <a:r>
              <a:rPr lang="en-US" dirty="0"/>
              <a:t>Gravity</a:t>
            </a:r>
          </a:p>
          <a:p>
            <a:r>
              <a:rPr lang="en-US" dirty="0"/>
              <a:t>The IDB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is not:</a:t>
            </a:r>
          </a:p>
          <a:p>
            <a:pPr lvl="1"/>
            <a:r>
              <a:rPr lang="en-US" dirty="0"/>
              <a:t>Spatial </a:t>
            </a:r>
          </a:p>
          <a:p>
            <a:pPr lvl="1"/>
            <a:r>
              <a:rPr lang="en-US" dirty="0"/>
              <a:t>Capable of handling time dependencies</a:t>
            </a:r>
          </a:p>
          <a:p>
            <a:pPr lvl="1"/>
            <a:r>
              <a:rPr lang="en-US" dirty="0"/>
              <a:t>Built to handle GPS </a:t>
            </a:r>
            <a:r>
              <a:rPr lang="en-US" u="sng" dirty="0"/>
              <a:t>raw data </a:t>
            </a:r>
            <a:r>
              <a:rPr lang="en-US" dirty="0"/>
              <a:t>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 rot="20594295">
            <a:off x="5727099" y="3780845"/>
            <a:ext cx="336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* Note - NGS IDB will be known in the future as NSRS DB</a:t>
            </a:r>
          </a:p>
        </p:txBody>
      </p:sp>
    </p:spTree>
    <p:extLst>
      <p:ext uri="{BB962C8B-B14F-4D97-AF65-F5344CB8AC3E}">
        <p14:creationId xmlns:p14="http://schemas.microsoft.com/office/powerpoint/2010/main" val="416220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ea typeface="Times New Roman"/>
                <a:cs typeface="Times New Roman"/>
                <a:sym typeface="Times New Roman"/>
              </a:rPr>
              <a:t>NGS Ten Year Plan 2013-2023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599150"/>
            <a:ext cx="8229600" cy="510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800" b="1" dirty="0">
                <a:solidFill>
                  <a:srgbClr val="0072BC"/>
                </a:solidFill>
              </a:rPr>
              <a:t>Goal 2: Modernize and Improve the National Spatial Reference System.</a:t>
            </a:r>
          </a:p>
          <a:p>
            <a:pPr marL="203200" indent="0">
              <a:buNone/>
            </a:pPr>
            <a:endParaRPr lang="en-US" sz="2000" b="1" dirty="0">
              <a:solidFill>
                <a:srgbClr val="0072BC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Objective 1:	Replace NAD 83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Objective 2:	Replace NAVD 88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Objective 3:	Re-invent Bluebooking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Objective 4:	Fix the Toolkit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Objective 5:	Better Surveying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Oval 5"/>
          <p:cNvSpPr/>
          <p:nvPr/>
        </p:nvSpPr>
        <p:spPr>
          <a:xfrm>
            <a:off x="342900" y="3972602"/>
            <a:ext cx="7231381" cy="466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 rot="20515072">
            <a:off x="6729574" y="4296259"/>
            <a:ext cx="218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Short-term and Long-term</a:t>
            </a:r>
          </a:p>
        </p:txBody>
      </p:sp>
    </p:spTree>
    <p:extLst>
      <p:ext uri="{BB962C8B-B14F-4D97-AF65-F5344CB8AC3E}">
        <p14:creationId xmlns:p14="http://schemas.microsoft.com/office/powerpoint/2010/main" val="330937335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Gill Sans MT" pitchFamily="34" charset="0"/>
              </a:rPr>
              <a:t>Transformational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2107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376238" y="1368425"/>
            <a:ext cx="8562975" cy="4611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NGS will provide </a:t>
            </a: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transformations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 between historic datums and the new reference frames, aimed at helping users manage data that is </a:t>
            </a: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not in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the NSRS DB.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But, the National Geodetic Survey considers </a:t>
            </a: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readjustment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 of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actual survey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measurements, not coordinate transformations, as best practice.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So, if NGS can make it easier to store </a:t>
            </a: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</a:rPr>
              <a:t>measurements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in the NSRS DB, then NGS can provide better access to the new datums and better customer service.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75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18479" y="1816134"/>
            <a:ext cx="6569989" cy="678760"/>
          </a:xfrm>
        </p:spPr>
        <p:txBody>
          <a:bodyPr/>
          <a:lstStyle/>
          <a:p>
            <a:pPr algn="l"/>
            <a:r>
              <a:rPr lang="en-US" altLang="en-US" dirty="0"/>
              <a:t>The future of </a:t>
            </a:r>
            <a:r>
              <a:rPr lang="en-US" altLang="en-US" strike="sngStrike" dirty="0"/>
              <a:t>bluebooking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Geospatial Summit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charset="0"/>
              </a:rPr>
              <a:t>April 25, 2107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5236" y="2321595"/>
            <a:ext cx="403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rgbClr val="1F497D"/>
                </a:solidFill>
                <a:latin typeface="Gill Sans MT" pitchFamily="34" charset="0"/>
              </a:rPr>
              <a:t>data submission:</a:t>
            </a:r>
            <a:endParaRPr lang="en-US" sz="3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255904">
            <a:off x="2567778" y="416313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i="1" dirty="0">
                <a:solidFill>
                  <a:schemeClr val="accent1"/>
                </a:solidFill>
                <a:latin typeface="Gill Sans MT" pitchFamily="34" charset="0"/>
              </a:rPr>
              <a:t>OPUS PROJECTS</a:t>
            </a:r>
            <a:endParaRPr lang="en-US" sz="3600" i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6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OPUS-Projects into the NSRS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NSRS DB is the official repository of NSRS data</a:t>
            </a:r>
          </a:p>
          <a:p>
            <a:pPr lvl="1"/>
            <a:r>
              <a:rPr lang="en-US" dirty="0"/>
              <a:t>NSRS DB currently may only be populated through the FGCS Bluebook process</a:t>
            </a:r>
          </a:p>
          <a:p>
            <a:pPr lvl="2"/>
            <a:r>
              <a:rPr lang="en-US" dirty="0"/>
              <a:t>Horizontal Surveys (Volume 1)</a:t>
            </a:r>
          </a:p>
          <a:p>
            <a:pPr lvl="3"/>
            <a:r>
              <a:rPr lang="en-US" dirty="0"/>
              <a:t>GPS Surveys (Annex N)</a:t>
            </a:r>
          </a:p>
          <a:p>
            <a:pPr lvl="2"/>
            <a:r>
              <a:rPr lang="en-US" dirty="0"/>
              <a:t>Vertical Surveys (Volume 2)</a:t>
            </a:r>
          </a:p>
          <a:p>
            <a:pPr lvl="2"/>
            <a:r>
              <a:rPr lang="en-US" dirty="0"/>
              <a:t>Gravity Surveys (Volume 3)</a:t>
            </a:r>
          </a:p>
          <a:p>
            <a:pPr lvl="1"/>
            <a:r>
              <a:rPr lang="en-US" dirty="0"/>
              <a:t>So, the FGCS Bluebook will endure for a while yet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52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Being Planned?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is taking a broad view that OP is a capable interface that can be adapted to essentially any type of survey data.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25, 2107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Geospatial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2890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80223</TotalTime>
  <Words>1638</Words>
  <Application>Microsoft Office PowerPoint</Application>
  <PresentationFormat>On-screen Show (4:3)</PresentationFormat>
  <Paragraphs>326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Cambria</vt:lpstr>
      <vt:lpstr>Gill Sans MT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Summary of Intent</vt:lpstr>
      <vt:lpstr>First, a Bit of History</vt:lpstr>
      <vt:lpstr>A Bit More History</vt:lpstr>
      <vt:lpstr>NGS Ten Year Plan 2013-2023</vt:lpstr>
      <vt:lpstr>Transformational Access</vt:lpstr>
      <vt:lpstr>The future of bluebooking</vt:lpstr>
      <vt:lpstr>OPUS-Projects into the NSRS DB</vt:lpstr>
      <vt:lpstr>What Else is Being Planned?</vt:lpstr>
      <vt:lpstr>Leveling Data</vt:lpstr>
      <vt:lpstr>Leveling Tab</vt:lpstr>
      <vt:lpstr>Leveling Tab</vt:lpstr>
      <vt:lpstr>Gravity</vt:lpstr>
      <vt:lpstr>Gravity Tabs</vt:lpstr>
      <vt:lpstr>Gravity Tabs</vt:lpstr>
      <vt:lpstr>Gravity Tabs</vt:lpstr>
      <vt:lpstr>Traditional Optical Surveys</vt:lpstr>
      <vt:lpstr>Real Time Kinematic / Real Time Networks</vt:lpstr>
      <vt:lpstr>RTK/RTN - Validation Needed</vt:lpstr>
      <vt:lpstr>Synergy - Leveling and GPS</vt:lpstr>
      <vt:lpstr>Synergy – Leveling and Traverse</vt:lpstr>
      <vt:lpstr>Synergy – Many More Possibilities</vt:lpstr>
      <vt:lpstr>NSRS DB Flow Chart</vt:lpstr>
      <vt:lpstr>OPUS-Projects of the future?</vt:lpstr>
      <vt:lpstr>OPUS-Projects of the future?</vt:lpstr>
      <vt:lpstr>The New NSRS database</vt:lpstr>
      <vt:lpstr>Organize Historic Files</vt:lpstr>
      <vt:lpstr>Old vs New Datums:  Passive Control</vt:lpstr>
      <vt:lpstr>Primary Access</vt:lpstr>
      <vt:lpstr>Primary Access: GNSS</vt:lpstr>
      <vt:lpstr>Secondary Access</vt:lpstr>
      <vt:lpstr>Secondary Access: Passive Control</vt:lpstr>
      <vt:lpstr>A GNSS/geoid vertical datum</vt:lpstr>
      <vt:lpstr>Questions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David Zenk</cp:lastModifiedBy>
  <cp:revision>2618</cp:revision>
  <cp:lastPrinted>2014-06-26T13:13:06Z</cp:lastPrinted>
  <dcterms:created xsi:type="dcterms:W3CDTF">2009-09-30T12:20:38Z</dcterms:created>
  <dcterms:modified xsi:type="dcterms:W3CDTF">2017-04-17T17:55:48Z</dcterms:modified>
</cp:coreProperties>
</file>