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sldIdLst>
    <p:sldId id="261" r:id="rId2"/>
    <p:sldId id="883" r:id="rId3"/>
    <p:sldId id="936" r:id="rId4"/>
    <p:sldId id="435" r:id="rId5"/>
    <p:sldId id="436" r:id="rId6"/>
    <p:sldId id="429" r:id="rId7"/>
    <p:sldId id="344" r:id="rId8"/>
    <p:sldId id="345" r:id="rId9"/>
    <p:sldId id="438" r:id="rId10"/>
    <p:sldId id="504" r:id="rId11"/>
    <p:sldId id="937" r:id="rId12"/>
    <p:sldId id="938" r:id="rId13"/>
    <p:sldId id="939" r:id="rId14"/>
    <p:sldId id="953" r:id="rId15"/>
    <p:sldId id="946" r:id="rId16"/>
    <p:sldId id="948" r:id="rId17"/>
    <p:sldId id="940" r:id="rId18"/>
    <p:sldId id="954" r:id="rId19"/>
    <p:sldId id="955" r:id="rId20"/>
    <p:sldId id="956" r:id="rId21"/>
    <p:sldId id="957" r:id="rId22"/>
    <p:sldId id="958" r:id="rId23"/>
    <p:sldId id="959" r:id="rId24"/>
    <p:sldId id="960" r:id="rId25"/>
    <p:sldId id="974" r:id="rId26"/>
    <p:sldId id="975" r:id="rId27"/>
    <p:sldId id="265" r:id="rId28"/>
    <p:sldId id="411" r:id="rId29"/>
    <p:sldId id="972" r:id="rId30"/>
    <p:sldId id="973" r:id="rId31"/>
    <p:sldId id="352" r:id="rId32"/>
    <p:sldId id="353" r:id="rId33"/>
    <p:sldId id="961" r:id="rId34"/>
    <p:sldId id="962" r:id="rId35"/>
    <p:sldId id="963" r:id="rId36"/>
    <p:sldId id="964" r:id="rId37"/>
    <p:sldId id="350" r:id="rId38"/>
    <p:sldId id="351" r:id="rId39"/>
    <p:sldId id="967" r:id="rId40"/>
    <p:sldId id="968" r:id="rId41"/>
    <p:sldId id="969" r:id="rId42"/>
    <p:sldId id="970" r:id="rId43"/>
    <p:sldId id="971" r:id="rId44"/>
    <p:sldId id="965" r:id="rId45"/>
    <p:sldId id="976" r:id="rId46"/>
    <p:sldId id="935" r:id="rId4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 snapToObjects="1">
      <p:cViewPr varScale="1">
        <p:scale>
          <a:sx n="86" d="100"/>
          <a:sy n="86" d="100"/>
        </p:scale>
        <p:origin x="138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E1E207-49F8-42A2-8536-1426B1F939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23FC3-F410-48D5-B993-3F52D314DA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FAD60D7-6509-4236-B0D6-80BE712AFEC2}" type="datetimeFigureOut">
              <a:rPr lang="en-US"/>
              <a:pPr>
                <a:defRPr/>
              </a:pPr>
              <a:t>2/2/2024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C844894-41FC-44BE-931F-9F305BA490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B67C322-4226-435C-8D1E-1115640E6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9236A-BD57-4F39-AED0-14A44137C5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79FD4-C99F-4E88-89C4-11333D7E3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4FBB45-6CAA-4A67-9BD4-A53B20993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/>
              <a:t>Target is to be able to achieve 2 cm accuracy </a:t>
            </a:r>
            <a:r>
              <a:rPr lang="en-US" altLang="en-US" dirty="0" err="1"/>
              <a:t>orthometric</a:t>
            </a:r>
            <a:r>
              <a:rPr lang="en-US" altLang="en-US" dirty="0"/>
              <a:t> heights (where possible) using a GNSS receiver and a geoid model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/>
              <a:t>Roughly 1 cm uncertainty from GNSS and 1 cm from the geoid model</a:t>
            </a:r>
          </a:p>
          <a:p>
            <a:pPr marL="171450" indent="-171450">
              <a:buFontTx/>
              <a:buChar char="-"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GRAV-D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/>
              <a:t>Phase 1: snapshot of the entire country to provide a consistent data set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/>
              <a:t>Phase 2: long term monitoring of geoid change – in development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/>
              <a:t>Work with partners to incorporate additional gravity data, particularly surface gravity data, validate existing data, and monitor change</a:t>
            </a:r>
          </a:p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37A64-DDBC-4550-853A-4F8746BEFA7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51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6FA76D65-9DC9-4D45-8D29-A0F87DFFF9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132A2732-5E75-4391-BA8B-3D5C653153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3BB19C56-47A7-4C64-A3DF-58BC662E5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E9CC265-99A3-4D02-BEBE-F91B822A2670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Project Scope: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/>
              <a:t>Scope of the project: cover roughly 15.6 million square kilometers – contiguous united states, Alaska, Hawaii, Guam, and American Samoa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/>
              <a:t>In order to blend with satellite altimetry data the airborne survey is done to the continental shelf where possible or ~ 200 km beyond the shoreline or border, whichever is further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/>
              <a:t>Deadline of 2022 for datum rollout, which means a target of 2021 to finish the airborne survey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/>
              <a:t>Priority areas were defined as Alaska and coastal areas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Challenges: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/>
              <a:t>Fixed annual budget and time </a:t>
            </a:r>
            <a:r>
              <a:rPr lang="en-US" dirty="0">
                <a:sym typeface="Wingdings" panose="05000000000000000000" pitchFamily="2" charset="2"/>
              </a:rPr>
              <a:t> design of surveys had to fit within an annual budget of $3.5 million and meet the deadline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>
                <a:sym typeface="Wingdings" panose="05000000000000000000" pitchFamily="2" charset="2"/>
              </a:rPr>
              <a:t>This was a major factor in setting altitude and line spacing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AE393A-0202-483F-ADBF-0D0FB5E9EA9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889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02693" indent="-270267" defTabSz="900889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081067" indent="-216214" defTabSz="900889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13494" indent="-216214" defTabSz="900889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1945922" indent="-216214" defTabSz="900889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378348" indent="-216214" defTabSz="9008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810776" indent="-216214" defTabSz="9008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243202" indent="-216214" defTabSz="9008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675629" indent="-216214" defTabSz="9008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53315FDD-B919-421F-8589-9D3C49C4AC72}" type="slidenum">
              <a:rPr lang="en-US" smtClean="0">
                <a:latin typeface="Times New Roman" pitchFamily="18" charset="0"/>
              </a:rPr>
              <a:pPr/>
              <a:t>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C5BB2F-473B-4DEE-B32E-238EC4E47F1B}" type="slidenum">
              <a:rPr lang="en-US" altLang="en-US" sz="1300" smtClean="0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33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45FF47-10A6-4080-909D-D8C0FDB5A86E}" type="slidenum">
              <a:rPr lang="en-US" altLang="en-US" smtClean="0">
                <a:latin typeface="Gill Sans MT" panose="020B0502020104020203" pitchFamily="34" charset="0"/>
              </a:rPr>
              <a:pPr/>
              <a:t>27</a:t>
            </a:fld>
            <a:endParaRPr lang="en-US" altLang="en-US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63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Google Shape;225;gb53374b457_0_141:notes">
            <a:extLst>
              <a:ext uri="{FF2B5EF4-FFF2-40B4-BE49-F238E27FC236}">
                <a16:creationId xmlns:a16="http://schemas.microsoft.com/office/drawing/2014/main" id="{D8A95690-DE0D-4A70-9988-2A949E86E4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Google Shape;226;gb53374b457_0_141:notes">
            <a:extLst>
              <a:ext uri="{FF2B5EF4-FFF2-40B4-BE49-F238E27FC236}">
                <a16:creationId xmlns:a16="http://schemas.microsoft.com/office/drawing/2014/main" id="{E70D99A8-FD4E-40EF-92EE-59AE073F7C54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439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Google Shape;122;gb53374b457_0_37:notes">
            <a:extLst>
              <a:ext uri="{FF2B5EF4-FFF2-40B4-BE49-F238E27FC236}">
                <a16:creationId xmlns:a16="http://schemas.microsoft.com/office/drawing/2014/main" id="{31649A2E-95AB-4162-A547-FB5E3558CA29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400"/>
            </a:pPr>
            <a:endParaRPr lang="en-US" altLang="en-US"/>
          </a:p>
        </p:txBody>
      </p:sp>
      <p:sp>
        <p:nvSpPr>
          <p:cNvPr id="94211" name="Google Shape;123;gb53374b457_0_37:notes">
            <a:extLst>
              <a:ext uri="{FF2B5EF4-FFF2-40B4-BE49-F238E27FC236}">
                <a16:creationId xmlns:a16="http://schemas.microsoft.com/office/drawing/2014/main" id="{99E1B11A-889F-4530-812A-8FDF6AD0FF5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Google Shape;182;gadf95b9e73_0_208:notes">
            <a:extLst>
              <a:ext uri="{FF2B5EF4-FFF2-40B4-BE49-F238E27FC236}">
                <a16:creationId xmlns:a16="http://schemas.microsoft.com/office/drawing/2014/main" id="{563858ED-3475-4DEE-8C7F-B992C116D88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100"/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Geographic center of CONUS, 2021-1-12 12:00 PM - 6:00 PM CST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buSzPts val="1400"/>
            </a:pPr>
            <a:endParaRPr lang="en-US" altLang="en-US"/>
          </a:p>
        </p:txBody>
      </p:sp>
      <p:sp>
        <p:nvSpPr>
          <p:cNvPr id="96259" name="Google Shape;183;gadf95b9e73_0_208:notes">
            <a:extLst>
              <a:ext uri="{FF2B5EF4-FFF2-40B4-BE49-F238E27FC236}">
                <a16:creationId xmlns:a16="http://schemas.microsoft.com/office/drawing/2014/main" id="{A422BB96-A322-4610-B0FA-45BE3C479C7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Google Shape;195;gb53374b457_0_96:notes">
            <a:extLst>
              <a:ext uri="{FF2B5EF4-FFF2-40B4-BE49-F238E27FC236}">
                <a16:creationId xmlns:a16="http://schemas.microsoft.com/office/drawing/2014/main" id="{F3BA820E-9191-456D-A3E1-59EC193871B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Google Shape;196;gb53374b457_0_96:notes">
            <a:extLst>
              <a:ext uri="{FF2B5EF4-FFF2-40B4-BE49-F238E27FC236}">
                <a16:creationId xmlns:a16="http://schemas.microsoft.com/office/drawing/2014/main" id="{B0043376-36CD-41D4-BDCF-2890621E27B6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C0877-0095-475B-9F5D-7936CB7E0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03D7A5C-4058-499F-91D8-8A632D4DBC2F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7018D-F685-47DB-BCD0-C5401CBEF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437A7-1A1E-4570-9D04-1735C5E7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0C1EB-FB0C-461A-919F-7F5CAAE0D6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69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CAB94-8EE8-4341-A2A7-DBDA731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869F760-FDC8-41CE-8A66-1666975E83B7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6AC49-098A-405E-B490-4AB54C5F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555DD-4A60-4A4A-B674-E9703CA3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9BD2B-D00D-47C9-BC9E-BA7AD0C983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70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98512-A1A8-4D74-91DD-21092B33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4C17350-1359-4F37-8AB6-56BEA9871594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93166-0836-42D4-AF1A-9B113F6A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B0432-1CEB-4EB8-A603-E5D1FC4F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57FC-F64D-4B30-9D22-3FD5E0A17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18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171450" indent="-171450">
              <a:buFont typeface="Arial"/>
              <a:buChar char="•"/>
              <a:defRPr sz="1500"/>
            </a:lvl1pPr>
            <a:lvl2pPr marL="342900" indent="-171450">
              <a:buFont typeface="Arial"/>
              <a:buChar char="•"/>
              <a:defRPr sz="1200"/>
            </a:lvl2pPr>
            <a:lvl3pPr marL="514350" indent="-171450">
              <a:buFont typeface="Arial"/>
              <a:buChar char="•"/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7860" y="6656388"/>
            <a:ext cx="1828800" cy="182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313F4-283E-40ED-99FF-FED6C798CF60}" type="datetime1">
              <a:rPr lang="en-US" altLang="en-US" smtClean="0"/>
              <a:t>2/2/2024</a:t>
            </a:fld>
            <a:endParaRPr lang="en-US" alt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7861" y="6475413"/>
            <a:ext cx="364331" cy="182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2098E-E224-43BA-857F-54621F386C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20155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F67311E-BCFE-4655-9F72-4E0A952063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528D-3DCC-4703-A93F-283267CE6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63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E8A98-B1FA-40E3-B176-0B84C849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D3679B4-AC78-4139-A60B-6854A5B0EF08}" type="datetime1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C8D2-0105-451A-939A-7DEEBA136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771CA-7BCD-47DF-97F7-DEEABD18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6C4AF-043E-49D4-B2EF-D87FBEF843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83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C00AAF-08B1-43F0-B09E-87CE58C03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BE17BD4-BE98-42EF-9B92-A641A30F43AB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48BACB-4D82-4796-BA96-E4D9AB85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BE969C-6FB8-4D80-8147-49C1E419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744FE-8FC5-4ADC-ADA7-C1CF3F8539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20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A310CB8-594B-4048-B30C-8AFA5B7D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6BC3315-D1B6-46CC-9104-D0AE173C7DEF}" type="datetime1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52343F-A8E7-4FA4-825E-5292D4B9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6DDEFE-14EE-4551-A3BF-77F7C645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EF646-014B-49CE-8343-A3CB45421E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24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8BA3E7-2F7B-48D6-A14D-69FA3641A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BB29406-6FD8-48CC-B286-7FDDEEE4646B}" type="datetime1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757212-E851-4EE3-B7AF-805E4228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B0C463-B335-4EE1-9E18-867EA76A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39122-901A-457E-BBC3-29AE770B74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19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F874188-CAC0-4173-98D2-80848CEE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FC59FBE-95AF-40A3-95E3-E230E63280C2}" type="datetime1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B8416F-CA36-46A1-A01E-45AB2ECE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701B7E7-D5FD-46DE-95E0-4FC534C5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8EABE-C30E-4086-BCE5-6C6836F25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52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7393DE-349A-4022-AFA1-E3AD9793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C1C34C8-8438-4A10-99F8-7DF70CFD1086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471A6-07D6-46CC-9CE0-4A9AB0CF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B1B4F5-590B-44DE-AD54-32B2C014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24465-3116-4E87-952F-1D3C876358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87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8FB6DC-1A76-42FF-9975-C9EC230C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FDE70B2-AE57-4FF8-AD8C-91003C3B51AD}" type="datetime1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DDDC5B-FFAD-4DCB-9F6D-62FEB118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65719-D893-4805-BA72-349C7BCF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C9AF-F917-48AD-9C08-87D9C0408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E97FA9-1CF1-4FA8-8D95-DDFD2987D2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3402AE-DC78-4856-92CC-517223BE0C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8232B-032B-4177-B6F9-151947264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B2C5FEF-14CE-4917-BA98-01FE440096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099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gs.noaa.gov/data/formats/GVX/index.s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noaa.maps.arcgis.com/apps/webappviewer/index.html?id=190385f9aadb4cf1b0dd8759893032db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web/science_edu/presentations_librar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s.noaa.gov/GRAV-D/data_products.s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C7A5009-CF4D-4E97-8379-7BC9A29B4945}"/>
              </a:ext>
            </a:extLst>
          </p:cNvPr>
          <p:cNvSpPr txBox="1">
            <a:spLocks/>
          </p:cNvSpPr>
          <p:nvPr/>
        </p:nvSpPr>
        <p:spPr bwMode="auto">
          <a:xfrm>
            <a:off x="457200" y="1373544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Datums, OPUS, and NCAT, Oh My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new at NGS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24C8EC6C-6537-46BF-8D7F-03E772B411AC}"/>
              </a:ext>
            </a:extLst>
          </p:cNvPr>
          <p:cNvSpPr txBox="1">
            <a:spLocks/>
          </p:cNvSpPr>
          <p:nvPr/>
        </p:nvSpPr>
        <p:spPr bwMode="auto">
          <a:xfrm>
            <a:off x="457200" y="4345609"/>
            <a:ext cx="8229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  <a:buFont typeface="Arial" panose="020B0604020202020204" pitchFamily="34" charset="0"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Maine Society of Land Surveyors </a:t>
            </a: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  <a:buFont typeface="Arial" panose="020B0604020202020204" pitchFamily="34" charset="0"/>
              <a:buNone/>
            </a:pPr>
            <a:r>
              <a:rPr lang="en-GB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February 02, 2024</a:t>
            </a: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587347C5-7D73-438C-9AE2-EBE83D7D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75978"/>
            <a:ext cx="14509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Box 1">
            <a:extLst>
              <a:ext uri="{FF2B5EF4-FFF2-40B4-BE49-F238E27FC236}">
                <a16:creationId xmlns:a16="http://schemas.microsoft.com/office/drawing/2014/main" id="{0A80B332-F859-4B89-A455-47AAA4DB5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3" y="5514009"/>
            <a:ext cx="5915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Times New Roman" panose="02020603050405020304" pitchFamily="18" charset="0"/>
              </a:rPr>
              <a:t>Dan Martin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Times New Roman" panose="02020603050405020304" pitchFamily="18" charset="0"/>
              </a:rPr>
              <a:t>Northeast Regional Geodetic Advisor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Times New Roman" panose="02020603050405020304" pitchFamily="18" charset="0"/>
              </a:rPr>
              <a:t>Dan.martin@noaa.gov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Times New Roman" panose="02020603050405020304" pitchFamily="18" charset="0"/>
              </a:rPr>
              <a:t>240-676-4762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CFEF50-1EAA-48B2-B05E-2A602F7996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9" y="2771216"/>
            <a:ext cx="1874837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131377-CF1B-4415-814A-FDE91141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8EABE-C30E-4086-BCE5-6C6836F25DE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D81F-2BE2-488F-AE23-81B35408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GRAV-D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89A54-D8AB-4464-AA86-66B01C8C5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100% of target area flown!</a:t>
            </a:r>
          </a:p>
          <a:p>
            <a:r>
              <a:rPr lang="en-US" dirty="0"/>
              <a:t>Currently re-flying older, lower quality lines</a:t>
            </a:r>
          </a:p>
          <a:p>
            <a:r>
              <a:rPr lang="en-US" dirty="0"/>
              <a:t>Will continue to improve data holdings as schedule permits</a:t>
            </a:r>
          </a:p>
          <a:p>
            <a:r>
              <a:rPr lang="en-US" dirty="0"/>
              <a:t>Beginning to plan some Terrestrial Gravity to densify relative gravity in areas with interesting gravity signals.</a:t>
            </a:r>
          </a:p>
          <a:p>
            <a:r>
              <a:rPr lang="en-US" dirty="0"/>
              <a:t>Planning absolute gravity 10-15 sites in the NW to support </a:t>
            </a:r>
            <a:r>
              <a:rPr lang="en-US" dirty="0" err="1"/>
              <a:t>GeMS</a:t>
            </a:r>
            <a:r>
              <a:rPr lang="en-US" dirty="0"/>
              <a:t> (Geoid Monitoring Service)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7881A-9098-486E-B903-244B8BEB7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6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476D9-3E53-437E-81C6-1C59C4DC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GPSonBM</a:t>
            </a:r>
            <a:r>
              <a:rPr lang="en-US" dirty="0"/>
              <a:t> for Transformation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35649-44D5-493B-9378-B72D1B24D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Deadline was extended until Feb. 29, 2024</a:t>
            </a:r>
          </a:p>
          <a:p>
            <a:r>
              <a:rPr lang="en-US" dirty="0"/>
              <a:t>This will be the LAST extension.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C4D9E-90B4-41B4-B633-7E0399CD2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7801" y="3374437"/>
            <a:ext cx="3913553" cy="2935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7A03F-9801-4369-8377-79F1956F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63" y="2885242"/>
            <a:ext cx="2943464" cy="391355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D9792E7-1043-4F51-9EC2-BE6836A30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027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DAF9-FD94-464D-9A61-15039A5D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in all, an amazing effort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5DBD8-81D0-467B-A62A-4274E4E1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9430"/>
            <a:ext cx="9144000" cy="41581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284286-C0DB-497C-9F94-51272DCF7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436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C8C3-B2D7-4F0B-B126-0F55A8F5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 and Share one in your area…there is still time!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A7790-AE4E-4C42-9D39-1E016EE4A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2" y="1649982"/>
            <a:ext cx="4494224" cy="5167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3A2D5-6F5C-4619-B0D1-DBF01AD3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898" y="1649982"/>
            <a:ext cx="3753401" cy="516751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38738-497A-4DCF-A2A0-BEEB9BAA43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18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2141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/>
              <a:t>east squares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djustments: 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tatistics,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stimates and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esiduals</a:t>
            </a:r>
          </a:p>
          <a:p>
            <a:r>
              <a:rPr lang="en-US" dirty="0"/>
              <a:t>Contract began in August 2020</a:t>
            </a:r>
          </a:p>
          <a:p>
            <a:r>
              <a:rPr lang="en-US" dirty="0"/>
              <a:t> Solves many LSA problems</a:t>
            </a:r>
          </a:p>
          <a:p>
            <a:pPr lvl="2"/>
            <a:r>
              <a:rPr lang="en-US" dirty="0"/>
              <a:t>Has been tested on historic NGS archives</a:t>
            </a:r>
          </a:p>
          <a:p>
            <a:pPr lvl="1"/>
            <a:r>
              <a:rPr lang="en-US" dirty="0"/>
              <a:t>Uses the pre-existing Eigen library of linear algebra routines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9144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56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 (probably incomplete) history of LSA software at 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INERT1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" panose="02020603050405020304" pitchFamily="18" charset="0"/>
              </a:rPr>
              <a:t>(1982) ……..	Inertial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HOACOS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" panose="02020603050405020304" pitchFamily="18" charset="0"/>
              </a:rPr>
              <a:t>(1979)……	Precursor to Adjust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HAVAGO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" panose="02020603050405020304" pitchFamily="18" charset="0"/>
              </a:rPr>
              <a:t>(1979)…….	Precursor to Adjust for 3D </a:t>
            </a:r>
            <a:r>
              <a:rPr lang="en-US" sz="2000" dirty="0" err="1">
                <a:latin typeface="Times New Roman" panose="02020603050405020304" pitchFamily="18" charset="0"/>
                <a:ea typeface="Times" panose="02020603050405020304" pitchFamily="18" charset="0"/>
              </a:rPr>
              <a:t>djustments</a:t>
            </a:r>
            <a:endParaRPr lang="en-US" sz="2000" dirty="0"/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ADJUST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" panose="02020603050405020304" pitchFamily="18" charset="0"/>
              </a:rPr>
              <a:t>…………….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	</a:t>
            </a:r>
            <a:r>
              <a:rPr lang="en-US" sz="2000" dirty="0"/>
              <a:t>Horizontal, modified for GPS, used by OP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GPSCOM/LLSOLV</a:t>
            </a:r>
            <a:r>
              <a:rPr lang="en-US" sz="2000" dirty="0"/>
              <a:t>...Used to compute CORS network, early OP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ASTA</a:t>
            </a:r>
            <a:r>
              <a:rPr lang="en-US" sz="2000" dirty="0"/>
              <a:t>………………...Geodetic leveling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NETSTAT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" panose="02020603050405020304" pitchFamily="18" charset="0"/>
              </a:rPr>
              <a:t>…………...</a:t>
            </a:r>
            <a:r>
              <a:rPr lang="en-US" sz="2000" dirty="0"/>
              <a:t>Built for 2007 adjustment, used again in 2011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APOGEE</a:t>
            </a:r>
            <a:r>
              <a:rPr lang="en-US" sz="2000" dirty="0"/>
              <a:t>…………….Relative Gravity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CALIBRATE</a:t>
            </a:r>
            <a:r>
              <a:rPr lang="en-US" sz="2000" dirty="0"/>
              <a:t>………..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	</a:t>
            </a:r>
            <a:r>
              <a:rPr lang="en-US" sz="2000" dirty="0"/>
              <a:t>Calibration Baselines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Additionally, LSAs are encompassed within this NGS software tool: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PAGES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Also, there is the following stand-alone set of matrix manipulation subroutines: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Heart Of Gold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" panose="02020603050405020304" pitchFamily="18" charset="0"/>
              </a:rPr>
              <a:t>(1984)</a:t>
            </a:r>
          </a:p>
          <a:p>
            <a:pPr marL="0" indent="0">
              <a:spcBef>
                <a:spcPts val="0"/>
              </a:spcBef>
              <a:spcAft>
                <a:spcPts val="750"/>
              </a:spcAft>
              <a:buNone/>
            </a:pPr>
            <a:endParaRPr lang="en-US" sz="900" dirty="0">
              <a:ea typeface="Times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9144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2021 Geospatial summit on the Modernized NSRS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9144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7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Concerns: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396"/>
            <a:ext cx="8229600" cy="4525963"/>
          </a:xfrm>
        </p:spPr>
        <p:txBody>
          <a:bodyPr/>
          <a:lstStyle/>
          <a:p>
            <a:r>
              <a:rPr lang="en-US" sz="3000" dirty="0"/>
              <a:t>Inconsistency</a:t>
            </a:r>
          </a:p>
          <a:p>
            <a:pPr lvl="1"/>
            <a:r>
              <a:rPr lang="en-US" sz="2600" dirty="0"/>
              <a:t>Different languages, different variable names, and different times lead to inconsistency in code</a:t>
            </a:r>
          </a:p>
          <a:p>
            <a:pPr lvl="2"/>
            <a:r>
              <a:rPr lang="en-US" sz="2000" dirty="0"/>
              <a:t>Some programs might be perfectly compatible, but it’s difficult to know with such a vast number of authors and code over the years.</a:t>
            </a:r>
          </a:p>
          <a:p>
            <a:r>
              <a:rPr lang="en-US" sz="3000" dirty="0"/>
              <a:t>Lack of generality</a:t>
            </a:r>
          </a:p>
          <a:p>
            <a:pPr lvl="1"/>
            <a:r>
              <a:rPr lang="en-US" sz="2600" dirty="0"/>
              <a:t>Code written to adjust only one type of geodetic observation has limited usefulness to other applications</a:t>
            </a:r>
          </a:p>
          <a:p>
            <a:r>
              <a:rPr lang="en-US" sz="3000" dirty="0"/>
              <a:t>Languages:  FORTRAN, C++, MATLAB are all in use today</a:t>
            </a:r>
          </a:p>
          <a:p>
            <a:r>
              <a:rPr lang="en-US" sz="3000" dirty="0"/>
              <a:t>Scalability</a:t>
            </a:r>
          </a:p>
          <a:p>
            <a:endParaRPr lang="en-US" sz="2100" dirty="0"/>
          </a:p>
          <a:p>
            <a:pPr lvl="3"/>
            <a:endParaRPr lang="en-US" sz="1350" dirty="0"/>
          </a:p>
          <a:p>
            <a:pPr lvl="2"/>
            <a:endParaRPr lang="en-US" sz="1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9144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2021 Geospatial summit on the Modernized NSRS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9144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7014D-A146-4697-91BA-160CDDFD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5456"/>
            <a:ext cx="9144000" cy="2060187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S</a:t>
            </a:r>
            <a:r>
              <a:rPr lang="en-US" sz="4000" dirty="0"/>
              <a:t>oftware for </a:t>
            </a:r>
            <a:r>
              <a:rPr lang="en-US" sz="4000" dirty="0" err="1">
                <a:solidFill>
                  <a:srgbClr val="C00000"/>
                </a:solidFill>
              </a:rPr>
              <a:t>PR</a:t>
            </a:r>
            <a:r>
              <a:rPr lang="en-US" sz="4000" dirty="0" err="1"/>
              <a:t>ojecting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C00000"/>
                </a:solidFill>
              </a:rPr>
              <a:t>O</a:t>
            </a:r>
            <a:r>
              <a:rPr lang="en-US" sz="4000" dirty="0"/>
              <a:t>bservations, </a:t>
            </a:r>
            <a:r>
              <a:rPr lang="en-US" sz="4000" dirty="0">
                <a:solidFill>
                  <a:srgbClr val="C00000"/>
                </a:solidFill>
              </a:rPr>
              <a:t>C</a:t>
            </a:r>
            <a:r>
              <a:rPr lang="en-US" sz="4000" dirty="0"/>
              <a:t>onstraints and </a:t>
            </a:r>
            <a:r>
              <a:rPr lang="en-US" sz="4000" dirty="0">
                <a:solidFill>
                  <a:srgbClr val="C00000"/>
                </a:solidFill>
              </a:rPr>
              <a:t>C</a:t>
            </a:r>
            <a:r>
              <a:rPr lang="en-US" sz="4000" dirty="0"/>
              <a:t>ofactor matrices/</a:t>
            </a:r>
            <a:r>
              <a:rPr lang="en-US" sz="4000" dirty="0">
                <a:solidFill>
                  <a:srgbClr val="C00000"/>
                </a:solidFill>
              </a:rPr>
              <a:t>E</a:t>
            </a:r>
            <a:r>
              <a:rPr lang="en-US" sz="4000" dirty="0"/>
              <a:t>rrors through </a:t>
            </a:r>
            <a:r>
              <a:rPr lang="en-US" sz="4000" dirty="0">
                <a:solidFill>
                  <a:srgbClr val="C00000"/>
                </a:solidFill>
              </a:rPr>
              <a:t>T</a:t>
            </a:r>
            <a:r>
              <a:rPr lang="en-US" sz="4000" dirty="0"/>
              <a:t>ime (SPROCCET)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345D6-EC27-4A37-85E4-2FF27DA06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985117"/>
            <a:ext cx="4038600" cy="3318029"/>
          </a:xfrm>
        </p:spPr>
        <p:txBody>
          <a:bodyPr/>
          <a:lstStyle/>
          <a:p>
            <a:r>
              <a:rPr lang="en-US" dirty="0"/>
              <a:t>Replaces HTDP</a:t>
            </a:r>
          </a:p>
          <a:p>
            <a:r>
              <a:rPr lang="en-US" dirty="0"/>
              <a:t>Support for orthometric data</a:t>
            </a:r>
          </a:p>
          <a:p>
            <a:r>
              <a:rPr lang="en-US" dirty="0"/>
              <a:t>Use of Geodetic Data </a:t>
            </a:r>
            <a:r>
              <a:rPr lang="en-US" dirty="0" err="1"/>
              <a:t>eXchange</a:t>
            </a:r>
            <a:r>
              <a:rPr lang="en-US" dirty="0"/>
              <a:t> (GDX) format</a:t>
            </a:r>
          </a:p>
          <a:p>
            <a:r>
              <a:rPr lang="en-US" dirty="0"/>
              <a:t>Use of IFDM2022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B3178D-81CC-44D4-9B70-A771E856F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985118"/>
            <a:ext cx="4038600" cy="2909656"/>
          </a:xfrm>
        </p:spPr>
        <p:txBody>
          <a:bodyPr/>
          <a:lstStyle/>
          <a:p>
            <a:r>
              <a:rPr lang="en-US" dirty="0"/>
              <a:t>Error propagation through time</a:t>
            </a:r>
          </a:p>
          <a:p>
            <a:r>
              <a:rPr lang="en-US" dirty="0"/>
              <a:t>Distinct modules for 14-parameter </a:t>
            </a:r>
            <a:r>
              <a:rPr lang="en-US" dirty="0" err="1"/>
              <a:t>Helmert</a:t>
            </a:r>
            <a:r>
              <a:rPr lang="en-US" dirty="0"/>
              <a:t> transformations and deformation models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02702-CA9D-4D80-9A5F-075C671B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972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B8B8D-BDE3-4373-A131-CE4AB5A9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Modernization Alpha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E0FD0-E247-4EE2-99BF-51F48A56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examples of the content, format, and structure of select data and products that NGS plans to release as a part of the Modernized NSRS</a:t>
            </a:r>
          </a:p>
          <a:p>
            <a:r>
              <a:rPr lang="en-US" dirty="0"/>
              <a:t>Products found on this page are for testing purposes only and do not contain any authoritative NGS data or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ECB85-9FEE-4C5E-B44E-B71D6EA879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438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ECF0-5835-4C0F-91F6-B03AF403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DAF97-AB7F-4361-8FD3-812CE649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166687"/>
            <a:ext cx="8582025" cy="65246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4261F8-E015-4DCF-86B4-B2C7FAE93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03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undhog winter is coming meme - i dont know if there is a shadow involved or something">
            <a:extLst>
              <a:ext uri="{FF2B5EF4-FFF2-40B4-BE49-F238E27FC236}">
                <a16:creationId xmlns:a16="http://schemas.microsoft.com/office/drawing/2014/main" id="{64572357-B197-455C-897C-E1FE1CA4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18" y="1271296"/>
            <a:ext cx="4469363" cy="558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0A6A92-1AB8-47C2-B68A-0E1D06F5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Groundhog Day</a:t>
            </a:r>
          </a:p>
        </p:txBody>
      </p:sp>
    </p:spTree>
    <p:extLst>
      <p:ext uri="{BB962C8B-B14F-4D97-AF65-F5344CB8AC3E}">
        <p14:creationId xmlns:p14="http://schemas.microsoft.com/office/powerpoint/2010/main" val="2215004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DAD9-D565-443D-9081-542D8D84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72013-1EC4-4DCC-A112-7F65F96A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14" y="0"/>
            <a:ext cx="725057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F0DD6-6304-447F-88EC-2FAC67B70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555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6363EE-477C-4997-ABE5-8373D241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67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E11801-CF85-4B84-A5BA-9929ED6F5743}"/>
              </a:ext>
            </a:extLst>
          </p:cNvPr>
          <p:cNvGrpSpPr/>
          <p:nvPr/>
        </p:nvGrpSpPr>
        <p:grpSpPr>
          <a:xfrm>
            <a:off x="0" y="2737310"/>
            <a:ext cx="9144000" cy="3851374"/>
            <a:chOff x="0" y="2737310"/>
            <a:chExt cx="9144000" cy="38513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8D278CC-207D-4C6C-9766-C4F8EF08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37310"/>
              <a:ext cx="9144000" cy="385137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DA9A73-E860-40E6-B299-EEEECA84F885}"/>
                </a:ext>
              </a:extLst>
            </p:cNvPr>
            <p:cNvSpPr/>
            <p:nvPr/>
          </p:nvSpPr>
          <p:spPr>
            <a:xfrm>
              <a:off x="88776" y="4110362"/>
              <a:ext cx="8966447" cy="94991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EE480E-82D4-4B7D-9DFD-77452C9384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5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C392F7-37C4-4765-ADB2-22EF37C88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52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638DF-7911-4BC8-ADB5-AA53FD917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6923"/>
            <a:ext cx="9144000" cy="23521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8CB812-44FB-4AF3-A652-C5C21B0B5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850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64A2-8B08-4458-ABB1-94E398AEA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OPUS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0DEA0-4770-43B5-AB43-114EDD514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OPUS Projects 5.1 moved to Production</a:t>
            </a:r>
          </a:p>
          <a:p>
            <a:pPr lvl="1"/>
            <a:r>
              <a:rPr lang="en-US" dirty="0"/>
              <a:t>Current version 5.2</a:t>
            </a:r>
          </a:p>
          <a:p>
            <a:pPr lvl="1"/>
            <a:r>
              <a:rPr lang="en-US" dirty="0"/>
              <a:t>Full support for </a:t>
            </a:r>
            <a:r>
              <a:rPr lang="en-US" dirty="0" err="1"/>
              <a:t>Bluebooking</a:t>
            </a:r>
            <a:endParaRPr lang="en-US" dirty="0"/>
          </a:p>
          <a:p>
            <a:pPr lvl="1"/>
            <a:r>
              <a:rPr lang="en-US" dirty="0"/>
              <a:t>Supports the uploading, QA/QC, adjustment, and submission for publication of real-time kinematic (RTK) vectors in the GVX file format.</a:t>
            </a:r>
          </a:p>
          <a:p>
            <a:pPr lvl="1"/>
            <a:r>
              <a:rPr lang="en-US" dirty="0"/>
              <a:t>Working to replace mandatory, instructor-led  Managers training with self-paced, online videos and tutorials.</a:t>
            </a:r>
          </a:p>
          <a:p>
            <a:pPr lvl="1"/>
            <a:r>
              <a:rPr lang="en-US" dirty="0"/>
              <a:t>OPUS 5.0 in Beta (includes M-PAGES)</a:t>
            </a:r>
          </a:p>
          <a:p>
            <a:pPr lvl="2"/>
            <a:r>
              <a:rPr lang="en-US" dirty="0"/>
              <a:t>Multi-constellation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8237C-DD37-4D12-8BDF-B72B0DF60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675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1347900"/>
            <a:ext cx="9144000" cy="857250"/>
          </a:xfrm>
        </p:spPr>
        <p:txBody>
          <a:bodyPr>
            <a:noAutofit/>
          </a:bodyPr>
          <a:lstStyle/>
          <a:p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NSS 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ector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 (GVX)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2458"/>
            <a:ext cx="8229600" cy="33944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Website: </a:t>
            </a:r>
            <a:r>
              <a:rPr lang="en-US" dirty="0">
                <a:hlinkClick r:id="rId2"/>
              </a:rPr>
              <a:t>https://www.ngs.noaa.gov/data/formats/GVX/index.shtml</a:t>
            </a:r>
            <a:endParaRPr lang="en-US" dirty="0"/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documentation 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 (XSD)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vector files</a:t>
            </a:r>
          </a:p>
          <a:p>
            <a:pPr marL="0" indent="0">
              <a:buNone/>
              <a:defRPr/>
            </a:pP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GVX is written in Extensible Markup Language (XML)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to store and carry data in plain text format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Flexible representation of arbitrary data structures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Extensible – new elements can be added later without breaking applications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machine-readable and human-readable</a:t>
            </a: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Schemas can be used to define “must haves” and “should haves”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514350" rtl="0" fontAlgn="base">
              <a:spcBef>
                <a:spcPct val="0"/>
              </a:spcBef>
              <a:spcAft>
                <a:spcPct val="0"/>
              </a:spcAft>
              <a:defRPr sz="800" b="0" kern="1200">
                <a:solidFill>
                  <a:srgbClr val="898989"/>
                </a:solidFill>
                <a:latin typeface="Helvetica Neue" panose="020B060402020202020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7965-067F-46C6-B35F-24474740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GVX Do’s and </a:t>
            </a:r>
            <a:r>
              <a:rPr lang="en-US" dirty="0" err="1"/>
              <a:t>Don’t’s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E7590-FD5B-4D88-9DC1-0C04AA040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2943"/>
            <a:ext cx="8229600" cy="4525963"/>
          </a:xfrm>
        </p:spPr>
        <p:txBody>
          <a:bodyPr/>
          <a:lstStyle/>
          <a:p>
            <a:r>
              <a:rPr lang="en-US" dirty="0"/>
              <a:t>Make sure your manufacturer supports GVX</a:t>
            </a:r>
          </a:p>
          <a:p>
            <a:r>
              <a:rPr lang="en-US" dirty="0"/>
              <a:t>Collect RTK/RTN observations</a:t>
            </a:r>
          </a:p>
          <a:p>
            <a:pPr lvl="1"/>
            <a:r>
              <a:rPr lang="en-US" dirty="0"/>
              <a:t>Recommend between 3 and 6, 5-min observations, some should be on a different day</a:t>
            </a:r>
          </a:p>
          <a:p>
            <a:pPr lvl="1"/>
            <a:r>
              <a:rPr lang="en-US" dirty="0"/>
              <a:t>Make sure that you are storing the vector in addition to coordinates</a:t>
            </a:r>
          </a:p>
          <a:p>
            <a:pPr lvl="1"/>
            <a:r>
              <a:rPr lang="en-US" dirty="0"/>
              <a:t>If RTN, make sure the vector is from a Physical Reference Station, not from a </a:t>
            </a:r>
            <a:r>
              <a:rPr lang="en-US"/>
              <a:t>Virtual Reference  </a:t>
            </a:r>
            <a:r>
              <a:rPr lang="en-US" dirty="0"/>
              <a:t>Station</a:t>
            </a:r>
          </a:p>
          <a:p>
            <a:pPr lvl="1"/>
            <a:r>
              <a:rPr lang="en-US" dirty="0"/>
              <a:t>If Base is not a NCN station, collect static data on it to be processed in 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D82E7-6283-4D8A-BDDF-E1C481C03A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064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1ABC-B662-4E38-AFAF-970485918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GVX Do’s and </a:t>
            </a:r>
            <a:r>
              <a:rPr lang="en-US" dirty="0" err="1"/>
              <a:t>Don’t’s</a:t>
            </a:r>
            <a:r>
              <a:rPr lang="en-US" dirty="0"/>
              <a:t>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257C-1416-4296-92E6-5BA4A2A4F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Load observations to your office software</a:t>
            </a:r>
          </a:p>
          <a:p>
            <a:pPr lvl="1"/>
            <a:r>
              <a:rPr lang="en-US" dirty="0"/>
              <a:t>some manufactures allow the creation of GVX in the data collector.</a:t>
            </a:r>
          </a:p>
          <a:p>
            <a:pPr lvl="1"/>
            <a:r>
              <a:rPr lang="en-US" dirty="0"/>
              <a:t>Convert your vector(s) to GVX Format</a:t>
            </a:r>
          </a:p>
          <a:p>
            <a:r>
              <a:rPr lang="en-US" dirty="0"/>
              <a:t>Upload to an OPUS Project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675C0-6D9B-4770-AA59-CE8BA689A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045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for OPUS-Projects and GVX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9" y="1714501"/>
            <a:ext cx="812482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5622002" y="5722423"/>
            <a:ext cx="28128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[Adapted from Weaver et al. 2018]</a:t>
            </a:r>
          </a:p>
        </p:txBody>
      </p:sp>
      <p:sp>
        <p:nvSpPr>
          <p:cNvPr id="3" name="Rectangle 2"/>
          <p:cNvSpPr/>
          <p:nvPr/>
        </p:nvSpPr>
        <p:spPr>
          <a:xfrm>
            <a:off x="830095" y="1750815"/>
            <a:ext cx="77172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7435" y="1733208"/>
            <a:ext cx="21076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GVX file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(from RTK survey or baseline processing in other software)</a:t>
            </a:r>
          </a:p>
        </p:txBody>
      </p:sp>
      <p:sp>
        <p:nvSpPr>
          <p:cNvPr id="9" name="Rectangle 8"/>
          <p:cNvSpPr/>
          <p:nvPr/>
        </p:nvSpPr>
        <p:spPr>
          <a:xfrm>
            <a:off x="3538943" y="5503876"/>
            <a:ext cx="1049131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62596" y="5448301"/>
            <a:ext cx="78916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29488" y="5441766"/>
            <a:ext cx="1237339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395424">
            <a:off x="4890918" y="4222018"/>
            <a:ext cx="974735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500-800 km</a:t>
            </a:r>
          </a:p>
        </p:txBody>
      </p:sp>
      <p:sp>
        <p:nvSpPr>
          <p:cNvPr id="13" name="Rectangle 12"/>
          <p:cNvSpPr/>
          <p:nvPr/>
        </p:nvSpPr>
        <p:spPr>
          <a:xfrm rot="3462480">
            <a:off x="7841276" y="4304455"/>
            <a:ext cx="665812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38942" y="1750815"/>
            <a:ext cx="1992854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26317" y="5478080"/>
            <a:ext cx="693584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60158" y="1714501"/>
            <a:ext cx="2107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OPUS-Projects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(from static GNSS session processing)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0311" y="5299386"/>
            <a:ext cx="103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RTK Base or “From” Mark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6571" y="5321424"/>
            <a:ext cx="130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RTK Rover or “To” Mark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5078" y="5475684"/>
            <a:ext cx="1301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6971" y="5452201"/>
            <a:ext cx="152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in GVX File</a:t>
            </a: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00814" y="6263878"/>
            <a:ext cx="2133600" cy="273844"/>
          </a:xfrm>
          <a:prstGeom prst="rect">
            <a:avLst/>
          </a:prstGeom>
        </p:spPr>
        <p:txBody>
          <a:bodyPr/>
          <a:lstStyle/>
          <a:p>
            <a:fld id="{D3D538F9-49A3-B84F-B36B-A7030CDE5D5B}" type="slidenum">
              <a:rPr lang="en-US" smtClean="0"/>
              <a:t>27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3456224">
            <a:off x="7567682" y="4198139"/>
            <a:ext cx="102160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500-800 km</a:t>
            </a:r>
          </a:p>
        </p:txBody>
      </p:sp>
    </p:spTree>
    <p:extLst>
      <p:ext uri="{BB962C8B-B14F-4D97-AF65-F5344CB8AC3E}">
        <p14:creationId xmlns:p14="http://schemas.microsoft.com/office/powerpoint/2010/main" val="340764201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64AE-2817-471D-BA73-EFD91F63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Cases for RTK/RTN Bases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EFB08-DD5C-4B96-8FEC-B4E49520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514350" rtl="0" fontAlgn="base">
              <a:spcBef>
                <a:spcPct val="0"/>
              </a:spcBef>
              <a:spcAft>
                <a:spcPct val="0"/>
              </a:spcAft>
              <a:defRPr sz="800" b="0" kern="1200">
                <a:solidFill>
                  <a:srgbClr val="898989"/>
                </a:solidFill>
                <a:latin typeface="Helvetica Neue" panose="020B060402020202020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28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938D70-4DA1-48D8-9473-2A26EFE8A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67" y="1920479"/>
            <a:ext cx="2787226" cy="3651010"/>
          </a:xfrm>
          <a:noFill/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RTN Base = CORS</a:t>
            </a:r>
          </a:p>
          <a:p>
            <a:pPr marL="457200" indent="-457200">
              <a:buAutoNum type="arabicPeriod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 attaches GVX vectors to official coordinates for CORS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 CORSs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A4869C-D10F-4BB5-9D9E-25C8FFA924F5}"/>
              </a:ext>
            </a:extLst>
          </p:cNvPr>
          <p:cNvSpPr txBox="1">
            <a:spLocks/>
          </p:cNvSpPr>
          <p:nvPr/>
        </p:nvSpPr>
        <p:spPr>
          <a:xfrm>
            <a:off x="2973493" y="1920479"/>
            <a:ext cx="3024290" cy="36510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 startAt="2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RTK/RTN Base = Not a CORS and new to NGS</a:t>
            </a:r>
          </a:p>
          <a:p>
            <a:pPr marL="457200" indent="-457200">
              <a:buAutoNum type="arabicPeriod" startAt="2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AutoNum type="arabicPeriod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Upload static GPS data logged at the base during the days of the RTK survey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session baseline processing to connect to CORSs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 CORSs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11B996-BCFC-4320-98C7-170E40E36118}"/>
              </a:ext>
            </a:extLst>
          </p:cNvPr>
          <p:cNvSpPr txBox="1">
            <a:spLocks/>
          </p:cNvSpPr>
          <p:nvPr/>
        </p:nvSpPr>
        <p:spPr>
          <a:xfrm>
            <a:off x="5997783" y="1920479"/>
            <a:ext cx="3024290" cy="36510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  RTK/RTN Base = Not a CORS but has a datasheet</a:t>
            </a:r>
          </a:p>
          <a:p>
            <a:pPr marL="457200" indent="-457200">
              <a:buAutoNum type="arabicPeriod" startAt="2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AutoNum type="arabicPeriod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constrain coordinates on datasheet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Or, upload static data at the RTN base, logged during the days of the RTK survey; perform session baseline processing; constrain CORSs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AF624-A102-432F-A57E-E9EBF5AD1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338327"/>
            <a:ext cx="2267797" cy="1552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BFD91F-CCA0-40E8-8BA6-DE2406369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981" y="2428911"/>
            <a:ext cx="2099095" cy="1541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AD03CB-DBC6-49AE-B309-896B1DD3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43" y="2476501"/>
            <a:ext cx="2114550" cy="133832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F306921-EA1A-41AF-8D28-969A72BDCF4A}"/>
              </a:ext>
            </a:extLst>
          </p:cNvPr>
          <p:cNvSpPr/>
          <p:nvPr/>
        </p:nvSpPr>
        <p:spPr>
          <a:xfrm>
            <a:off x="2072639" y="3247195"/>
            <a:ext cx="223520" cy="229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63D51D-BFED-4F52-A844-F84B5C3E10BA}"/>
              </a:ext>
            </a:extLst>
          </p:cNvPr>
          <p:cNvSpPr/>
          <p:nvPr/>
        </p:nvSpPr>
        <p:spPr>
          <a:xfrm>
            <a:off x="4141045" y="3300846"/>
            <a:ext cx="223520" cy="229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C1B6C0-EA87-449F-8936-F9EEF82EFEC6}"/>
              </a:ext>
            </a:extLst>
          </p:cNvPr>
          <p:cNvSpPr/>
          <p:nvPr/>
        </p:nvSpPr>
        <p:spPr>
          <a:xfrm>
            <a:off x="8083973" y="3739326"/>
            <a:ext cx="223520" cy="229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383D-72B9-4E22-9FC6-CA802727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4A12E-BF3B-4B2B-85BA-2D5E7BB5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631"/>
            <a:ext cx="9144000" cy="65327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4DE5-992E-4FF8-BD0A-9246A02CE9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73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6127-3417-4915-A525-C7A0B4540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5353"/>
            <a:ext cx="8229600" cy="1143000"/>
          </a:xfrm>
        </p:spPr>
        <p:txBody>
          <a:bodyPr/>
          <a:lstStyle/>
          <a:p>
            <a:r>
              <a:rPr lang="en-US" dirty="0"/>
              <a:t>Today’s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347E0-8E7F-461F-A89E-5945203FA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08567"/>
            <a:ext cx="4038600" cy="4525963"/>
          </a:xfrm>
        </p:spPr>
        <p:txBody>
          <a:bodyPr/>
          <a:lstStyle/>
          <a:p>
            <a:r>
              <a:rPr lang="en-US" dirty="0"/>
              <a:t>New Datum</a:t>
            </a:r>
          </a:p>
          <a:p>
            <a:pPr lvl="1"/>
            <a:r>
              <a:rPr lang="en-US" dirty="0"/>
              <a:t>GRAV-D</a:t>
            </a:r>
          </a:p>
          <a:p>
            <a:pPr lvl="1"/>
            <a:r>
              <a:rPr lang="en-US" dirty="0" err="1"/>
              <a:t>GPSonBM</a:t>
            </a:r>
            <a:endParaRPr lang="en-US" dirty="0"/>
          </a:p>
          <a:p>
            <a:pPr lvl="1"/>
            <a:r>
              <a:rPr lang="en-US" dirty="0"/>
              <a:t>Laser</a:t>
            </a:r>
          </a:p>
          <a:p>
            <a:pPr lvl="1"/>
            <a:r>
              <a:rPr lang="en-US" dirty="0" err="1"/>
              <a:t>Sproccet</a:t>
            </a:r>
            <a:endParaRPr lang="en-US" dirty="0"/>
          </a:p>
          <a:p>
            <a:pPr lvl="1"/>
            <a:r>
              <a:rPr lang="en-US" dirty="0"/>
              <a:t>Alpha Page</a:t>
            </a:r>
          </a:p>
          <a:p>
            <a:r>
              <a:rPr lang="en-US" dirty="0"/>
              <a:t>OPUS</a:t>
            </a:r>
          </a:p>
          <a:p>
            <a:pPr lvl="1"/>
            <a:r>
              <a:rPr lang="en-US" dirty="0"/>
              <a:t>OPUS 5 (M-Pages) Beta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9665-72E0-4AD2-A84D-EA9160AB6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08567"/>
            <a:ext cx="4038600" cy="4525963"/>
          </a:xfrm>
        </p:spPr>
        <p:txBody>
          <a:bodyPr/>
          <a:lstStyle/>
          <a:p>
            <a:r>
              <a:rPr lang="en-US" dirty="0"/>
              <a:t>OPUS Projects 5.2 (Production)</a:t>
            </a:r>
          </a:p>
          <a:p>
            <a:pPr lvl="1"/>
            <a:r>
              <a:rPr lang="en-US" dirty="0"/>
              <a:t>GVX</a:t>
            </a:r>
          </a:p>
          <a:p>
            <a:pPr lvl="1"/>
            <a:r>
              <a:rPr lang="en-US" dirty="0"/>
              <a:t>Publish</a:t>
            </a:r>
          </a:p>
          <a:p>
            <a:pPr lvl="1"/>
            <a:r>
              <a:rPr lang="en-US" dirty="0"/>
              <a:t>Online Videos and Tutorials</a:t>
            </a:r>
          </a:p>
          <a:p>
            <a:r>
              <a:rPr lang="en-US" dirty="0"/>
              <a:t>NCAT Version 2.1</a:t>
            </a:r>
          </a:p>
          <a:p>
            <a:r>
              <a:rPr lang="en-US" dirty="0"/>
              <a:t>Beta Time Series Tool</a:t>
            </a:r>
          </a:p>
          <a:p>
            <a:r>
              <a:rPr lang="en-US" dirty="0"/>
              <a:t>NGS Map</a:t>
            </a:r>
          </a:p>
          <a:p>
            <a:r>
              <a:rPr lang="en-US" dirty="0"/>
              <a:t>Passive Marks Page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5209B-313F-4CD1-B1BF-BB43EB12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744FE-8FC5-4ADC-ADA7-C1CF3F85395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493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59F4-02C8-420A-8070-225F0FC96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D26B6-AC9C-4FFC-8AC9-268253E7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444"/>
            <a:ext cx="9144000" cy="56571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23F7-3052-4B78-91DB-D9ED0F9736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59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Google Shape;228;p28">
            <a:extLst>
              <a:ext uri="{FF2B5EF4-FFF2-40B4-BE49-F238E27FC236}">
                <a16:creationId xmlns:a16="http://schemas.microsoft.com/office/drawing/2014/main" id="{DD4F0366-BD00-40B8-BB0F-F299AE7CC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1166813"/>
            <a:ext cx="8974138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457200" indent="-3810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2400"/>
              <a:buFont typeface="Times New Roman" panose="02020603050405020304" pitchFamily="18" charset="0"/>
              <a:buChar char="●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Currently in BETA!!</a:t>
            </a:r>
          </a:p>
          <a:p>
            <a:pPr>
              <a:spcBef>
                <a:spcPts val="1000"/>
              </a:spcBef>
              <a:buClr>
                <a:srgbClr val="000000"/>
              </a:buClr>
              <a:buSzPts val="2400"/>
              <a:buFont typeface="Times New Roman" panose="02020603050405020304" pitchFamily="18" charset="0"/>
              <a:buChar char="●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Capable of ingesting all GNSS observables currently supported by the global infrastructure </a:t>
            </a:r>
          </a:p>
          <a:p>
            <a:pPr>
              <a:spcBef>
                <a:spcPts val="1000"/>
              </a:spcBef>
              <a:buClr>
                <a:srgbClr val="000000"/>
              </a:buClr>
              <a:buSzPts val="2400"/>
              <a:buFont typeface="Times New Roman" panose="02020603050405020304" pitchFamily="18" charset="0"/>
              <a:buChar char="●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Capable of using more than two frequencies.</a:t>
            </a:r>
          </a:p>
          <a:p>
            <a:pPr>
              <a:spcBef>
                <a:spcPts val="1000"/>
              </a:spcBef>
              <a:buClr>
                <a:srgbClr val="000000"/>
              </a:buClr>
              <a:buSzPts val="2400"/>
              <a:buFont typeface="Times New Roman" panose="02020603050405020304" pitchFamily="18" charset="0"/>
              <a:buChar char="●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Capable of ingesting RINEX 2 or 3</a:t>
            </a:r>
          </a:p>
          <a:p>
            <a:pPr marL="800100" lvl="1" indent="-342900">
              <a:spcBef>
                <a:spcPts val="1000"/>
              </a:spcBef>
              <a:buClr>
                <a:srgbClr val="000000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Version 2 only supports GPS and GLONASS, Galileo (to a limited extent)</a:t>
            </a:r>
          </a:p>
          <a:p>
            <a:pPr marL="800100" lvl="1" indent="-342900">
              <a:spcBef>
                <a:spcPts val="1000"/>
              </a:spcBef>
              <a:buClr>
                <a:srgbClr val="000000"/>
              </a:buClr>
              <a:buSzPts val="2400"/>
              <a:buFont typeface="Wingdings" panose="05000000000000000000" pitchFamily="2" charset="2"/>
              <a:buChar char="v"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Submission of proprietary data will result in RINEX 2.11 (limitation of TEQC).  NGS will ONLY accept RINEX submission in the near future.</a:t>
            </a:r>
          </a:p>
          <a:p>
            <a:pPr>
              <a:spcBef>
                <a:spcPts val="1000"/>
              </a:spcBef>
              <a:buClr>
                <a:srgbClr val="000000"/>
              </a:buClr>
              <a:buSzPts val="2400"/>
              <a:buFont typeface="Times New Roman" panose="02020603050405020304" pitchFamily="18" charset="0"/>
              <a:buChar char="●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Capable of using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pseudorange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and phase.</a:t>
            </a:r>
          </a:p>
          <a:p>
            <a:pPr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Times New Roman" panose="02020603050405020304" pitchFamily="18" charset="0"/>
              <a:buChar char="●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Uses a single-difference processing strategy.</a:t>
            </a:r>
          </a:p>
          <a:p>
            <a:pPr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Times New Roman" panose="02020603050405020304" pitchFamily="18" charset="0"/>
              <a:buChar char="●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M-PAGES 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support NGS strategic objectives.</a:t>
            </a:r>
          </a:p>
          <a:p>
            <a:pPr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Times New Roman" panose="02020603050405020304" pitchFamily="18" charset="0"/>
              <a:buChar char="●"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9331" name="Google Shape;229;p28">
            <a:extLst>
              <a:ext uri="{FF2B5EF4-FFF2-40B4-BE49-F238E27FC236}">
                <a16:creationId xmlns:a16="http://schemas.microsoft.com/office/drawing/2014/main" id="{54E8522C-C4FB-4324-89D6-2BF0A91C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0B13E03F-F5AE-48EE-B5E6-D9DB24CE4708}" type="slidenum">
              <a:rPr lang="en-US" altLang="en-US" smtClean="0">
                <a:solidFill>
                  <a:srgbClr val="898989"/>
                </a:solidFill>
              </a:rPr>
              <a:pPr/>
              <a:t>31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99332" name="Google Shape;230;p28">
            <a:extLst>
              <a:ext uri="{FF2B5EF4-FFF2-40B4-BE49-F238E27FC236}">
                <a16:creationId xmlns:a16="http://schemas.microsoft.com/office/drawing/2014/main" id="{C2258ED6-85A8-44F1-9913-53C351419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330200"/>
            <a:ext cx="897413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M-PAGES = Multi-GNSS PAGES</a:t>
            </a:r>
          </a:p>
        </p:txBody>
      </p:sp>
      <p:sp>
        <p:nvSpPr>
          <p:cNvPr id="99333" name="Google Shape;231;p28">
            <a:extLst>
              <a:ext uri="{FF2B5EF4-FFF2-40B4-BE49-F238E27FC236}">
                <a16:creationId xmlns:a16="http://schemas.microsoft.com/office/drawing/2014/main" id="{98671BBB-0EF9-4751-8350-EF5E397D0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6350"/>
            <a:ext cx="14478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January 26, 2021</a:t>
            </a:r>
          </a:p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endParaRPr lang="en-US" altLang="en-US" sz="1200">
              <a:solidFill>
                <a:srgbClr val="88888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9334" name="Google Shape;232;p28">
            <a:extLst>
              <a:ext uri="{FF2B5EF4-FFF2-40B4-BE49-F238E27FC236}">
                <a16:creationId xmlns:a16="http://schemas.microsoft.com/office/drawing/2014/main" id="{0052CD94-820F-408D-B8F8-0B7A809EE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356350"/>
            <a:ext cx="62436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Multi-GNSS OPUS : First Call for Internal Testing</a:t>
            </a:r>
          </a:p>
        </p:txBody>
      </p:sp>
    </p:spTree>
    <p:extLst>
      <p:ext uri="{BB962C8B-B14F-4D97-AF65-F5344CB8AC3E}">
        <p14:creationId xmlns:p14="http://schemas.microsoft.com/office/powerpoint/2010/main" val="3590714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Google Shape;125;p18">
            <a:extLst>
              <a:ext uri="{FF2B5EF4-FFF2-40B4-BE49-F238E27FC236}">
                <a16:creationId xmlns:a16="http://schemas.microsoft.com/office/drawing/2014/main" id="{4BAA41AD-BCDD-477F-BD79-7E75C7942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330200"/>
            <a:ext cx="897413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M-PAGES</a:t>
            </a:r>
          </a:p>
          <a:p>
            <a:pPr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3600"/>
              <a:buFont typeface="Arial" panose="020B0604020202020204" pitchFamily="34" charset="0"/>
              <a:buNone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3187" name="Google Shape;126;p18">
            <a:extLst>
              <a:ext uri="{FF2B5EF4-FFF2-40B4-BE49-F238E27FC236}">
                <a16:creationId xmlns:a16="http://schemas.microsoft.com/office/drawing/2014/main" id="{FDEC078D-412B-44A1-BBD3-26CFD9AD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6350"/>
            <a:ext cx="14478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January 26, 2021</a:t>
            </a:r>
          </a:p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endParaRPr lang="en-US" altLang="en-US" sz="1200">
              <a:solidFill>
                <a:srgbClr val="88888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3188" name="Google Shape;127;p18">
            <a:extLst>
              <a:ext uri="{FF2B5EF4-FFF2-40B4-BE49-F238E27FC236}">
                <a16:creationId xmlns:a16="http://schemas.microsoft.com/office/drawing/2014/main" id="{E110B4A7-C5F0-4E46-97E1-6B7FC0E8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691438" y="6356350"/>
            <a:ext cx="1365250" cy="436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SzPts val="1200"/>
            </a:pPr>
            <a:fld id="{01887B0D-1468-44CC-B761-7C595C734410}" type="slidenum">
              <a:rPr lang="en-US" altLang="en-US" smtClean="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>
                <a:buSzPts val="1200"/>
              </a:pPr>
              <a:t>32</a:t>
            </a:fld>
            <a:endParaRPr lang="en-US" altLang="en-US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3189" name="Google Shape;128;p18">
            <a:extLst>
              <a:ext uri="{FF2B5EF4-FFF2-40B4-BE49-F238E27FC236}">
                <a16:creationId xmlns:a16="http://schemas.microsoft.com/office/drawing/2014/main" id="{6BD58FD3-9F8E-4793-920C-A4A0CEBF1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356350"/>
            <a:ext cx="62436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Multi-GNSS OPUS : First Call for Internal Testing</a:t>
            </a:r>
          </a:p>
        </p:txBody>
      </p:sp>
      <p:sp>
        <p:nvSpPr>
          <p:cNvPr id="129" name="Google Shape;129;p18">
            <a:extLst>
              <a:ext uri="{FF2B5EF4-FFF2-40B4-BE49-F238E27FC236}">
                <a16:creationId xmlns:a16="http://schemas.microsoft.com/office/drawing/2014/main" id="{494CAA62-ACA4-4809-AF44-3CDB2F0879F5}"/>
              </a:ext>
            </a:extLst>
          </p:cNvPr>
          <p:cNvSpPr txBox="1"/>
          <p:nvPr/>
        </p:nvSpPr>
        <p:spPr>
          <a:xfrm>
            <a:off x="82550" y="1166813"/>
            <a:ext cx="8974138" cy="518953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457200" indent="-381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  <a:defRPr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		: Global Positioning System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  <a:defRPr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GLONASS: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Globalnaya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Navigatsionnaya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Sputnikovaya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Sistema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  <a:defRPr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Galileo		: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  <a:defRPr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BeiDou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: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BeiDou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Navigation Satellite System</a:t>
            </a:r>
            <a:b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  BDS, BeiDou-2, COMPASS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 New Roman"/>
              <a:buChar char="●"/>
              <a:defRPr/>
            </a:pPr>
            <a:r>
              <a:rPr lang="en-US" sz="24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IRNSS		: Indian Regional Navigation Satellite System </a:t>
            </a:r>
            <a:br>
              <a:rPr lang="en-US" sz="24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  </a:t>
            </a:r>
            <a:r>
              <a:rPr lang="en-US" sz="2400" dirty="0" err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NavIC</a:t>
            </a:r>
            <a:endParaRPr sz="2400" dirty="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 New Roman"/>
              <a:buChar char="●"/>
              <a:defRPr/>
            </a:pPr>
            <a:r>
              <a:rPr lang="en-US" sz="24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QZSS		: Quasi-Zenith Satellite System</a:t>
            </a:r>
            <a:br>
              <a:rPr lang="en-US" sz="24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  </a:t>
            </a:r>
            <a:r>
              <a:rPr lang="en-US" sz="2400" dirty="0" err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Michibiki</a:t>
            </a:r>
            <a:endParaRPr sz="2400" dirty="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2400"/>
              <a:buFont typeface="Times New Roman"/>
              <a:buChar char="●"/>
              <a:defRPr/>
            </a:pPr>
            <a:r>
              <a:rPr lang="en-US" sz="240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SBAS		: Satellite-based Augmentation Systems</a:t>
            </a:r>
            <a:endParaRPr sz="2400" dirty="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https://en.wikipedia.org/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C8EB4-55AF-4FEF-8699-765BD4F92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51" y="0"/>
            <a:ext cx="7787898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1B3C3E-45F7-4DC0-B162-9220A7BB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8EABE-C30E-4086-BCE5-6C6836F25DE4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26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15A37-EB4D-4E82-AF6F-F8A3AA5E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14287"/>
            <a:ext cx="8934450" cy="68294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25D4D-FC11-44A9-A589-05F4937B7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8EABE-C30E-4086-BCE5-6C6836F25DE4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403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9A27E-0813-4340-BEC2-33A0B3FDA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5262"/>
            <a:ext cx="7010400" cy="64674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FFC3E-9C22-4852-8748-AF0F9FE9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8EABE-C30E-4086-BCE5-6C6836F25DE4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654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0BF31-52E3-49D4-B41A-8A786038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933450"/>
            <a:ext cx="7353300" cy="49911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138FC-6C25-452F-BDB5-6B86FBD83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8EABE-C30E-4086-BCE5-6C6836F25DE4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494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Google Shape;185;p24">
            <a:extLst>
              <a:ext uri="{FF2B5EF4-FFF2-40B4-BE49-F238E27FC236}">
                <a16:creationId xmlns:a16="http://schemas.microsoft.com/office/drawing/2014/main" id="{989E12FC-8A6A-4846-96CB-66DAF044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330200"/>
            <a:ext cx="897413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Why All the Fuss?</a:t>
            </a:r>
          </a:p>
          <a:p>
            <a:pPr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3600"/>
              <a:buFont typeface="Arial" panose="020B0604020202020204" pitchFamily="34" charset="0"/>
              <a:buNone/>
            </a:pP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5235" name="Google Shape;186;p24">
            <a:extLst>
              <a:ext uri="{FF2B5EF4-FFF2-40B4-BE49-F238E27FC236}">
                <a16:creationId xmlns:a16="http://schemas.microsoft.com/office/drawing/2014/main" id="{368AD96D-68CB-4B03-A140-1AC77230B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6350"/>
            <a:ext cx="14478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January 26, 2021</a:t>
            </a:r>
          </a:p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endParaRPr lang="en-US" altLang="en-US" sz="1200">
              <a:solidFill>
                <a:srgbClr val="88888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5236" name="Google Shape;187;p24">
            <a:extLst>
              <a:ext uri="{FF2B5EF4-FFF2-40B4-BE49-F238E27FC236}">
                <a16:creationId xmlns:a16="http://schemas.microsoft.com/office/drawing/2014/main" id="{0FD55449-CBCE-4E8E-A30E-33FF2FC5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691438" y="6356350"/>
            <a:ext cx="1365250" cy="436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SzPts val="1200"/>
            </a:pPr>
            <a:fld id="{EC10ECF6-B934-4CE8-B9B6-904891633FC4}" type="slidenum">
              <a:rPr lang="en-US" altLang="en-US" smtClean="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>
                <a:buSzPts val="1200"/>
              </a:pPr>
              <a:t>37</a:t>
            </a:fld>
            <a:endParaRPr lang="en-US" altLang="en-US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5237" name="Google Shape;188;p24">
            <a:extLst>
              <a:ext uri="{FF2B5EF4-FFF2-40B4-BE49-F238E27FC236}">
                <a16:creationId xmlns:a16="http://schemas.microsoft.com/office/drawing/2014/main" id="{24A9A0B5-4CD3-41C3-8052-0853F23D8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356350"/>
            <a:ext cx="62436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Multi-GNSS OPUS : First Call for Internal Testing</a:t>
            </a:r>
          </a:p>
        </p:txBody>
      </p:sp>
      <p:sp>
        <p:nvSpPr>
          <p:cNvPr id="189" name="Google Shape;189;p24">
            <a:extLst>
              <a:ext uri="{FF2B5EF4-FFF2-40B4-BE49-F238E27FC236}">
                <a16:creationId xmlns:a16="http://schemas.microsoft.com/office/drawing/2014/main" id="{02650B70-4E3C-402D-82B7-F976CB63B8D3}"/>
              </a:ext>
            </a:extLst>
          </p:cNvPr>
          <p:cNvSpPr txBox="1"/>
          <p:nvPr/>
        </p:nvSpPr>
        <p:spPr>
          <a:xfrm>
            <a:off x="82550" y="1166813"/>
            <a:ext cx="8974138" cy="167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457200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  <a:defRPr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distribution of and changes in the relative positions of the satellites with respect to the receiving antenna are the most important data characteristics for high accuracy positioning.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  <a:defRPr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(left) is good.  Multi-GNSS (right) is better.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000"/>
              </a:spcBef>
              <a:spcAft>
                <a:spcPts val="0"/>
              </a:spcAft>
              <a:defRPr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95239" name="Google Shape;190;p24">
            <a:extLst>
              <a:ext uri="{FF2B5EF4-FFF2-40B4-BE49-F238E27FC236}">
                <a16:creationId xmlns:a16="http://schemas.microsoft.com/office/drawing/2014/main" id="{4E09882B-AB0A-40C1-ABF3-6341C3CC7555}"/>
              </a:ext>
            </a:extLst>
          </p:cNvPr>
          <p:cNvGrpSpPr>
            <a:grpSpLocks/>
          </p:cNvGrpSpPr>
          <p:nvPr/>
        </p:nvGrpSpPr>
        <p:grpSpPr bwMode="auto">
          <a:xfrm>
            <a:off x="1136650" y="2843213"/>
            <a:ext cx="6870700" cy="3079750"/>
            <a:chOff x="820675" y="2538270"/>
            <a:chExt cx="7497999" cy="3360830"/>
          </a:xfrm>
        </p:grpSpPr>
        <p:pic>
          <p:nvPicPr>
            <p:cNvPr id="95241" name="Google Shape;191;p24">
              <a:extLst>
                <a:ext uri="{FF2B5EF4-FFF2-40B4-BE49-F238E27FC236}">
                  <a16:creationId xmlns:a16="http://schemas.microsoft.com/office/drawing/2014/main" id="{6BB24C66-C857-47C8-B6CE-2F14086C92D1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2" t="18069" r="17181" b="867"/>
            <a:stretch>
              <a:fillRect/>
            </a:stretch>
          </p:blipFill>
          <p:spPr bwMode="auto">
            <a:xfrm>
              <a:off x="820675" y="2538270"/>
              <a:ext cx="3656139" cy="3360819"/>
            </a:xfrm>
            <a:prstGeom prst="rect">
              <a:avLst/>
            </a:prstGeom>
            <a:noFill/>
            <a:ln w="9525">
              <a:solidFill>
                <a:srgbClr val="07376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42" name="Google Shape;192;p24">
              <a:extLst>
                <a:ext uri="{FF2B5EF4-FFF2-40B4-BE49-F238E27FC236}">
                  <a16:creationId xmlns:a16="http://schemas.microsoft.com/office/drawing/2014/main" id="{FE151026-35AB-45B3-A5C9-C26EC3B0617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7" t="18430" r="17154" b="1817"/>
            <a:stretch>
              <a:fillRect/>
            </a:stretch>
          </p:blipFill>
          <p:spPr bwMode="auto">
            <a:xfrm>
              <a:off x="4602646" y="2538281"/>
              <a:ext cx="3716028" cy="3360819"/>
            </a:xfrm>
            <a:prstGeom prst="rect">
              <a:avLst/>
            </a:prstGeom>
            <a:noFill/>
            <a:ln w="9525">
              <a:solidFill>
                <a:srgbClr val="07376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5240" name="Google Shape;193;p24">
            <a:extLst>
              <a:ext uri="{FF2B5EF4-FFF2-40B4-BE49-F238E27FC236}">
                <a16:creationId xmlns:a16="http://schemas.microsoft.com/office/drawing/2014/main" id="{472C937A-874C-4A96-866D-D1407A16D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5930900"/>
            <a:ext cx="89741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7376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https://www.gnssplanning.com/#/settings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Google Shape;198;p25">
            <a:extLst>
              <a:ext uri="{FF2B5EF4-FFF2-40B4-BE49-F238E27FC236}">
                <a16:creationId xmlns:a16="http://schemas.microsoft.com/office/drawing/2014/main" id="{B8CA85C2-9AD8-4CD0-A6CF-AB94E3490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46151C4-872F-474F-8631-538CC389E1C8}" type="slidenum">
              <a:rPr lang="en-US" altLang="en-US" smtClean="0">
                <a:solidFill>
                  <a:srgbClr val="898989"/>
                </a:solidFill>
              </a:rPr>
              <a:pPr/>
              <a:t>38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97283" name="Google Shape;199;p25">
            <a:extLst>
              <a:ext uri="{FF2B5EF4-FFF2-40B4-BE49-F238E27FC236}">
                <a16:creationId xmlns:a16="http://schemas.microsoft.com/office/drawing/2014/main" id="{6C667629-52D3-4DA4-92F5-6DC2ED971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330200"/>
            <a:ext cx="897413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Obstructed View</a:t>
            </a:r>
          </a:p>
        </p:txBody>
      </p:sp>
      <p:sp>
        <p:nvSpPr>
          <p:cNvPr id="97284" name="Google Shape;200;p25">
            <a:extLst>
              <a:ext uri="{FF2B5EF4-FFF2-40B4-BE49-F238E27FC236}">
                <a16:creationId xmlns:a16="http://schemas.microsoft.com/office/drawing/2014/main" id="{D39D9200-A3D8-4385-8E07-AD5E33A83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6350"/>
            <a:ext cx="14478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January 26, 2021</a:t>
            </a:r>
          </a:p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endParaRPr lang="en-US" altLang="en-US" sz="1200">
              <a:solidFill>
                <a:srgbClr val="88888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285" name="Google Shape;201;p25">
            <a:extLst>
              <a:ext uri="{FF2B5EF4-FFF2-40B4-BE49-F238E27FC236}">
                <a16:creationId xmlns:a16="http://schemas.microsoft.com/office/drawing/2014/main" id="{F8A6A254-58FC-4EA1-852B-0B866D921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356350"/>
            <a:ext cx="62436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en-US" sz="120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Multi-GNSS OPUS : First Call for Internal Testing</a:t>
            </a:r>
          </a:p>
        </p:txBody>
      </p:sp>
      <p:pic>
        <p:nvPicPr>
          <p:cNvPr id="97286" name="Google Shape;202;p25">
            <a:extLst>
              <a:ext uri="{FF2B5EF4-FFF2-40B4-BE49-F238E27FC236}">
                <a16:creationId xmlns:a16="http://schemas.microsoft.com/office/drawing/2014/main" id="{AF0CA541-5591-404E-9E6A-29479DF2E63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2190" r="7600"/>
          <a:stretch>
            <a:fillRect/>
          </a:stretch>
        </p:blipFill>
        <p:spPr bwMode="auto">
          <a:xfrm>
            <a:off x="450850" y="2187575"/>
            <a:ext cx="3852863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Google Shape;203;p25">
            <a:extLst>
              <a:ext uri="{FF2B5EF4-FFF2-40B4-BE49-F238E27FC236}">
                <a16:creationId xmlns:a16="http://schemas.microsoft.com/office/drawing/2014/main" id="{B61A14EE-D052-47B8-B3F7-649954E9FA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"/>
          <a:stretch>
            <a:fillRect/>
          </a:stretch>
        </p:blipFill>
        <p:spPr bwMode="auto">
          <a:xfrm>
            <a:off x="4862513" y="2187575"/>
            <a:ext cx="3830637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Google Shape;204;p25">
            <a:extLst>
              <a:ext uri="{FF2B5EF4-FFF2-40B4-BE49-F238E27FC236}">
                <a16:creationId xmlns:a16="http://schemas.microsoft.com/office/drawing/2014/main" id="{FF012343-791A-4806-BA32-7AA80FB96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5634038"/>
            <a:ext cx="2568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http://www.gnssplanningonline.com</a:t>
            </a:r>
          </a:p>
        </p:txBody>
      </p:sp>
      <p:sp>
        <p:nvSpPr>
          <p:cNvPr id="205" name="Google Shape;205;p25">
            <a:extLst>
              <a:ext uri="{FF2B5EF4-FFF2-40B4-BE49-F238E27FC236}">
                <a16:creationId xmlns:a16="http://schemas.microsoft.com/office/drawing/2014/main" id="{654E97E2-2E73-47D0-B936-4E1E19BF8F53}"/>
              </a:ext>
            </a:extLst>
          </p:cNvPr>
          <p:cNvSpPr txBox="1"/>
          <p:nvPr/>
        </p:nvSpPr>
        <p:spPr>
          <a:xfrm>
            <a:off x="82550" y="1166813"/>
            <a:ext cx="8974138" cy="102076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457200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  <a:defRPr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Simulated sky coverage in urban or natural canyon.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81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  <a:defRPr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GPS-only (left) isn’t viable.  Multi-GNSS (right) is.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000"/>
              </a:spcBef>
              <a:spcAft>
                <a:spcPts val="0"/>
              </a:spcAft>
              <a:defRPr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22A829-9E8E-472F-9FB3-C0C92FB9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NCAT v2.1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E17721-DA34-4B70-A6A7-5FD61FE12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2542"/>
            <a:ext cx="8229600" cy="1143001"/>
          </a:xfrm>
        </p:spPr>
        <p:txBody>
          <a:bodyPr/>
          <a:lstStyle/>
          <a:p>
            <a:r>
              <a:rPr lang="en-US" dirty="0"/>
              <a:t>Added selection of units on heights</a:t>
            </a:r>
          </a:p>
          <a:p>
            <a:r>
              <a:rPr lang="en-US" dirty="0"/>
              <a:t>Added option to customize data exported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C8A76-D9DD-4714-BC1A-B81C2FF6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2650"/>
            <a:ext cx="9144000" cy="40915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85D481-67F9-4CDC-9C4E-3F92ABB95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227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4000" dirty="0"/>
              <a:t>GRAV-D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295400"/>
            <a:ext cx="4876800" cy="54102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b="1" dirty="0"/>
              <a:t>Overall Target</a:t>
            </a:r>
            <a:r>
              <a:rPr lang="en-US" dirty="0"/>
              <a:t>: 2 cm accuracy </a:t>
            </a:r>
            <a:r>
              <a:rPr lang="en-US" dirty="0" err="1"/>
              <a:t>orthometric</a:t>
            </a:r>
            <a:r>
              <a:rPr lang="en-US" dirty="0"/>
              <a:t> heights from GNSS and a geoid model</a:t>
            </a:r>
          </a:p>
          <a:p>
            <a:pPr>
              <a:defRPr/>
            </a:pPr>
            <a:r>
              <a:rPr lang="en-US" b="1" dirty="0"/>
              <a:t>GRAV-D Goal</a:t>
            </a:r>
            <a:r>
              <a:rPr lang="en-US" dirty="0"/>
              <a:t>: Create gravimetric geoid accurate to 1 cm where possible using airborne gravity data</a:t>
            </a:r>
          </a:p>
          <a:p>
            <a:pPr>
              <a:defRPr/>
            </a:pPr>
            <a:r>
              <a:rPr lang="en-US" b="1" dirty="0"/>
              <a:t>GRAV-D</a:t>
            </a:r>
            <a:r>
              <a:rPr lang="en-US" dirty="0"/>
              <a:t>: Two thrusts of the project</a:t>
            </a:r>
          </a:p>
          <a:p>
            <a:pPr lvl="1">
              <a:defRPr/>
            </a:pPr>
            <a:r>
              <a:rPr lang="en-US" dirty="0"/>
              <a:t>Airborne gravity survey of entire country and its holdings</a:t>
            </a:r>
          </a:p>
          <a:p>
            <a:pPr lvl="1">
              <a:defRPr/>
            </a:pPr>
            <a:r>
              <a:rPr lang="en-US" dirty="0"/>
              <a:t>Long-term monitoring of geoid change</a:t>
            </a:r>
          </a:p>
          <a:p>
            <a:pPr>
              <a:defRPr/>
            </a:pPr>
            <a:r>
              <a:rPr lang="en-US" dirty="0"/>
              <a:t>Leveraging partnerships to improve and validate gravity data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447800"/>
            <a:ext cx="3417887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804D0-2B7D-4405-8784-B0D292F0D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706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79372-AC6B-44EF-9649-2F13F8EC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B2CF8-443D-4CA7-95DD-84979797A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81" y="0"/>
            <a:ext cx="77988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C0BE5-61E8-46A4-8B05-F6FDCBB7339C}"/>
              </a:ext>
            </a:extLst>
          </p:cNvPr>
          <p:cNvSpPr txBox="1"/>
          <p:nvPr/>
        </p:nvSpPr>
        <p:spPr>
          <a:xfrm>
            <a:off x="4900472" y="4864963"/>
            <a:ext cx="2903000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CORS Page short-term series only shows last 90 days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80AD-0CA2-41DC-AD04-120FD4352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183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72656-DFE5-4DD3-96A1-FFF39CB19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98681-8645-434F-AA17-2691383B8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89" y="0"/>
            <a:ext cx="787022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C3671-CC66-4557-8A61-9D03FAEFC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776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9B08-D02A-4676-8DED-5E884332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58968-20A1-43B8-858D-0F06DB6B1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30" y="0"/>
            <a:ext cx="785894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5FC45-262E-497A-913B-556D1C3054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199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AC5E-02DE-4514-A8E2-5E7DCA6C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A3208-1C08-486A-A1A0-70504FF81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46" y="0"/>
            <a:ext cx="8100508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DAB3F9-093A-49D1-9281-4B5BE6DD7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926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670A5-89B3-44C1-8078-2E45F7661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0"/>
            <a:ext cx="780097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28ED15-7EE8-4AD5-89D1-492D05FCCAA1}"/>
              </a:ext>
            </a:extLst>
          </p:cNvPr>
          <p:cNvSpPr/>
          <p:nvPr/>
        </p:nvSpPr>
        <p:spPr>
          <a:xfrm rot="20146642">
            <a:off x="2881543" y="3926122"/>
            <a:ext cx="49078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Replaces NGS Data Explorer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74E1A-8D5A-40E7-9182-08A35ABBC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8EABE-C30E-4086-BCE5-6C6836F25DE4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53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4F7E19-4630-4379-8998-A0A66CAC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go Live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B4F581-A7E2-4ED7-94F0-16F88CE99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C8EABE-C30E-4086-BCE5-6C6836F25DE4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B6D9D-E2B4-4C1B-B42B-479F8AF3F6A9}"/>
              </a:ext>
            </a:extLst>
          </p:cNvPr>
          <p:cNvSpPr txBox="1"/>
          <p:nvPr/>
        </p:nvSpPr>
        <p:spPr>
          <a:xfrm>
            <a:off x="2867487" y="2931697"/>
            <a:ext cx="3409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0070C0"/>
                </a:solidFill>
                <a:hlinkClick r:id="rId2"/>
              </a:rPr>
              <a:t>NGS Web Map</a:t>
            </a:r>
            <a:endParaRPr lang="en-US" sz="40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86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2">
            <a:extLst>
              <a:ext uri="{FF2B5EF4-FFF2-40B4-BE49-F238E27FC236}">
                <a16:creationId xmlns:a16="http://schemas.microsoft.com/office/drawing/2014/main" id="{783A3D2D-2E77-4769-94DD-D7A229F9D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637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Thank You!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Questions?</a:t>
            </a:r>
          </a:p>
        </p:txBody>
      </p:sp>
      <p:sp>
        <p:nvSpPr>
          <p:cNvPr id="63491" name="TextBox 1">
            <a:extLst>
              <a:ext uri="{FF2B5EF4-FFF2-40B4-BE49-F238E27FC236}">
                <a16:creationId xmlns:a16="http://schemas.microsoft.com/office/drawing/2014/main" id="{538CE010-DC8F-4D59-B292-96A491DB3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0" y="5354638"/>
            <a:ext cx="3873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/>
              <a:t>Dan Martin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/>
              <a:t>Northeast Regional Geodetic Advisor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/>
              <a:t>ME, NH, VT, MA, CT, RI, NY, NJ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/>
              <a:t>Dan.martin@noaa.gov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/>
              <a:t>240-676-4762</a:t>
            </a:r>
          </a:p>
        </p:txBody>
      </p:sp>
      <p:sp>
        <p:nvSpPr>
          <p:cNvPr id="63492" name="TextBox 1">
            <a:extLst>
              <a:ext uri="{FF2B5EF4-FFF2-40B4-BE49-F238E27FC236}">
                <a16:creationId xmlns:a16="http://schemas.microsoft.com/office/drawing/2014/main" id="{BDEB53A8-3377-4C20-BA8E-45E07278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413" y="4235450"/>
            <a:ext cx="66071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Presentation will be available at: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hlinkClick r:id="rId3"/>
              </a:rPr>
              <a:t>https://www.ngs.noaa.gov/web/science_edu/presentations_library/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FE9C5-D335-4528-9145-22C55363E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13576" r="21631" b="28639"/>
          <a:stretch>
            <a:fillRect/>
          </a:stretch>
        </p:blipFill>
        <p:spPr bwMode="auto">
          <a:xfrm>
            <a:off x="4216400" y="5076825"/>
            <a:ext cx="2068513" cy="150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sz="4000" dirty="0"/>
              <a:t>Data Collection Scope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733800" cy="20574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en-US" sz="2400" dirty="0"/>
              <a:t>Entire U.S. and territories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altLang="en-US" sz="1800" dirty="0"/>
              <a:t>Total Square Kilometers: 15.6 million</a:t>
            </a:r>
          </a:p>
          <a:p>
            <a:pPr lvl="1">
              <a:defRPr/>
            </a:pPr>
            <a:r>
              <a:rPr lang="en-US" altLang="en-US" sz="1800" dirty="0"/>
              <a:t>Initial target area for 2022 deadline</a:t>
            </a:r>
            <a:endParaRPr lang="en-US" altLang="en-US" sz="2400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altLang="en-US" sz="1800" dirty="0"/>
              <a:t>~200 km buffer around territory or shelf break if possible</a:t>
            </a: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r="4433" b="21078"/>
          <a:stretch>
            <a:fillRect/>
          </a:stretch>
        </p:blipFill>
        <p:spPr bwMode="auto">
          <a:xfrm>
            <a:off x="3733800" y="1371600"/>
            <a:ext cx="5245100" cy="356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7" t="17622" r="14185" b="23380"/>
          <a:stretch>
            <a:fillRect/>
          </a:stretch>
        </p:blipFill>
        <p:spPr bwMode="auto">
          <a:xfrm>
            <a:off x="12700" y="3759200"/>
            <a:ext cx="4216400" cy="309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9" t="21895" r="30852" b="36510"/>
          <a:stretch>
            <a:fillRect/>
          </a:stretch>
        </p:blipFill>
        <p:spPr bwMode="auto">
          <a:xfrm>
            <a:off x="7646988" y="5076825"/>
            <a:ext cx="1331912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36510" r="40215" b="36510"/>
          <a:stretch>
            <a:fillRect/>
          </a:stretch>
        </p:blipFill>
        <p:spPr bwMode="auto">
          <a:xfrm>
            <a:off x="6297613" y="5076825"/>
            <a:ext cx="1349375" cy="1011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96DD0D-89C5-4442-8453-689C96D593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445130"/>
            <a:ext cx="2133600" cy="365125"/>
          </a:xfrm>
        </p:spPr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534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58200" cy="889000"/>
          </a:xfrm>
        </p:spPr>
        <p:txBody>
          <a:bodyPr/>
          <a:lstStyle/>
          <a:p>
            <a:pPr eaLnBrk="1" hangingPunct="1"/>
            <a:r>
              <a:rPr lang="en-US" sz="2800"/>
              <a:t>Gravity Survey Plan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3300" y="1435100"/>
            <a:ext cx="7594600" cy="3594100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sz="2400"/>
              <a:t>National Scale Part 1</a:t>
            </a:r>
          </a:p>
          <a:p>
            <a:pPr eaLnBrk="1" hangingPunct="1">
              <a:lnSpc>
                <a:spcPct val="75000"/>
              </a:lnSpc>
            </a:pPr>
            <a:endParaRPr lang="en-US" sz="2400"/>
          </a:p>
          <a:p>
            <a:pPr lvl="1" eaLnBrk="1" hangingPunct="1">
              <a:lnSpc>
                <a:spcPct val="75000"/>
              </a:lnSpc>
            </a:pPr>
            <a:r>
              <a:rPr lang="en-US" sz="2400"/>
              <a:t>Predominantly through airborne gravity</a:t>
            </a:r>
          </a:p>
          <a:p>
            <a:pPr lvl="1" eaLnBrk="1" hangingPunct="1">
              <a:lnSpc>
                <a:spcPct val="75000"/>
              </a:lnSpc>
              <a:buFontTx/>
              <a:buNone/>
            </a:pPr>
            <a:endParaRPr lang="en-US" sz="2400"/>
          </a:p>
          <a:p>
            <a:pPr lvl="1" eaLnBrk="1" hangingPunct="1">
              <a:lnSpc>
                <a:spcPct val="75000"/>
              </a:lnSpc>
            </a:pPr>
            <a:r>
              <a:rPr lang="en-US" sz="2400"/>
              <a:t>With Absolute Gravity for ties and checks</a:t>
            </a:r>
          </a:p>
          <a:p>
            <a:pPr lvl="1" eaLnBrk="1" hangingPunct="1">
              <a:lnSpc>
                <a:spcPct val="75000"/>
              </a:lnSpc>
            </a:pPr>
            <a:endParaRPr lang="en-US" sz="2400"/>
          </a:p>
          <a:p>
            <a:pPr lvl="1" eaLnBrk="1" hangingPunct="1">
              <a:lnSpc>
                <a:spcPct val="75000"/>
              </a:lnSpc>
            </a:pPr>
            <a:r>
              <a:rPr lang="en-US" sz="2400"/>
              <a:t>Relative Gravity for expanding local regions where airborne shows significant mismatch with existing terrestrial</a:t>
            </a:r>
          </a:p>
        </p:txBody>
      </p:sp>
      <p:pic>
        <p:nvPicPr>
          <p:cNvPr id="44036" name="Picture 3" descr="07_ngs_airborne_gravimeter_assemb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4888"/>
            <a:ext cx="251460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14888"/>
            <a:ext cx="20764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5" descr="gme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52988"/>
            <a:ext cx="18288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84700"/>
            <a:ext cx="12954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>
            <a:off x="69056" y="2978944"/>
            <a:ext cx="2528888" cy="11430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1790700" y="3467100"/>
            <a:ext cx="2057400" cy="1371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4886325" y="4429125"/>
            <a:ext cx="838200" cy="66675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972050" y="4343400"/>
            <a:ext cx="2876550" cy="50958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22A121-1AD3-4103-BDF1-2EEB244BA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18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Priority- Greatest Datum Need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>
          <a:xfrm>
            <a:off x="457200" y="1343025"/>
            <a:ext cx="8228013" cy="4524375"/>
          </a:xfrm>
        </p:spPr>
        <p:txBody>
          <a:bodyPr/>
          <a:lstStyle/>
          <a:p>
            <a:pPr eaLnBrk="1" hangingPunct="1"/>
            <a:r>
              <a:rPr lang="en-US" altLang="en-US" sz="2800"/>
              <a:t>Alaska</a:t>
            </a:r>
          </a:p>
          <a:p>
            <a:pPr eaLnBrk="1" hangingPunct="1"/>
            <a:r>
              <a:rPr lang="en-US" altLang="en-US" sz="2800"/>
              <a:t>Puerto Rico/US Virgin Islands (PRVI)</a:t>
            </a:r>
          </a:p>
          <a:p>
            <a:pPr eaLnBrk="1" hangingPunct="1"/>
            <a:r>
              <a:rPr lang="en-US" altLang="en-US" sz="2800"/>
              <a:t>Coastal US and Great Lakes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en-US" sz="2400"/>
              <a:t>Great Lakes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en-US" sz="2400"/>
              <a:t>Gulf of Mexico &amp; FL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en-US" sz="2400"/>
              <a:t>Eastern Seaboard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en-US" sz="2400"/>
              <a:t>Western Seaboard</a:t>
            </a:r>
          </a:p>
          <a:p>
            <a:pPr eaLnBrk="1" hangingPunct="1"/>
            <a:r>
              <a:rPr lang="en-US" altLang="en-US" sz="2800"/>
              <a:t>Hawaii and Pacific Islands</a:t>
            </a:r>
          </a:p>
          <a:p>
            <a:pPr eaLnBrk="1" hangingPunct="1"/>
            <a:r>
              <a:rPr lang="en-US" altLang="en-US" sz="2800"/>
              <a:t>Aleutian Islands</a:t>
            </a:r>
          </a:p>
          <a:p>
            <a:pPr eaLnBrk="1" hangingPunct="1"/>
            <a:r>
              <a:rPr lang="en-US" altLang="en-US" sz="2800"/>
              <a:t>Interior CONUS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en-US" sz="2400"/>
              <a:t>Mountainous areas first</a:t>
            </a:r>
          </a:p>
          <a:p>
            <a:pPr lvl="1" eaLnBrk="1" hangingPunct="1"/>
            <a:endParaRPr lang="en-US" alt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D9B470-BE5B-4D0E-B502-D3C1FCB577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Other Variables to Consider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Time of Year, Need Smooth Air</a:t>
            </a:r>
          </a:p>
          <a:p>
            <a:pPr lvl="1" eaLnBrk="1" hangingPunct="1"/>
            <a:r>
              <a:rPr lang="en-US" altLang="en-US" dirty="0"/>
              <a:t>Likelihood of Turbulence: Hurricanes, Tornados</a:t>
            </a:r>
          </a:p>
          <a:p>
            <a:pPr lvl="1" eaLnBrk="1" hangingPunct="1"/>
            <a:r>
              <a:rPr lang="en-US" altLang="en-US" dirty="0"/>
              <a:t>Prevailing winds and weather patterns, especially wintery conditions and</a:t>
            </a:r>
            <a:br>
              <a:rPr lang="en-US" altLang="en-US" dirty="0"/>
            </a:br>
            <a:r>
              <a:rPr lang="en-US" altLang="en-US" dirty="0"/>
              <a:t>thunderstorms</a:t>
            </a:r>
          </a:p>
          <a:p>
            <a:pPr eaLnBrk="1" hangingPunct="1"/>
            <a:r>
              <a:rPr lang="en-US" altLang="en-US" dirty="0"/>
              <a:t>Aircraft Available</a:t>
            </a:r>
          </a:p>
          <a:p>
            <a:pPr lvl="1" eaLnBrk="1" hangingPunct="1"/>
            <a:r>
              <a:rPr lang="en-US" altLang="en-US" dirty="0"/>
              <a:t>Differing Capabilities</a:t>
            </a:r>
          </a:p>
          <a:p>
            <a:pPr eaLnBrk="1" hangingPunct="1"/>
            <a:r>
              <a:rPr lang="en-US" altLang="en-US" dirty="0"/>
              <a:t>Funding</a:t>
            </a:r>
          </a:p>
          <a:p>
            <a:pPr eaLnBrk="1" hangingPunct="1"/>
            <a:r>
              <a:rPr lang="en-US" altLang="en-US" dirty="0"/>
              <a:t>Areas already completed</a:t>
            </a:r>
          </a:p>
          <a:p>
            <a:pPr eaLnBrk="1" hangingPunct="1"/>
            <a:r>
              <a:rPr lang="en-US" altLang="en-US" dirty="0"/>
              <a:t>GPRA </a:t>
            </a:r>
          </a:p>
        </p:txBody>
      </p:sp>
      <p:pic>
        <p:nvPicPr>
          <p:cNvPr id="64516" name="Picture 2" descr="C:\Users\Theresa.Diehl\Pictures\surveys\MI12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14700"/>
            <a:ext cx="330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Box 1"/>
          <p:cNvSpPr txBox="1">
            <a:spLocks noChangeArrowheads="1"/>
          </p:cNvSpPr>
          <p:nvPr/>
        </p:nvSpPr>
        <p:spPr bwMode="auto">
          <a:xfrm>
            <a:off x="5943600" y="5791200"/>
            <a:ext cx="26622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  <a:cs typeface="Arial" pitchFamily="34" charset="0"/>
              </a:rPr>
              <a:t>NOAA TurboCommander 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  <a:cs typeface="Arial" pitchFamily="34" charset="0"/>
              </a:rPr>
              <a:t>Denver Rocky Mountain Airport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itchFamily="34" charset="0"/>
                <a:cs typeface="Arial" pitchFamily="34" charset="0"/>
              </a:rPr>
              <a:t>September 2012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828800" y="6172200"/>
            <a:ext cx="42767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sz="1300" dirty="0">
                <a:latin typeface="+mn-lt"/>
                <a:cs typeface="Times New Roman" pitchFamily="18" charset="0"/>
              </a:rPr>
              <a:t>*GPRA = Government Performance and Results Act of 1993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435D6B-184F-4228-89DA-CF50753B3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Airborne Gravity Current Coverage</a:t>
            </a:r>
          </a:p>
        </p:txBody>
      </p:sp>
      <p:sp>
        <p:nvSpPr>
          <p:cNvPr id="66565" name="Rectangle 1"/>
          <p:cNvSpPr>
            <a:spLocks noChangeArrowheads="1"/>
          </p:cNvSpPr>
          <p:nvPr/>
        </p:nvSpPr>
        <p:spPr bwMode="auto">
          <a:xfrm>
            <a:off x="511175" y="63785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hlinkClick r:id="rId3"/>
              </a:rPr>
              <a:t>http://www.ngs.noaa.gov/GRAV-D/data_products.shtml</a:t>
            </a:r>
            <a:endParaRPr lang="en-US" altLang="en-US" sz="140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6C62A-BABE-42A0-93A3-9D9143F6D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5" y="1244600"/>
            <a:ext cx="6877050" cy="5133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66620-A51D-44BF-A47E-8E94711EE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693" y="1925637"/>
            <a:ext cx="2505075" cy="9239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06AD81-FB57-4719-A94D-06F0707CB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F2528D-3DCC-4703-A93F-283267CE6B3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68734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33495</TotalTime>
  <Words>1894</Words>
  <Application>Microsoft Office PowerPoint</Application>
  <PresentationFormat>On-screen Show (4:3)</PresentationFormat>
  <Paragraphs>319</Paragraphs>
  <Slides>46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Gill Sans MT</vt:lpstr>
      <vt:lpstr>Helvetica Neue</vt:lpstr>
      <vt:lpstr>Symbol</vt:lpstr>
      <vt:lpstr>Times New Roman</vt:lpstr>
      <vt:lpstr>Wingdings</vt:lpstr>
      <vt:lpstr>NGS PowerPoint Template-geodesy.noaa.gov</vt:lpstr>
      <vt:lpstr>PowerPoint Presentation</vt:lpstr>
      <vt:lpstr>Happy Groundhog Day</vt:lpstr>
      <vt:lpstr>Today’s Topics</vt:lpstr>
      <vt:lpstr>GRAV-D Project Overview</vt:lpstr>
      <vt:lpstr>Data Collection Scope</vt:lpstr>
      <vt:lpstr>Gravity Survey Plan</vt:lpstr>
      <vt:lpstr>Priority- Greatest Datum Need</vt:lpstr>
      <vt:lpstr>Other Variables to Consider</vt:lpstr>
      <vt:lpstr>Airborne Gravity Current Coverage</vt:lpstr>
      <vt:lpstr>GRAV-D Progress</vt:lpstr>
      <vt:lpstr>GPSonBM for Transformation Tool</vt:lpstr>
      <vt:lpstr>All in all, an amazing effort</vt:lpstr>
      <vt:lpstr>Observe and Share one in your area…there is still time!</vt:lpstr>
      <vt:lpstr>LASER</vt:lpstr>
      <vt:lpstr>A (probably incomplete) history of LSA software at NGS</vt:lpstr>
      <vt:lpstr>Concerns: General</vt:lpstr>
      <vt:lpstr>Software for PRojecting Observations, Constraints and Cofactor matrices/Errors through Time (SPROCCET)</vt:lpstr>
      <vt:lpstr>NSRS Modernization Alpha Site</vt:lpstr>
      <vt:lpstr>PowerPoint Presentation</vt:lpstr>
      <vt:lpstr>PowerPoint Presentation</vt:lpstr>
      <vt:lpstr>PowerPoint Presentation</vt:lpstr>
      <vt:lpstr>PowerPoint Presentation</vt:lpstr>
      <vt:lpstr>What’s New in OPUS World?</vt:lpstr>
      <vt:lpstr>GNSS Vector EXchange Format (GVX)</vt:lpstr>
      <vt:lpstr>GVX Do’s and Don’t’s</vt:lpstr>
      <vt:lpstr>GVX Do’s and Don’t’s Cont…</vt:lpstr>
      <vt:lpstr>Design for OPUS-Projects and GVX</vt:lpstr>
      <vt:lpstr>Three Cases for RTK/RTN 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NCAT v2.1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Lets go Live</vt:lpstr>
      <vt:lpstr>Thank You!  Questions?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Martin</dc:creator>
  <cp:lastModifiedBy>Dan</cp:lastModifiedBy>
  <cp:revision>167</cp:revision>
  <dcterms:created xsi:type="dcterms:W3CDTF">2012-09-06T12:10:23Z</dcterms:created>
  <dcterms:modified xsi:type="dcterms:W3CDTF">2024-02-02T13:12:20Z</dcterms:modified>
</cp:coreProperties>
</file>