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2"/>
  </p:notesMasterIdLst>
  <p:sldIdLst>
    <p:sldId id="261" r:id="rId3"/>
    <p:sldId id="263" r:id="rId4"/>
    <p:sldId id="264" r:id="rId5"/>
    <p:sldId id="271" r:id="rId6"/>
    <p:sldId id="272" r:id="rId7"/>
    <p:sldId id="278" r:id="rId8"/>
    <p:sldId id="275" r:id="rId9"/>
    <p:sldId id="270" r:id="rId10"/>
    <p:sldId id="274" r:id="rId11"/>
    <p:sldId id="285" r:id="rId12"/>
    <p:sldId id="273" r:id="rId13"/>
    <p:sldId id="265" r:id="rId14"/>
    <p:sldId id="282" r:id="rId15"/>
    <p:sldId id="291" r:id="rId16"/>
    <p:sldId id="283" r:id="rId17"/>
    <p:sldId id="299" r:id="rId18"/>
    <p:sldId id="303" r:id="rId19"/>
    <p:sldId id="305" r:id="rId20"/>
    <p:sldId id="302" r:id="rId21"/>
    <p:sldId id="288" r:id="rId22"/>
    <p:sldId id="290" r:id="rId23"/>
    <p:sldId id="306" r:id="rId24"/>
    <p:sldId id="309" r:id="rId25"/>
    <p:sldId id="287" r:id="rId26"/>
    <p:sldId id="295" r:id="rId27"/>
    <p:sldId id="279" r:id="rId28"/>
    <p:sldId id="267" r:id="rId29"/>
    <p:sldId id="315" r:id="rId30"/>
    <p:sldId id="311" r:id="rId31"/>
    <p:sldId id="314" r:id="rId32"/>
    <p:sldId id="317" r:id="rId33"/>
    <p:sldId id="316" r:id="rId34"/>
    <p:sldId id="319" r:id="rId35"/>
    <p:sldId id="268" r:id="rId36"/>
    <p:sldId id="324" r:id="rId37"/>
    <p:sldId id="329" r:id="rId38"/>
    <p:sldId id="327" r:id="rId39"/>
    <p:sldId id="325" r:id="rId40"/>
    <p:sldId id="328" r:id="rId41"/>
    <p:sldId id="331" r:id="rId42"/>
    <p:sldId id="266" r:id="rId43"/>
    <p:sldId id="280" r:id="rId44"/>
    <p:sldId id="323" r:id="rId45"/>
    <p:sldId id="337" r:id="rId46"/>
    <p:sldId id="334" r:id="rId47"/>
    <p:sldId id="333" r:id="rId48"/>
    <p:sldId id="332" r:id="rId49"/>
    <p:sldId id="335" r:id="rId50"/>
    <p:sldId id="336" r:id="rId51"/>
    <p:sldId id="269" r:id="rId52"/>
    <p:sldId id="300" r:id="rId53"/>
    <p:sldId id="301" r:id="rId54"/>
    <p:sldId id="281" r:id="rId55"/>
    <p:sldId id="322" r:id="rId56"/>
    <p:sldId id="286" r:id="rId57"/>
    <p:sldId id="289" r:id="rId58"/>
    <p:sldId id="292" r:id="rId59"/>
    <p:sldId id="293" r:id="rId60"/>
    <p:sldId id="294" r:id="rId6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343" autoAdjust="0"/>
  </p:normalViewPr>
  <p:slideViewPr>
    <p:cSldViewPr snapToGrid="0" snapToObjects="1">
      <p:cViewPr varScale="1">
        <p:scale>
          <a:sx n="73" d="100"/>
          <a:sy n="73" d="100"/>
        </p:scale>
        <p:origin x="1236"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EBF751-2F1F-4F55-A7E8-B435C833A7FA}" type="datetimeFigureOut">
              <a:rPr lang="en-US" smtClean="0"/>
              <a:t>8/2/2017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7E200C-3B6C-4918-893D-FFD6F2732410}" type="slidenum">
              <a:rPr lang="en-US" smtClean="0"/>
              <a:t>‹#›</a:t>
            </a:fld>
            <a:endParaRPr lang="en-US"/>
          </a:p>
        </p:txBody>
      </p:sp>
    </p:spTree>
    <p:extLst>
      <p:ext uri="{BB962C8B-B14F-4D97-AF65-F5344CB8AC3E}">
        <p14:creationId xmlns:p14="http://schemas.microsoft.com/office/powerpoint/2010/main" val="1811028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647E200C-3B6C-4918-893D-FFD6F2732410}" type="slidenum">
              <a:rPr lang="en-US" smtClean="0"/>
              <a:t>1</a:t>
            </a:fld>
            <a:endParaRPr lang="en-US" dirty="0"/>
          </a:p>
        </p:txBody>
      </p:sp>
    </p:spTree>
    <p:extLst>
      <p:ext uri="{BB962C8B-B14F-4D97-AF65-F5344CB8AC3E}">
        <p14:creationId xmlns:p14="http://schemas.microsoft.com/office/powerpoint/2010/main" val="17060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latin typeface="Arial" panose="020B0604020202020204" pitchFamily="34" charset="0"/>
              <a:ea typeface="ＭＳ Ｐゴシック" panose="020B0600070205080204" pitchFamily="34" charset="-128"/>
            </a:endParaRP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spcBef>
                <a:spcPct val="30000"/>
              </a:spcBef>
              <a:defRPr sz="1200">
                <a:solidFill>
                  <a:schemeClr val="tx1"/>
                </a:solidFill>
                <a:latin typeface="Calibri" panose="020F0502020204030204" pitchFamily="34" charset="0"/>
              </a:defRPr>
            </a:lvl1pPr>
            <a:lvl2pPr marL="728663" indent="-279400" defTabSz="912813" eaLnBrk="0" hangingPunct="0">
              <a:spcBef>
                <a:spcPct val="30000"/>
              </a:spcBef>
              <a:defRPr sz="1200">
                <a:solidFill>
                  <a:schemeClr val="tx1"/>
                </a:solidFill>
                <a:latin typeface="Calibri" panose="020F0502020204030204" pitchFamily="34" charset="0"/>
              </a:defRPr>
            </a:lvl2pPr>
            <a:lvl3pPr marL="1122363" indent="-223838" defTabSz="912813" eaLnBrk="0" hangingPunct="0">
              <a:spcBef>
                <a:spcPct val="30000"/>
              </a:spcBef>
              <a:defRPr sz="1200">
                <a:solidFill>
                  <a:schemeClr val="tx1"/>
                </a:solidFill>
                <a:latin typeface="Calibri" panose="020F0502020204030204" pitchFamily="34" charset="0"/>
              </a:defRPr>
            </a:lvl3pPr>
            <a:lvl4pPr marL="1571625" indent="-223838" defTabSz="912813" eaLnBrk="0" hangingPunct="0">
              <a:spcBef>
                <a:spcPct val="30000"/>
              </a:spcBef>
              <a:defRPr sz="1200">
                <a:solidFill>
                  <a:schemeClr val="tx1"/>
                </a:solidFill>
                <a:latin typeface="Calibri" panose="020F0502020204030204" pitchFamily="34" charset="0"/>
              </a:defRPr>
            </a:lvl4pPr>
            <a:lvl5pPr marL="2020888" indent="-223838" defTabSz="912813" eaLnBrk="0" hangingPunct="0">
              <a:spcBef>
                <a:spcPct val="30000"/>
              </a:spcBef>
              <a:defRPr sz="1200">
                <a:solidFill>
                  <a:schemeClr val="tx1"/>
                </a:solidFill>
                <a:latin typeface="Calibri" panose="020F0502020204030204" pitchFamily="34" charset="0"/>
              </a:defRPr>
            </a:lvl5pPr>
            <a:lvl6pPr marL="2478088" indent="-223838" defTabSz="912813" eaLnBrk="0" fontAlgn="base" hangingPunct="0">
              <a:spcBef>
                <a:spcPct val="30000"/>
              </a:spcBef>
              <a:spcAft>
                <a:spcPct val="0"/>
              </a:spcAft>
              <a:defRPr sz="1200">
                <a:solidFill>
                  <a:schemeClr val="tx1"/>
                </a:solidFill>
                <a:latin typeface="Calibri" panose="020F0502020204030204" pitchFamily="34" charset="0"/>
              </a:defRPr>
            </a:lvl6pPr>
            <a:lvl7pPr marL="2935288" indent="-223838" defTabSz="912813" eaLnBrk="0" fontAlgn="base" hangingPunct="0">
              <a:spcBef>
                <a:spcPct val="30000"/>
              </a:spcBef>
              <a:spcAft>
                <a:spcPct val="0"/>
              </a:spcAft>
              <a:defRPr sz="1200">
                <a:solidFill>
                  <a:schemeClr val="tx1"/>
                </a:solidFill>
                <a:latin typeface="Calibri" panose="020F0502020204030204" pitchFamily="34" charset="0"/>
              </a:defRPr>
            </a:lvl7pPr>
            <a:lvl8pPr marL="3392488" indent="-223838" defTabSz="912813" eaLnBrk="0" fontAlgn="base" hangingPunct="0">
              <a:spcBef>
                <a:spcPct val="30000"/>
              </a:spcBef>
              <a:spcAft>
                <a:spcPct val="0"/>
              </a:spcAft>
              <a:defRPr sz="1200">
                <a:solidFill>
                  <a:schemeClr val="tx1"/>
                </a:solidFill>
                <a:latin typeface="Calibri" panose="020F0502020204030204" pitchFamily="34" charset="0"/>
              </a:defRPr>
            </a:lvl8pPr>
            <a:lvl9pPr marL="3849688" indent="-223838" defTabSz="912813"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9B10B319-7442-4436-B0D0-12669F9DB765}" type="slidenum">
              <a:rPr lang="en-US" altLang="en-US">
                <a:solidFill>
                  <a:srgbClr val="000000"/>
                </a:solidFill>
                <a:latin typeface="Arial" panose="020B0604020202020204" pitchFamily="34" charset="0"/>
              </a:rPr>
              <a:pPr eaLnBrk="1" hangingPunct="1">
                <a:spcBef>
                  <a:spcPct val="0"/>
                </a:spcBef>
              </a:pPr>
              <a:t>9</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958473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974037" y="4561227"/>
            <a:ext cx="5367129" cy="4320211"/>
          </a:xfrm>
          <a:prstGeom prst="rect">
            <a:avLst/>
          </a:prstGeom>
        </p:spPr>
        <p:txBody>
          <a:bodyPr lIns="95192" tIns="95192" rIns="95192" bIns="95192" anchor="t" anchorCtr="0">
            <a:noAutofit/>
          </a:bodyPr>
          <a:lstStyle/>
          <a:p>
            <a:pPr eaLnBrk="1" hangingPunct="1"/>
            <a:r>
              <a:rPr lang="en-US" altLang="en-US" dirty="0" smtClean="0">
                <a:latin typeface="Times New Roman" pitchFamily="18" charset="0"/>
              </a:rPr>
              <a:t>The CORS network is a multi-purpose cooperative endeavor involving government, academic, and private organizations. The sites are independently owned and operated. Each agency shares their data with NGS, and NGS in turn analyzes and distributes the data free of charge. As of August 2015, the CORS network almost 2,000 stations, contributed by over 200 different organizations, and the network continues to expand. </a:t>
            </a:r>
          </a:p>
          <a:p>
            <a:pPr eaLnBrk="1" hangingPunct="1"/>
            <a:endParaRPr lang="en-US" altLang="en-US" dirty="0" smtClean="0">
              <a:latin typeface="Times New Roman" pitchFamily="18" charset="0"/>
            </a:endParaRPr>
          </a:p>
          <a:p>
            <a:pPr eaLnBrk="1" hangingPunct="1"/>
            <a:r>
              <a:rPr lang="en-US" altLang="en-US" dirty="0" smtClean="0">
                <a:latin typeface="Times New Roman" pitchFamily="18" charset="0"/>
              </a:rPr>
              <a:t>Like with any dual use infrastructure, different stakeholders have different priorities.  As active geodetic control has emerged as the new infrastructure for precise positioning activities, the scientific community has been primarily at the helm of the GNSS network development in Alaska. Surveyors and the GIS community are increasingly dependent on data being made freely available by scientific agencies with similar, but not identical priorities.</a:t>
            </a:r>
          </a:p>
          <a:p>
            <a:pPr eaLnBrk="1" hangingPunct="1"/>
            <a:endParaRPr lang="en-US" altLang="en-US" dirty="0" smtClean="0">
              <a:latin typeface="Times New Roman" pitchFamily="18" charset="0"/>
            </a:endParaRPr>
          </a:p>
          <a:p>
            <a:pPr eaLnBrk="1" hangingPunct="1"/>
            <a:r>
              <a:rPr lang="en-US" altLang="en-US" dirty="0" smtClean="0">
                <a:latin typeface="Times New Roman" pitchFamily="18" charset="0"/>
              </a:rPr>
              <a:t>Examples of how priorities might be different:</a:t>
            </a:r>
          </a:p>
          <a:p>
            <a:pPr eaLnBrk="1" hangingPunct="1"/>
            <a:r>
              <a:rPr lang="en-US" altLang="en-US" dirty="0" smtClean="0">
                <a:latin typeface="Times New Roman" pitchFamily="18" charset="0"/>
              </a:rPr>
              <a:t>- Scientific community seeks network densification over tectonically active/complex regions</a:t>
            </a:r>
          </a:p>
          <a:p>
            <a:pPr eaLnBrk="1" hangingPunct="1"/>
            <a:r>
              <a:rPr lang="en-US" altLang="en-US" dirty="0" smtClean="0">
                <a:latin typeface="Times New Roman" pitchFamily="18" charset="0"/>
              </a:rPr>
              <a:t>- Surveying community largely desires densification around population centers, and other corridors such as roads and pipelines</a:t>
            </a:r>
          </a:p>
          <a:p>
            <a:pPr eaLnBrk="1" hangingPunct="1"/>
            <a:r>
              <a:rPr lang="en-US" altLang="en-US" dirty="0" smtClean="0">
                <a:latin typeface="Times New Roman" pitchFamily="18" charset="0"/>
              </a:rPr>
              <a:t>- Surveying community desires real-time or near-real time data, and many scientific applications do not require consistent telemetry</a:t>
            </a:r>
          </a:p>
          <a:p>
            <a:pPr eaLnBrk="1" hangingPunct="1"/>
            <a:endParaRPr lang="en-US" altLang="en-US" dirty="0" smtClean="0">
              <a:latin typeface="Times New Roman" pitchFamily="18" charset="0"/>
            </a:endParaRPr>
          </a:p>
          <a:p>
            <a:pPr eaLnBrk="1" hangingPunct="1"/>
            <a:r>
              <a:rPr lang="en-US" altLang="en-US" dirty="0" smtClean="0">
                <a:latin typeface="Times New Roman" pitchFamily="18" charset="0"/>
              </a:rPr>
              <a:t>Direct Uses:</a:t>
            </a:r>
          </a:p>
          <a:p>
            <a:pPr eaLnBrk="1" hangingPunct="1"/>
            <a:r>
              <a:rPr lang="en-US" altLang="en-US" dirty="0" smtClean="0">
                <a:latin typeface="Times New Roman" pitchFamily="18" charset="0"/>
              </a:rPr>
              <a:t>Geodesy and Seismology (tectonic motion)</a:t>
            </a:r>
          </a:p>
          <a:p>
            <a:pPr eaLnBrk="1" hangingPunct="1"/>
            <a:r>
              <a:rPr lang="en-US" altLang="en-US" dirty="0" smtClean="0">
                <a:latin typeface="Times New Roman" pitchFamily="18" charset="0"/>
              </a:rPr>
              <a:t>Surveying</a:t>
            </a:r>
          </a:p>
          <a:p>
            <a:pPr eaLnBrk="1" hangingPunct="1"/>
            <a:r>
              <a:rPr lang="en-US" altLang="en-US" dirty="0" smtClean="0">
                <a:latin typeface="Times New Roman" pitchFamily="18" charset="0"/>
              </a:rPr>
              <a:t>Scientific field measurements</a:t>
            </a:r>
          </a:p>
          <a:p>
            <a:pPr eaLnBrk="1" hangingPunct="1"/>
            <a:r>
              <a:rPr lang="en-US" altLang="en-US" dirty="0" smtClean="0">
                <a:latin typeface="Times New Roman" pitchFamily="18" charset="0"/>
              </a:rPr>
              <a:t>Space weather</a:t>
            </a:r>
          </a:p>
          <a:p>
            <a:pPr eaLnBrk="1" hangingPunct="1"/>
            <a:r>
              <a:rPr lang="en-US" altLang="en-US" dirty="0" smtClean="0">
                <a:latin typeface="Times New Roman" pitchFamily="18" charset="0"/>
              </a:rPr>
              <a:t>Atmospheric water vapor</a:t>
            </a:r>
          </a:p>
          <a:p>
            <a:pPr eaLnBrk="1" hangingPunct="1"/>
            <a:r>
              <a:rPr lang="en-US" altLang="en-US" dirty="0" smtClean="0">
                <a:latin typeface="Times New Roman" pitchFamily="18" charset="0"/>
              </a:rPr>
              <a:t>GPS reflectometry (snow depth, water levels, soil moisture)</a:t>
            </a:r>
          </a:p>
          <a:p>
            <a:pPr eaLnBrk="1" hangingPunct="1"/>
            <a:endParaRPr lang="en-US" altLang="en-US" dirty="0" smtClean="0">
              <a:latin typeface="Times New Roman" pitchFamily="18" charset="0"/>
            </a:endParaRPr>
          </a:p>
          <a:p>
            <a:pPr eaLnBrk="1" hangingPunct="1"/>
            <a:r>
              <a:rPr lang="en-US" altLang="en-US" dirty="0" smtClean="0">
                <a:latin typeface="Times New Roman" pitchFamily="18" charset="0"/>
              </a:rPr>
              <a:t>In-direct Uses:</a:t>
            </a:r>
          </a:p>
          <a:p>
            <a:pPr eaLnBrk="1" hangingPunct="1"/>
            <a:r>
              <a:rPr lang="en-US" altLang="en-US" dirty="0" smtClean="0">
                <a:latin typeface="Times New Roman" pitchFamily="18" charset="0"/>
              </a:rPr>
              <a:t>Remote sensing (imagery, elevation)</a:t>
            </a:r>
          </a:p>
          <a:p>
            <a:pPr eaLnBrk="1" hangingPunct="1"/>
            <a:r>
              <a:rPr lang="en-US" altLang="en-US" dirty="0" smtClean="0">
                <a:latin typeface="Times New Roman" pitchFamily="18" charset="0"/>
              </a:rPr>
              <a:t>Mapping</a:t>
            </a:r>
          </a:p>
          <a:p>
            <a:endParaRPr dirty="0"/>
          </a:p>
        </p:txBody>
      </p:sp>
      <p:sp>
        <p:nvSpPr>
          <p:cNvPr id="194" name="Shape 194"/>
          <p:cNvSpPr>
            <a:spLocks noGrp="1" noRot="1" noChangeAspect="1"/>
          </p:cNvSpPr>
          <p:nvPr>
            <p:ph type="sldImg" idx="2"/>
          </p:nvPr>
        </p:nvSpPr>
        <p:spPr>
          <a:xfrm>
            <a:off x="1257300" y="719138"/>
            <a:ext cx="4802188"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3929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19138" indent="-274638" eaLnBrk="0" hangingPunct="0">
              <a:spcBef>
                <a:spcPct val="30000"/>
              </a:spcBef>
              <a:defRPr sz="1200">
                <a:solidFill>
                  <a:schemeClr val="tx1"/>
                </a:solidFill>
                <a:latin typeface="Calibri" panose="020F0502020204030204" pitchFamily="34" charset="0"/>
              </a:defRPr>
            </a:lvl2pPr>
            <a:lvl3pPr marL="1106488" indent="-219075" eaLnBrk="0" hangingPunct="0">
              <a:spcBef>
                <a:spcPct val="30000"/>
              </a:spcBef>
              <a:defRPr sz="1200">
                <a:solidFill>
                  <a:schemeClr val="tx1"/>
                </a:solidFill>
                <a:latin typeface="Calibri" panose="020F0502020204030204" pitchFamily="34" charset="0"/>
              </a:defRPr>
            </a:lvl3pPr>
            <a:lvl4pPr marL="1550988" indent="-219075" eaLnBrk="0" hangingPunct="0">
              <a:spcBef>
                <a:spcPct val="30000"/>
              </a:spcBef>
              <a:defRPr sz="1200">
                <a:solidFill>
                  <a:schemeClr val="tx1"/>
                </a:solidFill>
                <a:latin typeface="Calibri" panose="020F0502020204030204" pitchFamily="34" charset="0"/>
              </a:defRPr>
            </a:lvl4pPr>
            <a:lvl5pPr marL="1993900" indent="-219075" eaLnBrk="0" hangingPunct="0">
              <a:spcBef>
                <a:spcPct val="30000"/>
              </a:spcBef>
              <a:defRPr sz="1200">
                <a:solidFill>
                  <a:schemeClr val="tx1"/>
                </a:solidFill>
                <a:latin typeface="Calibri" panose="020F0502020204030204" pitchFamily="34" charset="0"/>
              </a:defRPr>
            </a:lvl5pPr>
            <a:lvl6pPr marL="2451100" indent="-219075" defTabSz="457200" eaLnBrk="0" fontAlgn="base" hangingPunct="0">
              <a:spcBef>
                <a:spcPct val="30000"/>
              </a:spcBef>
              <a:spcAft>
                <a:spcPct val="0"/>
              </a:spcAft>
              <a:defRPr sz="1200">
                <a:solidFill>
                  <a:schemeClr val="tx1"/>
                </a:solidFill>
                <a:latin typeface="Calibri" panose="020F0502020204030204" pitchFamily="34" charset="0"/>
              </a:defRPr>
            </a:lvl6pPr>
            <a:lvl7pPr marL="2908300" indent="-219075" defTabSz="457200" eaLnBrk="0" fontAlgn="base" hangingPunct="0">
              <a:spcBef>
                <a:spcPct val="30000"/>
              </a:spcBef>
              <a:spcAft>
                <a:spcPct val="0"/>
              </a:spcAft>
              <a:defRPr sz="1200">
                <a:solidFill>
                  <a:schemeClr val="tx1"/>
                </a:solidFill>
                <a:latin typeface="Calibri" panose="020F0502020204030204" pitchFamily="34" charset="0"/>
              </a:defRPr>
            </a:lvl7pPr>
            <a:lvl8pPr marL="3365500" indent="-219075" defTabSz="457200" eaLnBrk="0" fontAlgn="base" hangingPunct="0">
              <a:spcBef>
                <a:spcPct val="30000"/>
              </a:spcBef>
              <a:spcAft>
                <a:spcPct val="0"/>
              </a:spcAft>
              <a:defRPr sz="1200">
                <a:solidFill>
                  <a:schemeClr val="tx1"/>
                </a:solidFill>
                <a:latin typeface="Calibri" panose="020F0502020204030204" pitchFamily="34" charset="0"/>
              </a:defRPr>
            </a:lvl8pPr>
            <a:lvl9pPr marL="3822700" indent="-219075"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AE84DB5C-4D43-4E62-9C5D-7CAE6EDCB7F1}" type="slidenum">
              <a:rPr lang="en-US" altLang="en-US">
                <a:solidFill>
                  <a:srgbClr val="000000"/>
                </a:solidFill>
              </a:rPr>
              <a:pPr eaLnBrk="1" hangingPunct="1">
                <a:spcBef>
                  <a:spcPct val="0"/>
                </a:spcBef>
              </a:pPr>
              <a:t>11</a:t>
            </a:fld>
            <a:endParaRPr lang="en-US" altLang="en-US">
              <a:solidFill>
                <a:srgbClr val="000000"/>
              </a:solidFill>
            </a:endParaRPr>
          </a:p>
        </p:txBody>
      </p:sp>
      <p:sp>
        <p:nvSpPr>
          <p:cNvPr id="48131" name="Rectangle 2"/>
          <p:cNvSpPr>
            <a:spLocks noGrp="1" noRot="1" noChangeAspect="1" noChangeArrowheads="1" noTextEdit="1"/>
          </p:cNvSpPr>
          <p:nvPr>
            <p:ph type="sldImg"/>
          </p:nvPr>
        </p:nvSpPr>
        <p:spPr bwMode="auto">
          <a:xfrm>
            <a:off x="1143000" y="682625"/>
            <a:ext cx="4573588"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xfrm>
            <a:off x="188913" y="4344988"/>
            <a:ext cx="6669087" cy="4799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spcBef>
                <a:spcPct val="0"/>
              </a:spcBef>
            </a:pPr>
            <a:endParaRPr lang="en-US" altLang="en-US" sz="1600" smtClean="0"/>
          </a:p>
        </p:txBody>
      </p:sp>
    </p:spTree>
    <p:extLst>
      <p:ext uri="{BB962C8B-B14F-4D97-AF65-F5344CB8AC3E}">
        <p14:creationId xmlns:p14="http://schemas.microsoft.com/office/powerpoint/2010/main" val="3200156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NGA Arctic Gravity Grid (2017)</a:t>
            </a:r>
          </a:p>
          <a:p>
            <a:endParaRPr lang="en-US" dirty="0"/>
          </a:p>
        </p:txBody>
      </p:sp>
      <p:sp>
        <p:nvSpPr>
          <p:cNvPr id="4" name="Slide Number Placeholder 3"/>
          <p:cNvSpPr>
            <a:spLocks noGrp="1"/>
          </p:cNvSpPr>
          <p:nvPr>
            <p:ph type="sldNum" sz="quarter" idx="10"/>
          </p:nvPr>
        </p:nvSpPr>
        <p:spPr/>
        <p:txBody>
          <a:bodyPr/>
          <a:lstStyle/>
          <a:p>
            <a:fld id="{45709A98-DD05-46C6-8F95-7E0056468C80}" type="slidenum">
              <a:rPr lang="en-US" altLang="en-US" smtClean="0"/>
              <a:pPr/>
              <a:t>25</a:t>
            </a:fld>
            <a:endParaRPr lang="en-US" altLang="en-US"/>
          </a:p>
        </p:txBody>
      </p:sp>
    </p:spTree>
    <p:extLst>
      <p:ext uri="{BB962C8B-B14F-4D97-AF65-F5344CB8AC3E}">
        <p14:creationId xmlns:p14="http://schemas.microsoft.com/office/powerpoint/2010/main" val="2566706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1143000" y="685800"/>
            <a:ext cx="4572000" cy="3429000"/>
          </a:xfrm>
          <a:ln/>
        </p:spPr>
      </p:sp>
      <p:sp>
        <p:nvSpPr>
          <p:cNvPr id="3" name="Notes Placeholder 2"/>
          <p:cNvSpPr>
            <a:spLocks noGrp="1"/>
          </p:cNvSpPr>
          <p:nvPr>
            <p:ph type="body" idx="1"/>
          </p:nvPr>
        </p:nvSpPr>
        <p:spPr/>
        <p:txBody>
          <a:bodyPr>
            <a:normAutofit fontScale="77500" lnSpcReduction="20000"/>
          </a:bodyPr>
          <a:lstStyle/>
          <a:p>
            <a:pPr eaLnBrk="1" hangingPunct="1">
              <a:defRPr/>
            </a:pPr>
            <a:r>
              <a:rPr lang="en-US" altLang="en-US" dirty="0" smtClean="0">
                <a:latin typeface="Arial" panose="020B0604020202020204" pitchFamily="34" charset="0"/>
              </a:rPr>
              <a:t>Antennas are the one area where OPUS users can force errors into their solutions.</a:t>
            </a:r>
          </a:p>
          <a:p>
            <a:pPr marL="171450" indent="-171450" eaLnBrk="1" hangingPunct="1">
              <a:buFontTx/>
              <a:buChar char="-"/>
              <a:defRPr/>
            </a:pPr>
            <a:r>
              <a:rPr lang="en-US" altLang="en-US" dirty="0" smtClean="0">
                <a:latin typeface="Arial" panose="020B0604020202020204" pitchFamily="34" charset="0"/>
              </a:rPr>
              <a:t>Must be on approved list</a:t>
            </a:r>
            <a:r>
              <a:rPr lang="en-US" altLang="en-US" baseline="0" dirty="0" smtClean="0">
                <a:latin typeface="Arial" panose="020B0604020202020204" pitchFamily="34" charset="0"/>
              </a:rPr>
              <a:t> (e.g. calibrated).</a:t>
            </a:r>
          </a:p>
          <a:p>
            <a:pPr marL="171450" indent="-171450" eaLnBrk="1" hangingPunct="1">
              <a:buFontTx/>
              <a:buChar char="-"/>
              <a:defRPr/>
            </a:pPr>
            <a:r>
              <a:rPr lang="en-US" altLang="en-US" baseline="0" dirty="0" smtClean="0">
                <a:latin typeface="Arial" panose="020B0604020202020204" pitchFamily="34" charset="0"/>
              </a:rPr>
              <a:t>Dual-frequency geodetic quality.</a:t>
            </a:r>
          </a:p>
          <a:p>
            <a:pPr marL="171450" indent="-171450" eaLnBrk="1" hangingPunct="1">
              <a:buFontTx/>
              <a:buChar char="-"/>
              <a:defRPr/>
            </a:pPr>
            <a:r>
              <a:rPr lang="en-US" altLang="en-US" baseline="0" dirty="0" smtClean="0">
                <a:latin typeface="Arial" panose="020B0604020202020204" pitchFamily="34" charset="0"/>
              </a:rPr>
              <a:t>Phase center locations different, &amp; that affects </a:t>
            </a:r>
            <a:r>
              <a:rPr lang="en-US" altLang="en-US" baseline="0" dirty="0" err="1" smtClean="0">
                <a:latin typeface="Arial" panose="020B0604020202020204" pitchFamily="34" charset="0"/>
              </a:rPr>
              <a:t>orthometric</a:t>
            </a:r>
            <a:r>
              <a:rPr lang="en-US" altLang="en-US" baseline="0" dirty="0" smtClean="0">
                <a:latin typeface="Arial" panose="020B0604020202020204" pitchFamily="34" charset="0"/>
              </a:rPr>
              <a:t> height.</a:t>
            </a:r>
          </a:p>
          <a:p>
            <a:pPr marL="171450" indent="-171450" eaLnBrk="1" hangingPunct="1">
              <a:buFontTx/>
              <a:buChar char="-"/>
              <a:defRPr/>
            </a:pPr>
            <a:r>
              <a:rPr lang="en-US" altLang="en-US" baseline="0" dirty="0" smtClean="0">
                <a:latin typeface="Arial" panose="020B0604020202020204" pitchFamily="34" charset="0"/>
              </a:rPr>
              <a:t>Align North Reference Point to true north.  Examples of NRP: face plate (as antenna above, antenna cable connector (for separate antenna/receiver), and north arrow on antenna.</a:t>
            </a:r>
          </a:p>
          <a:p>
            <a:pPr marL="171450" indent="-171450" eaLnBrk="1" hangingPunct="1">
              <a:buFontTx/>
              <a:buChar char="-"/>
              <a:defRPr/>
            </a:pPr>
            <a:r>
              <a:rPr lang="en-US" altLang="en-US" baseline="0" dirty="0" smtClean="0">
                <a:latin typeface="Arial" panose="020B0604020202020204" pitchFamily="34" charset="0"/>
              </a:rPr>
              <a:t>ARP height measured vertically, NOT slant.</a:t>
            </a:r>
            <a:endParaRPr lang="en-US" altLang="en-US" dirty="0" smtClean="0">
              <a:latin typeface="Arial" panose="020B0604020202020204" pitchFamily="34" charset="0"/>
            </a:endParaRPr>
          </a:p>
          <a:p>
            <a:pPr eaLnBrk="1" hangingPunct="1">
              <a:defRPr/>
            </a:pPr>
            <a:endParaRPr lang="en-US" altLang="en-US" dirty="0" smtClean="0">
              <a:latin typeface="Arial" panose="020B0604020202020204" pitchFamily="34" charset="0"/>
            </a:endParaRPr>
          </a:p>
          <a:p>
            <a:pPr eaLnBrk="1" hangingPunct="1">
              <a:defRPr/>
            </a:pPr>
            <a:r>
              <a:rPr lang="en-US" altLang="en-US" dirty="0" smtClean="0">
                <a:latin typeface="Arial" panose="020B0604020202020204" pitchFamily="34" charset="0"/>
              </a:rPr>
              <a:t>ANTENNA TYPE: </a:t>
            </a:r>
            <a:br>
              <a:rPr lang="en-US" altLang="en-US" dirty="0" smtClean="0">
                <a:latin typeface="Arial" panose="020B0604020202020204" pitchFamily="34" charset="0"/>
              </a:rPr>
            </a:br>
            <a:r>
              <a:rPr lang="en-US" altLang="en-US" dirty="0" smtClean="0">
                <a:latin typeface="Arial" panose="020B0604020202020204" pitchFamily="34" charset="0"/>
              </a:rPr>
              <a:t>GNSS antennas aren’t like survey telescopes, which have a point (reticule) where all measurements take place. The “phase center” measuring points of an antenna will wander as each satellite’s azimuth and elevation changes. These variations are unique for each model of antenna. OPUS mixes data from across long distances and from different antenna types (rover + CORS) so this is a source of error. However, the GNSS community has measured these phase center variations for many antenna types, a process known as “calibration” which measures the variations with respect to an antenna’s reference point, or ARP. You tell OPUS where the ARP is, and it will do the rest.</a:t>
            </a:r>
          </a:p>
          <a:p>
            <a:pPr eaLnBrk="1" hangingPunct="1">
              <a:defRPr/>
            </a:pPr>
            <a:endParaRPr lang="en-US" altLang="en-US" dirty="0" smtClean="0">
              <a:latin typeface="Arial" panose="020B0604020202020204" pitchFamily="34" charset="0"/>
            </a:endParaRPr>
          </a:p>
          <a:p>
            <a:pPr eaLnBrk="1" hangingPunct="1">
              <a:defRPr/>
            </a:pPr>
            <a:r>
              <a:rPr lang="en-US" altLang="en-US" dirty="0" smtClean="0">
                <a:latin typeface="Arial" panose="020B0604020202020204" pitchFamily="34" charset="0"/>
              </a:rPr>
              <a:t>ANTENNA HEIGHT: </a:t>
            </a:r>
          </a:p>
          <a:p>
            <a:pPr eaLnBrk="1" hangingPunct="1">
              <a:defRPr/>
            </a:pPr>
            <a:r>
              <a:rPr lang="en-US" altLang="en-US" dirty="0" smtClean="0">
                <a:latin typeface="Arial" panose="020B0604020202020204" pitchFamily="34" charset="0"/>
              </a:rPr>
              <a:t>The height of the antenna is measure vertically (not slant height) up from the from the mark, to the Antenna Reference Point which is almost always the center of the bottom-most, permanently attached piece of the antenna.  Some antennas have a short removable pipe or extension to them, these are NOT part of the antenna, and must be considered part of the tripod height.  </a:t>
            </a:r>
          </a:p>
          <a:p>
            <a:pPr eaLnBrk="1" hangingPunct="1">
              <a:defRPr/>
            </a:pPr>
            <a:endParaRPr lang="en-US" altLang="en-US" dirty="0" smtClean="0">
              <a:latin typeface="Arial" panose="020B0604020202020204" pitchFamily="34" charset="0"/>
            </a:endParaRPr>
          </a:p>
          <a:p>
            <a:pPr eaLnBrk="1" hangingPunct="1">
              <a:defRPr/>
            </a:pPr>
            <a:r>
              <a:rPr lang="en-US" altLang="en-US" dirty="0" smtClean="0">
                <a:latin typeface="Arial" panose="020B0604020202020204" pitchFamily="34" charset="0"/>
              </a:rPr>
              <a:t>If in doubt you can find photos and diagrams of each antenna (that we have calibrated) at the URL shown. </a:t>
            </a:r>
          </a:p>
          <a:p>
            <a:pPr eaLnBrk="1" hangingPunct="1">
              <a:defRPr/>
            </a:pPr>
            <a:endParaRPr lang="en-US" altLang="en-US" dirty="0" smtClean="0">
              <a:latin typeface="Arial" panose="020B0604020202020204" pitchFamily="34" charset="0"/>
            </a:endParaRPr>
          </a:p>
          <a:p>
            <a:pPr eaLnBrk="1" hangingPunct="1">
              <a:defRPr/>
            </a:pPr>
            <a:r>
              <a:rPr lang="en-US" altLang="en-US" dirty="0" smtClean="0">
                <a:latin typeface="Arial" panose="020B0604020202020204" pitchFamily="34" charset="0"/>
              </a:rPr>
              <a:t>So if you leave the antenna height as “0” this will be the height  OPUS returns, of the antenna’s ARP.</a:t>
            </a:r>
          </a:p>
          <a:p>
            <a:pPr>
              <a:defRPr/>
            </a:pPr>
            <a:endParaRPr lang="en-US" dirty="0" smtClean="0"/>
          </a:p>
          <a:p>
            <a:pPr>
              <a:defRPr/>
            </a:pPr>
            <a:r>
              <a:rPr lang="en-US" dirty="0" smtClean="0"/>
              <a:t>Image posted as </a:t>
            </a:r>
            <a:r>
              <a:rPr lang="en-US" dirty="0" smtClean="0">
                <a:solidFill>
                  <a:schemeClr val="bg1">
                    <a:lumMod val="50000"/>
                  </a:schemeClr>
                </a:solidFill>
              </a:rPr>
              <a:t>http://geodesy.noaa.gov/sitemsgs/OPUS/about/images/ant_hgt_BBBK23.png</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3DAAD29-3467-4BF7-8517-725A2ED1843D}" type="slidenum">
              <a:rPr lang="en-US" altLang="en-US">
                <a:solidFill>
                  <a:prstClr val="black"/>
                </a:solidFill>
              </a:rPr>
              <a:pPr/>
              <a:t>51</a:t>
            </a:fld>
            <a:endParaRPr lang="en-US" altLang="en-US">
              <a:solidFill>
                <a:prstClr val="black"/>
              </a:solidFill>
            </a:endParaRPr>
          </a:p>
        </p:txBody>
      </p:sp>
    </p:spTree>
    <p:extLst>
      <p:ext uri="{BB962C8B-B14F-4D97-AF65-F5344CB8AC3E}">
        <p14:creationId xmlns:p14="http://schemas.microsoft.com/office/powerpoint/2010/main" val="3196565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ct val="0"/>
              </a:spcBef>
              <a:spcAft>
                <a:spcPts val="0"/>
              </a:spcAft>
              <a:defRPr/>
            </a:pPr>
            <a:r>
              <a:rPr lang="en-US" altLang="en-US" dirty="0" smtClean="0">
                <a:ea typeface="ＭＳ Ｐゴシック" pitchFamily="34" charset="-128"/>
              </a:rPr>
              <a:t>There are currently seven videos, 2 to 5 minutes long.</a:t>
            </a:r>
          </a:p>
          <a:p>
            <a:pPr eaLnBrk="1" fontAlgn="auto" hangingPunct="1">
              <a:spcBef>
                <a:spcPct val="0"/>
              </a:spcBef>
              <a:spcAft>
                <a:spcPts val="0"/>
              </a:spcAft>
              <a:defRPr/>
            </a:pPr>
            <a:endParaRPr lang="en-US" altLang="en-US" dirty="0" smtClean="0">
              <a:ea typeface="ＭＳ Ｐゴシック" pitchFamily="34" charset="-128"/>
            </a:endParaRPr>
          </a:p>
          <a:p>
            <a:pPr eaLnBrk="1" fontAlgn="auto" hangingPunct="1">
              <a:spcBef>
                <a:spcPct val="0"/>
              </a:spcBef>
              <a:spcAft>
                <a:spcPts val="0"/>
              </a:spcAft>
              <a:defRPr/>
            </a:pPr>
            <a:r>
              <a:rPr lang="en-US" altLang="en-US" dirty="0" smtClean="0">
                <a:ea typeface="ＭＳ Ｐゴシック" pitchFamily="34" charset="-128"/>
              </a:rPr>
              <a:t>Series on Geodetic </a:t>
            </a:r>
            <a:r>
              <a:rPr lang="en-US" altLang="en-US" dirty="0" err="1" smtClean="0">
                <a:ea typeface="ＭＳ Ｐゴシック" pitchFamily="34" charset="-128"/>
              </a:rPr>
              <a:t>Datums</a:t>
            </a:r>
            <a:endParaRPr lang="en-US" altLang="en-US" dirty="0" smtClean="0">
              <a:ea typeface="ＭＳ Ｐゴシック" pitchFamily="34" charset="-128"/>
            </a:endParaRPr>
          </a:p>
          <a:p>
            <a:pPr marL="224298" indent="-224298" eaLnBrk="1" fontAlgn="auto" hangingPunct="1">
              <a:spcBef>
                <a:spcPct val="0"/>
              </a:spcBef>
              <a:spcAft>
                <a:spcPts val="0"/>
              </a:spcAft>
              <a:buFont typeface="+mj-lt"/>
              <a:buAutoNum type="arabicPeriod"/>
              <a:defRPr/>
            </a:pPr>
            <a:r>
              <a:rPr lang="en-US" altLang="en-US" dirty="0" smtClean="0">
                <a:ea typeface="ＭＳ Ｐゴシック" pitchFamily="34" charset="-128"/>
              </a:rPr>
              <a:t>What are Geodetic </a:t>
            </a:r>
            <a:r>
              <a:rPr lang="en-US" altLang="en-US" dirty="0" err="1" smtClean="0">
                <a:ea typeface="ＭＳ Ｐゴシック" pitchFamily="34" charset="-128"/>
              </a:rPr>
              <a:t>Datums</a:t>
            </a:r>
            <a:r>
              <a:rPr lang="en-US" altLang="en-US" dirty="0" smtClean="0">
                <a:ea typeface="ＭＳ Ｐゴシック" pitchFamily="34" charset="-128"/>
              </a:rPr>
              <a:t>? (4:30)</a:t>
            </a:r>
          </a:p>
          <a:p>
            <a:pPr marL="224298" indent="-224298" eaLnBrk="1" fontAlgn="auto" hangingPunct="1">
              <a:spcBef>
                <a:spcPct val="0"/>
              </a:spcBef>
              <a:spcAft>
                <a:spcPts val="0"/>
              </a:spcAft>
              <a:buFont typeface="+mj-lt"/>
              <a:buAutoNum type="arabicPeriod"/>
              <a:defRPr/>
            </a:pPr>
            <a:r>
              <a:rPr lang="en-US" altLang="en-US" dirty="0" smtClean="0">
                <a:ea typeface="ＭＳ Ｐゴシック" pitchFamily="34" charset="-128"/>
              </a:rPr>
              <a:t>How Were Geodetic </a:t>
            </a:r>
            <a:r>
              <a:rPr lang="en-US" altLang="en-US" dirty="0" err="1" smtClean="0">
                <a:ea typeface="ＭＳ Ｐゴシック" pitchFamily="34" charset="-128"/>
              </a:rPr>
              <a:t>Datums</a:t>
            </a:r>
            <a:r>
              <a:rPr lang="en-US" altLang="en-US" dirty="0" smtClean="0">
                <a:ea typeface="ＭＳ Ｐゴシック" pitchFamily="34" charset="-128"/>
              </a:rPr>
              <a:t> Established? (3:11)</a:t>
            </a:r>
          </a:p>
          <a:p>
            <a:pPr marL="224298" indent="-224298" eaLnBrk="1" fontAlgn="auto" hangingPunct="1">
              <a:spcBef>
                <a:spcPct val="0"/>
              </a:spcBef>
              <a:spcAft>
                <a:spcPts val="0"/>
              </a:spcAft>
              <a:buFont typeface="+mj-lt"/>
              <a:buAutoNum type="arabicPeriod"/>
              <a:defRPr/>
            </a:pPr>
            <a:r>
              <a:rPr lang="en-US" altLang="en-US" dirty="0" smtClean="0">
                <a:ea typeface="ＭＳ Ｐゴシック" pitchFamily="34" charset="-128"/>
              </a:rPr>
              <a:t>What is the Status of Today’s Geodetic </a:t>
            </a:r>
            <a:r>
              <a:rPr lang="en-US" altLang="en-US" dirty="0" err="1" smtClean="0">
                <a:ea typeface="ＭＳ Ｐゴシック" pitchFamily="34" charset="-128"/>
              </a:rPr>
              <a:t>Datums</a:t>
            </a:r>
            <a:r>
              <a:rPr lang="en-US" altLang="en-US" dirty="0" smtClean="0">
                <a:ea typeface="ＭＳ Ｐゴシック" pitchFamily="34" charset="-128"/>
              </a:rPr>
              <a:t>? (4:48)</a:t>
            </a:r>
          </a:p>
          <a:p>
            <a:pPr marL="224298" indent="-224298" eaLnBrk="1" fontAlgn="auto" hangingPunct="1">
              <a:spcBef>
                <a:spcPct val="0"/>
              </a:spcBef>
              <a:spcAft>
                <a:spcPts val="0"/>
              </a:spcAft>
              <a:buFont typeface="+mj-lt"/>
              <a:buAutoNum type="arabicPeriod"/>
              <a:defRPr/>
            </a:pPr>
            <a:r>
              <a:rPr lang="en-US" altLang="en-US" dirty="0" smtClean="0">
                <a:ea typeface="ＭＳ Ｐゴシック" pitchFamily="34" charset="-128"/>
              </a:rPr>
              <a:t>What’s Next for Geodetic </a:t>
            </a:r>
            <a:r>
              <a:rPr lang="en-US" altLang="en-US" dirty="0" err="1" smtClean="0">
                <a:ea typeface="ＭＳ Ｐゴシック" pitchFamily="34" charset="-128"/>
              </a:rPr>
              <a:t>Datums</a:t>
            </a:r>
            <a:r>
              <a:rPr lang="en-US" altLang="en-US" dirty="0" smtClean="0">
                <a:ea typeface="ＭＳ Ｐゴシック" pitchFamily="34" charset="-128"/>
              </a:rPr>
              <a:t>? (4:41)</a:t>
            </a:r>
          </a:p>
          <a:p>
            <a:pPr marL="224298" indent="-224298" eaLnBrk="1" fontAlgn="auto" hangingPunct="1">
              <a:spcBef>
                <a:spcPct val="0"/>
              </a:spcBef>
              <a:spcAft>
                <a:spcPts val="0"/>
              </a:spcAft>
              <a:buFont typeface="+mj-lt"/>
              <a:buAutoNum type="arabicPeriod"/>
              <a:defRPr/>
            </a:pPr>
            <a:endParaRPr lang="en-US" altLang="en-US" dirty="0" smtClean="0">
              <a:ea typeface="ＭＳ Ｐゴシック" pitchFamily="34" charset="-128"/>
            </a:endParaRPr>
          </a:p>
          <a:p>
            <a:pPr eaLnBrk="1" fontAlgn="auto" hangingPunct="1">
              <a:spcBef>
                <a:spcPct val="0"/>
              </a:spcBef>
              <a:spcAft>
                <a:spcPts val="0"/>
              </a:spcAft>
              <a:defRPr/>
            </a:pPr>
            <a:r>
              <a:rPr lang="en-US" altLang="en-US" dirty="0" smtClean="0">
                <a:ea typeface="ＭＳ Ｐゴシック" pitchFamily="34" charset="-128"/>
              </a:rPr>
              <a:t>Other videos:</a:t>
            </a:r>
          </a:p>
          <a:p>
            <a:pPr marL="224298" indent="-224298" eaLnBrk="1" fontAlgn="auto" hangingPunct="1">
              <a:spcBef>
                <a:spcPct val="0"/>
              </a:spcBef>
              <a:spcAft>
                <a:spcPts val="0"/>
              </a:spcAft>
              <a:buFont typeface="+mj-lt"/>
              <a:buAutoNum type="arabicPeriod" startAt="5"/>
              <a:defRPr/>
            </a:pPr>
            <a:r>
              <a:rPr lang="en-US" altLang="en-US" dirty="0" smtClean="0">
                <a:ea typeface="ＭＳ Ｐゴシック" pitchFamily="34" charset="-128"/>
              </a:rPr>
              <a:t>Precision and Accuracy in Geodetic Surveying (2:25)</a:t>
            </a:r>
          </a:p>
          <a:p>
            <a:pPr marL="224298" indent="-224298" eaLnBrk="1" fontAlgn="auto" hangingPunct="1">
              <a:spcBef>
                <a:spcPct val="0"/>
              </a:spcBef>
              <a:spcAft>
                <a:spcPts val="0"/>
              </a:spcAft>
              <a:buFont typeface="+mj-lt"/>
              <a:buAutoNum type="arabicPeriod" startAt="5"/>
              <a:defRPr/>
            </a:pPr>
            <a:r>
              <a:rPr lang="en-US" altLang="en-US" dirty="0" smtClean="0">
                <a:ea typeface="ＭＳ Ｐゴシック" pitchFamily="34" charset="-128"/>
              </a:rPr>
              <a:t>Two 'Right' Feet? Understanding the Difference Between U.S. Survey Feet and International Feet (2:39)</a:t>
            </a:r>
          </a:p>
          <a:p>
            <a:pPr marL="224298" indent="-224298" eaLnBrk="1" fontAlgn="auto" hangingPunct="1">
              <a:spcBef>
                <a:spcPct val="0"/>
              </a:spcBef>
              <a:spcAft>
                <a:spcPts val="0"/>
              </a:spcAft>
              <a:buFont typeface="+mj-lt"/>
              <a:buAutoNum type="arabicPeriod" startAt="5"/>
              <a:defRPr/>
            </a:pPr>
            <a:r>
              <a:rPr lang="en-US" altLang="en-US" dirty="0" smtClean="0">
                <a:ea typeface="ＭＳ Ｐゴシック" pitchFamily="34" charset="-128"/>
              </a:rPr>
              <a:t>Geospatial Infrastructure for Coastal Communities: Informing Adaptation to Sea Level Rise (4:06)</a:t>
            </a:r>
          </a:p>
          <a:p>
            <a:pPr marL="224298" indent="-224298" eaLnBrk="1" fontAlgn="auto" hangingPunct="1">
              <a:spcBef>
                <a:spcPct val="0"/>
              </a:spcBef>
              <a:spcAft>
                <a:spcPts val="0"/>
              </a:spcAft>
              <a:buFont typeface="+mj-lt"/>
              <a:buAutoNum type="arabicPeriod" startAt="5"/>
              <a:defRPr/>
            </a:pPr>
            <a:endParaRPr lang="en-US" altLang="en-US" dirty="0" smtClean="0">
              <a:ea typeface="ＭＳ Ｐゴシック" pitchFamily="34" charset="-128"/>
            </a:endParaRPr>
          </a:p>
          <a:p>
            <a:pPr eaLnBrk="1" fontAlgn="auto" hangingPunct="1">
              <a:spcBef>
                <a:spcPct val="0"/>
              </a:spcBef>
              <a:spcAft>
                <a:spcPts val="0"/>
              </a:spcAft>
              <a:defRPr/>
            </a:pPr>
            <a:r>
              <a:rPr lang="en-US" altLang="en-US" dirty="0" smtClean="0">
                <a:ea typeface="ＭＳ Ｐゴシック" pitchFamily="34" charset="-128"/>
              </a:rPr>
              <a:t>More videos coming:</a:t>
            </a:r>
          </a:p>
          <a:p>
            <a:pPr marL="224298" indent="-224298" eaLnBrk="1" fontAlgn="auto" hangingPunct="1">
              <a:spcBef>
                <a:spcPct val="0"/>
              </a:spcBef>
              <a:spcAft>
                <a:spcPts val="0"/>
              </a:spcAft>
              <a:buFont typeface="+mj-lt"/>
              <a:buAutoNum type="arabicPeriod" startAt="8"/>
              <a:defRPr/>
            </a:pPr>
            <a:r>
              <a:rPr lang="en-US" altLang="en-US" dirty="0" smtClean="0">
                <a:ea typeface="ＭＳ Ｐゴシック" pitchFamily="34" charset="-128"/>
              </a:rPr>
              <a:t>Common GNSS Error Sources</a:t>
            </a:r>
          </a:p>
          <a:p>
            <a:pPr marL="224298" indent="-224298" eaLnBrk="1" fontAlgn="auto" hangingPunct="1">
              <a:spcBef>
                <a:spcPct val="0"/>
              </a:spcBef>
              <a:spcAft>
                <a:spcPts val="0"/>
              </a:spcAft>
              <a:buFont typeface="+mj-lt"/>
              <a:buAutoNum type="arabicPeriod" startAt="8"/>
              <a:defRPr/>
            </a:pPr>
            <a:r>
              <a:rPr lang="en-US" altLang="en-US" dirty="0" smtClean="0">
                <a:ea typeface="ＭＳ Ｐゴシック" pitchFamily="34" charset="-128"/>
              </a:rPr>
              <a:t>Coastal Elevation Data</a:t>
            </a:r>
          </a:p>
          <a:p>
            <a:pPr marL="224298" indent="-224298" eaLnBrk="1" fontAlgn="auto" hangingPunct="1">
              <a:spcBef>
                <a:spcPct val="0"/>
              </a:spcBef>
              <a:spcAft>
                <a:spcPts val="0"/>
              </a:spcAft>
              <a:buFont typeface="+mj-lt"/>
              <a:buAutoNum type="arabicPeriod" startAt="8"/>
              <a:defRPr/>
            </a:pPr>
            <a:r>
              <a:rPr lang="en-US" altLang="en-US" dirty="0" smtClean="0">
                <a:ea typeface="ＭＳ Ｐゴシック" pitchFamily="34" charset="-128"/>
              </a:rPr>
              <a:t>VDATUM</a:t>
            </a:r>
          </a:p>
          <a:p>
            <a:pPr marL="224298" indent="-224298" eaLnBrk="1" fontAlgn="auto" hangingPunct="1">
              <a:spcBef>
                <a:spcPct val="0"/>
              </a:spcBef>
              <a:spcAft>
                <a:spcPts val="0"/>
              </a:spcAft>
              <a:buFont typeface="+mj-lt"/>
              <a:buAutoNum type="arabicPeriod" startAt="8"/>
              <a:defRPr/>
            </a:pPr>
            <a:r>
              <a:rPr lang="en-US" altLang="en-US" dirty="0" smtClean="0">
                <a:ea typeface="ＭＳ Ｐゴシック" pitchFamily="34" charset="-128"/>
              </a:rPr>
              <a:t>What is a bench mark (passive control)?</a:t>
            </a:r>
          </a:p>
          <a:p>
            <a:pPr marL="224298" indent="-224298" eaLnBrk="1" fontAlgn="auto" hangingPunct="1">
              <a:spcBef>
                <a:spcPct val="0"/>
              </a:spcBef>
              <a:spcAft>
                <a:spcPts val="0"/>
              </a:spcAft>
              <a:buFont typeface="+mj-lt"/>
              <a:buAutoNum type="arabicPeriod" startAt="8"/>
              <a:defRPr/>
            </a:pPr>
            <a:r>
              <a:rPr lang="en-US" altLang="en-US" dirty="0" smtClean="0">
                <a:ea typeface="ＭＳ Ｐゴシック" pitchFamily="34" charset="-128"/>
              </a:rPr>
              <a:t>What is a CORS (active control)?</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7075" indent="-277813" eaLnBrk="0" hangingPunct="0">
              <a:spcBef>
                <a:spcPct val="30000"/>
              </a:spcBef>
              <a:defRPr sz="1200">
                <a:solidFill>
                  <a:schemeClr val="tx1"/>
                </a:solidFill>
                <a:latin typeface="Calibri" pitchFamily="34" charset="0"/>
              </a:defRPr>
            </a:lvl2pPr>
            <a:lvl3pPr marL="1120775" indent="-222250" eaLnBrk="0" hangingPunct="0">
              <a:spcBef>
                <a:spcPct val="30000"/>
              </a:spcBef>
              <a:defRPr sz="1200">
                <a:solidFill>
                  <a:schemeClr val="tx1"/>
                </a:solidFill>
                <a:latin typeface="Calibri" pitchFamily="34" charset="0"/>
              </a:defRPr>
            </a:lvl3pPr>
            <a:lvl4pPr marL="1570038" indent="-222250" eaLnBrk="0" hangingPunct="0">
              <a:spcBef>
                <a:spcPct val="30000"/>
              </a:spcBef>
              <a:defRPr sz="1200">
                <a:solidFill>
                  <a:schemeClr val="tx1"/>
                </a:solidFill>
                <a:latin typeface="Calibri" pitchFamily="34" charset="0"/>
              </a:defRPr>
            </a:lvl4pPr>
            <a:lvl5pPr marL="2019300" indent="-222250" eaLnBrk="0" hangingPunct="0">
              <a:spcBef>
                <a:spcPct val="30000"/>
              </a:spcBef>
              <a:defRPr sz="1200">
                <a:solidFill>
                  <a:schemeClr val="tx1"/>
                </a:solidFill>
                <a:latin typeface="Calibri" pitchFamily="34" charset="0"/>
              </a:defRPr>
            </a:lvl5pPr>
            <a:lvl6pPr marL="2476500" indent="-222250" defTabSz="457200" eaLnBrk="0" fontAlgn="base" hangingPunct="0">
              <a:spcBef>
                <a:spcPct val="30000"/>
              </a:spcBef>
              <a:spcAft>
                <a:spcPct val="0"/>
              </a:spcAft>
              <a:defRPr sz="1200">
                <a:solidFill>
                  <a:schemeClr val="tx1"/>
                </a:solidFill>
                <a:latin typeface="Calibri" pitchFamily="34" charset="0"/>
              </a:defRPr>
            </a:lvl6pPr>
            <a:lvl7pPr marL="2933700" indent="-222250" defTabSz="457200" eaLnBrk="0" fontAlgn="base" hangingPunct="0">
              <a:spcBef>
                <a:spcPct val="30000"/>
              </a:spcBef>
              <a:spcAft>
                <a:spcPct val="0"/>
              </a:spcAft>
              <a:defRPr sz="1200">
                <a:solidFill>
                  <a:schemeClr val="tx1"/>
                </a:solidFill>
                <a:latin typeface="Calibri" pitchFamily="34" charset="0"/>
              </a:defRPr>
            </a:lvl7pPr>
            <a:lvl8pPr marL="3390900" indent="-222250" defTabSz="457200" eaLnBrk="0" fontAlgn="base" hangingPunct="0">
              <a:spcBef>
                <a:spcPct val="30000"/>
              </a:spcBef>
              <a:spcAft>
                <a:spcPct val="0"/>
              </a:spcAft>
              <a:defRPr sz="1200">
                <a:solidFill>
                  <a:schemeClr val="tx1"/>
                </a:solidFill>
                <a:latin typeface="Calibri" pitchFamily="34" charset="0"/>
              </a:defRPr>
            </a:lvl8pPr>
            <a:lvl9pPr marL="3848100" indent="-22225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D81304E-9C5E-43DC-986E-092ED3E58F2F}" type="slidenum">
              <a:rPr lang="en-US" altLang="en-US" smtClean="0">
                <a:solidFill>
                  <a:srgbClr val="000000"/>
                </a:solidFill>
                <a:latin typeface="Gill Sans MT" pitchFamily="34" charset="0"/>
                <a:ea typeface="MS PGothic" pitchFamily="34" charset="-128"/>
              </a:rPr>
              <a:pPr eaLnBrk="1" hangingPunct="1">
                <a:spcBef>
                  <a:spcPct val="0"/>
                </a:spcBef>
              </a:pPr>
              <a:t>57</a:t>
            </a:fld>
            <a:endParaRPr lang="en-US" altLang="en-US" smtClean="0">
              <a:solidFill>
                <a:srgbClr val="000000"/>
              </a:solidFill>
              <a:latin typeface="Gill Sans MT" pitchFamily="34" charset="0"/>
              <a:ea typeface="MS PGothic" pitchFamily="34" charset="-128"/>
            </a:endParaRPr>
          </a:p>
        </p:txBody>
      </p:sp>
    </p:spTree>
    <p:extLst>
      <p:ext uri="{BB962C8B-B14F-4D97-AF65-F5344CB8AC3E}">
        <p14:creationId xmlns:p14="http://schemas.microsoft.com/office/powerpoint/2010/main" val="2251010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MS PGothic" pitchFamily="34" charset="-128"/>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8663" indent="-279400" eaLnBrk="0" hangingPunct="0">
              <a:spcBef>
                <a:spcPct val="30000"/>
              </a:spcBef>
              <a:defRPr sz="1200">
                <a:solidFill>
                  <a:schemeClr val="tx1"/>
                </a:solidFill>
                <a:latin typeface="Calibri" pitchFamily="34" charset="0"/>
              </a:defRPr>
            </a:lvl2pPr>
            <a:lvl3pPr marL="1122363" indent="-223838" eaLnBrk="0" hangingPunct="0">
              <a:spcBef>
                <a:spcPct val="30000"/>
              </a:spcBef>
              <a:defRPr sz="1200">
                <a:solidFill>
                  <a:schemeClr val="tx1"/>
                </a:solidFill>
                <a:latin typeface="Calibri" pitchFamily="34" charset="0"/>
              </a:defRPr>
            </a:lvl3pPr>
            <a:lvl4pPr marL="1571625" indent="-223838" eaLnBrk="0" hangingPunct="0">
              <a:spcBef>
                <a:spcPct val="30000"/>
              </a:spcBef>
              <a:defRPr sz="1200">
                <a:solidFill>
                  <a:schemeClr val="tx1"/>
                </a:solidFill>
                <a:latin typeface="Calibri" pitchFamily="34" charset="0"/>
              </a:defRPr>
            </a:lvl4pPr>
            <a:lvl5pPr marL="2020888" indent="-223838" eaLnBrk="0" hangingPunct="0">
              <a:spcBef>
                <a:spcPct val="30000"/>
              </a:spcBef>
              <a:defRPr sz="1200">
                <a:solidFill>
                  <a:schemeClr val="tx1"/>
                </a:solidFill>
                <a:latin typeface="Calibri" pitchFamily="34" charset="0"/>
              </a:defRPr>
            </a:lvl5pPr>
            <a:lvl6pPr marL="2478088" indent="-223838" defTabSz="457200" eaLnBrk="0" fontAlgn="base" hangingPunct="0">
              <a:spcBef>
                <a:spcPct val="30000"/>
              </a:spcBef>
              <a:spcAft>
                <a:spcPct val="0"/>
              </a:spcAft>
              <a:defRPr sz="1200">
                <a:solidFill>
                  <a:schemeClr val="tx1"/>
                </a:solidFill>
                <a:latin typeface="Calibri" pitchFamily="34" charset="0"/>
              </a:defRPr>
            </a:lvl6pPr>
            <a:lvl7pPr marL="2935288" indent="-223838" defTabSz="457200" eaLnBrk="0" fontAlgn="base" hangingPunct="0">
              <a:spcBef>
                <a:spcPct val="30000"/>
              </a:spcBef>
              <a:spcAft>
                <a:spcPct val="0"/>
              </a:spcAft>
              <a:defRPr sz="1200">
                <a:solidFill>
                  <a:schemeClr val="tx1"/>
                </a:solidFill>
                <a:latin typeface="Calibri" pitchFamily="34" charset="0"/>
              </a:defRPr>
            </a:lvl7pPr>
            <a:lvl8pPr marL="3392488" indent="-223838" defTabSz="457200" eaLnBrk="0" fontAlgn="base" hangingPunct="0">
              <a:spcBef>
                <a:spcPct val="30000"/>
              </a:spcBef>
              <a:spcAft>
                <a:spcPct val="0"/>
              </a:spcAft>
              <a:defRPr sz="1200">
                <a:solidFill>
                  <a:schemeClr val="tx1"/>
                </a:solidFill>
                <a:latin typeface="Calibri" pitchFamily="34" charset="0"/>
              </a:defRPr>
            </a:lvl8pPr>
            <a:lvl9pPr marL="3849688" indent="-223838"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3287DD4-DB9E-4F0A-B145-24E10F384AA7}" type="slidenum">
              <a:rPr lang="en-US" altLang="en-US" smtClean="0">
                <a:solidFill>
                  <a:srgbClr val="000000"/>
                </a:solidFill>
                <a:latin typeface="Gill Sans MT" pitchFamily="34" charset="0"/>
                <a:ea typeface="MS PGothic" pitchFamily="34" charset="-128"/>
              </a:rPr>
              <a:pPr eaLnBrk="1" hangingPunct="1">
                <a:spcBef>
                  <a:spcPct val="0"/>
                </a:spcBef>
              </a:pPr>
              <a:t>58</a:t>
            </a:fld>
            <a:endParaRPr lang="en-US" altLang="en-US" smtClean="0">
              <a:solidFill>
                <a:srgbClr val="000000"/>
              </a:solidFill>
              <a:latin typeface="Gill Sans MT" pitchFamily="34" charset="0"/>
              <a:ea typeface="MS PGothic" pitchFamily="34" charset="-128"/>
            </a:endParaRPr>
          </a:p>
        </p:txBody>
      </p:sp>
    </p:spTree>
    <p:extLst>
      <p:ext uri="{BB962C8B-B14F-4D97-AF65-F5344CB8AC3E}">
        <p14:creationId xmlns:p14="http://schemas.microsoft.com/office/powerpoint/2010/main" val="1836845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2F74702-A9D2-D142-A2AF-02EB7BC1A7B0}" type="datetimeFigureOut">
              <a:rPr lang="en-US"/>
              <a:pPr>
                <a:defRPr/>
              </a:pPr>
              <a:t>8/2/2017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pPr>
                <a:defRPr/>
              </a:pPr>
              <a:t>‹#›</a:t>
            </a:fld>
            <a:endParaRPr lang="en-US"/>
          </a:p>
        </p:txBody>
      </p:sp>
    </p:spTree>
    <p:extLst>
      <p:ext uri="{BB962C8B-B14F-4D97-AF65-F5344CB8AC3E}">
        <p14:creationId xmlns:p14="http://schemas.microsoft.com/office/powerpoint/2010/main" val="2704671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B2D9D6-2EED-314A-B5A7-B8AA87D0E9E4}" type="datetimeFigureOut">
              <a:rPr lang="en-US"/>
              <a:pPr>
                <a:defRPr/>
              </a:pPr>
              <a:t>8/2/2017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pPr>
                <a:defRPr/>
              </a:pPr>
              <a:t>‹#›</a:t>
            </a:fld>
            <a:endParaRPr lang="en-US"/>
          </a:p>
        </p:txBody>
      </p:sp>
    </p:spTree>
    <p:extLst>
      <p:ext uri="{BB962C8B-B14F-4D97-AF65-F5344CB8AC3E}">
        <p14:creationId xmlns:p14="http://schemas.microsoft.com/office/powerpoint/2010/main" val="2435776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0ABBAB-D36F-9146-BB7A-2DB9ADAC5A9C}" type="datetimeFigureOut">
              <a:rPr lang="en-US"/>
              <a:pPr>
                <a:defRPr/>
              </a:pPr>
              <a:t>8/2/2017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pPr>
                <a:defRPr/>
              </a:pPr>
              <a:t>‹#›</a:t>
            </a:fld>
            <a:endParaRPr lang="en-US"/>
          </a:p>
        </p:txBody>
      </p:sp>
    </p:spTree>
    <p:extLst>
      <p:ext uri="{BB962C8B-B14F-4D97-AF65-F5344CB8AC3E}">
        <p14:creationId xmlns:p14="http://schemas.microsoft.com/office/powerpoint/2010/main" val="2692083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defTabSz="457200">
              <a:defRPr smtClean="0">
                <a:ea typeface="ＭＳ Ｐゴシック" charset="0"/>
              </a:defRPr>
            </a:lvl1pPr>
          </a:lstStyle>
          <a:p>
            <a:pPr>
              <a:defRPr/>
            </a:pPr>
            <a:r>
              <a:rPr lang="en-US" smtClean="0"/>
              <a:t>12/08/2016</a:t>
            </a:r>
            <a:endParaRPr lang="en-US"/>
          </a:p>
        </p:txBody>
      </p:sp>
      <p:sp>
        <p:nvSpPr>
          <p:cNvPr id="5" name="Rectangle 5"/>
          <p:cNvSpPr>
            <a:spLocks noGrp="1" noChangeArrowheads="1"/>
          </p:cNvSpPr>
          <p:nvPr>
            <p:ph type="ftr" sz="quarter" idx="11"/>
          </p:nvPr>
        </p:nvSpPr>
        <p:spPr/>
        <p:txBody>
          <a:bodyPr/>
          <a:lstStyle>
            <a:lvl1pPr defTabSz="457200">
              <a:defRPr smtClean="0">
                <a:ea typeface="ＭＳ Ｐゴシック" charset="0"/>
              </a:defRPr>
            </a:lvl1pPr>
          </a:lstStyle>
          <a:p>
            <a:pPr>
              <a:defRPr/>
            </a:pPr>
            <a:r>
              <a:rPr lang="en-US"/>
              <a:t>Understanding  the Online Positioning User Service - OPUS</a:t>
            </a:r>
          </a:p>
        </p:txBody>
      </p:sp>
      <p:sp>
        <p:nvSpPr>
          <p:cNvPr id="6" name="Rectangle 6"/>
          <p:cNvSpPr>
            <a:spLocks noGrp="1" noChangeArrowheads="1"/>
          </p:cNvSpPr>
          <p:nvPr>
            <p:ph type="sldNum" sz="quarter" idx="12"/>
          </p:nvPr>
        </p:nvSpPr>
        <p:spPr/>
        <p:txBody>
          <a:bodyPr/>
          <a:lstStyle>
            <a:lvl1pPr defTabSz="457200">
              <a:defRPr>
                <a:ea typeface="ＭＳ Ｐゴシック" charset="0"/>
              </a:defRPr>
            </a:lvl1pPr>
          </a:lstStyle>
          <a:p>
            <a:pPr>
              <a:defRPr/>
            </a:pPr>
            <a:fld id="{1F3E1BB9-6DAE-4335-ACA8-9BD9381BADED}" type="slidenum">
              <a:rPr lang="en-US" altLang="en-US"/>
              <a:pPr>
                <a:defRPr/>
              </a:pPr>
              <a:t>‹#›</a:t>
            </a:fld>
            <a:endParaRPr lang="en-US" altLang="en-US"/>
          </a:p>
        </p:txBody>
      </p:sp>
    </p:spTree>
    <p:extLst>
      <p:ext uri="{BB962C8B-B14F-4D97-AF65-F5344CB8AC3E}">
        <p14:creationId xmlns:p14="http://schemas.microsoft.com/office/powerpoint/2010/main" val="3949592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smtClean="0"/>
              <a:t>8/2/2017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411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8/2/2017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51974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t>8/2/2017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670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8/2/2017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94253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8/2/2017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64160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8/2/2017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36203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8/2/2017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84627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D2E1C5-9BFE-6A49-B726-6C7F6AC4D0D3}" type="datetimeFigureOut">
              <a:rPr lang="en-US"/>
              <a:pPr>
                <a:defRPr/>
              </a:pPr>
              <a:t>8/2/2017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pPr>
                <a:defRPr/>
              </a:pPr>
              <a:t>‹#›</a:t>
            </a:fld>
            <a:endParaRPr lang="en-US"/>
          </a:p>
        </p:txBody>
      </p:sp>
    </p:spTree>
    <p:extLst>
      <p:ext uri="{BB962C8B-B14F-4D97-AF65-F5344CB8AC3E}">
        <p14:creationId xmlns:p14="http://schemas.microsoft.com/office/powerpoint/2010/main" val="1263655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smtClean="0"/>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smtClean="0"/>
              <a:t>8/2/2017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11595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t>8/2/2017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309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8/2/2017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80921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8/2/2017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54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A6588FAE-7584-1D43-B106-69084F6C3D60}" type="datetimeFigureOut">
              <a:rPr lang="en-US"/>
              <a:pPr>
                <a:defRPr/>
              </a:pPr>
              <a:t>8/2/2017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pPr>
                <a:defRPr/>
              </a:pPr>
              <a:t>‹#›</a:t>
            </a:fld>
            <a:endParaRPr lang="en-US"/>
          </a:p>
        </p:txBody>
      </p:sp>
    </p:spTree>
    <p:extLst>
      <p:ext uri="{BB962C8B-B14F-4D97-AF65-F5344CB8AC3E}">
        <p14:creationId xmlns:p14="http://schemas.microsoft.com/office/powerpoint/2010/main" val="1346858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D7422AA-180E-B24C-A2DD-5B797D7B4338}" type="datetimeFigureOut">
              <a:rPr lang="en-US"/>
              <a:pPr>
                <a:defRPr/>
              </a:pPr>
              <a:t>8/2/2017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pPr>
                <a:defRPr/>
              </a:pPr>
              <a:t>‹#›</a:t>
            </a:fld>
            <a:endParaRPr lang="en-US"/>
          </a:p>
        </p:txBody>
      </p:sp>
    </p:spTree>
    <p:extLst>
      <p:ext uri="{BB962C8B-B14F-4D97-AF65-F5344CB8AC3E}">
        <p14:creationId xmlns:p14="http://schemas.microsoft.com/office/powerpoint/2010/main" val="3294783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01537CD-3F2F-1C42-8CC8-D98653E46D5E}" type="datetimeFigureOut">
              <a:rPr lang="en-US"/>
              <a:pPr>
                <a:defRPr/>
              </a:pPr>
              <a:t>8/2/2017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pPr>
                <a:defRPr/>
              </a:pPr>
              <a:t>‹#›</a:t>
            </a:fld>
            <a:endParaRPr lang="en-US"/>
          </a:p>
        </p:txBody>
      </p:sp>
    </p:spTree>
    <p:extLst>
      <p:ext uri="{BB962C8B-B14F-4D97-AF65-F5344CB8AC3E}">
        <p14:creationId xmlns:p14="http://schemas.microsoft.com/office/powerpoint/2010/main" val="26219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AD4A722-2514-2E44-A2D1-75902F2251E6}" type="datetimeFigureOut">
              <a:rPr lang="en-US"/>
              <a:pPr>
                <a:defRPr/>
              </a:pPr>
              <a:t>8/2/2017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pPr>
                <a:defRPr/>
              </a:pPr>
              <a:t>‹#›</a:t>
            </a:fld>
            <a:endParaRPr lang="en-US"/>
          </a:p>
        </p:txBody>
      </p:sp>
    </p:spTree>
    <p:extLst>
      <p:ext uri="{BB962C8B-B14F-4D97-AF65-F5344CB8AC3E}">
        <p14:creationId xmlns:p14="http://schemas.microsoft.com/office/powerpoint/2010/main" val="134775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BC6B44-5FDE-D646-B187-047D5567924B}" type="datetimeFigureOut">
              <a:rPr lang="en-US"/>
              <a:pPr>
                <a:defRPr/>
              </a:pPr>
              <a:t>8/2/2017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pPr>
                <a:defRPr/>
              </a:pPr>
              <a:t>‹#›</a:t>
            </a:fld>
            <a:endParaRPr lang="en-US"/>
          </a:p>
        </p:txBody>
      </p:sp>
    </p:spTree>
    <p:extLst>
      <p:ext uri="{BB962C8B-B14F-4D97-AF65-F5344CB8AC3E}">
        <p14:creationId xmlns:p14="http://schemas.microsoft.com/office/powerpoint/2010/main" val="225222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73AE24F3-D793-8044-A42C-6F67C6B893B3}" type="datetimeFigureOut">
              <a:rPr lang="en-US"/>
              <a:pPr>
                <a:defRPr/>
              </a:pPr>
              <a:t>8/2/2017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pPr>
                <a:defRPr/>
              </a:pPr>
              <a:t>‹#›</a:t>
            </a:fld>
            <a:endParaRPr lang="en-US"/>
          </a:p>
        </p:txBody>
      </p:sp>
    </p:spTree>
    <p:extLst>
      <p:ext uri="{BB962C8B-B14F-4D97-AF65-F5344CB8AC3E}">
        <p14:creationId xmlns:p14="http://schemas.microsoft.com/office/powerpoint/2010/main" val="899856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65B937D2-7827-8748-9D63-2F251C75A548}" type="datetimeFigureOut">
              <a:rPr lang="en-US"/>
              <a:pPr>
                <a:defRPr/>
              </a:pPr>
              <a:t>8/2/2017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pPr>
                <a:defRPr/>
              </a:pPr>
              <a:t>‹#›</a:t>
            </a:fld>
            <a:endParaRPr lang="en-US"/>
          </a:p>
        </p:txBody>
      </p:sp>
    </p:spTree>
    <p:extLst>
      <p:ext uri="{BB962C8B-B14F-4D97-AF65-F5344CB8AC3E}">
        <p14:creationId xmlns:p14="http://schemas.microsoft.com/office/powerpoint/2010/main" val="2654043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6E047118-9D73-D940-849A-E2266DCC4429}" type="datetimeFigureOut">
              <a:rPr lang="en-US"/>
              <a:pPr>
                <a:defRPr/>
              </a:pPr>
              <a:t>8/2/2017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smtClean="0"/>
              <a:pPr/>
              <a:t>8/2/2017</a:t>
            </a:fld>
            <a:endParaRPr lang="en-US" dirty="0"/>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981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mailto:nicole.kinsman@noaa.gov" TargetMode="Externa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gi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gif"/></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61.gif"/></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7.png"/><Relationship Id="rId18" Type="http://schemas.openxmlformats.org/officeDocument/2006/relationships/image" Target="../media/image81.png"/><Relationship Id="rId3" Type="http://schemas.openxmlformats.org/officeDocument/2006/relationships/image" Target="../media/image68.png"/><Relationship Id="rId21" Type="http://schemas.openxmlformats.org/officeDocument/2006/relationships/image" Target="../media/image83.jpg"/><Relationship Id="rId7" Type="http://schemas.openxmlformats.org/officeDocument/2006/relationships/image" Target="../media/image72.png"/><Relationship Id="rId12" Type="http://schemas.openxmlformats.org/officeDocument/2006/relationships/image" Target="../media/image76.png"/><Relationship Id="rId17" Type="http://schemas.openxmlformats.org/officeDocument/2006/relationships/image" Target="../media/image80.png"/><Relationship Id="rId2" Type="http://schemas.openxmlformats.org/officeDocument/2006/relationships/notesSlide" Target="../notesSlides/notesSlide5.xml"/><Relationship Id="rId16" Type="http://schemas.microsoft.com/office/2007/relationships/hdphoto" Target="../media/hdphoto3.wdp"/><Relationship Id="rId20"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1.jpg"/><Relationship Id="rId11" Type="http://schemas.microsoft.com/office/2007/relationships/hdphoto" Target="../media/hdphoto2.wdp"/><Relationship Id="rId5" Type="http://schemas.openxmlformats.org/officeDocument/2006/relationships/image" Target="../media/image70.png"/><Relationship Id="rId15" Type="http://schemas.openxmlformats.org/officeDocument/2006/relationships/image" Target="../media/image79.png"/><Relationship Id="rId10" Type="http://schemas.openxmlformats.org/officeDocument/2006/relationships/image" Target="../media/image75.png"/><Relationship Id="rId19" Type="http://schemas.microsoft.com/office/2007/relationships/hdphoto" Target="../media/hdphoto4.wdp"/><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geodesy.noaa.gov/ANTCAL/" TargetMode="External"/><Relationship Id="rId5" Type="http://schemas.openxmlformats.org/officeDocument/2006/relationships/image" Target="../media/image109.png"/><Relationship Id="rId4" Type="http://schemas.openxmlformats.org/officeDocument/2006/relationships/image" Target="../media/image10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8" Type="http://schemas.openxmlformats.org/officeDocument/2006/relationships/hyperlink" Target="https://youtu.be/HsRNiPitTz0?list=PLsyDl_aqUTdGmAeHGgFucHkTfWDOwElOB" TargetMode="External"/><Relationship Id="rId3" Type="http://schemas.openxmlformats.org/officeDocument/2006/relationships/image" Target="../media/image116.png"/><Relationship Id="rId7" Type="http://schemas.openxmlformats.org/officeDocument/2006/relationships/hyperlink" Target="https://www.youtube.com/playlist?list=PLsyDl_aqUTdGmAeHGgFucHkTfWDOwElOB"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hyperlink" Target="http://www.ngs.noaa.gov/corbin/class_description/NGS_Video_Library.shtml" TargetMode="External"/><Relationship Id="rId9" Type="http://schemas.openxmlformats.org/officeDocument/2006/relationships/image" Target="../media/image119.png"/></Relationships>
</file>

<file path=ppt/slides/_rels/slide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mailto:NGS.Webinar@noaa.gov" TargetMode="External"/><Relationship Id="rId4" Type="http://schemas.openxmlformats.org/officeDocument/2006/relationships/hyperlink" Target="http://www.ngs.noaa.gov/web/science_edu/webinar_series/"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Title 1"/>
          <p:cNvSpPr txBox="1">
            <a:spLocks/>
          </p:cNvSpPr>
          <p:nvPr/>
        </p:nvSpPr>
        <p:spPr bwMode="auto">
          <a:xfrm>
            <a:off x="796834" y="896726"/>
            <a:ext cx="8438606" cy="1490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dirty="0">
                <a:latin typeface="times new roman" panose="02020603050405020304" pitchFamily="18" charset="0"/>
              </a:rPr>
              <a:t>Tips for Staying Afloat in </a:t>
            </a:r>
            <a:endParaRPr lang="en-US" sz="3200" b="1" dirty="0" smtClean="0">
              <a:latin typeface="times new roman" panose="02020603050405020304" pitchFamily="18" charset="0"/>
            </a:endParaRPr>
          </a:p>
          <a:p>
            <a:pPr algn="ctr" eaLnBrk="1" hangingPunct="1"/>
            <a:r>
              <a:rPr lang="en-US" sz="3200" b="1" dirty="0" smtClean="0">
                <a:latin typeface="times new roman" panose="02020603050405020304" pitchFamily="18" charset="0"/>
              </a:rPr>
              <a:t>The Reference System</a:t>
            </a:r>
            <a:r>
              <a:rPr lang="en-US" sz="3200" b="1" dirty="0" smtClean="0">
                <a:latin typeface="times new roman" panose="02020603050405020304" pitchFamily="18" charset="0"/>
              </a:rPr>
              <a:t> </a:t>
            </a:r>
            <a:r>
              <a:rPr lang="en-US" sz="3200" b="1" dirty="0">
                <a:latin typeface="times new roman" panose="02020603050405020304" pitchFamily="18" charset="0"/>
              </a:rPr>
              <a:t>Alphabet Soup</a:t>
            </a:r>
            <a:r>
              <a:rPr lang="en-US" dirty="0">
                <a:latin typeface="times new roman" panose="02020603050405020304" pitchFamily="18" charset="0"/>
              </a:rPr>
              <a:t/>
            </a:r>
            <a:br>
              <a:rPr lang="en-US" dirty="0">
                <a:latin typeface="times new roman" panose="02020603050405020304" pitchFamily="18" charset="0"/>
              </a:rPr>
            </a:br>
            <a:r>
              <a:rPr lang="en-US" sz="2000" i="1" dirty="0">
                <a:latin typeface="times new roman" panose="02020603050405020304" pitchFamily="18" charset="0"/>
              </a:rPr>
              <a:t>NAD83? NAVD88? IGS08? ITRF14? NGVD29? NAD27? WGS84</a:t>
            </a:r>
            <a:r>
              <a:rPr lang="en-US" sz="2000" i="1" dirty="0" smtClean="0">
                <a:latin typeface="times new roman" panose="02020603050405020304" pitchFamily="18" charset="0"/>
              </a:rPr>
              <a:t>? </a:t>
            </a:r>
            <a:r>
              <a:rPr lang="en-US" sz="2000" i="1" dirty="0" smtClean="0">
                <a:latin typeface="times new roman" panose="02020603050405020304" pitchFamily="18" charset="0"/>
              </a:rPr>
              <a:t>NATRF22</a:t>
            </a:r>
            <a:r>
              <a:rPr lang="en-US" sz="2000" i="1" dirty="0" smtClean="0">
                <a:latin typeface="times new roman" panose="02020603050405020304" pitchFamily="18" charset="0"/>
              </a:rPr>
              <a:t>?</a:t>
            </a:r>
            <a:r>
              <a:rPr lang="en-US" sz="2000" i="1" dirty="0">
                <a:latin typeface="times new roman" panose="02020603050405020304" pitchFamily="18" charset="0"/>
              </a:rPr>
              <a:t>  </a:t>
            </a:r>
            <a:endParaRPr lang="en-US" sz="2000" i="1" dirty="0" smtClean="0">
              <a:latin typeface="times new roman" panose="02020603050405020304" pitchFamily="18" charset="0"/>
            </a:endParaRPr>
          </a:p>
          <a:p>
            <a:pPr algn="ctr" eaLnBrk="1" hangingPunct="1"/>
            <a:r>
              <a:rPr lang="en-US" sz="2000" i="1" dirty="0" smtClean="0">
                <a:latin typeface="times new roman" panose="02020603050405020304" pitchFamily="18" charset="0"/>
              </a:rPr>
              <a:t>Which </a:t>
            </a:r>
            <a:r>
              <a:rPr lang="en-US" sz="2000" i="1" dirty="0">
                <a:latin typeface="times new roman" panose="02020603050405020304" pitchFamily="18" charset="0"/>
              </a:rPr>
              <a:t>epoch... ellipsoid... geoid model?</a:t>
            </a:r>
            <a:endParaRPr lang="en-US" sz="2000" b="1" i="1" dirty="0" smtClean="0">
              <a:latin typeface="Times New Roman" charset="0"/>
              <a:cs typeface="Times New Roman" charset="0"/>
            </a:endParaRPr>
          </a:p>
        </p:txBody>
      </p:sp>
      <p:sp>
        <p:nvSpPr>
          <p:cNvPr id="10" name="Rectangle 9"/>
          <p:cNvSpPr/>
          <p:nvPr/>
        </p:nvSpPr>
        <p:spPr>
          <a:xfrm>
            <a:off x="117566" y="5934670"/>
            <a:ext cx="5669279" cy="923330"/>
          </a:xfrm>
          <a:prstGeom prst="rect">
            <a:avLst/>
          </a:prstGeom>
        </p:spPr>
        <p:txBody>
          <a:bodyPr wrap="square">
            <a:spAutoFit/>
          </a:bodyPr>
          <a:lstStyle/>
          <a:p>
            <a:pPr eaLnBrk="1" hangingPunct="1"/>
            <a:r>
              <a:rPr lang="en-US" dirty="0" err="1" smtClean="0">
                <a:latin typeface="Times New Roman" charset="0"/>
                <a:cs typeface="Times New Roman" charset="0"/>
              </a:rPr>
              <a:t>Nic</a:t>
            </a:r>
            <a:r>
              <a:rPr lang="en-US" dirty="0" smtClean="0">
                <a:latin typeface="Times New Roman" charset="0"/>
                <a:cs typeface="Times New Roman" charset="0"/>
              </a:rPr>
              <a:t> Kinsman</a:t>
            </a:r>
          </a:p>
          <a:p>
            <a:pPr eaLnBrk="1" hangingPunct="1"/>
            <a:r>
              <a:rPr lang="en-US" dirty="0" smtClean="0">
                <a:latin typeface="Times New Roman" charset="0"/>
                <a:cs typeface="Times New Roman" charset="0"/>
              </a:rPr>
              <a:t>Alaska Regional Geodetic Advisor</a:t>
            </a:r>
          </a:p>
          <a:p>
            <a:pPr eaLnBrk="1" hangingPunct="1"/>
            <a:r>
              <a:rPr lang="en-US" dirty="0" smtClean="0">
                <a:latin typeface="Times New Roman" charset="0"/>
                <a:cs typeface="Times New Roman" charset="0"/>
              </a:rPr>
              <a:t>National Organization for the Advancement of Acronyms</a:t>
            </a:r>
            <a:endParaRPr lang="en-US" dirty="0">
              <a:latin typeface="Times New Roman" charset="0"/>
              <a:cs typeface="Times New Roman" charset="0"/>
            </a:endParaRPr>
          </a:p>
        </p:txBody>
      </p:sp>
      <p:pic>
        <p:nvPicPr>
          <p:cNvPr id="6" name="Picture 5"/>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t="17832" b="19504"/>
          <a:stretch/>
        </p:blipFill>
        <p:spPr>
          <a:xfrm>
            <a:off x="-10593" y="2560320"/>
            <a:ext cx="9154593" cy="3304903"/>
          </a:xfrm>
          <a:prstGeom prst="rect">
            <a:avLst/>
          </a:prstGeom>
        </p:spPr>
      </p:pic>
      <p:sp>
        <p:nvSpPr>
          <p:cNvPr id="28" name="Rectangle 27"/>
          <p:cNvSpPr/>
          <p:nvPr/>
        </p:nvSpPr>
        <p:spPr>
          <a:xfrm>
            <a:off x="3352800" y="5934670"/>
            <a:ext cx="5669279" cy="923330"/>
          </a:xfrm>
          <a:prstGeom prst="rect">
            <a:avLst/>
          </a:prstGeom>
        </p:spPr>
        <p:txBody>
          <a:bodyPr wrap="square">
            <a:spAutoFit/>
          </a:bodyPr>
          <a:lstStyle/>
          <a:p>
            <a:pPr algn="r" eaLnBrk="1" hangingPunct="1"/>
            <a:r>
              <a:rPr lang="en-US" dirty="0" smtClean="0">
                <a:latin typeface="Times New Roman" charset="0"/>
                <a:cs typeface="Times New Roman" charset="0"/>
                <a:hlinkClick r:id="rId6"/>
              </a:rPr>
              <a:t>nicole.kinsman@noaa.gov</a:t>
            </a:r>
            <a:endParaRPr lang="en-US" dirty="0" smtClean="0">
              <a:latin typeface="Times New Roman" charset="0"/>
              <a:cs typeface="Times New Roman" charset="0"/>
            </a:endParaRPr>
          </a:p>
          <a:p>
            <a:pPr algn="r" eaLnBrk="1" hangingPunct="1"/>
            <a:r>
              <a:rPr lang="en-US" dirty="0" smtClean="0">
                <a:latin typeface="Times New Roman" charset="0"/>
                <a:cs typeface="Times New Roman" charset="0"/>
              </a:rPr>
              <a:t>Anchorage, Alaska</a:t>
            </a:r>
            <a:endParaRPr lang="en-US" dirty="0">
              <a:latin typeface="Times New Roman" charset="0"/>
              <a:cs typeface="Times New Roman" charset="0"/>
            </a:endParaRPr>
          </a:p>
          <a:p>
            <a:pPr algn="r" eaLnBrk="1" hangingPunct="1"/>
            <a:r>
              <a:rPr lang="en-US" dirty="0" smtClean="0">
                <a:latin typeface="Times New Roman" charset="0"/>
                <a:cs typeface="Times New Roman" charset="0"/>
              </a:rPr>
              <a:t>202-306-5736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descr="Image result for unavco"/>
          <p:cNvSpPr txBox="1"/>
          <p:nvPr/>
        </p:nvSpPr>
        <p:spPr>
          <a:xfrm>
            <a:off x="144461" y="-144461"/>
            <a:ext cx="304799" cy="304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4000" b="0" i="0" u="none">
              <a:solidFill>
                <a:schemeClr val="dk1"/>
              </a:solidFill>
              <a:latin typeface="Arial"/>
              <a:ea typeface="Arial"/>
              <a:cs typeface="Arial"/>
              <a:sym typeface="Arial"/>
            </a:endParaRPr>
          </a:p>
        </p:txBody>
      </p:sp>
      <p:sp>
        <p:nvSpPr>
          <p:cNvPr id="197" name="Shape 197" descr="Image result for unavco"/>
          <p:cNvSpPr txBox="1"/>
          <p:nvPr/>
        </p:nvSpPr>
        <p:spPr>
          <a:xfrm>
            <a:off x="296862" y="7937"/>
            <a:ext cx="304799" cy="304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4000" b="0" i="0" u="none">
              <a:solidFill>
                <a:schemeClr val="dk1"/>
              </a:solidFill>
              <a:latin typeface="Arial"/>
              <a:ea typeface="Arial"/>
              <a:cs typeface="Arial"/>
              <a:sym typeface="Arial"/>
            </a:endParaRPr>
          </a:p>
        </p:txBody>
      </p:sp>
      <p:sp>
        <p:nvSpPr>
          <p:cNvPr id="198" name="Shape 198" descr="Image result for iris earthscope"/>
          <p:cNvSpPr txBox="1"/>
          <p:nvPr/>
        </p:nvSpPr>
        <p:spPr>
          <a:xfrm>
            <a:off x="449262" y="160336"/>
            <a:ext cx="304799" cy="304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4000" b="0" i="0" u="none">
              <a:solidFill>
                <a:schemeClr val="dk1"/>
              </a:solidFill>
              <a:latin typeface="Arial"/>
              <a:ea typeface="Arial"/>
              <a:cs typeface="Arial"/>
              <a:sym typeface="Arial"/>
            </a:endParaRPr>
          </a:p>
        </p:txBody>
      </p:sp>
      <p:sp>
        <p:nvSpPr>
          <p:cNvPr id="199" name="Shape 199" descr="Image result for iris earthscope"/>
          <p:cNvSpPr txBox="1"/>
          <p:nvPr/>
        </p:nvSpPr>
        <p:spPr>
          <a:xfrm>
            <a:off x="601662" y="312737"/>
            <a:ext cx="304799" cy="304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4000" b="0" i="0" u="none">
              <a:solidFill>
                <a:schemeClr val="dk1"/>
              </a:solidFill>
              <a:latin typeface="Arial"/>
              <a:ea typeface="Arial"/>
              <a:cs typeface="Arial"/>
              <a:sym typeface="Arial"/>
            </a:endParaRPr>
          </a:p>
        </p:txBody>
      </p:sp>
      <p:sp>
        <p:nvSpPr>
          <p:cNvPr id="200" name="Shape 200" descr="http://ktoo.wpengine.netdna-cdn.com/wp-content/uploads/2014/05/First-Array-at-Toolik-in-2011.jpg"/>
          <p:cNvSpPr txBox="1"/>
          <p:nvPr/>
        </p:nvSpPr>
        <p:spPr>
          <a:xfrm>
            <a:off x="144461" y="-2879725"/>
            <a:ext cx="8010525" cy="60102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4000" b="0" i="0" u="none">
              <a:solidFill>
                <a:schemeClr val="dk1"/>
              </a:solidFill>
              <a:latin typeface="Arial"/>
              <a:ea typeface="Arial"/>
              <a:cs typeface="Arial"/>
              <a:sym typeface="Arial"/>
            </a:endParaRPr>
          </a:p>
        </p:txBody>
      </p:sp>
      <p:sp>
        <p:nvSpPr>
          <p:cNvPr id="201" name="Shape 201" descr="http://ktoo.wpengine.netdna-cdn.com/wp-content/uploads/2014/05/First-Array-at-Toolik-in-2011.jpg"/>
          <p:cNvSpPr txBox="1"/>
          <p:nvPr/>
        </p:nvSpPr>
        <p:spPr>
          <a:xfrm>
            <a:off x="754062" y="465137"/>
            <a:ext cx="304799" cy="304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4000" b="0" i="0" u="none">
              <a:solidFill>
                <a:schemeClr val="dk1"/>
              </a:solidFill>
              <a:latin typeface="Arial"/>
              <a:ea typeface="Arial"/>
              <a:cs typeface="Arial"/>
              <a:sym typeface="Arial"/>
            </a:endParaRPr>
          </a:p>
        </p:txBody>
      </p:sp>
      <p:sp>
        <p:nvSpPr>
          <p:cNvPr id="202" name="Shape 202" descr="http://ktoo.wpengine.netdna-cdn.com/wp-content/uploads/2014/05/First-Array-at-Toolik-in-2011.jpg"/>
          <p:cNvSpPr txBox="1"/>
          <p:nvPr/>
        </p:nvSpPr>
        <p:spPr>
          <a:xfrm>
            <a:off x="906462" y="617537"/>
            <a:ext cx="304799" cy="304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4000" b="0" i="0" u="none">
              <a:solidFill>
                <a:schemeClr val="dk1"/>
              </a:solidFill>
              <a:latin typeface="Arial"/>
              <a:ea typeface="Arial"/>
              <a:cs typeface="Arial"/>
              <a:sym typeface="Arial"/>
            </a:endParaRPr>
          </a:p>
        </p:txBody>
      </p:sp>
      <p:sp>
        <p:nvSpPr>
          <p:cNvPr id="203" name="Shape 203"/>
          <p:cNvSpPr txBox="1"/>
          <p:nvPr/>
        </p:nvSpPr>
        <p:spPr>
          <a:xfrm>
            <a:off x="449262" y="1058862"/>
            <a:ext cx="8466136" cy="2678112"/>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rgbClr val="000000"/>
              </a:buClr>
              <a:buSzPct val="100000"/>
              <a:buFont typeface="Noto Sans Symbols"/>
              <a:buChar char="▪"/>
            </a:pPr>
            <a:r>
              <a:rPr lang="en-US" sz="2400" b="0" i="0" u="none" dirty="0">
                <a:solidFill>
                  <a:srgbClr val="000000"/>
                </a:solidFill>
                <a:latin typeface="Rokkitt"/>
                <a:ea typeface="Rokkitt"/>
                <a:cs typeface="Rokkitt"/>
                <a:sym typeface="Rokkitt"/>
              </a:rPr>
              <a:t>Network of </a:t>
            </a:r>
            <a:r>
              <a:rPr lang="en-US" sz="2400" b="1" i="0" dirty="0">
                <a:solidFill>
                  <a:srgbClr val="C00000"/>
                </a:solidFill>
                <a:latin typeface="Rokkitt"/>
                <a:ea typeface="Rokkitt"/>
                <a:cs typeface="Rokkitt"/>
                <a:sym typeface="Rokkitt"/>
              </a:rPr>
              <a:t>designated GNSS </a:t>
            </a:r>
            <a:r>
              <a:rPr lang="en-US" sz="2400" b="1" i="0" u="none" dirty="0">
                <a:solidFill>
                  <a:srgbClr val="C00000"/>
                </a:solidFill>
                <a:latin typeface="Rokkitt"/>
                <a:ea typeface="Rokkitt"/>
                <a:cs typeface="Rokkitt"/>
                <a:sym typeface="Rokkitt"/>
              </a:rPr>
              <a:t>receivers </a:t>
            </a:r>
            <a:r>
              <a:rPr lang="en-US" sz="2400" b="0" i="0" u="none" dirty="0">
                <a:solidFill>
                  <a:srgbClr val="000000"/>
                </a:solidFill>
                <a:latin typeface="Rokkitt"/>
                <a:ea typeface="Rokkitt"/>
                <a:cs typeface="Rokkitt"/>
                <a:sym typeface="Rokkitt"/>
              </a:rPr>
              <a:t>across the United States managed by NOAA’s National Geodetic Survey.</a:t>
            </a:r>
          </a:p>
          <a:p>
            <a:pPr marL="285750" marR="0" lvl="0" indent="-285750" algn="l" rtl="0">
              <a:lnSpc>
                <a:spcPct val="100000"/>
              </a:lnSpc>
              <a:spcBef>
                <a:spcPts val="0"/>
              </a:spcBef>
              <a:spcAft>
                <a:spcPts val="0"/>
              </a:spcAft>
              <a:buClr>
                <a:srgbClr val="000000"/>
              </a:buClr>
              <a:buSzPct val="100000"/>
              <a:buFont typeface="Noto Sans Symbols"/>
              <a:buChar char="▪"/>
            </a:pPr>
            <a:r>
              <a:rPr lang="en-US" sz="2400" b="0" i="0" u="none" dirty="0">
                <a:solidFill>
                  <a:srgbClr val="000000"/>
                </a:solidFill>
                <a:latin typeface="Rokkitt"/>
                <a:ea typeface="Rokkitt"/>
                <a:cs typeface="Rokkitt"/>
                <a:sym typeface="Rokkitt"/>
              </a:rPr>
              <a:t>The CORS network facilitates position activities that are tied to the National Spatial Reference System (NSRS), there are </a:t>
            </a:r>
            <a:r>
              <a:rPr lang="en-US" sz="2400" b="1" i="0" u="none" dirty="0">
                <a:solidFill>
                  <a:srgbClr val="C00000"/>
                </a:solidFill>
                <a:latin typeface="Rokkitt"/>
                <a:ea typeface="Rokkitt"/>
                <a:cs typeface="Rokkitt"/>
                <a:sym typeface="Rokkitt"/>
              </a:rPr>
              <a:t>presently </a:t>
            </a:r>
            <a:r>
              <a:rPr lang="en-US" sz="2400" b="1" i="0" u="none" dirty="0" smtClean="0">
                <a:solidFill>
                  <a:srgbClr val="C00000"/>
                </a:solidFill>
                <a:latin typeface="Rokkitt"/>
                <a:ea typeface="Rokkitt"/>
                <a:cs typeface="Rokkitt"/>
                <a:sym typeface="Rokkitt"/>
              </a:rPr>
              <a:t>108 </a:t>
            </a:r>
            <a:r>
              <a:rPr lang="en-US" sz="2400" b="1" i="0" u="none" dirty="0">
                <a:solidFill>
                  <a:srgbClr val="C00000"/>
                </a:solidFill>
                <a:latin typeface="Rokkitt"/>
                <a:ea typeface="Rokkitt"/>
                <a:cs typeface="Rokkitt"/>
                <a:sym typeface="Rokkitt"/>
              </a:rPr>
              <a:t>active CORS in Alaska</a:t>
            </a:r>
            <a:r>
              <a:rPr lang="en-US" sz="2400" b="0" i="0" u="none" dirty="0">
                <a:solidFill>
                  <a:srgbClr val="000000"/>
                </a:solidFill>
                <a:latin typeface="Rokkitt"/>
                <a:ea typeface="Rokkitt"/>
                <a:cs typeface="Rokkitt"/>
                <a:sym typeface="Rokkitt"/>
              </a:rPr>
              <a:t>.</a:t>
            </a:r>
          </a:p>
          <a:p>
            <a:pPr marL="285750" marR="0" lvl="0" indent="-285750" algn="l" rtl="0">
              <a:lnSpc>
                <a:spcPct val="100000"/>
              </a:lnSpc>
              <a:spcBef>
                <a:spcPts val="0"/>
              </a:spcBef>
              <a:spcAft>
                <a:spcPts val="0"/>
              </a:spcAft>
              <a:buClr>
                <a:srgbClr val="000000"/>
              </a:buClr>
              <a:buSzPct val="100000"/>
              <a:buFont typeface="Noto Sans Symbols"/>
              <a:buChar char="▪"/>
            </a:pPr>
            <a:r>
              <a:rPr lang="en-US" sz="2400" b="0" i="0" u="none" dirty="0">
                <a:solidFill>
                  <a:srgbClr val="000000"/>
                </a:solidFill>
                <a:latin typeface="Rokkitt"/>
                <a:ea typeface="Rokkitt"/>
                <a:cs typeface="Rokkitt"/>
                <a:sym typeface="Rokkitt"/>
              </a:rPr>
              <a:t>Users can access authoritative NSRS positioning tools via NGS Online Positioning User Service (OPUS).</a:t>
            </a:r>
          </a:p>
        </p:txBody>
      </p:sp>
      <p:sp>
        <p:nvSpPr>
          <p:cNvPr id="204" name="Shape 204" descr="ftp://www.ngs.noaa.gov/cors/Plots/ab36_08.short.png"/>
          <p:cNvSpPr txBox="1"/>
          <p:nvPr/>
        </p:nvSpPr>
        <p:spPr>
          <a:xfrm>
            <a:off x="1058862" y="533400"/>
            <a:ext cx="304799" cy="304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4000" b="0" i="0" u="none">
              <a:solidFill>
                <a:schemeClr val="dk1"/>
              </a:solidFill>
              <a:latin typeface="Arial"/>
              <a:ea typeface="Arial"/>
              <a:cs typeface="Arial"/>
              <a:sym typeface="Arial"/>
            </a:endParaRPr>
          </a:p>
        </p:txBody>
      </p:sp>
      <p:sp>
        <p:nvSpPr>
          <p:cNvPr id="205" name="Shape 205" descr="ftp://www.ngs.noaa.gov/cors/Plots/ab36_08.short.png"/>
          <p:cNvSpPr txBox="1"/>
          <p:nvPr/>
        </p:nvSpPr>
        <p:spPr>
          <a:xfrm>
            <a:off x="1211262" y="685800"/>
            <a:ext cx="304799" cy="304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4000" b="0" i="0" u="none">
              <a:solidFill>
                <a:schemeClr val="dk1"/>
              </a:solidFill>
              <a:latin typeface="Arial"/>
              <a:ea typeface="Arial"/>
              <a:cs typeface="Arial"/>
              <a:sym typeface="Arial"/>
            </a:endParaRPr>
          </a:p>
        </p:txBody>
      </p:sp>
      <p:sp>
        <p:nvSpPr>
          <p:cNvPr id="206" name="Shape 206" descr="ftp://www.ngs.noaa.gov/cors/Plots/ab36_08.short.png"/>
          <p:cNvSpPr txBox="1"/>
          <p:nvPr/>
        </p:nvSpPr>
        <p:spPr>
          <a:xfrm>
            <a:off x="144461" y="-2879725"/>
            <a:ext cx="4238625" cy="60102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4000" b="0" i="0" u="none">
              <a:solidFill>
                <a:schemeClr val="dk1"/>
              </a:solidFill>
              <a:latin typeface="Arial"/>
              <a:ea typeface="Arial"/>
              <a:cs typeface="Arial"/>
              <a:sym typeface="Arial"/>
            </a:endParaRPr>
          </a:p>
        </p:txBody>
      </p:sp>
      <p:sp>
        <p:nvSpPr>
          <p:cNvPr id="207" name="Shape 207" descr="Image result for national geodetic survey"/>
          <p:cNvSpPr txBox="1"/>
          <p:nvPr/>
        </p:nvSpPr>
        <p:spPr>
          <a:xfrm>
            <a:off x="1363662" y="838200"/>
            <a:ext cx="304799" cy="304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4000" b="0" i="0" u="none">
              <a:solidFill>
                <a:schemeClr val="dk1"/>
              </a:solidFill>
              <a:latin typeface="Arial"/>
              <a:ea typeface="Arial"/>
              <a:cs typeface="Arial"/>
              <a:sym typeface="Arial"/>
            </a:endParaRPr>
          </a:p>
        </p:txBody>
      </p:sp>
      <p:grpSp>
        <p:nvGrpSpPr>
          <p:cNvPr id="208" name="Shape 208"/>
          <p:cNvGrpSpPr/>
          <p:nvPr/>
        </p:nvGrpSpPr>
        <p:grpSpPr>
          <a:xfrm>
            <a:off x="686516" y="3683292"/>
            <a:ext cx="8042268" cy="2994992"/>
            <a:chOff x="0" y="0"/>
            <a:chExt cx="2147483647" cy="2147483647"/>
          </a:xfrm>
        </p:grpSpPr>
        <p:pic>
          <p:nvPicPr>
            <p:cNvPr id="209" name="Shape 209"/>
            <p:cNvPicPr preferRelativeResize="0"/>
            <p:nvPr/>
          </p:nvPicPr>
          <p:blipFill rotWithShape="1">
            <a:blip r:embed="rId3">
              <a:alphaModFix/>
            </a:blip>
            <a:srcRect/>
            <a:stretch/>
          </p:blipFill>
          <p:spPr>
            <a:xfrm rot="660000">
              <a:off x="1046842289" y="148911905"/>
              <a:ext cx="647595986" cy="1849659836"/>
            </a:xfrm>
            <a:prstGeom prst="rect">
              <a:avLst/>
            </a:prstGeom>
            <a:noFill/>
            <a:ln>
              <a:noFill/>
            </a:ln>
            <a:effectLst>
              <a:outerShdw blurRad="63500" dist="139700" dir="2700000">
                <a:srgbClr val="333333">
                  <a:alpha val="64705"/>
                </a:srgbClr>
              </a:outerShdw>
            </a:effectLst>
          </p:spPr>
        </p:pic>
        <p:pic>
          <p:nvPicPr>
            <p:cNvPr id="210" name="Shape 210"/>
            <p:cNvPicPr preferRelativeResize="0"/>
            <p:nvPr/>
          </p:nvPicPr>
          <p:blipFill rotWithShape="1">
            <a:blip r:embed="rId4">
              <a:alphaModFix/>
            </a:blip>
            <a:srcRect/>
            <a:stretch/>
          </p:blipFill>
          <p:spPr>
            <a:xfrm>
              <a:off x="3633766" y="212330022"/>
              <a:ext cx="856328515" cy="1681607856"/>
            </a:xfrm>
            <a:prstGeom prst="rect">
              <a:avLst/>
            </a:prstGeom>
            <a:noFill/>
            <a:ln>
              <a:noFill/>
            </a:ln>
            <a:effectLst>
              <a:outerShdw blurRad="63500" dist="139700" dir="2700000">
                <a:srgbClr val="333333">
                  <a:alpha val="64705"/>
                </a:srgbClr>
              </a:outerShdw>
            </a:effectLst>
          </p:spPr>
        </p:pic>
        <p:pic>
          <p:nvPicPr>
            <p:cNvPr id="211" name="Shape 211" descr="http://www.featuredcustomers.com/media/Company.logo/unavco.png"/>
            <p:cNvPicPr preferRelativeResize="0"/>
            <p:nvPr/>
          </p:nvPicPr>
          <p:blipFill rotWithShape="1">
            <a:blip r:embed="rId5">
              <a:alphaModFix/>
            </a:blip>
            <a:srcRect/>
            <a:stretch/>
          </p:blipFill>
          <p:spPr>
            <a:xfrm>
              <a:off x="32981394" y="1590358819"/>
              <a:ext cx="516013235" cy="315505036"/>
            </a:xfrm>
            <a:prstGeom prst="rect">
              <a:avLst/>
            </a:prstGeom>
            <a:noFill/>
            <a:ln>
              <a:noFill/>
            </a:ln>
          </p:spPr>
        </p:pic>
        <p:sp>
          <p:nvSpPr>
            <p:cNvPr id="212" name="Shape 212"/>
            <p:cNvSpPr txBox="1"/>
            <p:nvPr/>
          </p:nvSpPr>
          <p:spPr>
            <a:xfrm>
              <a:off x="0" y="524582101"/>
              <a:ext cx="1337273728" cy="35778884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1400" b="1" i="0" u="none">
                  <a:solidFill>
                    <a:srgbClr val="000000"/>
                  </a:solidFill>
                  <a:latin typeface="Calibri"/>
                  <a:ea typeface="Calibri"/>
                  <a:cs typeface="Calibri"/>
                  <a:sym typeface="Calibri"/>
                </a:rPr>
                <a:t>AB36</a:t>
              </a:r>
            </a:p>
            <a:p>
              <a:pPr marL="0" marR="0" lvl="0" indent="0" algn="l" rtl="0">
                <a:lnSpc>
                  <a:spcPct val="100000"/>
                </a:lnSpc>
                <a:spcBef>
                  <a:spcPts val="0"/>
                </a:spcBef>
                <a:spcAft>
                  <a:spcPts val="0"/>
                </a:spcAft>
                <a:buClr>
                  <a:srgbClr val="000000"/>
                </a:buClr>
                <a:buSzPct val="25000"/>
                <a:buFont typeface="Calibri"/>
                <a:buNone/>
              </a:pPr>
              <a:r>
                <a:rPr lang="en-US" sz="1400" b="1" i="0" u="none">
                  <a:solidFill>
                    <a:srgbClr val="000000"/>
                  </a:solidFill>
                  <a:latin typeface="Calibri"/>
                  <a:ea typeface="Calibri"/>
                  <a:cs typeface="Calibri"/>
                  <a:sym typeface="Calibri"/>
                </a:rPr>
                <a:t>Manley Hot Spring</a:t>
              </a:r>
            </a:p>
          </p:txBody>
        </p:sp>
        <p:pic>
          <p:nvPicPr>
            <p:cNvPr id="213" name="Shape 213"/>
            <p:cNvPicPr preferRelativeResize="0"/>
            <p:nvPr/>
          </p:nvPicPr>
          <p:blipFill rotWithShape="1">
            <a:blip r:embed="rId6">
              <a:alphaModFix/>
            </a:blip>
            <a:srcRect/>
            <a:stretch/>
          </p:blipFill>
          <p:spPr>
            <a:xfrm>
              <a:off x="1437711957" y="882384523"/>
              <a:ext cx="709771689" cy="1098303627"/>
            </a:xfrm>
            <a:prstGeom prst="rect">
              <a:avLst/>
            </a:prstGeom>
            <a:noFill/>
            <a:ln>
              <a:noFill/>
            </a:ln>
            <a:effectLst>
              <a:outerShdw blurRad="63500" dist="139700" dir="2700000">
                <a:srgbClr val="333333">
                  <a:alpha val="64705"/>
                </a:srgbClr>
              </a:outerShdw>
            </a:effectLst>
          </p:spPr>
        </p:pic>
        <p:cxnSp>
          <p:nvCxnSpPr>
            <p:cNvPr id="214" name="Shape 214"/>
            <p:cNvCxnSpPr/>
            <p:nvPr/>
          </p:nvCxnSpPr>
          <p:spPr>
            <a:xfrm>
              <a:off x="859962277" y="1063434098"/>
              <a:ext cx="139693449" cy="0"/>
            </a:xfrm>
            <a:prstGeom prst="straightConnector1">
              <a:avLst/>
            </a:prstGeom>
            <a:noFill/>
            <a:ln w="28575" cap="flat" cmpd="sng">
              <a:solidFill>
                <a:schemeClr val="dk1"/>
              </a:solidFill>
              <a:prstDash val="solid"/>
              <a:miter/>
              <a:headEnd type="none" w="med" len="med"/>
              <a:tailEnd type="triangle" w="lg" len="lg"/>
            </a:ln>
          </p:spPr>
        </p:cxnSp>
      </p:grpSp>
      <p:sp>
        <p:nvSpPr>
          <p:cNvPr id="215" name="Shape 215"/>
          <p:cNvSpPr txBox="1"/>
          <p:nvPr/>
        </p:nvSpPr>
        <p:spPr>
          <a:xfrm>
            <a:off x="457200" y="290512"/>
            <a:ext cx="8229600" cy="70008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2"/>
              </a:buClr>
              <a:buSzPct val="25000"/>
              <a:buFont typeface="Rokkitt"/>
              <a:buNone/>
            </a:pPr>
            <a:r>
              <a:rPr lang="en-US" sz="4000" b="1" i="0" u="none">
                <a:solidFill>
                  <a:schemeClr val="dk2"/>
                </a:solidFill>
                <a:latin typeface="Rokkitt"/>
                <a:ea typeface="Rokkitt"/>
                <a:cs typeface="Rokkitt"/>
                <a:sym typeface="Rokkitt"/>
              </a:rPr>
              <a:t>CORS  Network</a:t>
            </a:r>
          </a:p>
        </p:txBody>
      </p:sp>
    </p:spTree>
    <p:extLst>
      <p:ext uri="{BB962C8B-B14F-4D97-AF65-F5344CB8AC3E}">
        <p14:creationId xmlns:p14="http://schemas.microsoft.com/office/powerpoint/2010/main" val="3866680768"/>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1" descr="DanglingRope DR2 disk small"/>
          <p:cNvPicPr>
            <a:picLocks noChangeArrowheads="1"/>
          </p:cNvPicPr>
          <p:nvPr/>
        </p:nvPicPr>
        <p:blipFill>
          <a:blip r:embed="rId3">
            <a:extLst>
              <a:ext uri="{28A0092B-C50C-407E-A947-70E740481C1C}">
                <a14:useLocalDpi xmlns:a14="http://schemas.microsoft.com/office/drawing/2010/main" val="0"/>
              </a:ext>
            </a:extLst>
          </a:blip>
          <a:srcRect l="8496" t="5078" r="11719" b="9766"/>
          <a:stretch>
            <a:fillRect/>
          </a:stretch>
        </p:blipFill>
        <p:spPr bwMode="auto">
          <a:xfrm>
            <a:off x="0" y="1103313"/>
            <a:ext cx="219392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2" descr="104_0463"/>
          <p:cNvPicPr>
            <a:picLocks noChangeArrowheads="1"/>
          </p:cNvPicPr>
          <p:nvPr/>
        </p:nvPicPr>
        <p:blipFill>
          <a:blip r:embed="rId4">
            <a:lum bright="-12000" contrast="18000"/>
            <a:extLst>
              <a:ext uri="{28A0092B-C50C-407E-A947-70E740481C1C}">
                <a14:useLocalDpi xmlns:a14="http://schemas.microsoft.com/office/drawing/2010/main" val="0"/>
              </a:ext>
            </a:extLst>
          </a:blip>
          <a:srcRect l="15070" t="23425" r="14583"/>
          <a:stretch>
            <a:fillRect/>
          </a:stretch>
        </p:blipFill>
        <p:spPr bwMode="auto">
          <a:xfrm>
            <a:off x="6950075" y="1116013"/>
            <a:ext cx="2193925"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Line 13"/>
          <p:cNvSpPr>
            <a:spLocks noChangeShapeType="1"/>
          </p:cNvSpPr>
          <p:nvPr/>
        </p:nvSpPr>
        <p:spPr bwMode="auto">
          <a:xfrm flipV="1">
            <a:off x="1181100" y="1611313"/>
            <a:ext cx="6907213" cy="227012"/>
          </a:xfrm>
          <a:prstGeom prst="line">
            <a:avLst/>
          </a:prstGeom>
          <a:noFill/>
          <a:ln w="41275">
            <a:solidFill>
              <a:srgbClr val="C00000"/>
            </a:solidFill>
            <a:prstDash val="sysDot"/>
            <a:round/>
            <a:headEnd type="oval" w="sm" len="med"/>
            <a:tailEnd type="oval" w="sm" len="med"/>
          </a:ln>
          <a:extLst>
            <a:ext uri="{909E8E84-426E-40DD-AFC4-6F175D3DCCD1}">
              <a14:hiddenFill xmlns:a14="http://schemas.microsoft.com/office/drawing/2010/main">
                <a:noFill/>
              </a14:hiddenFill>
            </a:ext>
          </a:extLst>
        </p:spPr>
        <p:txBody>
          <a:bodyPr/>
          <a:lstStyle/>
          <a:p>
            <a:endParaRPr lang="en-US"/>
          </a:p>
        </p:txBody>
      </p:sp>
      <p:pic>
        <p:nvPicPr>
          <p:cNvPr id="20485" name="Picture 13" descr="OPUS schematic.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09775" y="1265238"/>
            <a:ext cx="5133975"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9"/>
          <p:cNvSpPr txBox="1">
            <a:spLocks noChangeArrowheads="1"/>
          </p:cNvSpPr>
          <p:nvPr/>
        </p:nvSpPr>
        <p:spPr bwMode="auto">
          <a:xfrm>
            <a:off x="0" y="4600575"/>
            <a:ext cx="9144000" cy="2124075"/>
          </a:xfrm>
          <a:prstGeom prst="rect">
            <a:avLst/>
          </a:prstGeom>
          <a:solidFill>
            <a:srgbClr val="0033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50000"/>
              </a:lnSpc>
              <a:spcBef>
                <a:spcPct val="0"/>
              </a:spcBef>
              <a:buFontTx/>
              <a:buChar char="•"/>
            </a:pPr>
            <a:r>
              <a:rPr lang="en-US" altLang="en-US" sz="2000">
                <a:solidFill>
                  <a:srgbClr val="FFFFFF"/>
                </a:solidFill>
                <a:cs typeface="Times New Roman" panose="02020603050405020304" pitchFamily="18" charset="0"/>
              </a:rPr>
              <a:t>&gt;15 min of L1/L2 GPS data &gt;&gt;&gt; www.ngs.noaa.gov/OPUS</a:t>
            </a:r>
          </a:p>
          <a:p>
            <a:pPr eaLnBrk="1" hangingPunct="1">
              <a:lnSpc>
                <a:spcPct val="150000"/>
              </a:lnSpc>
              <a:spcBef>
                <a:spcPct val="0"/>
              </a:spcBef>
              <a:buFontTx/>
              <a:buChar char="•"/>
            </a:pPr>
            <a:r>
              <a:rPr lang="en-US" altLang="en-US" sz="2000">
                <a:solidFill>
                  <a:srgbClr val="FFFFFF"/>
                </a:solidFill>
                <a:cs typeface="Times New Roman" panose="02020603050405020304" pitchFamily="18" charset="0"/>
              </a:rPr>
              <a:t>Processed automatically on NGS computers</a:t>
            </a:r>
          </a:p>
          <a:p>
            <a:pPr eaLnBrk="1" hangingPunct="1">
              <a:lnSpc>
                <a:spcPct val="150000"/>
              </a:lnSpc>
              <a:spcBef>
                <a:spcPct val="0"/>
              </a:spcBef>
              <a:buFontTx/>
              <a:buChar char="•"/>
            </a:pPr>
            <a:r>
              <a:rPr lang="en-US" altLang="en-US" sz="2000">
                <a:solidFill>
                  <a:srgbClr val="FFFFFF"/>
                </a:solidFill>
                <a:cs typeface="Times New Roman" panose="02020603050405020304" pitchFamily="18" charset="0"/>
              </a:rPr>
              <a:t>Solution via email - in minutes</a:t>
            </a:r>
          </a:p>
          <a:p>
            <a:pPr algn="ctr" eaLnBrk="1" hangingPunct="1">
              <a:lnSpc>
                <a:spcPct val="150000"/>
              </a:lnSpc>
              <a:spcBef>
                <a:spcPct val="0"/>
              </a:spcBef>
              <a:buFontTx/>
              <a:buNone/>
            </a:pPr>
            <a:r>
              <a:rPr lang="en-US" altLang="en-US" sz="2800" u="sng">
                <a:solidFill>
                  <a:srgbClr val="FFFF00"/>
                </a:solidFill>
                <a:cs typeface="Times New Roman" panose="02020603050405020304" pitchFamily="18" charset="0"/>
              </a:rPr>
              <a:t>Fast, easy, consistent access to NSRS</a:t>
            </a:r>
          </a:p>
        </p:txBody>
      </p:sp>
      <p:sp>
        <p:nvSpPr>
          <p:cNvPr id="20487" name="Text Box 10"/>
          <p:cNvSpPr txBox="1">
            <a:spLocks noChangeArrowheads="1"/>
          </p:cNvSpPr>
          <p:nvPr/>
        </p:nvSpPr>
        <p:spPr bwMode="auto">
          <a:xfrm>
            <a:off x="69850" y="414338"/>
            <a:ext cx="89741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a:solidFill>
                  <a:srgbClr val="000000"/>
                </a:solidFill>
                <a:latin typeface="Arial" panose="020B0604020202020204" pitchFamily="34" charset="0"/>
                <a:cs typeface="Times New Roman" panose="02020603050405020304" pitchFamily="18" charset="0"/>
              </a:rPr>
              <a:t> </a:t>
            </a:r>
            <a:r>
              <a:rPr lang="en-US" altLang="en-US">
                <a:solidFill>
                  <a:srgbClr val="000000"/>
                </a:solidFill>
                <a:latin typeface="Times New Roman" panose="02020603050405020304" pitchFamily="18" charset="0"/>
                <a:cs typeface="Times New Roman" panose="02020603050405020304" pitchFamily="18" charset="0"/>
              </a:rPr>
              <a:t>Online Positioning User Service (OPUS S/RS)</a:t>
            </a:r>
          </a:p>
        </p:txBody>
      </p:sp>
      <p:pic>
        <p:nvPicPr>
          <p:cNvPr id="8" name="Picture 45" descr="http://etc.usf.edu/clipart/37600/37640/dimestack-05_37640_lg.gif"/>
          <p:cNvPicPr>
            <a:picLocks noChangeAspect="1" noChangeArrowheads="1"/>
          </p:cNvPicPr>
          <p:nvPr/>
        </p:nvPicPr>
        <p:blipFill>
          <a:blip r:embed="rId6">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t="5447" r="2904"/>
          <a:stretch>
            <a:fillRect/>
          </a:stretch>
        </p:blipFill>
        <p:spPr bwMode="auto">
          <a:xfrm>
            <a:off x="6884988" y="4396907"/>
            <a:ext cx="2022141" cy="160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057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dirty="0" smtClean="0">
                <a:solidFill>
                  <a:schemeClr val="bg1"/>
                </a:solidFill>
              </a:rPr>
              <a:t>TERMS, DEFINITIONS and common reference frames</a:t>
            </a:r>
            <a:endParaRPr lang="en-US" dirty="0">
              <a:solidFill>
                <a:schemeClr val="bg1"/>
              </a:solidFill>
            </a:endParaRPr>
          </a:p>
        </p:txBody>
      </p:sp>
      <p:sp>
        <p:nvSpPr>
          <p:cNvPr id="6" name="Text Placeholder 5"/>
          <p:cNvSpPr>
            <a:spLocks noGrp="1"/>
          </p:cNvSpPr>
          <p:nvPr>
            <p:ph type="body" idx="1"/>
          </p:nvPr>
        </p:nvSpPr>
        <p:spPr/>
        <p:txBody>
          <a:bodyPr/>
          <a:lstStyle/>
          <a:p>
            <a:r>
              <a:rPr lang="en-US" dirty="0" smtClean="0">
                <a:solidFill>
                  <a:schemeClr val="bg1"/>
                </a:solidFill>
              </a:rPr>
              <a:t>Overview of 	</a:t>
            </a:r>
            <a:endParaRPr lang="en-US" dirty="0">
              <a:solidFill>
                <a:schemeClr val="bg1"/>
              </a:solidFill>
            </a:endParaRPr>
          </a:p>
        </p:txBody>
      </p:sp>
    </p:spTree>
    <p:extLst>
      <p:ext uri="{BB962C8B-B14F-4D97-AF65-F5344CB8AC3E}">
        <p14:creationId xmlns:p14="http://schemas.microsoft.com/office/powerpoint/2010/main" val="29378573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GPS vs. GNSS</a:t>
            </a:r>
            <a:br>
              <a:rPr lang="en-US" dirty="0" smtClean="0"/>
            </a:br>
            <a:r>
              <a:rPr lang="en-US" sz="2000" i="1" dirty="0" smtClean="0"/>
              <a:t>(space, control, and user segments)</a:t>
            </a:r>
            <a:endParaRPr lang="en-US" sz="2000" i="1" dirty="0"/>
          </a:p>
        </p:txBody>
      </p:sp>
      <p:sp>
        <p:nvSpPr>
          <p:cNvPr id="5" name="Content Placeholder 4"/>
          <p:cNvSpPr>
            <a:spLocks noGrp="1"/>
          </p:cNvSpPr>
          <p:nvPr>
            <p:ph sz="half" idx="1"/>
          </p:nvPr>
        </p:nvSpPr>
        <p:spPr/>
        <p:txBody>
          <a:bodyPr/>
          <a:lstStyle/>
          <a:p>
            <a:pPr marL="0" indent="0" algn="ctr">
              <a:buNone/>
            </a:pPr>
            <a:r>
              <a:rPr lang="en-US" b="1" i="1" dirty="0" smtClean="0"/>
              <a:t>Global Positioning System </a:t>
            </a:r>
            <a:endParaRPr lang="en-US" b="1" i="1" dirty="0"/>
          </a:p>
        </p:txBody>
      </p:sp>
      <p:sp>
        <p:nvSpPr>
          <p:cNvPr id="6" name="Content Placeholder 5"/>
          <p:cNvSpPr>
            <a:spLocks noGrp="1"/>
          </p:cNvSpPr>
          <p:nvPr>
            <p:ph sz="half" idx="2"/>
          </p:nvPr>
        </p:nvSpPr>
        <p:spPr/>
        <p:txBody>
          <a:bodyPr/>
          <a:lstStyle/>
          <a:p>
            <a:pPr marL="0" indent="0" algn="ctr">
              <a:buNone/>
            </a:pPr>
            <a:r>
              <a:rPr lang="en-US" b="1" i="1" dirty="0"/>
              <a:t>Global Navigation Satellite System</a:t>
            </a:r>
          </a:p>
        </p:txBody>
      </p:sp>
      <p:pic>
        <p:nvPicPr>
          <p:cNvPr id="7" name="Shape 315"/>
          <p:cNvPicPr preferRelativeResize="0"/>
          <p:nvPr/>
        </p:nvPicPr>
        <p:blipFill rotWithShape="1">
          <a:blip r:embed="rId2">
            <a:clrChange>
              <a:clrFrom>
                <a:srgbClr val="FFFFFF"/>
              </a:clrFrom>
              <a:clrTo>
                <a:srgbClr val="FFFFFF">
                  <a:alpha val="0"/>
                </a:srgbClr>
              </a:clrTo>
            </a:clrChange>
            <a:alphaModFix/>
          </a:blip>
          <a:srcRect/>
          <a:stretch/>
        </p:blipFill>
        <p:spPr>
          <a:xfrm>
            <a:off x="895350" y="2768599"/>
            <a:ext cx="6858000" cy="3700463"/>
          </a:xfrm>
          <a:prstGeom prst="rect">
            <a:avLst/>
          </a:prstGeom>
          <a:noFill/>
          <a:ln>
            <a:noFill/>
          </a:ln>
        </p:spPr>
      </p:pic>
      <p:sp>
        <p:nvSpPr>
          <p:cNvPr id="8" name="Rectangle 7"/>
          <p:cNvSpPr/>
          <p:nvPr/>
        </p:nvSpPr>
        <p:spPr>
          <a:xfrm>
            <a:off x="1133475" y="3810794"/>
            <a:ext cx="933450" cy="135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514475" y="4352925"/>
            <a:ext cx="933450" cy="135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123950" y="3757216"/>
            <a:ext cx="933450" cy="135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909762" y="5231606"/>
            <a:ext cx="933450" cy="13692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738312" y="4831556"/>
            <a:ext cx="933450" cy="13692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063513" y="5120302"/>
            <a:ext cx="1379673" cy="1200329"/>
          </a:xfrm>
          <a:prstGeom prst="rect">
            <a:avLst/>
          </a:prstGeom>
          <a:noFill/>
        </p:spPr>
        <p:txBody>
          <a:bodyPr wrap="none" rtlCol="0">
            <a:spAutoFit/>
          </a:bodyPr>
          <a:lstStyle/>
          <a:p>
            <a:pPr marL="285750" indent="-285750">
              <a:buFont typeface="Arial" panose="020B0604020202020204" pitchFamily="34" charset="0"/>
              <a:buChar char="•"/>
            </a:pPr>
            <a:r>
              <a:rPr lang="en-US" b="1" dirty="0" smtClean="0"/>
              <a:t>GPS </a:t>
            </a:r>
          </a:p>
          <a:p>
            <a:pPr marL="285750" indent="-285750">
              <a:buFont typeface="Arial" panose="020B0604020202020204" pitchFamily="34" charset="0"/>
              <a:buChar char="•"/>
            </a:pPr>
            <a:r>
              <a:rPr lang="en-US" b="1" dirty="0" smtClean="0"/>
              <a:t>GLONASS</a:t>
            </a:r>
          </a:p>
          <a:p>
            <a:pPr marL="285750" indent="-285750">
              <a:buFont typeface="Arial" panose="020B0604020202020204" pitchFamily="34" charset="0"/>
              <a:buChar char="•"/>
            </a:pPr>
            <a:r>
              <a:rPr lang="en-US" b="1" dirty="0" smtClean="0"/>
              <a:t>Galileo</a:t>
            </a:r>
          </a:p>
          <a:p>
            <a:pPr marL="285750" indent="-285750">
              <a:buFont typeface="Arial" panose="020B0604020202020204" pitchFamily="34" charset="0"/>
              <a:buChar char="•"/>
            </a:pPr>
            <a:r>
              <a:rPr lang="en-US" b="1" dirty="0" err="1" smtClean="0"/>
              <a:t>BeiDou</a:t>
            </a:r>
            <a:endParaRPr lang="en-US" b="1" dirty="0" smtClean="0"/>
          </a:p>
        </p:txBody>
      </p:sp>
    </p:spTree>
    <p:extLst>
      <p:ext uri="{BB962C8B-B14F-4D97-AF65-F5344CB8AC3E}">
        <p14:creationId xmlns:p14="http://schemas.microsoft.com/office/powerpoint/2010/main" val="17772237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p:cNvSpPr txBox="1">
            <a:spLocks/>
          </p:cNvSpPr>
          <p:nvPr/>
        </p:nvSpPr>
        <p:spPr>
          <a:xfrm>
            <a:off x="514350" y="529977"/>
            <a:ext cx="8058150" cy="1499616"/>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smtClean="0"/>
              <a:t>Geodetic Control = </a:t>
            </a:r>
          </a:p>
          <a:p>
            <a:r>
              <a:rPr lang="en-US" b="1" dirty="0" smtClean="0"/>
              <a:t>The Gateway to the NSRS</a:t>
            </a:r>
            <a:endParaRPr lang="en-US" dirty="0"/>
          </a:p>
        </p:txBody>
      </p:sp>
      <p:pic>
        <p:nvPicPr>
          <p:cNvPr id="4" name="Picture 38"/>
          <p:cNvPicPr>
            <a:picLocks noChangeAspect="1" noChangeArrowheads="1"/>
          </p:cNvPicPr>
          <p:nvPr/>
        </p:nvPicPr>
        <p:blipFill>
          <a:blip r:embed="rId2"/>
          <a:srcRect/>
          <a:stretch>
            <a:fillRect/>
          </a:stretch>
        </p:blipFill>
        <p:spPr bwMode="auto">
          <a:xfrm>
            <a:off x="913887" y="2372134"/>
            <a:ext cx="2768082" cy="26430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Figure 1 PBO Alaska Petrof Glacier"/>
          <p:cNvPicPr>
            <a:picLocks noChangeAspect="1"/>
          </p:cNvPicPr>
          <p:nvPr/>
        </p:nvPicPr>
        <p:blipFill>
          <a:blip r:embed="rId3"/>
          <a:srcRect/>
          <a:stretch>
            <a:fillRect/>
          </a:stretch>
        </p:blipFill>
        <p:spPr bwMode="auto">
          <a:xfrm>
            <a:off x="4590693" y="2372134"/>
            <a:ext cx="3613248" cy="269919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015421" y="5015169"/>
            <a:ext cx="1401346" cy="1077218"/>
          </a:xfrm>
          <a:prstGeom prst="rect">
            <a:avLst/>
          </a:prstGeom>
          <a:noFill/>
        </p:spPr>
        <p:txBody>
          <a:bodyPr wrap="none" rtlCol="0">
            <a:spAutoFit/>
          </a:bodyPr>
          <a:lstStyle/>
          <a:p>
            <a:r>
              <a:rPr lang="en-US" sz="3200" i="1" dirty="0" smtClean="0"/>
              <a:t>Passive</a:t>
            </a:r>
          </a:p>
          <a:p>
            <a:r>
              <a:rPr lang="en-US" sz="3200" i="1" dirty="0" smtClean="0"/>
              <a:t>Marks</a:t>
            </a:r>
            <a:endParaRPr lang="en-US" sz="3200" i="1" dirty="0"/>
          </a:p>
        </p:txBody>
      </p:sp>
      <p:sp>
        <p:nvSpPr>
          <p:cNvPr id="7" name="TextBox 6"/>
          <p:cNvSpPr txBox="1"/>
          <p:nvPr/>
        </p:nvSpPr>
        <p:spPr>
          <a:xfrm>
            <a:off x="6916756" y="5033226"/>
            <a:ext cx="1318181" cy="1077218"/>
          </a:xfrm>
          <a:prstGeom prst="rect">
            <a:avLst/>
          </a:prstGeom>
          <a:noFill/>
        </p:spPr>
        <p:txBody>
          <a:bodyPr wrap="none" rtlCol="0">
            <a:spAutoFit/>
          </a:bodyPr>
          <a:lstStyle/>
          <a:p>
            <a:pPr algn="r"/>
            <a:r>
              <a:rPr lang="en-US" sz="3200" i="1" dirty="0" smtClean="0"/>
              <a:t>Active</a:t>
            </a:r>
          </a:p>
          <a:p>
            <a:pPr algn="r"/>
            <a:r>
              <a:rPr lang="en-US" sz="3200" i="1" dirty="0" smtClean="0"/>
              <a:t>(CORS)</a:t>
            </a:r>
            <a:endParaRPr lang="en-US" sz="3200" i="1" dirty="0"/>
          </a:p>
        </p:txBody>
      </p:sp>
      <p:pic>
        <p:nvPicPr>
          <p:cNvPr id="8" name="Picture 2" descr="http://www.ngs.noaa.gov/web/images/GPSonBM_Logo.png"/>
          <p:cNvPicPr>
            <a:picLocks noChangeAspect="1" noChangeArrowheads="1"/>
          </p:cNvPicPr>
          <p:nvPr/>
        </p:nvPicPr>
        <p:blipFill>
          <a:blip r:embed="rId4"/>
          <a:srcRect/>
          <a:stretch>
            <a:fillRect/>
          </a:stretch>
        </p:blipFill>
        <p:spPr bwMode="auto">
          <a:xfrm>
            <a:off x="3358764" y="3693651"/>
            <a:ext cx="1962150" cy="2616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86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1495425"/>
            <a:ext cx="9144000" cy="536257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3"/>
          <p:cNvSpPr txBox="1">
            <a:spLocks/>
          </p:cNvSpPr>
          <p:nvPr/>
        </p:nvSpPr>
        <p:spPr bwMode="auto">
          <a:xfrm>
            <a:off x="609600" y="4270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smtClean="0"/>
              <a:t>Data Sheets vs. Shared Solutions</a:t>
            </a:r>
            <a:br>
              <a:rPr lang="en-US" dirty="0" smtClean="0"/>
            </a:br>
            <a:r>
              <a:rPr lang="en-US" sz="2000" i="1" dirty="0" smtClean="0"/>
              <a:t>Integrated Database (IDB)                                                    OPUS Database</a:t>
            </a:r>
            <a:endParaRPr lang="en-US" sz="2000" i="1" dirty="0"/>
          </a:p>
        </p:txBody>
      </p:sp>
      <p:pic>
        <p:nvPicPr>
          <p:cNvPr id="3" name="Picture 2"/>
          <p:cNvPicPr>
            <a:picLocks noChangeAspect="1"/>
          </p:cNvPicPr>
          <p:nvPr/>
        </p:nvPicPr>
        <p:blipFill>
          <a:blip r:embed="rId2"/>
          <a:stretch>
            <a:fillRect/>
          </a:stretch>
        </p:blipFill>
        <p:spPr>
          <a:xfrm>
            <a:off x="133350" y="1495425"/>
            <a:ext cx="3971925" cy="5362575"/>
          </a:xfrm>
          <a:prstGeom prst="rect">
            <a:avLst/>
          </a:prstGeom>
        </p:spPr>
      </p:pic>
      <p:pic>
        <p:nvPicPr>
          <p:cNvPr id="18" name="Picture 17"/>
          <p:cNvPicPr>
            <a:picLocks noChangeAspect="1"/>
          </p:cNvPicPr>
          <p:nvPr/>
        </p:nvPicPr>
        <p:blipFill>
          <a:blip r:embed="rId3"/>
          <a:stretch>
            <a:fillRect/>
          </a:stretch>
        </p:blipFill>
        <p:spPr>
          <a:xfrm>
            <a:off x="4410075" y="1581150"/>
            <a:ext cx="4733925" cy="5276850"/>
          </a:xfrm>
          <a:prstGeom prst="rect">
            <a:avLst/>
          </a:prstGeom>
        </p:spPr>
      </p:pic>
    </p:spTree>
    <p:extLst>
      <p:ext uri="{BB962C8B-B14F-4D97-AF65-F5344CB8AC3E}">
        <p14:creationId xmlns:p14="http://schemas.microsoft.com/office/powerpoint/2010/main" val="35048948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XYZ Diagra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0158" y="1733550"/>
            <a:ext cx="5918491" cy="43796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761750" y="3191378"/>
            <a:ext cx="6096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2"/>
          <p:cNvSpPr>
            <a:spLocks noGrp="1"/>
          </p:cNvSpPr>
          <p:nvPr/>
        </p:nvSpPr>
        <p:spPr>
          <a:xfrm>
            <a:off x="6723971" y="6267878"/>
            <a:ext cx="2478759" cy="485991"/>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r>
              <a:rPr lang="en-US" dirty="0" smtClean="0"/>
              <a:t>XYZ </a:t>
            </a:r>
            <a:r>
              <a:rPr lang="en-US" sz="2400" dirty="0" smtClean="0"/>
              <a:t>vs. </a:t>
            </a:r>
            <a:r>
              <a:rPr lang="en-US" dirty="0" smtClean="0"/>
              <a:t>LLH</a:t>
            </a:r>
            <a:endParaRPr lang="en-US" dirty="0"/>
          </a:p>
        </p:txBody>
      </p:sp>
      <p:sp>
        <p:nvSpPr>
          <p:cNvPr id="18" name="TextBox 1"/>
          <p:cNvSpPr txBox="1"/>
          <p:nvPr/>
        </p:nvSpPr>
        <p:spPr>
          <a:xfrm>
            <a:off x="8225776" y="2690415"/>
            <a:ext cx="922047"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t>a</a:t>
            </a:r>
            <a:r>
              <a:rPr lang="en-US" sz="1200" i="1" dirty="0" smtClean="0"/>
              <a:t>ka P(L,L,H)</a:t>
            </a:r>
            <a:endParaRPr lang="en-US" sz="1200" i="1" dirty="0"/>
          </a:p>
        </p:txBody>
      </p:sp>
      <p:sp>
        <p:nvSpPr>
          <p:cNvPr id="21" name="TextBox 6"/>
          <p:cNvSpPr txBox="1"/>
          <p:nvPr/>
        </p:nvSpPr>
        <p:spPr>
          <a:xfrm>
            <a:off x="6359484" y="4121113"/>
            <a:ext cx="517962"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lat.</a:t>
            </a:r>
            <a:endParaRPr lang="en-US" sz="1200" i="1" dirty="0">
              <a:solidFill>
                <a:srgbClr val="FF0000"/>
              </a:solidFill>
            </a:endParaRPr>
          </a:p>
        </p:txBody>
      </p:sp>
      <p:sp>
        <p:nvSpPr>
          <p:cNvPr id="22" name="TextBox 7"/>
          <p:cNvSpPr txBox="1"/>
          <p:nvPr/>
        </p:nvSpPr>
        <p:spPr>
          <a:xfrm>
            <a:off x="5521436" y="4656799"/>
            <a:ext cx="62241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long.</a:t>
            </a:r>
            <a:endParaRPr lang="en-US" sz="1200" i="1" dirty="0">
              <a:solidFill>
                <a:srgbClr val="FF0000"/>
              </a:solidFill>
            </a:endParaRPr>
          </a:p>
        </p:txBody>
      </p:sp>
      <p:sp>
        <p:nvSpPr>
          <p:cNvPr id="23" name="TextBox 8"/>
          <p:cNvSpPr txBox="1"/>
          <p:nvPr/>
        </p:nvSpPr>
        <p:spPr>
          <a:xfrm rot="18685726">
            <a:off x="6959485" y="2770020"/>
            <a:ext cx="471604" cy="27699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ht.</a:t>
            </a:r>
            <a:endParaRPr lang="en-US" sz="1200" i="1" dirty="0">
              <a:solidFill>
                <a:srgbClr val="FF0000"/>
              </a:solidFill>
            </a:endParaRPr>
          </a:p>
        </p:txBody>
      </p:sp>
      <p:sp>
        <p:nvSpPr>
          <p:cNvPr id="4" name="Title 3"/>
          <p:cNvSpPr>
            <a:spLocks noGrp="1"/>
          </p:cNvSpPr>
          <p:nvPr>
            <p:ph type="title"/>
          </p:nvPr>
        </p:nvSpPr>
        <p:spPr/>
        <p:txBody>
          <a:bodyPr/>
          <a:lstStyle/>
          <a:p>
            <a:r>
              <a:rPr lang="en-US" dirty="0" err="1" smtClean="0"/>
              <a:t>Datums</a:t>
            </a:r>
            <a:r>
              <a:rPr lang="en-US" dirty="0" smtClean="0"/>
              <a:t> &amp; Reference Frames</a:t>
            </a:r>
            <a:endParaRPr lang="en-US" dirty="0"/>
          </a:p>
        </p:txBody>
      </p:sp>
      <p:pic>
        <p:nvPicPr>
          <p:cNvPr id="7" name="Picture 2" descr="http://www.pseudohypoparathyroidism.com/wp-content/uploads/2011/06/kids-height.gif"/>
          <p:cNvPicPr>
            <a:picLocks noChangeAspect="1" noChangeArrowheads="1"/>
          </p:cNvPicPr>
          <p:nvPr/>
        </p:nvPicPr>
        <p:blipFill>
          <a:blip r:embed="rId3" cstate="print">
            <a:clrChange>
              <a:clrFrom>
                <a:srgbClr val="FFFFFF"/>
              </a:clrFrom>
              <a:clrTo>
                <a:srgbClr val="FFFFFF">
                  <a:alpha val="0"/>
                </a:srgbClr>
              </a:clrTo>
            </a:clrChange>
          </a:blip>
          <a:srcRect r="28125"/>
          <a:stretch>
            <a:fillRect/>
          </a:stretch>
        </p:blipFill>
        <p:spPr bwMode="auto">
          <a:xfrm>
            <a:off x="971050" y="2617913"/>
            <a:ext cx="2359583" cy="3036304"/>
          </a:xfrm>
          <a:prstGeom prst="rect">
            <a:avLst/>
          </a:prstGeom>
          <a:noFill/>
        </p:spPr>
      </p:pic>
      <p:pic>
        <p:nvPicPr>
          <p:cNvPr id="8" name="Picture 2" descr="http://www.pseudohypoparathyroidism.com/wp-content/uploads/2011/06/kids-height.gif"/>
          <p:cNvPicPr>
            <a:picLocks noChangeAspect="1" noChangeArrowheads="1"/>
          </p:cNvPicPr>
          <p:nvPr/>
        </p:nvPicPr>
        <p:blipFill>
          <a:blip r:embed="rId3" cstate="print"/>
          <a:srcRect l="39994" r="29851"/>
          <a:stretch>
            <a:fillRect/>
          </a:stretch>
        </p:blipFill>
        <p:spPr bwMode="auto">
          <a:xfrm>
            <a:off x="2266450" y="2566664"/>
            <a:ext cx="989970" cy="3400661"/>
          </a:xfrm>
          <a:prstGeom prst="rect">
            <a:avLst/>
          </a:prstGeom>
          <a:noFill/>
        </p:spPr>
      </p:pic>
      <p:sp>
        <p:nvSpPr>
          <p:cNvPr id="9" name="Freeform 8"/>
          <p:cNvSpPr/>
          <p:nvPr/>
        </p:nvSpPr>
        <p:spPr>
          <a:xfrm>
            <a:off x="1215394" y="5468895"/>
            <a:ext cx="1937470" cy="334065"/>
          </a:xfrm>
          <a:custGeom>
            <a:avLst/>
            <a:gdLst>
              <a:gd name="connsiteX0" fmla="*/ 120912 w 1937470"/>
              <a:gd name="connsiteY0" fmla="*/ 99797 h 334065"/>
              <a:gd name="connsiteX1" fmla="*/ 120912 w 1937470"/>
              <a:gd name="connsiteY1" fmla="*/ 99797 h 334065"/>
              <a:gd name="connsiteX2" fmla="*/ 188925 w 1937470"/>
              <a:gd name="connsiteY2" fmla="*/ 92240 h 334065"/>
              <a:gd name="connsiteX3" fmla="*/ 249382 w 1937470"/>
              <a:gd name="connsiteY3" fmla="*/ 77126 h 334065"/>
              <a:gd name="connsiteX4" fmla="*/ 279610 w 1937470"/>
              <a:gd name="connsiteY4" fmla="*/ 69569 h 334065"/>
              <a:gd name="connsiteX5" fmla="*/ 324952 w 1937470"/>
              <a:gd name="connsiteY5" fmla="*/ 54455 h 334065"/>
              <a:gd name="connsiteX6" fmla="*/ 385408 w 1937470"/>
              <a:gd name="connsiteY6" fmla="*/ 39341 h 334065"/>
              <a:gd name="connsiteX7" fmla="*/ 408079 w 1937470"/>
              <a:gd name="connsiteY7" fmla="*/ 31784 h 334065"/>
              <a:gd name="connsiteX8" fmla="*/ 665018 w 1937470"/>
              <a:gd name="connsiteY8" fmla="*/ 24227 h 334065"/>
              <a:gd name="connsiteX9" fmla="*/ 763259 w 1937470"/>
              <a:gd name="connsiteY9" fmla="*/ 16670 h 334065"/>
              <a:gd name="connsiteX10" fmla="*/ 853944 w 1937470"/>
              <a:gd name="connsiteY10" fmla="*/ 1556 h 334065"/>
              <a:gd name="connsiteX11" fmla="*/ 982413 w 1937470"/>
              <a:gd name="connsiteY11" fmla="*/ 9113 h 334065"/>
              <a:gd name="connsiteX12" fmla="*/ 1027755 w 1937470"/>
              <a:gd name="connsiteY12" fmla="*/ 39341 h 334065"/>
              <a:gd name="connsiteX13" fmla="*/ 1057983 w 1937470"/>
              <a:gd name="connsiteY13" fmla="*/ 84683 h 334065"/>
              <a:gd name="connsiteX14" fmla="*/ 1065540 w 1937470"/>
              <a:gd name="connsiteY14" fmla="*/ 107354 h 334065"/>
              <a:gd name="connsiteX15" fmla="*/ 1095768 w 1937470"/>
              <a:gd name="connsiteY15" fmla="*/ 152696 h 334065"/>
              <a:gd name="connsiteX16" fmla="*/ 1118439 w 1937470"/>
              <a:gd name="connsiteY16" fmla="*/ 167810 h 334065"/>
              <a:gd name="connsiteX17" fmla="*/ 1133554 w 1937470"/>
              <a:gd name="connsiteY17" fmla="*/ 182924 h 334065"/>
              <a:gd name="connsiteX18" fmla="*/ 1156225 w 1937470"/>
              <a:gd name="connsiteY18" fmla="*/ 190481 h 334065"/>
              <a:gd name="connsiteX19" fmla="*/ 1178896 w 1937470"/>
              <a:gd name="connsiteY19" fmla="*/ 205595 h 334065"/>
              <a:gd name="connsiteX20" fmla="*/ 1224238 w 1937470"/>
              <a:gd name="connsiteY20" fmla="*/ 220709 h 334065"/>
              <a:gd name="connsiteX21" fmla="*/ 1246909 w 1937470"/>
              <a:gd name="connsiteY21" fmla="*/ 228266 h 334065"/>
              <a:gd name="connsiteX22" fmla="*/ 1269580 w 1937470"/>
              <a:gd name="connsiteY22" fmla="*/ 235823 h 334065"/>
              <a:gd name="connsiteX23" fmla="*/ 1723001 w 1937470"/>
              <a:gd name="connsiteY23" fmla="*/ 250938 h 334065"/>
              <a:gd name="connsiteX24" fmla="*/ 1904370 w 1937470"/>
              <a:gd name="connsiteY24" fmla="*/ 258495 h 334065"/>
              <a:gd name="connsiteX25" fmla="*/ 1934598 w 1937470"/>
              <a:gd name="connsiteY25" fmla="*/ 266052 h 334065"/>
              <a:gd name="connsiteX26" fmla="*/ 1911927 w 1937470"/>
              <a:gd name="connsiteY26" fmla="*/ 281166 h 334065"/>
              <a:gd name="connsiteX27" fmla="*/ 1730558 w 1937470"/>
              <a:gd name="connsiteY27" fmla="*/ 288723 h 334065"/>
              <a:gd name="connsiteX28" fmla="*/ 1700330 w 1937470"/>
              <a:gd name="connsiteY28" fmla="*/ 296280 h 334065"/>
              <a:gd name="connsiteX29" fmla="*/ 1677659 w 1937470"/>
              <a:gd name="connsiteY29" fmla="*/ 303837 h 334065"/>
              <a:gd name="connsiteX30" fmla="*/ 1518962 w 1937470"/>
              <a:gd name="connsiteY30" fmla="*/ 318951 h 334065"/>
              <a:gd name="connsiteX31" fmla="*/ 1352707 w 1937470"/>
              <a:gd name="connsiteY31" fmla="*/ 326508 h 334065"/>
              <a:gd name="connsiteX32" fmla="*/ 1224238 w 1937470"/>
              <a:gd name="connsiteY32" fmla="*/ 334065 h 334065"/>
              <a:gd name="connsiteX33" fmla="*/ 665018 w 1937470"/>
              <a:gd name="connsiteY33" fmla="*/ 326508 h 334065"/>
              <a:gd name="connsiteX34" fmla="*/ 634790 w 1937470"/>
              <a:gd name="connsiteY34" fmla="*/ 318951 h 334065"/>
              <a:gd name="connsiteX35" fmla="*/ 68013 w 1937470"/>
              <a:gd name="connsiteY35" fmla="*/ 303837 h 334065"/>
              <a:gd name="connsiteX36" fmla="*/ 52899 w 1937470"/>
              <a:gd name="connsiteY36" fmla="*/ 281166 h 334065"/>
              <a:gd name="connsiteX37" fmla="*/ 45342 w 1937470"/>
              <a:gd name="connsiteY37" fmla="*/ 250938 h 334065"/>
              <a:gd name="connsiteX38" fmla="*/ 37785 w 1937470"/>
              <a:gd name="connsiteY38" fmla="*/ 228266 h 334065"/>
              <a:gd name="connsiteX39" fmla="*/ 15114 w 1937470"/>
              <a:gd name="connsiteY39" fmla="*/ 122468 h 334065"/>
              <a:gd name="connsiteX40" fmla="*/ 0 w 1937470"/>
              <a:gd name="connsiteY40" fmla="*/ 99797 h 334065"/>
              <a:gd name="connsiteX41" fmla="*/ 22671 w 1937470"/>
              <a:gd name="connsiteY41" fmla="*/ 84683 h 334065"/>
              <a:gd name="connsiteX42" fmla="*/ 120912 w 1937470"/>
              <a:gd name="connsiteY42" fmla="*/ 99797 h 33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37470" h="334065">
                <a:moveTo>
                  <a:pt x="120912" y="99797"/>
                </a:moveTo>
                <a:lnTo>
                  <a:pt x="120912" y="99797"/>
                </a:lnTo>
                <a:cubicBezTo>
                  <a:pt x="143583" y="97278"/>
                  <a:pt x="166344" y="95466"/>
                  <a:pt x="188925" y="92240"/>
                </a:cubicBezTo>
                <a:cubicBezTo>
                  <a:pt x="235020" y="85655"/>
                  <a:pt x="214217" y="87173"/>
                  <a:pt x="249382" y="77126"/>
                </a:cubicBezTo>
                <a:cubicBezTo>
                  <a:pt x="259368" y="74273"/>
                  <a:pt x="269662" y="72553"/>
                  <a:pt x="279610" y="69569"/>
                </a:cubicBezTo>
                <a:cubicBezTo>
                  <a:pt x="294870" y="64991"/>
                  <a:pt x="309496" y="58319"/>
                  <a:pt x="324952" y="54455"/>
                </a:cubicBezTo>
                <a:cubicBezTo>
                  <a:pt x="345104" y="49417"/>
                  <a:pt x="365702" y="45910"/>
                  <a:pt x="385408" y="39341"/>
                </a:cubicBezTo>
                <a:cubicBezTo>
                  <a:pt x="392965" y="36822"/>
                  <a:pt x="400125" y="32214"/>
                  <a:pt x="408079" y="31784"/>
                </a:cubicBezTo>
                <a:cubicBezTo>
                  <a:pt x="493637" y="27159"/>
                  <a:pt x="579372" y="26746"/>
                  <a:pt x="665018" y="24227"/>
                </a:cubicBezTo>
                <a:cubicBezTo>
                  <a:pt x="697765" y="21708"/>
                  <a:pt x="730578" y="19938"/>
                  <a:pt x="763259" y="16670"/>
                </a:cubicBezTo>
                <a:cubicBezTo>
                  <a:pt x="800752" y="12921"/>
                  <a:pt x="818971" y="8550"/>
                  <a:pt x="853944" y="1556"/>
                </a:cubicBezTo>
                <a:cubicBezTo>
                  <a:pt x="896767" y="4075"/>
                  <a:pt x="940495" y="0"/>
                  <a:pt x="982413" y="9113"/>
                </a:cubicBezTo>
                <a:cubicBezTo>
                  <a:pt x="1000163" y="12972"/>
                  <a:pt x="1027755" y="39341"/>
                  <a:pt x="1027755" y="39341"/>
                </a:cubicBezTo>
                <a:cubicBezTo>
                  <a:pt x="1037831" y="54455"/>
                  <a:pt x="1052239" y="67450"/>
                  <a:pt x="1057983" y="84683"/>
                </a:cubicBezTo>
                <a:cubicBezTo>
                  <a:pt x="1060502" y="92240"/>
                  <a:pt x="1061671" y="100391"/>
                  <a:pt x="1065540" y="107354"/>
                </a:cubicBezTo>
                <a:cubicBezTo>
                  <a:pt x="1074362" y="123233"/>
                  <a:pt x="1080654" y="142620"/>
                  <a:pt x="1095768" y="152696"/>
                </a:cubicBezTo>
                <a:cubicBezTo>
                  <a:pt x="1103325" y="157734"/>
                  <a:pt x="1111347" y="162136"/>
                  <a:pt x="1118439" y="167810"/>
                </a:cubicBezTo>
                <a:cubicBezTo>
                  <a:pt x="1124003" y="172261"/>
                  <a:pt x="1127444" y="179258"/>
                  <a:pt x="1133554" y="182924"/>
                </a:cubicBezTo>
                <a:cubicBezTo>
                  <a:pt x="1140385" y="187022"/>
                  <a:pt x="1149100" y="186919"/>
                  <a:pt x="1156225" y="190481"/>
                </a:cubicBezTo>
                <a:cubicBezTo>
                  <a:pt x="1164349" y="194543"/>
                  <a:pt x="1170596" y="201906"/>
                  <a:pt x="1178896" y="205595"/>
                </a:cubicBezTo>
                <a:cubicBezTo>
                  <a:pt x="1193454" y="212065"/>
                  <a:pt x="1209124" y="215671"/>
                  <a:pt x="1224238" y="220709"/>
                </a:cubicBezTo>
                <a:lnTo>
                  <a:pt x="1246909" y="228266"/>
                </a:lnTo>
                <a:lnTo>
                  <a:pt x="1269580" y="235823"/>
                </a:lnTo>
                <a:cubicBezTo>
                  <a:pt x="1428496" y="288799"/>
                  <a:pt x="1284086" y="243238"/>
                  <a:pt x="1723001" y="250938"/>
                </a:cubicBezTo>
                <a:cubicBezTo>
                  <a:pt x="1783457" y="253457"/>
                  <a:pt x="1844015" y="254184"/>
                  <a:pt x="1904370" y="258495"/>
                </a:cubicBezTo>
                <a:cubicBezTo>
                  <a:pt x="1914730" y="259235"/>
                  <a:pt x="1931314" y="256199"/>
                  <a:pt x="1934598" y="266052"/>
                </a:cubicBezTo>
                <a:cubicBezTo>
                  <a:pt x="1937470" y="274668"/>
                  <a:pt x="1920954" y="280163"/>
                  <a:pt x="1911927" y="281166"/>
                </a:cubicBezTo>
                <a:cubicBezTo>
                  <a:pt x="1851788" y="287848"/>
                  <a:pt x="1791014" y="286204"/>
                  <a:pt x="1730558" y="288723"/>
                </a:cubicBezTo>
                <a:cubicBezTo>
                  <a:pt x="1720482" y="291242"/>
                  <a:pt x="1710316" y="293427"/>
                  <a:pt x="1700330" y="296280"/>
                </a:cubicBezTo>
                <a:cubicBezTo>
                  <a:pt x="1692671" y="298468"/>
                  <a:pt x="1685496" y="302412"/>
                  <a:pt x="1677659" y="303837"/>
                </a:cubicBezTo>
                <a:cubicBezTo>
                  <a:pt x="1638641" y="310931"/>
                  <a:pt x="1550077" y="317173"/>
                  <a:pt x="1518962" y="318951"/>
                </a:cubicBezTo>
                <a:cubicBezTo>
                  <a:pt x="1463577" y="322116"/>
                  <a:pt x="1408110" y="323667"/>
                  <a:pt x="1352707" y="326508"/>
                </a:cubicBezTo>
                <a:lnTo>
                  <a:pt x="1224238" y="334065"/>
                </a:lnTo>
                <a:lnTo>
                  <a:pt x="665018" y="326508"/>
                </a:lnTo>
                <a:cubicBezTo>
                  <a:pt x="654635" y="326242"/>
                  <a:pt x="645162" y="319497"/>
                  <a:pt x="634790" y="318951"/>
                </a:cubicBezTo>
                <a:cubicBezTo>
                  <a:pt x="570743" y="315580"/>
                  <a:pt x="106426" y="304774"/>
                  <a:pt x="68013" y="303837"/>
                </a:cubicBezTo>
                <a:cubicBezTo>
                  <a:pt x="62975" y="296280"/>
                  <a:pt x="56477" y="289514"/>
                  <a:pt x="52899" y="281166"/>
                </a:cubicBezTo>
                <a:cubicBezTo>
                  <a:pt x="48808" y="271620"/>
                  <a:pt x="48195" y="260925"/>
                  <a:pt x="45342" y="250938"/>
                </a:cubicBezTo>
                <a:cubicBezTo>
                  <a:pt x="43154" y="243278"/>
                  <a:pt x="40304" y="235823"/>
                  <a:pt x="37785" y="228266"/>
                </a:cubicBezTo>
                <a:cubicBezTo>
                  <a:pt x="34587" y="202685"/>
                  <a:pt x="31680" y="147317"/>
                  <a:pt x="15114" y="122468"/>
                </a:cubicBezTo>
                <a:lnTo>
                  <a:pt x="0" y="99797"/>
                </a:lnTo>
                <a:cubicBezTo>
                  <a:pt x="7557" y="94759"/>
                  <a:pt x="13609" y="85287"/>
                  <a:pt x="22671" y="84683"/>
                </a:cubicBezTo>
                <a:cubicBezTo>
                  <a:pt x="93478" y="79963"/>
                  <a:pt x="104538" y="97278"/>
                  <a:pt x="120912" y="99797"/>
                </a:cubicBezTo>
                <a:close/>
              </a:path>
            </a:pathLst>
          </a:custGeom>
          <a:solidFill>
            <a:srgbClr val="D4D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42949" y="4059365"/>
            <a:ext cx="2819107" cy="1951413"/>
          </a:xfrm>
          <a:prstGeom prst="rect">
            <a:avLst/>
          </a:prstGeom>
          <a:solidFill>
            <a:schemeClr val="bg1"/>
          </a:solidFill>
          <a:ln>
            <a:noFill/>
          </a:ln>
          <a:effectLst>
            <a:softEdge rad="127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TextBox 11"/>
          <p:cNvSpPr txBox="1"/>
          <p:nvPr/>
        </p:nvSpPr>
        <p:spPr>
          <a:xfrm>
            <a:off x="1428250" y="2581778"/>
            <a:ext cx="644728" cy="369332"/>
          </a:xfrm>
          <a:prstGeom prst="rect">
            <a:avLst/>
          </a:prstGeom>
          <a:noFill/>
        </p:spPr>
        <p:txBody>
          <a:bodyPr wrap="none" rtlCol="0">
            <a:spAutoFit/>
          </a:bodyPr>
          <a:lstStyle/>
          <a:p>
            <a:r>
              <a:rPr lang="en-US" dirty="0" smtClean="0">
                <a:solidFill>
                  <a:srgbClr val="A6B4B1"/>
                </a:solidFill>
              </a:rPr>
              <a:t>Sally</a:t>
            </a:r>
            <a:endParaRPr lang="en-US" dirty="0">
              <a:solidFill>
                <a:srgbClr val="A6B4B1"/>
              </a:solidFill>
            </a:endParaRPr>
          </a:p>
        </p:txBody>
      </p:sp>
      <p:sp>
        <p:nvSpPr>
          <p:cNvPr id="13" name="TextBox 12"/>
          <p:cNvSpPr txBox="1"/>
          <p:nvPr/>
        </p:nvSpPr>
        <p:spPr>
          <a:xfrm>
            <a:off x="2190250" y="2581778"/>
            <a:ext cx="613630" cy="369332"/>
          </a:xfrm>
          <a:prstGeom prst="rect">
            <a:avLst/>
          </a:prstGeom>
          <a:noFill/>
        </p:spPr>
        <p:txBody>
          <a:bodyPr wrap="none" rtlCol="0">
            <a:spAutoFit/>
          </a:bodyPr>
          <a:lstStyle/>
          <a:p>
            <a:r>
              <a:rPr lang="en-US" dirty="0" smtClean="0">
                <a:solidFill>
                  <a:srgbClr val="EA9B2B"/>
                </a:solidFill>
              </a:rPr>
              <a:t>Jane</a:t>
            </a:r>
            <a:endParaRPr lang="en-US" dirty="0">
              <a:solidFill>
                <a:srgbClr val="EA9B2B"/>
              </a:solidFill>
            </a:endParaRPr>
          </a:p>
        </p:txBody>
      </p:sp>
      <p:sp>
        <p:nvSpPr>
          <p:cNvPr id="14" name="Left Brace 13"/>
          <p:cNvSpPr/>
          <p:nvPr/>
        </p:nvSpPr>
        <p:spPr>
          <a:xfrm>
            <a:off x="1275850" y="3038978"/>
            <a:ext cx="76200" cy="304800"/>
          </a:xfrm>
          <a:prstGeom prst="leftBrac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TextBox 14"/>
          <p:cNvSpPr txBox="1"/>
          <p:nvPr/>
        </p:nvSpPr>
        <p:spPr>
          <a:xfrm>
            <a:off x="971050" y="3015677"/>
            <a:ext cx="228600" cy="369332"/>
          </a:xfrm>
          <a:prstGeom prst="rect">
            <a:avLst/>
          </a:prstGeom>
          <a:noFill/>
        </p:spPr>
        <p:txBody>
          <a:bodyPr wrap="square" rtlCol="0">
            <a:spAutoFit/>
          </a:bodyPr>
          <a:lstStyle/>
          <a:p>
            <a:r>
              <a:rPr lang="en-US" dirty="0" smtClean="0"/>
              <a:t>?</a:t>
            </a:r>
            <a:endParaRPr lang="en-US" dirty="0"/>
          </a:p>
        </p:txBody>
      </p:sp>
      <p:sp>
        <p:nvSpPr>
          <p:cNvPr id="16" name="TextBox 15"/>
          <p:cNvSpPr txBox="1"/>
          <p:nvPr/>
        </p:nvSpPr>
        <p:spPr>
          <a:xfrm>
            <a:off x="183483" y="6152119"/>
            <a:ext cx="2620397" cy="646331"/>
          </a:xfrm>
          <a:prstGeom prst="rect">
            <a:avLst/>
          </a:prstGeom>
          <a:noFill/>
        </p:spPr>
        <p:txBody>
          <a:bodyPr wrap="square" rtlCol="0">
            <a:spAutoFit/>
          </a:bodyPr>
          <a:lstStyle/>
          <a:p>
            <a:r>
              <a:rPr lang="en-US" b="1" dirty="0" smtClean="0"/>
              <a:t>A reference standard for measuring elevations</a:t>
            </a:r>
            <a:endParaRPr lang="en-US" b="1" dirty="0"/>
          </a:p>
        </p:txBody>
      </p:sp>
    </p:spTree>
    <p:extLst>
      <p:ext uri="{BB962C8B-B14F-4D97-AF65-F5344CB8AC3E}">
        <p14:creationId xmlns:p14="http://schemas.microsoft.com/office/powerpoint/2010/main" val="53332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Practicality of </a:t>
            </a:r>
            <a:r>
              <a:rPr lang="en-US" dirty="0" err="1" smtClean="0"/>
              <a:t>Datums</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426367"/>
            <a:ext cx="3543300" cy="3865415"/>
          </a:xfrm>
        </p:spPr>
      </p:pic>
      <p:pic>
        <p:nvPicPr>
          <p:cNvPr id="6" name="Picture 2" descr="http://images-01.delcampe-static.net/img_large/auction/000/285/759/177_001.jpg"/>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391" t="3071" r="2032" b="5131"/>
          <a:stretch/>
        </p:blipFill>
        <p:spPr bwMode="auto">
          <a:xfrm>
            <a:off x="3527059" y="1758625"/>
            <a:ext cx="5616941" cy="35331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25970" y="5384760"/>
            <a:ext cx="1691360" cy="646331"/>
          </a:xfrm>
          <a:prstGeom prst="rect">
            <a:avLst/>
          </a:prstGeom>
          <a:noFill/>
        </p:spPr>
        <p:txBody>
          <a:bodyPr wrap="none" rtlCol="0">
            <a:spAutoFit/>
          </a:bodyPr>
          <a:lstStyle/>
          <a:p>
            <a:pPr algn="ctr"/>
            <a:r>
              <a:rPr lang="en-US" b="1" dirty="0" err="1" smtClean="0"/>
              <a:t>Meades</a:t>
            </a:r>
            <a:r>
              <a:rPr lang="en-US" b="1" dirty="0" smtClean="0"/>
              <a:t> Ranch,</a:t>
            </a:r>
          </a:p>
          <a:p>
            <a:pPr algn="ctr"/>
            <a:r>
              <a:rPr lang="en-US" b="1" dirty="0" smtClean="0"/>
              <a:t>Kansas</a:t>
            </a:r>
            <a:endParaRPr lang="en-US" b="1" dirty="0"/>
          </a:p>
        </p:txBody>
      </p:sp>
      <p:sp>
        <p:nvSpPr>
          <p:cNvPr id="12" name="Rectangle 11"/>
          <p:cNvSpPr/>
          <p:nvPr/>
        </p:nvSpPr>
        <p:spPr>
          <a:xfrm>
            <a:off x="5607210" y="5321776"/>
            <a:ext cx="1907895" cy="369332"/>
          </a:xfrm>
          <a:prstGeom prst="rect">
            <a:avLst/>
          </a:prstGeom>
        </p:spPr>
        <p:txBody>
          <a:bodyPr wrap="none">
            <a:spAutoFit/>
          </a:bodyPr>
          <a:lstStyle/>
          <a:p>
            <a:r>
              <a:rPr lang="en-US" b="1" dirty="0" smtClean="0"/>
              <a:t>Rimouski, Quebec</a:t>
            </a:r>
            <a:endParaRPr lang="en-US" b="1" dirty="0"/>
          </a:p>
        </p:txBody>
      </p:sp>
      <p:sp>
        <p:nvSpPr>
          <p:cNvPr id="8" name="TextBox 7"/>
          <p:cNvSpPr txBox="1"/>
          <p:nvPr/>
        </p:nvSpPr>
        <p:spPr>
          <a:xfrm>
            <a:off x="7179321" y="5934670"/>
            <a:ext cx="2033955"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t>We are aware</a:t>
            </a:r>
          </a:p>
          <a:p>
            <a:pPr marL="285750" indent="-285750">
              <a:buFont typeface="Arial" panose="020B0604020202020204" pitchFamily="34" charset="0"/>
              <a:buChar char="•"/>
            </a:pPr>
            <a:r>
              <a:rPr lang="en-US" dirty="0" smtClean="0"/>
              <a:t>We can measure</a:t>
            </a:r>
          </a:p>
          <a:p>
            <a:pPr marL="285750" indent="-285750">
              <a:buFont typeface="Arial" panose="020B0604020202020204" pitchFamily="34" charset="0"/>
              <a:buChar char="•"/>
            </a:pPr>
            <a:r>
              <a:rPr lang="en-US" dirty="0" smtClean="0"/>
              <a:t>We care</a:t>
            </a:r>
            <a:endParaRPr lang="en-US" dirty="0"/>
          </a:p>
        </p:txBody>
      </p:sp>
      <p:sp>
        <p:nvSpPr>
          <p:cNvPr id="3" name="TextBox 2"/>
          <p:cNvSpPr txBox="1"/>
          <p:nvPr/>
        </p:nvSpPr>
        <p:spPr>
          <a:xfrm>
            <a:off x="4290389" y="5934670"/>
            <a:ext cx="2888932" cy="369332"/>
          </a:xfrm>
          <a:prstGeom prst="rect">
            <a:avLst/>
          </a:prstGeom>
          <a:noFill/>
        </p:spPr>
        <p:txBody>
          <a:bodyPr wrap="none" rtlCol="0">
            <a:spAutoFit/>
          </a:bodyPr>
          <a:lstStyle/>
          <a:p>
            <a:r>
              <a:rPr lang="en-US" dirty="0" smtClean="0"/>
              <a:t>And the MODERNIZATION </a:t>
            </a:r>
            <a:r>
              <a:rPr lang="en-US" dirty="0" smtClean="0">
                <a:sym typeface="Wingdings" panose="05000000000000000000" pitchFamily="2" charset="2"/>
              </a:rPr>
              <a:t></a:t>
            </a:r>
            <a:endParaRPr lang="en-US" dirty="0"/>
          </a:p>
        </p:txBody>
      </p:sp>
    </p:spTree>
    <p:extLst>
      <p:ext uri="{BB962C8B-B14F-4D97-AF65-F5344CB8AC3E}">
        <p14:creationId xmlns:p14="http://schemas.microsoft.com/office/powerpoint/2010/main" val="23107680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 y="3229891"/>
            <a:ext cx="9144000" cy="1393130"/>
          </a:xfrm>
          <a:prstGeom prst="rect">
            <a:avLst/>
          </a:prstGeom>
        </p:spPr>
      </p:pic>
      <p:sp>
        <p:nvSpPr>
          <p:cNvPr id="2" name="Title 1"/>
          <p:cNvSpPr>
            <a:spLocks noGrp="1"/>
          </p:cNvSpPr>
          <p:nvPr>
            <p:ph type="title"/>
          </p:nvPr>
        </p:nvSpPr>
        <p:spPr>
          <a:xfrm>
            <a:off x="457200" y="96154"/>
            <a:ext cx="8229600" cy="1143000"/>
          </a:xfrm>
        </p:spPr>
        <p:txBody>
          <a:bodyPr/>
          <a:lstStyle/>
          <a:p>
            <a:r>
              <a:rPr lang="en-US" b="1" dirty="0" smtClean="0"/>
              <a:t>Common Reference Systems</a:t>
            </a:r>
            <a:endParaRPr lang="en-US" b="1" dirty="0"/>
          </a:p>
        </p:txBody>
      </p:sp>
      <p:sp>
        <p:nvSpPr>
          <p:cNvPr id="5" name="Content Placeholder 4"/>
          <p:cNvSpPr>
            <a:spLocks noGrp="1"/>
          </p:cNvSpPr>
          <p:nvPr>
            <p:ph idx="1"/>
          </p:nvPr>
        </p:nvSpPr>
        <p:spPr>
          <a:xfrm>
            <a:off x="1" y="1486765"/>
            <a:ext cx="9143999" cy="4525963"/>
          </a:xfrm>
        </p:spPr>
        <p:txBody>
          <a:bodyPr/>
          <a:lstStyle/>
          <a:p>
            <a:pPr marL="0" indent="0" algn="ctr">
              <a:buNone/>
            </a:pPr>
            <a:endParaRPr lang="en-US" dirty="0" smtClean="0"/>
          </a:p>
          <a:p>
            <a:pPr marL="0" indent="0" algn="ctr">
              <a:buNone/>
            </a:pPr>
            <a:endParaRPr lang="en-US" dirty="0" smtClean="0"/>
          </a:p>
          <a:p>
            <a:pPr marL="0" indent="0" algn="ctr">
              <a:buNone/>
            </a:pPr>
            <a:r>
              <a:rPr lang="en-US" dirty="0" smtClean="0"/>
              <a:t>International Terrestrial Reference Frame </a:t>
            </a:r>
            <a:r>
              <a:rPr lang="en-US" sz="1600" dirty="0" smtClean="0"/>
              <a:t>(ITRF##)</a:t>
            </a:r>
          </a:p>
          <a:p>
            <a:pPr marL="0" indent="0" algn="ctr">
              <a:buNone/>
            </a:pPr>
            <a:endParaRPr lang="en-US" dirty="0" smtClean="0"/>
          </a:p>
          <a:p>
            <a:pPr marL="0" indent="0" algn="ctr">
              <a:buNone/>
            </a:pPr>
            <a:endParaRPr lang="en-US" dirty="0"/>
          </a:p>
          <a:p>
            <a:pPr marL="0" indent="0" algn="ctr">
              <a:buNone/>
            </a:pPr>
            <a:endParaRPr lang="en-US" sz="800" dirty="0" smtClean="0"/>
          </a:p>
          <a:p>
            <a:pPr marL="0" indent="0" algn="ctr">
              <a:buNone/>
            </a:pPr>
            <a:r>
              <a:rPr lang="en-US" dirty="0" smtClean="0"/>
              <a:t>National Spatial Reference System </a:t>
            </a:r>
            <a:r>
              <a:rPr lang="en-US" sz="1400" dirty="0" smtClean="0"/>
              <a:t>(NAD27 &amp; NGVD29, </a:t>
            </a:r>
            <a:r>
              <a:rPr lang="en-US" sz="1400" dirty="0"/>
              <a:t>NAD83 &amp; NAVD88, </a:t>
            </a:r>
            <a:r>
              <a:rPr lang="en-US" sz="1400" dirty="0" smtClean="0"/>
              <a:t>…)</a:t>
            </a:r>
          </a:p>
          <a:p>
            <a:pPr marL="0" indent="0" algn="ctr">
              <a:buNone/>
            </a:pPr>
            <a:endParaRPr lang="en-US" dirty="0" smtClean="0"/>
          </a:p>
          <a:p>
            <a:pPr marL="0" indent="0" algn="ctr">
              <a:buNone/>
            </a:pPr>
            <a:endParaRPr lang="en-US" dirty="0"/>
          </a:p>
          <a:p>
            <a:pPr marL="0" indent="0" algn="ctr">
              <a:buNone/>
            </a:pPr>
            <a:r>
              <a:rPr lang="en-US" dirty="0"/>
              <a:t>World Geodetic </a:t>
            </a:r>
            <a:r>
              <a:rPr lang="en-US" dirty="0" smtClean="0"/>
              <a:t>System </a:t>
            </a:r>
            <a:r>
              <a:rPr lang="en-US" sz="1600" dirty="0" smtClean="0"/>
              <a:t>(…, WGS72, WGS84)</a:t>
            </a:r>
            <a:endParaRPr lang="en-US" sz="1600" dirty="0"/>
          </a:p>
          <a:p>
            <a:pPr marL="0" indent="0">
              <a:buNone/>
            </a:pPr>
            <a:endParaRPr lang="en-US" dirty="0"/>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3596" y="1195548"/>
            <a:ext cx="1174750" cy="15271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537" y="1195548"/>
            <a:ext cx="1914526" cy="163583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56444" b="44000"/>
          <a:stretch/>
        </p:blipFill>
        <p:spPr>
          <a:xfrm>
            <a:off x="5524742" y="1209113"/>
            <a:ext cx="1177252" cy="151361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7944" y="5565033"/>
            <a:ext cx="4972050" cy="85725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598" y="5344144"/>
            <a:ext cx="1079746" cy="1079746"/>
          </a:xfrm>
          <a:prstGeom prst="rect">
            <a:avLst/>
          </a:prstGeom>
        </p:spPr>
      </p:pic>
      <p:cxnSp>
        <p:nvCxnSpPr>
          <p:cNvPr id="12" name="Straight Connector 11"/>
          <p:cNvCxnSpPr/>
          <p:nvPr/>
        </p:nvCxnSpPr>
        <p:spPr>
          <a:xfrm>
            <a:off x="558800" y="3213965"/>
            <a:ext cx="791869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58800" y="5129109"/>
            <a:ext cx="791869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03343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Reference Ellipsoids</a:t>
            </a:r>
            <a:endParaRPr lang="en-US" b="1" dirty="0"/>
          </a:p>
        </p:txBody>
      </p:sp>
      <p:sp>
        <p:nvSpPr>
          <p:cNvPr id="3" name="Content Placeholder 2"/>
          <p:cNvSpPr>
            <a:spLocks noGrp="1"/>
          </p:cNvSpPr>
          <p:nvPr>
            <p:ph sz="half" idx="1"/>
          </p:nvPr>
        </p:nvSpPr>
        <p:spPr>
          <a:xfrm>
            <a:off x="457200" y="1398588"/>
            <a:ext cx="4038600" cy="4525963"/>
          </a:xfrm>
        </p:spPr>
        <p:txBody>
          <a:bodyPr/>
          <a:lstStyle/>
          <a:p>
            <a:pPr marL="0" indent="0">
              <a:buNone/>
            </a:pPr>
            <a:r>
              <a:rPr lang="en-US" dirty="0" smtClean="0"/>
              <a:t>Defined by:</a:t>
            </a:r>
          </a:p>
          <a:p>
            <a:pPr lvl="1">
              <a:spcBef>
                <a:spcPts val="0"/>
              </a:spcBef>
            </a:pPr>
            <a:r>
              <a:rPr lang="en-US" dirty="0" smtClean="0"/>
              <a:t>Size/shape</a:t>
            </a:r>
          </a:p>
          <a:p>
            <a:pPr lvl="1">
              <a:spcBef>
                <a:spcPts val="0"/>
              </a:spcBef>
            </a:pPr>
            <a:r>
              <a:rPr lang="en-US" dirty="0" smtClean="0"/>
              <a:t>Origin</a:t>
            </a:r>
          </a:p>
          <a:p>
            <a:pPr lvl="1">
              <a:spcBef>
                <a:spcPts val="0"/>
              </a:spcBef>
            </a:pPr>
            <a:r>
              <a:rPr lang="en-US" dirty="0" smtClean="0"/>
              <a:t>Orientation</a:t>
            </a:r>
          </a:p>
          <a:p>
            <a:pPr lvl="1">
              <a:spcBef>
                <a:spcPts val="0"/>
              </a:spcBef>
            </a:pPr>
            <a:r>
              <a:rPr lang="en-US" dirty="0" smtClean="0"/>
              <a:t>Scale</a:t>
            </a:r>
          </a:p>
          <a:p>
            <a:endParaRPr lang="en-US" dirty="0"/>
          </a:p>
        </p:txBody>
      </p:sp>
      <p:sp>
        <p:nvSpPr>
          <p:cNvPr id="4" name="Content Placeholder 3"/>
          <p:cNvSpPr>
            <a:spLocks noGrp="1"/>
          </p:cNvSpPr>
          <p:nvPr>
            <p:ph sz="half" idx="2"/>
          </p:nvPr>
        </p:nvSpPr>
        <p:spPr>
          <a:xfrm>
            <a:off x="4800600" y="2971712"/>
            <a:ext cx="4343400" cy="4525963"/>
          </a:xfrm>
        </p:spPr>
        <p:txBody>
          <a:bodyPr/>
          <a:lstStyle/>
          <a:p>
            <a:r>
              <a:rPr lang="en-US" b="1" dirty="0"/>
              <a:t>Clarke 1866 </a:t>
            </a:r>
            <a:r>
              <a:rPr lang="en-US" dirty="0" smtClean="0"/>
              <a:t>– in NAD </a:t>
            </a:r>
            <a:r>
              <a:rPr lang="en-US" dirty="0"/>
              <a:t>27 </a:t>
            </a:r>
          </a:p>
          <a:p>
            <a:r>
              <a:rPr lang="en-US" b="1" dirty="0"/>
              <a:t>GRS80</a:t>
            </a:r>
            <a:r>
              <a:rPr lang="en-US" dirty="0"/>
              <a:t> </a:t>
            </a:r>
            <a:r>
              <a:rPr lang="en-US" dirty="0" smtClean="0"/>
              <a:t>– in NAD83 </a:t>
            </a:r>
          </a:p>
          <a:p>
            <a:r>
              <a:rPr lang="en-US" b="1" dirty="0" smtClean="0"/>
              <a:t>WGS84</a:t>
            </a:r>
            <a:r>
              <a:rPr lang="en-US" dirty="0" smtClean="0"/>
              <a:t> – in WGS84 </a:t>
            </a:r>
            <a:endParaRPr lang="en-US" dirty="0"/>
          </a:p>
          <a:p>
            <a:pPr marL="0" indent="0">
              <a:buNone/>
            </a:pPr>
            <a:endParaRPr lang="en-US" dirty="0" smtClean="0"/>
          </a:p>
          <a:p>
            <a:pPr marL="0" indent="0" algn="ctr">
              <a:buNone/>
            </a:pPr>
            <a:r>
              <a:rPr lang="en-US" sz="2400" i="1" dirty="0" smtClean="0"/>
              <a:t>Note: GRS80 </a:t>
            </a:r>
            <a:r>
              <a:rPr lang="en-US" sz="2400" i="1" dirty="0"/>
              <a:t>and WGS84 are </a:t>
            </a:r>
            <a:r>
              <a:rPr lang="en-US" sz="2400" i="1" dirty="0" smtClean="0"/>
              <a:t>VERY </a:t>
            </a:r>
            <a:r>
              <a:rPr lang="en-US" sz="2400" i="1" dirty="0"/>
              <a:t>similar, but not exactly </a:t>
            </a:r>
            <a:r>
              <a:rPr lang="en-US" sz="2400" i="1" dirty="0" smtClean="0"/>
              <a:t>the </a:t>
            </a:r>
            <a:r>
              <a:rPr lang="en-US" sz="2400" i="1" dirty="0"/>
              <a:t>same in shape.</a:t>
            </a:r>
          </a:p>
          <a:p>
            <a:endParaRPr lang="en-US" dirty="0"/>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457200" y="3662784"/>
            <a:ext cx="4038600" cy="3143820"/>
          </a:xfrm>
          <a:prstGeom prst="rect">
            <a:avLst/>
          </a:prstGeom>
        </p:spPr>
      </p:pic>
      <p:pic>
        <p:nvPicPr>
          <p:cNvPr id="6" name="Picture 4" descr="http://www.qcommservices.com/blog/wp-content/uploads/2012/01/framework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8029" y="541005"/>
            <a:ext cx="2853367" cy="21400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robozzle.com/igoro/211px-CoeurHumain_sv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1867" y="896030"/>
            <a:ext cx="1262487" cy="1908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50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162" y="282188"/>
            <a:ext cx="3008313" cy="1162050"/>
          </a:xfrm>
        </p:spPr>
        <p:txBody>
          <a:bodyPr/>
          <a:lstStyle/>
          <a:p>
            <a:r>
              <a:rPr lang="en-US" dirty="0" smtClean="0"/>
              <a:t>Overview of Topics</a:t>
            </a:r>
            <a:endParaRPr lang="en-US" dirty="0"/>
          </a:p>
        </p:txBody>
      </p:sp>
      <p:sp>
        <p:nvSpPr>
          <p:cNvPr id="3" name="Content Placeholder 2"/>
          <p:cNvSpPr>
            <a:spLocks noGrp="1"/>
          </p:cNvSpPr>
          <p:nvPr>
            <p:ph idx="1"/>
          </p:nvPr>
        </p:nvSpPr>
        <p:spPr>
          <a:xfrm>
            <a:off x="4032250" y="846342"/>
            <a:ext cx="5111750" cy="5853113"/>
          </a:xfrm>
        </p:spPr>
        <p:txBody>
          <a:bodyPr/>
          <a:lstStyle/>
          <a:p>
            <a:pPr marL="0" indent="0" algn="ctr">
              <a:buNone/>
            </a:pPr>
            <a:r>
              <a:rPr lang="en-US" sz="2800" dirty="0" smtClean="0">
                <a:latin typeface="times new roman" panose="02020603050405020304" pitchFamily="18" charset="0"/>
              </a:rPr>
              <a:t>Introduction to the National Geodetic Survey (NGS)</a:t>
            </a:r>
          </a:p>
          <a:p>
            <a:pPr marL="0" indent="0" algn="ctr">
              <a:buNone/>
            </a:pPr>
            <a:endParaRPr lang="en-US" sz="800" dirty="0" smtClean="0">
              <a:latin typeface="times new roman" panose="02020603050405020304" pitchFamily="18" charset="0"/>
            </a:endParaRPr>
          </a:p>
          <a:p>
            <a:pPr marL="0" indent="0" algn="ctr">
              <a:buNone/>
            </a:pPr>
            <a:r>
              <a:rPr lang="en-US" sz="2800" dirty="0" smtClean="0">
                <a:solidFill>
                  <a:schemeClr val="tx2"/>
                </a:solidFill>
                <a:latin typeface="times new roman" panose="02020603050405020304" pitchFamily="18" charset="0"/>
              </a:rPr>
              <a:t>Terms, definitions, &amp; common reference frames</a:t>
            </a:r>
          </a:p>
          <a:p>
            <a:pPr marL="0" indent="0" algn="ctr">
              <a:buNone/>
            </a:pPr>
            <a:endParaRPr lang="en-US" sz="800" dirty="0" smtClean="0">
              <a:solidFill>
                <a:schemeClr val="tx2"/>
              </a:solidFill>
              <a:latin typeface="times new roman" panose="02020603050405020304" pitchFamily="18" charset="0"/>
            </a:endParaRPr>
          </a:p>
          <a:p>
            <a:pPr marL="0" indent="0" algn="ctr">
              <a:buNone/>
            </a:pPr>
            <a:r>
              <a:rPr lang="en-US" sz="2800" dirty="0" smtClean="0">
                <a:latin typeface="times new roman" panose="02020603050405020304" pitchFamily="18" charset="0"/>
              </a:rPr>
              <a:t>Useful tools</a:t>
            </a:r>
          </a:p>
          <a:p>
            <a:pPr marL="0" indent="0" algn="ctr">
              <a:buNone/>
            </a:pPr>
            <a:endParaRPr lang="en-US" sz="800" dirty="0" smtClean="0">
              <a:latin typeface="times new roman" panose="02020603050405020304" pitchFamily="18" charset="0"/>
            </a:endParaRPr>
          </a:p>
          <a:p>
            <a:pPr marL="0" indent="0" algn="ctr">
              <a:buNone/>
            </a:pPr>
            <a:r>
              <a:rPr lang="en-US" sz="2800" dirty="0">
                <a:solidFill>
                  <a:schemeClr val="tx2"/>
                </a:solidFill>
                <a:latin typeface="times new roman" panose="02020603050405020304" pitchFamily="18" charset="0"/>
              </a:rPr>
              <a:t>B</a:t>
            </a:r>
            <a:r>
              <a:rPr lang="en-US" sz="2800" dirty="0" smtClean="0">
                <a:solidFill>
                  <a:schemeClr val="tx2"/>
                </a:solidFill>
                <a:latin typeface="times new roman" panose="02020603050405020304" pitchFamily="18" charset="0"/>
              </a:rPr>
              <a:t>est </a:t>
            </a:r>
            <a:r>
              <a:rPr lang="en-US" sz="2800" dirty="0">
                <a:solidFill>
                  <a:schemeClr val="tx2"/>
                </a:solidFill>
                <a:latin typeface="times new roman" panose="02020603050405020304" pitchFamily="18" charset="0"/>
              </a:rPr>
              <a:t>practices for </a:t>
            </a:r>
            <a:r>
              <a:rPr lang="en-US" sz="2800" dirty="0" smtClean="0">
                <a:solidFill>
                  <a:schemeClr val="tx2"/>
                </a:solidFill>
                <a:latin typeface="times new roman" panose="02020603050405020304" pitchFamily="18" charset="0"/>
              </a:rPr>
              <a:t>documentation of </a:t>
            </a:r>
            <a:r>
              <a:rPr lang="en-US" sz="2800" dirty="0" smtClean="0">
                <a:solidFill>
                  <a:schemeClr val="tx2"/>
                </a:solidFill>
                <a:latin typeface="times new roman" panose="02020603050405020304" pitchFamily="18" charset="0"/>
              </a:rPr>
              <a:t>reference frames </a:t>
            </a:r>
            <a:r>
              <a:rPr lang="en-US" sz="2800" dirty="0" smtClean="0">
                <a:solidFill>
                  <a:schemeClr val="tx2"/>
                </a:solidFill>
                <a:latin typeface="times new roman" panose="02020603050405020304" pitchFamily="18" charset="0"/>
              </a:rPr>
              <a:t>(metadata)</a:t>
            </a:r>
          </a:p>
          <a:p>
            <a:pPr marL="0" indent="0" algn="ctr">
              <a:buNone/>
            </a:pPr>
            <a:endParaRPr lang="en-US" sz="800" dirty="0" smtClean="0">
              <a:solidFill>
                <a:schemeClr val="tx2"/>
              </a:solidFill>
              <a:latin typeface="times new roman" panose="02020603050405020304" pitchFamily="18" charset="0"/>
            </a:endParaRPr>
          </a:p>
          <a:p>
            <a:pPr marL="0" indent="0" algn="ctr">
              <a:buNone/>
            </a:pPr>
            <a:r>
              <a:rPr lang="en-US" sz="2800" dirty="0">
                <a:latin typeface="times new roman" panose="02020603050405020304" pitchFamily="18" charset="0"/>
              </a:rPr>
              <a:t>T</a:t>
            </a:r>
            <a:r>
              <a:rPr lang="en-US" sz="2800" dirty="0" smtClean="0">
                <a:latin typeface="times new roman" panose="02020603050405020304" pitchFamily="18" charset="0"/>
              </a:rPr>
              <a:t>ips &amp; </a:t>
            </a:r>
            <a:r>
              <a:rPr lang="en-US" sz="2800" dirty="0">
                <a:latin typeface="times new roman" panose="02020603050405020304" pitchFamily="18" charset="0"/>
              </a:rPr>
              <a:t>resources for </a:t>
            </a:r>
            <a:r>
              <a:rPr lang="en-US" sz="2800" dirty="0" smtClean="0">
                <a:latin typeface="times new roman" panose="02020603050405020304" pitchFamily="18" charset="0"/>
              </a:rPr>
              <a:t>transformations</a:t>
            </a:r>
          </a:p>
          <a:p>
            <a:pPr marL="0" indent="0" algn="ctr">
              <a:buNone/>
            </a:pPr>
            <a:endParaRPr lang="en-US" sz="800" dirty="0" smtClean="0">
              <a:latin typeface="times new roman" panose="02020603050405020304" pitchFamily="18" charset="0"/>
            </a:endParaRPr>
          </a:p>
          <a:p>
            <a:pPr marL="0" indent="0" algn="ctr">
              <a:buNone/>
            </a:pPr>
            <a:r>
              <a:rPr lang="en-US" sz="2800" dirty="0" smtClean="0">
                <a:solidFill>
                  <a:schemeClr val="tx2"/>
                </a:solidFill>
                <a:latin typeface="times new roman" panose="02020603050405020304" pitchFamily="18" charset="0"/>
              </a:rPr>
              <a:t>Practical </a:t>
            </a:r>
            <a:r>
              <a:rPr lang="en-US" sz="2800" dirty="0">
                <a:solidFill>
                  <a:schemeClr val="tx2"/>
                </a:solidFill>
                <a:latin typeface="times new roman" panose="02020603050405020304" pitchFamily="18" charset="0"/>
              </a:rPr>
              <a:t>guidance </a:t>
            </a:r>
            <a:r>
              <a:rPr lang="en-US" sz="2800" dirty="0" smtClean="0">
                <a:solidFill>
                  <a:schemeClr val="tx2"/>
                </a:solidFill>
                <a:latin typeface="times new roman" panose="02020603050405020304" pitchFamily="18" charset="0"/>
              </a:rPr>
              <a:t>for working </a:t>
            </a:r>
            <a:r>
              <a:rPr lang="en-US" sz="2800" dirty="0">
                <a:solidFill>
                  <a:schemeClr val="tx2"/>
                </a:solidFill>
                <a:latin typeface="times new roman" panose="02020603050405020304" pitchFamily="18" charset="0"/>
              </a:rPr>
              <a:t>with </a:t>
            </a:r>
            <a:r>
              <a:rPr lang="en-US" sz="2800" dirty="0" err="1">
                <a:solidFill>
                  <a:schemeClr val="tx2"/>
                </a:solidFill>
                <a:latin typeface="times new roman" panose="02020603050405020304" pitchFamily="18" charset="0"/>
              </a:rPr>
              <a:t>geopositonal</a:t>
            </a:r>
            <a:r>
              <a:rPr lang="en-US" sz="2800" dirty="0">
                <a:solidFill>
                  <a:schemeClr val="tx2"/>
                </a:solidFill>
                <a:latin typeface="times new roman" panose="02020603050405020304" pitchFamily="18" charset="0"/>
              </a:rPr>
              <a:t> data in </a:t>
            </a:r>
            <a:r>
              <a:rPr lang="en-US" sz="2800" dirty="0" smtClean="0">
                <a:solidFill>
                  <a:schemeClr val="tx2"/>
                </a:solidFill>
                <a:latin typeface="times new roman" panose="02020603050405020304" pitchFamily="18" charset="0"/>
              </a:rPr>
              <a:t>Alaska</a:t>
            </a:r>
            <a:endParaRPr lang="en-US" sz="2800" dirty="0">
              <a:solidFill>
                <a:schemeClr val="tx2"/>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9857" r="9857"/>
          <a:stretch/>
        </p:blipFill>
        <p:spPr>
          <a:xfrm>
            <a:off x="334477" y="1444238"/>
            <a:ext cx="3584381" cy="475793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928843" y="5900476"/>
            <a:ext cx="990015" cy="307777"/>
          </a:xfrm>
          <a:prstGeom prst="rect">
            <a:avLst/>
          </a:prstGeom>
          <a:noFill/>
        </p:spPr>
        <p:txBody>
          <a:bodyPr wrap="none" rtlCol="0">
            <a:spAutoFit/>
          </a:bodyPr>
          <a:lstStyle/>
          <a:p>
            <a:r>
              <a:rPr lang="en-US" sz="1400" b="1" dirty="0" smtClean="0">
                <a:solidFill>
                  <a:schemeClr val="bg1"/>
                </a:solidFill>
              </a:rPr>
              <a:t>AKPA 1996</a:t>
            </a:r>
            <a:endParaRPr lang="en-US" sz="1400" b="1" dirty="0">
              <a:solidFill>
                <a:schemeClr val="bg1"/>
              </a:solidFill>
            </a:endParaRPr>
          </a:p>
        </p:txBody>
      </p:sp>
    </p:spTree>
    <p:extLst>
      <p:ext uri="{BB962C8B-B14F-4D97-AF65-F5344CB8AC3E}">
        <p14:creationId xmlns:p14="http://schemas.microsoft.com/office/powerpoint/2010/main" val="14137354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Migrating Ellipsoids</a:t>
            </a:r>
            <a:endParaRPr lang="en-US" dirty="0"/>
          </a:p>
        </p:txBody>
      </p:sp>
      <p:sp>
        <p:nvSpPr>
          <p:cNvPr id="7" name="Line 3"/>
          <p:cNvSpPr>
            <a:spLocks noChangeShapeType="1"/>
          </p:cNvSpPr>
          <p:nvPr/>
        </p:nvSpPr>
        <p:spPr bwMode="auto">
          <a:xfrm flipV="1">
            <a:off x="1308100" y="1940583"/>
            <a:ext cx="0" cy="4425950"/>
          </a:xfrm>
          <a:prstGeom prst="line">
            <a:avLst/>
          </a:prstGeom>
          <a:noFill/>
          <a:ln w="28575">
            <a:solidFill>
              <a:srgbClr val="CC0000"/>
            </a:solidFill>
            <a:round/>
            <a:headEnd/>
            <a:tailEnd type="triangle" w="med" len="med"/>
          </a:ln>
        </p:spPr>
        <p:txBody>
          <a:bodyPr wrap="none" anchor="ctr"/>
          <a:lstStyle/>
          <a:p>
            <a:endParaRPr lang="en-US" dirty="0"/>
          </a:p>
        </p:txBody>
      </p:sp>
      <p:sp>
        <p:nvSpPr>
          <p:cNvPr id="8" name="Line 4"/>
          <p:cNvSpPr>
            <a:spLocks noChangeShapeType="1"/>
          </p:cNvSpPr>
          <p:nvPr/>
        </p:nvSpPr>
        <p:spPr bwMode="auto">
          <a:xfrm>
            <a:off x="1054100" y="6077608"/>
            <a:ext cx="5908675" cy="0"/>
          </a:xfrm>
          <a:prstGeom prst="line">
            <a:avLst/>
          </a:prstGeom>
          <a:noFill/>
          <a:ln w="28575">
            <a:solidFill>
              <a:srgbClr val="CC0000"/>
            </a:solidFill>
            <a:round/>
            <a:headEnd/>
            <a:tailEnd type="triangle" w="med" len="med"/>
          </a:ln>
        </p:spPr>
        <p:txBody>
          <a:bodyPr wrap="none" anchor="ctr"/>
          <a:lstStyle/>
          <a:p>
            <a:endParaRPr lang="en-US" dirty="0"/>
          </a:p>
        </p:txBody>
      </p:sp>
      <p:sp>
        <p:nvSpPr>
          <p:cNvPr id="9" name="Arc 5"/>
          <p:cNvSpPr>
            <a:spLocks/>
          </p:cNvSpPr>
          <p:nvPr/>
        </p:nvSpPr>
        <p:spPr bwMode="auto">
          <a:xfrm>
            <a:off x="1308100" y="2229508"/>
            <a:ext cx="5402263"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dirty="0"/>
          </a:p>
        </p:txBody>
      </p:sp>
      <p:sp>
        <p:nvSpPr>
          <p:cNvPr id="10" name="Line 6"/>
          <p:cNvSpPr>
            <a:spLocks noChangeShapeType="1"/>
          </p:cNvSpPr>
          <p:nvPr/>
        </p:nvSpPr>
        <p:spPr bwMode="auto">
          <a:xfrm flipV="1">
            <a:off x="2320925" y="1651658"/>
            <a:ext cx="0" cy="4425950"/>
          </a:xfrm>
          <a:prstGeom prst="line">
            <a:avLst/>
          </a:prstGeom>
          <a:noFill/>
          <a:ln w="28575">
            <a:solidFill>
              <a:srgbClr val="CC0000"/>
            </a:solidFill>
            <a:round/>
            <a:headEnd/>
            <a:tailEnd type="triangle" w="med" len="med"/>
          </a:ln>
        </p:spPr>
        <p:txBody>
          <a:bodyPr wrap="none" anchor="ctr"/>
          <a:lstStyle/>
          <a:p>
            <a:endParaRPr lang="en-US" dirty="0"/>
          </a:p>
        </p:txBody>
      </p:sp>
      <p:sp>
        <p:nvSpPr>
          <p:cNvPr id="11" name="Line 7"/>
          <p:cNvSpPr>
            <a:spLocks noChangeShapeType="1"/>
          </p:cNvSpPr>
          <p:nvPr/>
        </p:nvSpPr>
        <p:spPr bwMode="auto">
          <a:xfrm>
            <a:off x="2066925" y="5790270"/>
            <a:ext cx="5910263" cy="0"/>
          </a:xfrm>
          <a:prstGeom prst="line">
            <a:avLst/>
          </a:prstGeom>
          <a:noFill/>
          <a:ln w="28575">
            <a:solidFill>
              <a:srgbClr val="CC0000"/>
            </a:solidFill>
            <a:round/>
            <a:headEnd/>
            <a:tailEnd type="triangle" w="med" len="med"/>
          </a:ln>
        </p:spPr>
        <p:txBody>
          <a:bodyPr wrap="none" anchor="ctr"/>
          <a:lstStyle/>
          <a:p>
            <a:endParaRPr lang="en-US" dirty="0"/>
          </a:p>
        </p:txBody>
      </p:sp>
      <p:sp>
        <p:nvSpPr>
          <p:cNvPr id="12" name="Arc 8"/>
          <p:cNvSpPr>
            <a:spLocks/>
          </p:cNvSpPr>
          <p:nvPr/>
        </p:nvSpPr>
        <p:spPr bwMode="auto">
          <a:xfrm>
            <a:off x="2346073" y="1914766"/>
            <a:ext cx="5402263" cy="384968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CC0000"/>
            </a:solidFill>
            <a:round/>
            <a:headEnd/>
            <a:tailEnd/>
          </a:ln>
        </p:spPr>
        <p:txBody>
          <a:bodyPr wrap="none" anchor="ctr"/>
          <a:lstStyle/>
          <a:p>
            <a:endParaRPr lang="en-US" dirty="0"/>
          </a:p>
        </p:txBody>
      </p:sp>
      <p:sp>
        <p:nvSpPr>
          <p:cNvPr id="13" name="Line 10"/>
          <p:cNvSpPr>
            <a:spLocks noChangeShapeType="1"/>
          </p:cNvSpPr>
          <p:nvPr/>
        </p:nvSpPr>
        <p:spPr bwMode="auto">
          <a:xfrm flipV="1">
            <a:off x="5438775" y="2058058"/>
            <a:ext cx="1266825" cy="1522413"/>
          </a:xfrm>
          <a:prstGeom prst="line">
            <a:avLst/>
          </a:prstGeom>
          <a:noFill/>
          <a:ln w="28575">
            <a:solidFill>
              <a:srgbClr val="CC0000"/>
            </a:solidFill>
            <a:round/>
            <a:headEnd/>
            <a:tailEnd type="triangle" w="med" len="med"/>
          </a:ln>
        </p:spPr>
        <p:txBody>
          <a:bodyPr wrap="none" anchor="ctr"/>
          <a:lstStyle/>
          <a:p>
            <a:endParaRPr lang="en-US" dirty="0"/>
          </a:p>
        </p:txBody>
      </p:sp>
      <p:sp>
        <p:nvSpPr>
          <p:cNvPr id="14" name="Line 11"/>
          <p:cNvSpPr>
            <a:spLocks noChangeShapeType="1"/>
          </p:cNvSpPr>
          <p:nvPr/>
        </p:nvSpPr>
        <p:spPr bwMode="auto">
          <a:xfrm flipV="1">
            <a:off x="6077146" y="2072145"/>
            <a:ext cx="614363" cy="892178"/>
          </a:xfrm>
          <a:prstGeom prst="line">
            <a:avLst/>
          </a:prstGeom>
          <a:noFill/>
          <a:ln w="28575">
            <a:solidFill>
              <a:srgbClr val="CC0000"/>
            </a:solidFill>
            <a:round/>
            <a:headEnd/>
            <a:tailEnd/>
          </a:ln>
        </p:spPr>
        <p:txBody>
          <a:bodyPr wrap="none" anchor="ctr"/>
          <a:lstStyle/>
          <a:p>
            <a:endParaRPr lang="en-US" dirty="0"/>
          </a:p>
        </p:txBody>
      </p:sp>
      <p:sp>
        <p:nvSpPr>
          <p:cNvPr id="15" name="Freeform 12"/>
          <p:cNvSpPr>
            <a:spLocks/>
          </p:cNvSpPr>
          <p:nvPr/>
        </p:nvSpPr>
        <p:spPr bwMode="auto">
          <a:xfrm>
            <a:off x="5554663" y="3443945"/>
            <a:ext cx="122237" cy="258763"/>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a:solidFill>
              <a:srgbClr val="CC0000"/>
            </a:solidFill>
            <a:round/>
            <a:headEnd/>
            <a:tailEnd/>
          </a:ln>
        </p:spPr>
        <p:txBody>
          <a:bodyPr wrap="none" anchor="ctr"/>
          <a:lstStyle/>
          <a:p>
            <a:endParaRPr lang="en-US" dirty="0"/>
          </a:p>
        </p:txBody>
      </p:sp>
      <p:sp>
        <p:nvSpPr>
          <p:cNvPr id="16" name="Freeform 13"/>
          <p:cNvSpPr>
            <a:spLocks/>
          </p:cNvSpPr>
          <p:nvPr/>
        </p:nvSpPr>
        <p:spPr bwMode="auto">
          <a:xfrm>
            <a:off x="6203324" y="2814082"/>
            <a:ext cx="136525" cy="249238"/>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a:solidFill>
              <a:srgbClr val="CC0000"/>
            </a:solidFill>
            <a:round/>
            <a:headEnd/>
            <a:tailEnd/>
          </a:ln>
        </p:spPr>
        <p:txBody>
          <a:bodyPr wrap="none" anchor="ctr"/>
          <a:lstStyle/>
          <a:p>
            <a:endParaRPr lang="en-US" dirty="0"/>
          </a:p>
        </p:txBody>
      </p:sp>
      <p:sp>
        <p:nvSpPr>
          <p:cNvPr id="17" name="Freeform 14"/>
          <p:cNvSpPr>
            <a:spLocks/>
          </p:cNvSpPr>
          <p:nvPr/>
        </p:nvSpPr>
        <p:spPr bwMode="auto">
          <a:xfrm>
            <a:off x="5449888" y="1804058"/>
            <a:ext cx="1978025" cy="1162050"/>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28575">
            <a:solidFill>
              <a:srgbClr val="996633"/>
            </a:solidFill>
            <a:round/>
            <a:headEnd/>
            <a:tailEnd/>
          </a:ln>
        </p:spPr>
        <p:txBody>
          <a:bodyPr wrap="none" anchor="ctr"/>
          <a:lstStyle/>
          <a:p>
            <a:endParaRPr lang="en-US" dirty="0"/>
          </a:p>
        </p:txBody>
      </p:sp>
      <p:sp>
        <p:nvSpPr>
          <p:cNvPr id="18" name="Oval 15"/>
          <p:cNvSpPr>
            <a:spLocks noChangeArrowheads="1"/>
          </p:cNvSpPr>
          <p:nvPr/>
        </p:nvSpPr>
        <p:spPr bwMode="auto">
          <a:xfrm>
            <a:off x="6681788" y="1972333"/>
            <a:ext cx="84137" cy="112712"/>
          </a:xfrm>
          <a:prstGeom prst="ellipse">
            <a:avLst/>
          </a:prstGeom>
          <a:solidFill>
            <a:schemeClr val="tx1"/>
          </a:solidFill>
          <a:ln w="19050">
            <a:solidFill>
              <a:srgbClr val="CC0000"/>
            </a:solidFill>
            <a:round/>
            <a:headEnd/>
            <a:tailEnd/>
          </a:ln>
        </p:spPr>
        <p:txBody>
          <a:bodyPr wrap="none" anchor="ctr"/>
          <a:lstStyle/>
          <a:p>
            <a:endParaRPr lang="en-US" dirty="0"/>
          </a:p>
        </p:txBody>
      </p:sp>
      <p:sp>
        <p:nvSpPr>
          <p:cNvPr id="19" name="Text Box 16"/>
          <p:cNvSpPr txBox="1">
            <a:spLocks noChangeArrowheads="1"/>
          </p:cNvSpPr>
          <p:nvPr/>
        </p:nvSpPr>
        <p:spPr bwMode="auto">
          <a:xfrm rot="-762773">
            <a:off x="1277938" y="5575958"/>
            <a:ext cx="965200" cy="304800"/>
          </a:xfrm>
          <a:prstGeom prst="rect">
            <a:avLst/>
          </a:prstGeom>
          <a:noFill/>
          <a:ln w="19050">
            <a:noFill/>
            <a:miter lim="800000"/>
            <a:headEnd/>
            <a:tailEnd/>
          </a:ln>
        </p:spPr>
        <p:txBody>
          <a:bodyPr wrap="none" anchor="ctr">
            <a:spAutoFit/>
          </a:bodyPr>
          <a:lstStyle/>
          <a:p>
            <a:pPr algn="ctr" eaLnBrk="0" hangingPunct="0"/>
            <a:r>
              <a:rPr lang="en-US" sz="1400" b="1" dirty="0">
                <a:latin typeface="Times New Roman" pitchFamily="18" charset="0"/>
                <a:cs typeface="Times New Roman" pitchFamily="18" charset="0"/>
              </a:rPr>
              <a:t>2.2 meters</a:t>
            </a:r>
          </a:p>
        </p:txBody>
      </p:sp>
      <p:sp>
        <p:nvSpPr>
          <p:cNvPr id="20" name="Text Box 17"/>
          <p:cNvSpPr txBox="1">
            <a:spLocks noChangeArrowheads="1"/>
          </p:cNvSpPr>
          <p:nvPr/>
        </p:nvSpPr>
        <p:spPr bwMode="auto">
          <a:xfrm>
            <a:off x="1782763" y="6214133"/>
            <a:ext cx="876300" cy="336550"/>
          </a:xfrm>
          <a:prstGeom prst="rect">
            <a:avLst/>
          </a:prstGeom>
          <a:noFill/>
          <a:ln w="19050">
            <a:noFill/>
            <a:miter lim="800000"/>
            <a:headEnd/>
            <a:tailEnd/>
          </a:ln>
        </p:spPr>
        <p:txBody>
          <a:bodyPr wrap="none" anchor="ctr">
            <a:spAutoFit/>
          </a:bodyPr>
          <a:lstStyle/>
          <a:p>
            <a:pPr algn="ctr" eaLnBrk="0" hangingPunct="0"/>
            <a:r>
              <a:rPr lang="en-US" sz="1600" b="1" dirty="0">
                <a:latin typeface="Times New Roman" pitchFamily="18" charset="0"/>
                <a:cs typeface="Times New Roman" pitchFamily="18" charset="0"/>
              </a:rPr>
              <a:t>NAD 83</a:t>
            </a:r>
          </a:p>
        </p:txBody>
      </p:sp>
      <p:sp>
        <p:nvSpPr>
          <p:cNvPr id="21" name="Text Box 18"/>
          <p:cNvSpPr txBox="1">
            <a:spLocks noChangeArrowheads="1"/>
          </p:cNvSpPr>
          <p:nvPr/>
        </p:nvSpPr>
        <p:spPr bwMode="auto">
          <a:xfrm>
            <a:off x="1728788" y="6455433"/>
            <a:ext cx="762000" cy="336550"/>
          </a:xfrm>
          <a:prstGeom prst="rect">
            <a:avLst/>
          </a:prstGeom>
          <a:noFill/>
          <a:ln w="19050">
            <a:noFill/>
            <a:miter lim="800000"/>
            <a:headEnd/>
            <a:tailEnd/>
          </a:ln>
        </p:spPr>
        <p:txBody>
          <a:bodyPr wrap="none" anchor="ctr">
            <a:spAutoFit/>
          </a:bodyPr>
          <a:lstStyle/>
          <a:p>
            <a:pPr algn="ctr" eaLnBrk="0" hangingPunct="0"/>
            <a:r>
              <a:rPr lang="en-US" sz="1600" b="1" dirty="0">
                <a:latin typeface="Times New Roman" pitchFamily="18" charset="0"/>
                <a:cs typeface="Times New Roman" pitchFamily="18" charset="0"/>
              </a:rPr>
              <a:t>Origin</a:t>
            </a:r>
          </a:p>
        </p:txBody>
      </p:sp>
      <p:sp>
        <p:nvSpPr>
          <p:cNvPr id="22" name="Text Box 19"/>
          <p:cNvSpPr txBox="1">
            <a:spLocks noChangeArrowheads="1"/>
          </p:cNvSpPr>
          <p:nvPr/>
        </p:nvSpPr>
        <p:spPr bwMode="auto">
          <a:xfrm>
            <a:off x="2399139" y="5106643"/>
            <a:ext cx="1817998" cy="338554"/>
          </a:xfrm>
          <a:prstGeom prst="rect">
            <a:avLst/>
          </a:prstGeom>
          <a:noFill/>
          <a:ln w="19050">
            <a:noFill/>
            <a:miter lim="800000"/>
            <a:headEnd/>
            <a:tailEnd/>
          </a:ln>
        </p:spPr>
        <p:txBody>
          <a:bodyPr wrap="none" anchor="ctr">
            <a:spAutoFit/>
          </a:bodyPr>
          <a:lstStyle/>
          <a:p>
            <a:pPr algn="ctr" eaLnBrk="0" hangingPunct="0"/>
            <a:r>
              <a:rPr lang="en-US" sz="1600" b="1" dirty="0">
                <a:latin typeface="Times New Roman" pitchFamily="18" charset="0"/>
                <a:cs typeface="Times New Roman" pitchFamily="18" charset="0"/>
              </a:rPr>
              <a:t>ITRF </a:t>
            </a:r>
            <a:r>
              <a:rPr lang="en-US" sz="1600" b="1" dirty="0" smtClean="0">
                <a:latin typeface="Times New Roman" pitchFamily="18" charset="0"/>
                <a:cs typeface="Times New Roman" pitchFamily="18" charset="0"/>
              </a:rPr>
              <a:t>00 ≈ WGS84</a:t>
            </a:r>
            <a:endParaRPr lang="en-US" sz="1600" b="1" dirty="0">
              <a:latin typeface="Times New Roman" pitchFamily="18" charset="0"/>
              <a:cs typeface="Times New Roman" pitchFamily="18" charset="0"/>
            </a:endParaRPr>
          </a:p>
        </p:txBody>
      </p:sp>
      <p:sp>
        <p:nvSpPr>
          <p:cNvPr id="23" name="Text Box 20"/>
          <p:cNvSpPr txBox="1">
            <a:spLocks noChangeArrowheads="1"/>
          </p:cNvSpPr>
          <p:nvPr/>
        </p:nvSpPr>
        <p:spPr bwMode="auto">
          <a:xfrm>
            <a:off x="2643188" y="5380695"/>
            <a:ext cx="762000" cy="336550"/>
          </a:xfrm>
          <a:prstGeom prst="rect">
            <a:avLst/>
          </a:prstGeom>
          <a:noFill/>
          <a:ln w="19050">
            <a:noFill/>
            <a:miter lim="800000"/>
            <a:headEnd/>
            <a:tailEnd/>
          </a:ln>
        </p:spPr>
        <p:txBody>
          <a:bodyPr wrap="none" anchor="ctr">
            <a:spAutoFit/>
          </a:bodyPr>
          <a:lstStyle/>
          <a:p>
            <a:pPr algn="ctr" eaLnBrk="0" hangingPunct="0"/>
            <a:r>
              <a:rPr lang="en-US" sz="1600" b="1" dirty="0">
                <a:latin typeface="Times New Roman" pitchFamily="18" charset="0"/>
                <a:cs typeface="Times New Roman" pitchFamily="18" charset="0"/>
              </a:rPr>
              <a:t>Origin</a:t>
            </a:r>
          </a:p>
        </p:txBody>
      </p:sp>
      <p:sp>
        <p:nvSpPr>
          <p:cNvPr id="24" name="Line 21"/>
          <p:cNvSpPr>
            <a:spLocks noChangeShapeType="1"/>
          </p:cNvSpPr>
          <p:nvPr/>
        </p:nvSpPr>
        <p:spPr bwMode="auto">
          <a:xfrm flipH="1" flipV="1">
            <a:off x="1371600" y="6145870"/>
            <a:ext cx="379412" cy="320675"/>
          </a:xfrm>
          <a:prstGeom prst="line">
            <a:avLst/>
          </a:prstGeom>
          <a:noFill/>
          <a:ln w="19050">
            <a:solidFill>
              <a:srgbClr val="CC0000"/>
            </a:solidFill>
            <a:round/>
            <a:headEnd/>
            <a:tailEnd type="triangle" w="med" len="med"/>
          </a:ln>
        </p:spPr>
        <p:txBody>
          <a:bodyPr wrap="none" anchor="ctr"/>
          <a:lstStyle/>
          <a:p>
            <a:endParaRPr lang="en-US" dirty="0"/>
          </a:p>
        </p:txBody>
      </p:sp>
      <p:sp>
        <p:nvSpPr>
          <p:cNvPr id="25" name="Line 22"/>
          <p:cNvSpPr>
            <a:spLocks noChangeShapeType="1"/>
          </p:cNvSpPr>
          <p:nvPr/>
        </p:nvSpPr>
        <p:spPr bwMode="auto">
          <a:xfrm flipH="1">
            <a:off x="2362200" y="5388633"/>
            <a:ext cx="352425" cy="352425"/>
          </a:xfrm>
          <a:prstGeom prst="line">
            <a:avLst/>
          </a:prstGeom>
          <a:noFill/>
          <a:ln w="19050">
            <a:solidFill>
              <a:srgbClr val="CC0000"/>
            </a:solidFill>
            <a:round/>
            <a:headEnd/>
            <a:tailEnd type="triangle" w="med" len="med"/>
          </a:ln>
        </p:spPr>
        <p:txBody>
          <a:bodyPr wrap="none" anchor="ctr"/>
          <a:lstStyle/>
          <a:p>
            <a:endParaRPr lang="en-US" dirty="0"/>
          </a:p>
        </p:txBody>
      </p:sp>
      <p:sp>
        <p:nvSpPr>
          <p:cNvPr id="26" name="Text Box 24"/>
          <p:cNvSpPr txBox="1">
            <a:spLocks noChangeArrowheads="1"/>
          </p:cNvSpPr>
          <p:nvPr/>
        </p:nvSpPr>
        <p:spPr bwMode="auto">
          <a:xfrm>
            <a:off x="7543800" y="2335870"/>
            <a:ext cx="857927" cy="584775"/>
          </a:xfrm>
          <a:prstGeom prst="rect">
            <a:avLst/>
          </a:prstGeom>
          <a:noFill/>
          <a:ln w="19050">
            <a:noFill/>
            <a:miter lim="800000"/>
            <a:headEnd/>
            <a:tailEnd/>
          </a:ln>
        </p:spPr>
        <p:txBody>
          <a:bodyPr wrap="none" anchor="ctr">
            <a:spAutoFit/>
          </a:bodyPr>
          <a:lstStyle/>
          <a:p>
            <a:pPr algn="ctr" eaLnBrk="0" hangingPunct="0"/>
            <a:r>
              <a:rPr lang="en-US" sz="1600" b="1" dirty="0" smtClean="0">
                <a:latin typeface="Times New Roman" pitchFamily="18" charset="0"/>
                <a:cs typeface="Times New Roman" pitchFamily="18" charset="0"/>
              </a:rPr>
              <a:t>Earth’s</a:t>
            </a:r>
          </a:p>
          <a:p>
            <a:pPr algn="ctr" eaLnBrk="0" hangingPunct="0"/>
            <a:r>
              <a:rPr lang="en-US" sz="1600" b="1" dirty="0" smtClean="0">
                <a:latin typeface="Times New Roman" pitchFamily="18" charset="0"/>
                <a:cs typeface="Times New Roman" pitchFamily="18" charset="0"/>
              </a:rPr>
              <a:t>Surface</a:t>
            </a:r>
            <a:endParaRPr lang="en-US" sz="1600" b="1" dirty="0">
              <a:latin typeface="Times New Roman" pitchFamily="18" charset="0"/>
              <a:cs typeface="Times New Roman" pitchFamily="18" charset="0"/>
            </a:endParaRPr>
          </a:p>
        </p:txBody>
      </p:sp>
      <p:sp>
        <p:nvSpPr>
          <p:cNvPr id="27" name="Text Box 25"/>
          <p:cNvSpPr txBox="1">
            <a:spLocks noChangeArrowheads="1"/>
          </p:cNvSpPr>
          <p:nvPr/>
        </p:nvSpPr>
        <p:spPr bwMode="auto">
          <a:xfrm>
            <a:off x="5105400" y="2716870"/>
            <a:ext cx="490538" cy="396875"/>
          </a:xfrm>
          <a:prstGeom prst="rect">
            <a:avLst/>
          </a:prstGeom>
          <a:noFill/>
          <a:ln w="19050">
            <a:noFill/>
            <a:miter lim="800000"/>
            <a:headEnd/>
            <a:tailEnd/>
          </a:ln>
        </p:spPr>
        <p:txBody>
          <a:bodyPr wrap="none" anchor="ctr">
            <a:spAutoFit/>
          </a:bodyPr>
          <a:lstStyle/>
          <a:p>
            <a:pPr algn="ctr" eaLnBrk="0" hangingPunct="0"/>
            <a:r>
              <a:rPr lang="en-US" sz="2000" b="1" dirty="0">
                <a:latin typeface="Times New Roman" pitchFamily="18" charset="0"/>
                <a:cs typeface="Times New Roman" pitchFamily="18" charset="0"/>
              </a:rPr>
              <a:t>h</a:t>
            </a:r>
            <a:r>
              <a:rPr lang="en-US" sz="2000" b="1" baseline="-25000" dirty="0">
                <a:latin typeface="Times New Roman" pitchFamily="18" charset="0"/>
                <a:cs typeface="Times New Roman" pitchFamily="18" charset="0"/>
              </a:rPr>
              <a:t>83</a:t>
            </a:r>
            <a:endParaRPr lang="en-US" sz="2000" b="1" dirty="0">
              <a:latin typeface="Times New Roman" pitchFamily="18" charset="0"/>
              <a:cs typeface="Times New Roman" pitchFamily="18" charset="0"/>
            </a:endParaRPr>
          </a:p>
        </p:txBody>
      </p:sp>
      <p:sp>
        <p:nvSpPr>
          <p:cNvPr id="28" name="Text Box 26"/>
          <p:cNvSpPr txBox="1">
            <a:spLocks noChangeArrowheads="1"/>
          </p:cNvSpPr>
          <p:nvPr/>
        </p:nvSpPr>
        <p:spPr bwMode="auto">
          <a:xfrm>
            <a:off x="6435725" y="2480333"/>
            <a:ext cx="490538" cy="396875"/>
          </a:xfrm>
          <a:prstGeom prst="rect">
            <a:avLst/>
          </a:prstGeom>
          <a:noFill/>
          <a:ln w="19050">
            <a:noFill/>
            <a:miter lim="800000"/>
            <a:headEnd/>
            <a:tailEnd/>
          </a:ln>
        </p:spPr>
        <p:txBody>
          <a:bodyPr wrap="none" anchor="ctr">
            <a:spAutoFit/>
          </a:bodyPr>
          <a:lstStyle/>
          <a:p>
            <a:pPr algn="ctr" eaLnBrk="0" hangingPunct="0"/>
            <a:r>
              <a:rPr lang="en-US" sz="2000" b="1" dirty="0">
                <a:latin typeface="Times New Roman" pitchFamily="18" charset="0"/>
                <a:cs typeface="Times New Roman" pitchFamily="18" charset="0"/>
              </a:rPr>
              <a:t>h</a:t>
            </a:r>
            <a:r>
              <a:rPr lang="en-US" sz="2000" b="1" baseline="-25000" dirty="0">
                <a:latin typeface="Times New Roman" pitchFamily="18" charset="0"/>
                <a:cs typeface="Times New Roman" pitchFamily="18" charset="0"/>
              </a:rPr>
              <a:t>00</a:t>
            </a:r>
            <a:endParaRPr lang="en-US" sz="2000" b="1" dirty="0">
              <a:latin typeface="Times New Roman" pitchFamily="18" charset="0"/>
              <a:cs typeface="Times New Roman" pitchFamily="18" charset="0"/>
            </a:endParaRPr>
          </a:p>
        </p:txBody>
      </p:sp>
      <p:sp>
        <p:nvSpPr>
          <p:cNvPr id="31" name="TextBox 30"/>
          <p:cNvSpPr txBox="1"/>
          <p:nvPr/>
        </p:nvSpPr>
        <p:spPr>
          <a:xfrm>
            <a:off x="2439378" y="6466545"/>
            <a:ext cx="3822072" cy="369332"/>
          </a:xfrm>
          <a:prstGeom prst="rect">
            <a:avLst/>
          </a:prstGeom>
          <a:noFill/>
        </p:spPr>
        <p:txBody>
          <a:bodyPr wrap="none" rtlCol="0">
            <a:spAutoFit/>
          </a:bodyPr>
          <a:lstStyle/>
          <a:p>
            <a:r>
              <a:rPr lang="en-US" i="1" dirty="0" smtClean="0">
                <a:solidFill>
                  <a:schemeClr val="accent3">
                    <a:lumMod val="75000"/>
                  </a:schemeClr>
                </a:solidFill>
              </a:rPr>
              <a:t>NAD83 </a:t>
            </a:r>
            <a:r>
              <a:rPr lang="en-US" i="1" dirty="0" smtClean="0">
                <a:solidFill>
                  <a:schemeClr val="accent3">
                    <a:lumMod val="75000"/>
                  </a:schemeClr>
                </a:solidFill>
              </a:rPr>
              <a:t>(~static) </a:t>
            </a:r>
            <a:r>
              <a:rPr lang="en-US" i="1" dirty="0" smtClean="0">
                <a:solidFill>
                  <a:schemeClr val="accent3">
                    <a:lumMod val="75000"/>
                  </a:schemeClr>
                </a:solidFill>
              </a:rPr>
              <a:t>is no longer geocentric</a:t>
            </a:r>
            <a:endParaRPr lang="en-US" i="1" dirty="0">
              <a:solidFill>
                <a:schemeClr val="accent3">
                  <a:lumMod val="75000"/>
                </a:schemeClr>
              </a:solidFill>
            </a:endParaRPr>
          </a:p>
        </p:txBody>
      </p:sp>
      <p:sp>
        <p:nvSpPr>
          <p:cNvPr id="32" name="TextBox 31"/>
          <p:cNvSpPr txBox="1"/>
          <p:nvPr/>
        </p:nvSpPr>
        <p:spPr>
          <a:xfrm rot="930184">
            <a:off x="3391300" y="2338310"/>
            <a:ext cx="846707" cy="369332"/>
          </a:xfrm>
          <a:prstGeom prst="rect">
            <a:avLst/>
          </a:prstGeom>
          <a:noFill/>
        </p:spPr>
        <p:txBody>
          <a:bodyPr wrap="none" rtlCol="0">
            <a:spAutoFit/>
          </a:bodyPr>
          <a:lstStyle/>
          <a:p>
            <a:r>
              <a:rPr lang="en-US" dirty="0" smtClean="0"/>
              <a:t>GRS80</a:t>
            </a:r>
            <a:endParaRPr lang="en-US" dirty="0"/>
          </a:p>
        </p:txBody>
      </p:sp>
      <p:sp>
        <p:nvSpPr>
          <p:cNvPr id="33" name="TextBox 32"/>
          <p:cNvSpPr txBox="1"/>
          <p:nvPr/>
        </p:nvSpPr>
        <p:spPr>
          <a:xfrm rot="930184">
            <a:off x="3969312" y="1875233"/>
            <a:ext cx="957506" cy="369332"/>
          </a:xfrm>
          <a:prstGeom prst="rect">
            <a:avLst/>
          </a:prstGeom>
          <a:noFill/>
        </p:spPr>
        <p:txBody>
          <a:bodyPr wrap="none" rtlCol="0">
            <a:spAutoFit/>
          </a:bodyPr>
          <a:lstStyle/>
          <a:p>
            <a:r>
              <a:rPr lang="en-US" dirty="0" smtClean="0"/>
              <a:t>WGS84</a:t>
            </a:r>
            <a:endParaRPr lang="en-US" dirty="0"/>
          </a:p>
        </p:txBody>
      </p:sp>
      <p:sp>
        <p:nvSpPr>
          <p:cNvPr id="34" name="TextBox 33"/>
          <p:cNvSpPr txBox="1"/>
          <p:nvPr/>
        </p:nvSpPr>
        <p:spPr>
          <a:xfrm>
            <a:off x="3525950" y="5386890"/>
            <a:ext cx="1186543" cy="369332"/>
          </a:xfrm>
          <a:prstGeom prst="rect">
            <a:avLst/>
          </a:prstGeom>
          <a:noFill/>
        </p:spPr>
        <p:txBody>
          <a:bodyPr wrap="none" rtlCol="0">
            <a:spAutoFit/>
          </a:bodyPr>
          <a:lstStyle/>
          <a:p>
            <a:r>
              <a:rPr lang="en-US" i="1" dirty="0" smtClean="0">
                <a:solidFill>
                  <a:schemeClr val="accent3">
                    <a:lumMod val="75000"/>
                  </a:schemeClr>
                </a:solidFill>
              </a:rPr>
              <a:t>Geocentric!</a:t>
            </a:r>
            <a:endParaRPr lang="en-US" i="1" dirty="0">
              <a:solidFill>
                <a:schemeClr val="accent3">
                  <a:lumMod val="75000"/>
                </a:schemeClr>
              </a:solidFill>
            </a:endParaRPr>
          </a:p>
        </p:txBody>
      </p:sp>
      <p:cxnSp>
        <p:nvCxnSpPr>
          <p:cNvPr id="4" name="Straight Arrow Connector 3"/>
          <p:cNvCxnSpPr/>
          <p:nvPr/>
        </p:nvCxnSpPr>
        <p:spPr>
          <a:xfrm flipV="1">
            <a:off x="1322814" y="3443945"/>
            <a:ext cx="993348" cy="2501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0536128">
            <a:off x="1289456" y="3228237"/>
            <a:ext cx="1178528" cy="646331"/>
          </a:xfrm>
          <a:prstGeom prst="rect">
            <a:avLst/>
          </a:prstGeom>
          <a:noFill/>
        </p:spPr>
        <p:txBody>
          <a:bodyPr wrap="none" rtlCol="0">
            <a:spAutoFit/>
          </a:bodyPr>
          <a:lstStyle/>
          <a:p>
            <a:r>
              <a:rPr lang="en-US" i="1" dirty="0" smtClean="0">
                <a:solidFill>
                  <a:schemeClr val="accent3">
                    <a:lumMod val="75000"/>
                  </a:schemeClr>
                </a:solidFill>
              </a:rPr>
              <a:t>1-2 cm/yr </a:t>
            </a:r>
          </a:p>
          <a:p>
            <a:pPr algn="ctr"/>
            <a:r>
              <a:rPr lang="en-US" i="1" dirty="0" smtClean="0">
                <a:solidFill>
                  <a:schemeClr val="accent3">
                    <a:lumMod val="75000"/>
                  </a:schemeClr>
                </a:solidFill>
              </a:rPr>
              <a:t>in US</a:t>
            </a:r>
            <a:endParaRPr lang="en-US" i="1" dirty="0">
              <a:solidFill>
                <a:schemeClr val="accent3">
                  <a:lumMod val="75000"/>
                </a:schemeClr>
              </a:solidFill>
            </a:endParaRPr>
          </a:p>
        </p:txBody>
      </p:sp>
    </p:spTree>
    <p:extLst>
      <p:ext uri="{BB962C8B-B14F-4D97-AF65-F5344CB8AC3E}">
        <p14:creationId xmlns:p14="http://schemas.microsoft.com/office/powerpoint/2010/main" val="240932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6"/>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8"/>
                                        </p:tgtEl>
                                        <p:attrNameLst>
                                          <p:attrName>style.visibility</p:attrName>
                                        </p:attrNameLst>
                                      </p:cBhvr>
                                      <p:to>
                                        <p:strVal val="visible"/>
                                      </p:to>
                                    </p:set>
                                  </p:childTnLst>
                                </p:cTn>
                              </p:par>
                            </p:childTnLst>
                          </p:cTn>
                        </p:par>
                        <p:par>
                          <p:cTn id="16" fill="hold">
                            <p:stCondLst>
                              <p:cond delay="2000"/>
                            </p:stCondLst>
                            <p:childTnLst>
                              <p:par>
                                <p:cTn id="17" presetID="22" presetClass="entr" presetSubtype="4"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1" presetClass="entr" presetSubtype="0" fill="hold" grpId="0" nodeType="withEffect">
                                  <p:stCondLst>
                                    <p:cond delay="0"/>
                                  </p:stCondLst>
                                  <p:childTnLst>
                                    <p:set>
                                      <p:cBhvr>
                                        <p:cTn id="21" dur="1" fill="hold">
                                          <p:stCondLst>
                                            <p:cond delay="499"/>
                                          </p:stCondLst>
                                        </p:cTn>
                                        <p:tgtEl>
                                          <p:spTgt spid="1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499"/>
                                          </p:stCondLst>
                                        </p:cTn>
                                        <p:tgtEl>
                                          <p:spTgt spid="27"/>
                                        </p:tgtEl>
                                        <p:attrNameLst>
                                          <p:attrName>style.visibility</p:attrName>
                                        </p:attrNameLst>
                                      </p:cBhvr>
                                      <p:to>
                                        <p:strVal val="visible"/>
                                      </p:to>
                                    </p:se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1" presetClass="entr" presetSubtype="0" fill="hold" grpId="0" nodeType="withEffect">
                                  <p:stCondLst>
                                    <p:cond delay="0"/>
                                  </p:stCondLst>
                                  <p:childTnLst>
                                    <p:set>
                                      <p:cBhvr>
                                        <p:cTn id="29" dur="1" fill="hold">
                                          <p:stCondLst>
                                            <p:cond delay="499"/>
                                          </p:stCondLst>
                                        </p:cTn>
                                        <p:tgtEl>
                                          <p:spTgt spid="1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499"/>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utoUpdateAnimBg="0"/>
      <p:bldP spid="26" grpId="0" autoUpdateAnimBg="0"/>
      <p:bldP spid="27" grpId="0" autoUpdateAnimBg="0"/>
      <p:bldP spid="2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K:\Coastal_PP_Presentations\IMG_1844.JPG"/>
          <p:cNvPicPr>
            <a:picLocks noChangeAspect="1" noChangeArrowheads="1"/>
          </p:cNvPicPr>
          <p:nvPr/>
        </p:nvPicPr>
        <p:blipFill>
          <a:blip r:embed="rId2" cstate="print">
            <a:lum bright="70000" contrast="-70000"/>
          </a:blip>
          <a:srcRect/>
          <a:stretch>
            <a:fillRect/>
          </a:stretch>
        </p:blipFill>
        <p:spPr bwMode="auto">
          <a:xfrm>
            <a:off x="0" y="1"/>
            <a:ext cx="9144000" cy="6858000"/>
          </a:xfrm>
          <a:prstGeom prst="rect">
            <a:avLst/>
          </a:prstGeom>
          <a:noFill/>
        </p:spPr>
      </p:pic>
      <p:sp>
        <p:nvSpPr>
          <p:cNvPr id="7" name="Title 6"/>
          <p:cNvSpPr>
            <a:spLocks noGrp="1"/>
          </p:cNvSpPr>
          <p:nvPr>
            <p:ph type="title"/>
          </p:nvPr>
        </p:nvSpPr>
        <p:spPr/>
        <p:txBody>
          <a:bodyPr/>
          <a:lstStyle/>
          <a:p>
            <a:r>
              <a:rPr lang="en-US" dirty="0" smtClean="0"/>
              <a:t>GNSS: </a:t>
            </a:r>
            <a:br>
              <a:rPr lang="en-US" dirty="0" smtClean="0"/>
            </a:br>
            <a:r>
              <a:rPr lang="en-US" dirty="0" smtClean="0"/>
              <a:t>What TYPE OF POSITIONAL DATA?</a:t>
            </a:r>
            <a:endParaRPr lang="en-US" dirty="0"/>
          </a:p>
        </p:txBody>
      </p:sp>
      <p:sp>
        <p:nvSpPr>
          <p:cNvPr id="8" name="Content Placeholder 7"/>
          <p:cNvSpPr>
            <a:spLocks noGrp="1"/>
          </p:cNvSpPr>
          <p:nvPr>
            <p:ph idx="1"/>
          </p:nvPr>
        </p:nvSpPr>
        <p:spPr>
          <a:xfrm>
            <a:off x="73025" y="2804104"/>
            <a:ext cx="9070975" cy="2421081"/>
          </a:xfrm>
        </p:spPr>
        <p:txBody>
          <a:bodyPr>
            <a:noAutofit/>
          </a:bodyPr>
          <a:lstStyle/>
          <a:p>
            <a:r>
              <a:rPr lang="en-US" sz="2400" dirty="0" smtClean="0"/>
              <a:t>Autonomous GNSS:</a:t>
            </a:r>
          </a:p>
          <a:p>
            <a:pPr lvl="1">
              <a:buFont typeface="Wingdings" panose="05000000000000000000" pitchFamily="2" charset="2"/>
              <a:buChar char="§"/>
            </a:pPr>
            <a:r>
              <a:rPr lang="en-US" sz="2400" u="sng" dirty="0" smtClean="0"/>
              <a:t>All</a:t>
            </a:r>
            <a:r>
              <a:rPr lang="en-US" sz="2400" dirty="0" smtClean="0"/>
              <a:t> </a:t>
            </a:r>
            <a:r>
              <a:rPr lang="en-US" sz="2400" dirty="0" smtClean="0">
                <a:sym typeface="Wingdings" panose="05000000000000000000" pitchFamily="2" charset="2"/>
              </a:rPr>
              <a:t>native GNSS data are collected with reference to </a:t>
            </a:r>
            <a:r>
              <a:rPr lang="en-US" sz="2400" u="sng" dirty="0" smtClean="0">
                <a:sym typeface="Wingdings" panose="05000000000000000000" pitchFamily="2" charset="2"/>
              </a:rPr>
              <a:t>IGS </a:t>
            </a:r>
            <a:endParaRPr lang="en-US" sz="2400" u="sng" dirty="0" smtClean="0">
              <a:sym typeface="Wingdings" panose="05000000000000000000" pitchFamily="2" charset="2"/>
            </a:endParaRPr>
          </a:p>
          <a:p>
            <a:pPr lvl="1">
              <a:buFont typeface="Wingdings" panose="05000000000000000000" pitchFamily="2" charset="2"/>
              <a:buChar char="§"/>
            </a:pPr>
            <a:r>
              <a:rPr lang="en-US" sz="2400" dirty="0" smtClean="0">
                <a:sym typeface="Wingdings" panose="05000000000000000000" pitchFamily="2" charset="2"/>
              </a:rPr>
              <a:t>Data may be </a:t>
            </a:r>
            <a:r>
              <a:rPr lang="en-US" sz="2400" u="sng" dirty="0" smtClean="0">
                <a:sym typeface="Wingdings" panose="05000000000000000000" pitchFamily="2" charset="2"/>
              </a:rPr>
              <a:t>transformed</a:t>
            </a:r>
            <a:r>
              <a:rPr lang="en-US" sz="2400" dirty="0" smtClean="0">
                <a:sym typeface="Wingdings" panose="05000000000000000000" pitchFamily="2" charset="2"/>
              </a:rPr>
              <a:t> to a different reference frame</a:t>
            </a:r>
          </a:p>
          <a:p>
            <a:r>
              <a:rPr lang="en-US" sz="2400" dirty="0" smtClean="0"/>
              <a:t>Augmented GNSS (NDGPS, RTK, RTNs):</a:t>
            </a:r>
          </a:p>
          <a:p>
            <a:pPr lvl="1">
              <a:buFont typeface="Wingdings" panose="05000000000000000000" pitchFamily="2" charset="2"/>
              <a:buChar char="§"/>
            </a:pPr>
            <a:r>
              <a:rPr lang="en-US" sz="2400" dirty="0" smtClean="0">
                <a:sym typeface="Wingdings" panose="05000000000000000000" pitchFamily="2" charset="2"/>
              </a:rPr>
              <a:t>Datum will correspond to that of your control [e.g. NAD83(2011)]</a:t>
            </a:r>
          </a:p>
          <a:p>
            <a:pPr marL="457200" lvl="1" indent="0">
              <a:buNone/>
            </a:pPr>
            <a:endParaRPr lang="en-US" sz="2400" dirty="0" smtClean="0">
              <a:sym typeface="Wingdings" panose="05000000000000000000" pitchFamily="2" charset="2"/>
            </a:endParaRPr>
          </a:p>
          <a:p>
            <a:pPr marL="57150" indent="0">
              <a:buNone/>
            </a:pPr>
            <a:r>
              <a:rPr lang="en-US" sz="2800" dirty="0" smtClean="0">
                <a:sym typeface="Wingdings" panose="05000000000000000000" pitchFamily="2" charset="2"/>
              </a:rPr>
              <a:t>            Heights are relative to the ellipsoid </a:t>
            </a:r>
          </a:p>
          <a:p>
            <a:pPr marL="128016" lvl="1" indent="0">
              <a:buNone/>
            </a:pPr>
            <a:endParaRPr lang="en-US" sz="2400" dirty="0"/>
          </a:p>
          <a:p>
            <a:endParaRPr lang="en-US" sz="2400" dirty="0"/>
          </a:p>
        </p:txBody>
      </p:sp>
      <p:sp>
        <p:nvSpPr>
          <p:cNvPr id="12" name="Freeform 5"/>
          <p:cNvSpPr>
            <a:spLocks/>
          </p:cNvSpPr>
          <p:nvPr/>
        </p:nvSpPr>
        <p:spPr bwMode="auto">
          <a:xfrm>
            <a:off x="-19050" y="6502400"/>
            <a:ext cx="9163050" cy="204788"/>
          </a:xfrm>
          <a:custGeom>
            <a:avLst/>
            <a:gdLst>
              <a:gd name="T0" fmla="*/ 0 w 9162661"/>
              <a:gd name="T1" fmla="*/ 166308 h 205588"/>
              <a:gd name="T2" fmla="*/ 4479264 w 9162661"/>
              <a:gd name="T3" fmla="*/ 311 h 205588"/>
              <a:gd name="T4" fmla="*/ 9163828 w 9162661"/>
              <a:gd name="T5" fmla="*/ 203197 h 205588"/>
              <a:gd name="T6" fmla="*/ 0 60000 65536"/>
              <a:gd name="T7" fmla="*/ 0 60000 65536"/>
              <a:gd name="T8" fmla="*/ 0 60000 65536"/>
            </a:gdLst>
            <a:ahLst/>
            <a:cxnLst>
              <a:cxn ang="T6">
                <a:pos x="T0" y="T1"/>
              </a:cxn>
              <a:cxn ang="T7">
                <a:pos x="T2" y="T3"/>
              </a:cxn>
              <a:cxn ang="T8">
                <a:pos x="T4" y="T5"/>
              </a:cxn>
            </a:cxnLst>
            <a:rect l="0" t="0" r="r" b="b"/>
            <a:pathLst>
              <a:path w="9162661" h="205588">
                <a:moveTo>
                  <a:pt x="0" y="168265"/>
                </a:moveTo>
                <a:cubicBezTo>
                  <a:pt x="1475792" y="81179"/>
                  <a:pt x="2951584" y="-5906"/>
                  <a:pt x="4478694" y="314"/>
                </a:cubicBezTo>
                <a:cubicBezTo>
                  <a:pt x="6005804" y="6534"/>
                  <a:pt x="7584232" y="106061"/>
                  <a:pt x="9162661" y="205588"/>
                </a:cubicBezTo>
              </a:path>
            </a:pathLst>
          </a:custGeom>
          <a:noFill/>
          <a:ln w="28575" cap="flat" cmpd="sng" algn="ctr">
            <a:solidFill>
              <a:srgbClr val="00206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a:endParaRPr lang="en-US" smtClean="0">
              <a:solidFill>
                <a:srgbClr val="000000"/>
              </a:solidFill>
              <a:latin typeface="Verdana" panose="020B0604030504040204" pitchFamily="34" charset="0"/>
              <a:ea typeface="+mn-ea"/>
              <a:cs typeface="Arial" panose="020B0604020202020204" pitchFamily="34" charset="0"/>
            </a:endParaRPr>
          </a:p>
        </p:txBody>
      </p:sp>
      <p:cxnSp>
        <p:nvCxnSpPr>
          <p:cNvPr id="13" name="Straight Connector 12"/>
          <p:cNvCxnSpPr/>
          <p:nvPr/>
        </p:nvCxnSpPr>
        <p:spPr bwMode="auto">
          <a:xfrm>
            <a:off x="6769100" y="5710237"/>
            <a:ext cx="457200" cy="0"/>
          </a:xfrm>
          <a:prstGeom prst="line">
            <a:avLst/>
          </a:prstGeom>
          <a:noFill/>
          <a:ln w="28575" cap="flat" cmpd="sng" algn="ctr">
            <a:solidFill>
              <a:srgbClr val="2D2D8A"/>
            </a:solidFill>
            <a:prstDash val="solid"/>
            <a:headEnd type="none" w="med" len="med"/>
            <a:tailEnd type="none" w="med" len="med"/>
          </a:ln>
          <a:effectLst/>
        </p:spPr>
      </p:cxnSp>
      <p:cxnSp>
        <p:nvCxnSpPr>
          <p:cNvPr id="14" name="Straight Connector 13"/>
          <p:cNvCxnSpPr/>
          <p:nvPr/>
        </p:nvCxnSpPr>
        <p:spPr bwMode="auto">
          <a:xfrm>
            <a:off x="6997700" y="5699124"/>
            <a:ext cx="0" cy="886620"/>
          </a:xfrm>
          <a:prstGeom prst="line">
            <a:avLst/>
          </a:prstGeom>
          <a:noFill/>
          <a:ln w="28575" cap="flat" cmpd="sng" algn="ctr">
            <a:solidFill>
              <a:srgbClr val="2D2D8A"/>
            </a:solidFill>
            <a:prstDash val="solid"/>
            <a:headEnd type="none" w="med" len="med"/>
            <a:tailEnd type="none" w="med" len="med"/>
          </a:ln>
          <a:effectLst/>
        </p:spPr>
      </p:cxnSp>
      <p:sp>
        <p:nvSpPr>
          <p:cNvPr id="15" name="TextBox 14"/>
          <p:cNvSpPr txBox="1"/>
          <p:nvPr/>
        </p:nvSpPr>
        <p:spPr>
          <a:xfrm>
            <a:off x="-36513" y="6254750"/>
            <a:ext cx="1476376" cy="369888"/>
          </a:xfrm>
          <a:prstGeom prst="rect">
            <a:avLst/>
          </a:prstGeom>
          <a:noFill/>
        </p:spPr>
        <p:txBody>
          <a:bodyPr wrap="none">
            <a:spAutoFit/>
          </a:bodyPr>
          <a:lstStyle/>
          <a:p>
            <a:pPr defTabSz="914400">
              <a:defRPr/>
            </a:pPr>
            <a:r>
              <a:rPr lang="en-US" dirty="0">
                <a:solidFill>
                  <a:srgbClr val="2D2D8A">
                    <a:lumMod val="50000"/>
                  </a:srgbClr>
                </a:solidFill>
                <a:latin typeface="Tw Cen MT Condensed" panose="020B0606020104020203" pitchFamily="34" charset="0"/>
                <a:ea typeface="+mn-ea"/>
                <a:cs typeface="Arial" charset="0"/>
              </a:rPr>
              <a:t>Reference Ellipsoid</a:t>
            </a:r>
          </a:p>
        </p:txBody>
      </p:sp>
    </p:spTree>
    <p:extLst>
      <p:ext uri="{BB962C8B-B14F-4D97-AF65-F5344CB8AC3E}">
        <p14:creationId xmlns:p14="http://schemas.microsoft.com/office/powerpoint/2010/main" val="512640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38931" y="861242"/>
            <a:ext cx="8466138" cy="55879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04114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‘Societally-Relevant’ Elevations</a:t>
            </a:r>
            <a:endParaRPr lang="en-US" dirty="0"/>
          </a:p>
        </p:txBody>
      </p:sp>
      <p:pic>
        <p:nvPicPr>
          <p:cNvPr id="6" name="Picture 4" descr="http://kotisivu.dnainternet.net/adslfor/Earth%20gravity.jpg"/>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4424356" y="1206500"/>
            <a:ext cx="2125138" cy="2125138"/>
          </a:xfrm>
          <a:prstGeom prst="rect">
            <a:avLst/>
          </a:prstGeom>
          <a:noFill/>
        </p:spPr>
      </p:pic>
      <p:sp>
        <p:nvSpPr>
          <p:cNvPr id="7" name="Content Placeholder 4"/>
          <p:cNvSpPr>
            <a:spLocks noGrp="1"/>
          </p:cNvSpPr>
          <p:nvPr>
            <p:ph sz="half" idx="2"/>
          </p:nvPr>
        </p:nvSpPr>
        <p:spPr>
          <a:xfrm>
            <a:off x="847898" y="3217170"/>
            <a:ext cx="7625889" cy="3341572"/>
          </a:xfrm>
        </p:spPr>
        <p:txBody>
          <a:bodyPr>
            <a:normAutofit fontScale="70000" lnSpcReduction="20000"/>
          </a:bodyPr>
          <a:lstStyle/>
          <a:p>
            <a:pPr marL="0" indent="0">
              <a:buNone/>
            </a:pPr>
            <a:r>
              <a:rPr lang="en-US" b="1" dirty="0" smtClean="0"/>
              <a:t>Old source:</a:t>
            </a:r>
          </a:p>
          <a:p>
            <a:r>
              <a:rPr lang="en-US" dirty="0" smtClean="0"/>
              <a:t>We got a ‘geoid’ by connecting observations at tide gauges to get a surface which most closely ‘fits’ the </a:t>
            </a:r>
            <a:r>
              <a:rPr lang="en-US" i="1" u="sng" dirty="0" smtClean="0"/>
              <a:t>national</a:t>
            </a:r>
            <a:r>
              <a:rPr lang="en-US" dirty="0" smtClean="0"/>
              <a:t> mean sea level in a least squares sense.</a:t>
            </a:r>
          </a:p>
          <a:p>
            <a:endParaRPr lang="en-US" dirty="0"/>
          </a:p>
          <a:p>
            <a:pPr marL="0" indent="0">
              <a:buNone/>
            </a:pPr>
            <a:r>
              <a:rPr lang="en-US" b="1" dirty="0" smtClean="0"/>
              <a:t>New source:</a:t>
            </a:r>
          </a:p>
          <a:p>
            <a:r>
              <a:rPr lang="en-US" dirty="0" smtClean="0"/>
              <a:t>We can measure gravity to map an equipotential surface that is a best fit to the </a:t>
            </a:r>
            <a:r>
              <a:rPr lang="en-US" i="1" u="sng" dirty="0" smtClean="0"/>
              <a:t>global</a:t>
            </a:r>
            <a:r>
              <a:rPr lang="en-US" dirty="0" smtClean="0"/>
              <a:t> mean sea level. </a:t>
            </a:r>
          </a:p>
          <a:p>
            <a:r>
              <a:rPr lang="en-US" dirty="0" smtClean="0"/>
              <a:t>But… for a geoid that can be combined with the ellipsoid to obtain heights that correspond to a </a:t>
            </a:r>
            <a:r>
              <a:rPr lang="en-US" i="1" u="sng" dirty="0" smtClean="0"/>
              <a:t>regional/national</a:t>
            </a:r>
            <a:r>
              <a:rPr lang="en-US" dirty="0" smtClean="0"/>
              <a:t> vertical datum we make adjustments.	</a:t>
            </a:r>
            <a:endParaRPr lang="en-US" dirty="0"/>
          </a:p>
        </p:txBody>
      </p:sp>
      <p:sp>
        <p:nvSpPr>
          <p:cNvPr id="8" name="TextBox 7"/>
          <p:cNvSpPr txBox="1"/>
          <p:nvPr/>
        </p:nvSpPr>
        <p:spPr>
          <a:xfrm>
            <a:off x="6251620" y="2649969"/>
            <a:ext cx="805029" cy="276999"/>
          </a:xfrm>
          <a:prstGeom prst="rect">
            <a:avLst/>
          </a:prstGeom>
          <a:noFill/>
        </p:spPr>
        <p:txBody>
          <a:bodyPr wrap="none" rtlCol="0">
            <a:spAutoFit/>
          </a:bodyPr>
          <a:lstStyle/>
          <a:p>
            <a:r>
              <a:rPr lang="en-US" sz="1200" i="1" dirty="0" smtClean="0"/>
              <a:t>Geoid12A</a:t>
            </a:r>
            <a:endParaRPr lang="en-US" sz="1200" i="1" dirty="0"/>
          </a:p>
        </p:txBody>
      </p:sp>
      <p:sp>
        <p:nvSpPr>
          <p:cNvPr id="3" name="TextBox 2"/>
          <p:cNvSpPr txBox="1"/>
          <p:nvPr/>
        </p:nvSpPr>
        <p:spPr>
          <a:xfrm>
            <a:off x="1320801" y="1625600"/>
            <a:ext cx="2768600" cy="1200329"/>
          </a:xfrm>
          <a:prstGeom prst="rect">
            <a:avLst/>
          </a:prstGeom>
          <a:noFill/>
        </p:spPr>
        <p:txBody>
          <a:bodyPr wrap="square" rtlCol="0">
            <a:spAutoFit/>
          </a:bodyPr>
          <a:lstStyle/>
          <a:p>
            <a:pPr algn="ctr"/>
            <a:r>
              <a:rPr lang="en-US" i="1" dirty="0" smtClean="0"/>
              <a:t>Geoids are vertical ‘translation’ surfaces that approximate an idealized global sea surface</a:t>
            </a:r>
            <a:endParaRPr lang="en-US" i="1" dirty="0"/>
          </a:p>
        </p:txBody>
      </p:sp>
    </p:spTree>
    <p:extLst>
      <p:ext uri="{BB962C8B-B14F-4D97-AF65-F5344CB8AC3E}">
        <p14:creationId xmlns:p14="http://schemas.microsoft.com/office/powerpoint/2010/main" val="2695380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Image result for outline of the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5362" y="5683486"/>
            <a:ext cx="1413163" cy="900200"/>
          </a:xfrm>
          <a:prstGeom prst="rect">
            <a:avLst/>
          </a:prstGeom>
          <a:noFill/>
          <a:extLst>
            <a:ext uri="{909E8E84-426E-40DD-AFC4-6F175D3DCCD1}">
              <a14:hiddenFill xmlns:a14="http://schemas.microsoft.com/office/drawing/2010/main">
                <a:solidFill>
                  <a:srgbClr val="FFFFFF"/>
                </a:solidFill>
              </a14:hiddenFill>
            </a:ext>
          </a:extLst>
        </p:spPr>
      </p:pic>
      <p:sp>
        <p:nvSpPr>
          <p:cNvPr id="37" name="Title 6"/>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400" b="0" i="0" u="none" strike="noStrike" kern="1200" cap="all" spc="100" normalizeH="0" baseline="0" noProof="0" smtClean="0">
                <a:ln>
                  <a:noFill/>
                </a:ln>
                <a:solidFill>
                  <a:sysClr val="windowText" lastClr="000000">
                    <a:lumMod val="95000"/>
                    <a:lumOff val="5000"/>
                  </a:sysClr>
                </a:solidFill>
                <a:effectLst/>
                <a:uLnTx/>
                <a:uFillTx/>
                <a:latin typeface="Tw Cen MT Condensed" panose="020B0606020104020203"/>
                <a:ea typeface="+mj-ea"/>
                <a:cs typeface="+mj-cs"/>
              </a:rPr>
              <a:t>Breaking down orthometric heights</a:t>
            </a:r>
            <a:endParaRPr kumimoji="0" lang="en-US" sz="4400" b="0" i="0" u="none" strike="noStrike" kern="1200" cap="all" spc="100" normalizeH="0" baseline="0" noProof="0" dirty="0">
              <a:ln>
                <a:noFill/>
              </a:ln>
              <a:solidFill>
                <a:sysClr val="windowText" lastClr="000000">
                  <a:lumMod val="95000"/>
                  <a:lumOff val="5000"/>
                </a:sysClr>
              </a:solidFill>
              <a:effectLst/>
              <a:uLnTx/>
              <a:uFillTx/>
              <a:latin typeface="Tw Cen MT Condensed" panose="020B0606020104020203"/>
              <a:ea typeface="+mj-ea"/>
              <a:cs typeface="+mj-cs"/>
            </a:endParaRPr>
          </a:p>
        </p:txBody>
      </p:sp>
      <p:pic>
        <p:nvPicPr>
          <p:cNvPr id="38" name="Picture 4" descr="http://1.bp.blogspot.com/-fnJk7PM8RWc/UptXfKaAqmI/AAAAAAAAN-c/Q3OUh2tZcHM/s1600/geoid.gif"/>
          <p:cNvPicPr>
            <a:picLocks noChangeAspect="1" noChangeArrowheads="1"/>
          </p:cNvPicPr>
          <p:nvPr/>
        </p:nvPicPr>
        <p:blipFill>
          <a:blip r:embed="rId3">
            <a:clrChange>
              <a:clrFrom>
                <a:srgbClr val="EEEE85"/>
              </a:clrFrom>
              <a:clrTo>
                <a:srgbClr val="EEEE85">
                  <a:alpha val="0"/>
                </a:srgbClr>
              </a:clrTo>
            </a:clrChange>
            <a:extLst>
              <a:ext uri="{28A0092B-C50C-407E-A947-70E740481C1C}">
                <a14:useLocalDpi xmlns:a14="http://schemas.microsoft.com/office/drawing/2010/main" val="0"/>
              </a:ext>
            </a:extLst>
          </a:blip>
          <a:srcRect/>
          <a:stretch>
            <a:fillRect/>
          </a:stretch>
        </p:blipFill>
        <p:spPr bwMode="auto">
          <a:xfrm>
            <a:off x="1" y="2256282"/>
            <a:ext cx="9299864" cy="418206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3750278" y="6557576"/>
            <a:ext cx="6096000" cy="276999"/>
          </a:xfrm>
          <a:prstGeom prst="rect">
            <a:avLst/>
          </a:prstGeom>
        </p:spPr>
        <p:txBody>
          <a:bodyPr>
            <a:spAutoFit/>
          </a:bodyPr>
          <a:lstStyle/>
          <a:p>
            <a:pPr fontAlgn="auto">
              <a:spcBef>
                <a:spcPts val="0"/>
              </a:spcBef>
              <a:spcAft>
                <a:spcPts val="0"/>
              </a:spcAft>
            </a:pPr>
            <a:r>
              <a:rPr lang="en-US" sz="1200" dirty="0">
                <a:solidFill>
                  <a:prstClr val="black"/>
                </a:solidFill>
                <a:latin typeface="Tw Cen MT" panose="020B0602020104020603"/>
                <a:ea typeface="+mn-ea"/>
                <a:cs typeface="+mn-cs"/>
              </a:rPr>
              <a:t>http://neverwildenough.blogspot.com/2013/12/cartography-and-visualisation-i.html</a:t>
            </a:r>
          </a:p>
        </p:txBody>
      </p:sp>
      <p:sp>
        <p:nvSpPr>
          <p:cNvPr id="40" name="Rectangle 39"/>
          <p:cNvSpPr/>
          <p:nvPr/>
        </p:nvSpPr>
        <p:spPr>
          <a:xfrm>
            <a:off x="2266950" y="2779568"/>
            <a:ext cx="5224895" cy="218209"/>
          </a:xfrm>
          <a:prstGeom prst="rect">
            <a:avLst/>
          </a:prstGeom>
          <a:solidFill>
            <a:sysClr val="window" lastClr="FFFFFF"/>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Tw Cen MT" panose="020B0602020104020603"/>
              <a:ea typeface="+mn-ea"/>
              <a:cs typeface="+mn-cs"/>
            </a:endParaRPr>
          </a:p>
        </p:txBody>
      </p:sp>
      <p:sp>
        <p:nvSpPr>
          <p:cNvPr id="41" name="Rectangle 40"/>
          <p:cNvSpPr/>
          <p:nvPr/>
        </p:nvSpPr>
        <p:spPr>
          <a:xfrm>
            <a:off x="3834245" y="966355"/>
            <a:ext cx="4177146" cy="613063"/>
          </a:xfrm>
          <a:prstGeom prst="rect">
            <a:avLst/>
          </a:prstGeom>
          <a:noFill/>
          <a:ln w="15875" cap="flat" cmpd="sng" algn="ctr">
            <a:solidFill>
              <a:srgbClr val="1CADE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Tw Cen MT" panose="020B0602020104020603"/>
              <a:ea typeface="+mn-ea"/>
              <a:cs typeface="+mn-cs"/>
            </a:endParaRPr>
          </a:p>
        </p:txBody>
      </p:sp>
      <p:sp>
        <p:nvSpPr>
          <p:cNvPr id="42" name="Down Arrow 41"/>
          <p:cNvSpPr/>
          <p:nvPr/>
        </p:nvSpPr>
        <p:spPr>
          <a:xfrm>
            <a:off x="4301839" y="432679"/>
            <a:ext cx="3480954" cy="533676"/>
          </a:xfrm>
          <a:prstGeom prst="downArrow">
            <a:avLst/>
          </a:prstGeom>
          <a:noFill/>
          <a:ln w="15875" cap="flat" cmpd="sng" algn="ctr">
            <a:solidFill>
              <a:srgbClr val="1CADE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Tw Cen MT" panose="020B0602020104020603"/>
              <a:ea typeface="+mn-ea"/>
              <a:cs typeface="+mn-cs"/>
            </a:endParaRPr>
          </a:p>
        </p:txBody>
      </p:sp>
      <p:sp>
        <p:nvSpPr>
          <p:cNvPr id="43" name="TextBox 42"/>
          <p:cNvSpPr txBox="1"/>
          <p:nvPr/>
        </p:nvSpPr>
        <p:spPr>
          <a:xfrm>
            <a:off x="5235362" y="432679"/>
            <a:ext cx="1603516"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Tw Cen MT" panose="020B0602020104020603"/>
                <a:ea typeface="+mn-ea"/>
                <a:cs typeface="+mn-cs"/>
              </a:rPr>
              <a:t>a</a:t>
            </a:r>
            <a:r>
              <a:rPr lang="en-US" dirty="0" smtClean="0">
                <a:solidFill>
                  <a:prstClr val="black"/>
                </a:solidFill>
                <a:latin typeface="Tw Cen MT" panose="020B0602020104020603"/>
                <a:ea typeface="+mn-ea"/>
                <a:cs typeface="+mn-cs"/>
              </a:rPr>
              <a:t>ka ‘Elevations’</a:t>
            </a:r>
            <a:endParaRPr lang="en-US" dirty="0">
              <a:solidFill>
                <a:prstClr val="black"/>
              </a:solidFill>
              <a:latin typeface="Tw Cen MT" panose="020B0602020104020603"/>
              <a:ea typeface="+mn-ea"/>
              <a:cs typeface="+mn-cs"/>
            </a:endParaRPr>
          </a:p>
        </p:txBody>
      </p:sp>
      <p:pic>
        <p:nvPicPr>
          <p:cNvPr id="44" name="Picture 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61359" y="5013100"/>
            <a:ext cx="1397243" cy="982249"/>
          </a:xfrm>
          <a:prstGeom prst="rect">
            <a:avLst/>
          </a:prstGeom>
          <a:noFill/>
          <a:ln w="9525">
            <a:noFill/>
            <a:miter lim="800000"/>
            <a:headEnd/>
            <a:tailEnd/>
          </a:ln>
        </p:spPr>
      </p:pic>
      <p:cxnSp>
        <p:nvCxnSpPr>
          <p:cNvPr id="45" name="Straight Arrow Connector 44"/>
          <p:cNvCxnSpPr/>
          <p:nvPr/>
        </p:nvCxnSpPr>
        <p:spPr>
          <a:xfrm flipH="1">
            <a:off x="3308465" y="2133254"/>
            <a:ext cx="99753" cy="415636"/>
          </a:xfrm>
          <a:prstGeom prst="straightConnector1">
            <a:avLst/>
          </a:prstGeom>
          <a:noFill/>
          <a:ln w="9525" cap="flat" cmpd="sng" algn="ctr">
            <a:solidFill>
              <a:srgbClr val="1CADE4"/>
            </a:solidFill>
            <a:prstDash val="solid"/>
            <a:tailEnd type="triangle"/>
          </a:ln>
          <a:effectLst/>
        </p:spPr>
      </p:cxnSp>
      <p:sp>
        <p:nvSpPr>
          <p:cNvPr id="46" name="TextBox 45"/>
          <p:cNvSpPr txBox="1"/>
          <p:nvPr/>
        </p:nvSpPr>
        <p:spPr>
          <a:xfrm>
            <a:off x="3393336" y="1915212"/>
            <a:ext cx="1081899" cy="369332"/>
          </a:xfrm>
          <a:prstGeom prst="rect">
            <a:avLst/>
          </a:prstGeom>
          <a:noFill/>
        </p:spPr>
        <p:txBody>
          <a:bodyPr wrap="none" rtlCol="0">
            <a:spAutoFit/>
          </a:bodyPr>
          <a:lstStyle/>
          <a:p>
            <a:pPr fontAlgn="auto">
              <a:spcBef>
                <a:spcPts val="0"/>
              </a:spcBef>
              <a:spcAft>
                <a:spcPts val="0"/>
              </a:spcAft>
            </a:pPr>
            <a:r>
              <a:rPr lang="en-US" dirty="0" smtClean="0">
                <a:solidFill>
                  <a:srgbClr val="1CADE4"/>
                </a:solidFill>
                <a:latin typeface="Tw Cen MT" panose="020B0602020104020603"/>
                <a:ea typeface="+mn-ea"/>
                <a:cs typeface="+mn-cs"/>
              </a:rPr>
              <a:t>Not exact</a:t>
            </a:r>
            <a:endParaRPr lang="en-US" dirty="0">
              <a:solidFill>
                <a:srgbClr val="1CADE4"/>
              </a:solidFill>
              <a:latin typeface="Tw Cen MT" panose="020B0602020104020603"/>
              <a:ea typeface="+mn-ea"/>
              <a:cs typeface="+mn-cs"/>
            </a:endParaRPr>
          </a:p>
        </p:txBody>
      </p:sp>
    </p:spTree>
    <p:extLst>
      <p:ext uri="{BB962C8B-B14F-4D97-AF65-F5344CB8AC3E}">
        <p14:creationId xmlns:p14="http://schemas.microsoft.com/office/powerpoint/2010/main" val="41508654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Freeform 104"/>
          <p:cNvSpPr/>
          <p:nvPr/>
        </p:nvSpPr>
        <p:spPr>
          <a:xfrm>
            <a:off x="7755178" y="3446791"/>
            <a:ext cx="1468921" cy="1254947"/>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427117 w 7449640"/>
              <a:gd name="connsiteY0" fmla="*/ 0 h 2868656"/>
              <a:gd name="connsiteX1" fmla="*/ 65167 w 7449640"/>
              <a:gd name="connsiteY1" fmla="*/ 929020 h 2868656"/>
              <a:gd name="connsiteX2" fmla="*/ 2046367 w 7449640"/>
              <a:gd name="connsiteY2" fmla="*/ 1233820 h 2868656"/>
              <a:gd name="connsiteX3" fmla="*/ 3916731 w 7449640"/>
              <a:gd name="connsiteY3" fmla="*/ 2065092 h 2868656"/>
              <a:gd name="connsiteX4" fmla="*/ 6410549 w 7449640"/>
              <a:gd name="connsiteY4" fmla="*/ 2300620 h 2868656"/>
              <a:gd name="connsiteX5" fmla="*/ 7449640 w 7449640"/>
              <a:gd name="connsiteY5" fmla="*/ 2868656 h 2868656"/>
              <a:gd name="connsiteX0" fmla="*/ 573082 w 7430505"/>
              <a:gd name="connsiteY0" fmla="*/ 0 h 2603728"/>
              <a:gd name="connsiteX1" fmla="*/ 46032 w 7430505"/>
              <a:gd name="connsiteY1" fmla="*/ 664092 h 2603728"/>
              <a:gd name="connsiteX2" fmla="*/ 2027232 w 7430505"/>
              <a:gd name="connsiteY2" fmla="*/ 968892 h 2603728"/>
              <a:gd name="connsiteX3" fmla="*/ 3897596 w 7430505"/>
              <a:gd name="connsiteY3" fmla="*/ 1800164 h 2603728"/>
              <a:gd name="connsiteX4" fmla="*/ 6391414 w 7430505"/>
              <a:gd name="connsiteY4" fmla="*/ 2035692 h 2603728"/>
              <a:gd name="connsiteX5" fmla="*/ 7430505 w 7430505"/>
              <a:gd name="connsiteY5" fmla="*/ 2603728 h 2603728"/>
              <a:gd name="connsiteX0" fmla="*/ 573373 w 7430796"/>
              <a:gd name="connsiteY0" fmla="*/ 0 h 2603728"/>
              <a:gd name="connsiteX1" fmla="*/ 46323 w 7430796"/>
              <a:gd name="connsiteY1" fmla="*/ 664092 h 2603728"/>
              <a:gd name="connsiteX2" fmla="*/ 2027523 w 7430796"/>
              <a:gd name="connsiteY2" fmla="*/ 968892 h 2603728"/>
              <a:gd name="connsiteX3" fmla="*/ 3897887 w 7430796"/>
              <a:gd name="connsiteY3" fmla="*/ 1800164 h 2603728"/>
              <a:gd name="connsiteX4" fmla="*/ 6391705 w 7430796"/>
              <a:gd name="connsiteY4" fmla="*/ 2035692 h 2603728"/>
              <a:gd name="connsiteX5" fmla="*/ 7430796 w 7430796"/>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894113 w 7427022"/>
              <a:gd name="connsiteY3" fmla="*/ 1800164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75231 w 7427022"/>
              <a:gd name="connsiteY4" fmla="*/ 1960821 h 2603728"/>
              <a:gd name="connsiteX5" fmla="*/ 7427022 w 7427022"/>
              <a:gd name="connsiteY5" fmla="*/ 2603728 h 2603728"/>
              <a:gd name="connsiteX0" fmla="*/ 569599 w 7433372"/>
              <a:gd name="connsiteY0" fmla="*/ 0 h 2482783"/>
              <a:gd name="connsiteX1" fmla="*/ 42549 w 7433372"/>
              <a:gd name="connsiteY1" fmla="*/ 664092 h 2482783"/>
              <a:gd name="connsiteX2" fmla="*/ 2023749 w 7433372"/>
              <a:gd name="connsiteY2" fmla="*/ 968892 h 2482783"/>
              <a:gd name="connsiteX3" fmla="*/ 3925864 w 7433372"/>
              <a:gd name="connsiteY3" fmla="*/ 1742571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25865 w 7433372"/>
              <a:gd name="connsiteY3" fmla="*/ 1729407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457781 w 7433372"/>
              <a:gd name="connsiteY4" fmla="*/ 1957942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87931 w 7433372"/>
              <a:gd name="connsiteY4" fmla="*/ 1949303 h 2482783"/>
              <a:gd name="connsiteX5" fmla="*/ 7433372 w 7433372"/>
              <a:gd name="connsiteY5" fmla="*/ 2482783 h 2482783"/>
              <a:gd name="connsiteX0" fmla="*/ 576260 w 7440033"/>
              <a:gd name="connsiteY0" fmla="*/ 0 h 2482783"/>
              <a:gd name="connsiteX1" fmla="*/ 49210 w 7440033"/>
              <a:gd name="connsiteY1" fmla="*/ 664092 h 2482783"/>
              <a:gd name="connsiteX2" fmla="*/ 2087560 w 7440033"/>
              <a:gd name="connsiteY2" fmla="*/ 974651 h 2482783"/>
              <a:gd name="connsiteX3" fmla="*/ 3973802 w 7440033"/>
              <a:gd name="connsiteY3" fmla="*/ 1720768 h 2482783"/>
              <a:gd name="connsiteX4" fmla="*/ 6394592 w 7440033"/>
              <a:gd name="connsiteY4" fmla="*/ 1949303 h 2482783"/>
              <a:gd name="connsiteX5" fmla="*/ 7440033 w 7440033"/>
              <a:gd name="connsiteY5" fmla="*/ 2482783 h 2482783"/>
              <a:gd name="connsiteX0" fmla="*/ 0 w 6863773"/>
              <a:gd name="connsiteY0" fmla="*/ 0 h 2482783"/>
              <a:gd name="connsiteX1" fmla="*/ 511175 w 6863773"/>
              <a:gd name="connsiteY1" fmla="*/ 1487672 h 2482783"/>
              <a:gd name="connsiteX2" fmla="*/ 1511300 w 6863773"/>
              <a:gd name="connsiteY2" fmla="*/ 974651 h 2482783"/>
              <a:gd name="connsiteX3" fmla="*/ 3397542 w 6863773"/>
              <a:gd name="connsiteY3" fmla="*/ 1720768 h 2482783"/>
              <a:gd name="connsiteX4" fmla="*/ 5818332 w 6863773"/>
              <a:gd name="connsiteY4" fmla="*/ 1949303 h 2482783"/>
              <a:gd name="connsiteX5" fmla="*/ 6863773 w 6863773"/>
              <a:gd name="connsiteY5" fmla="*/ 2482783 h 2482783"/>
              <a:gd name="connsiteX0" fmla="*/ 0 w 7721023"/>
              <a:gd name="connsiteY0" fmla="*/ 0 h 1754231"/>
              <a:gd name="connsiteX1" fmla="*/ 1368425 w 7721023"/>
              <a:gd name="connsiteY1" fmla="*/ 759120 h 1754231"/>
              <a:gd name="connsiteX2" fmla="*/ 2368550 w 7721023"/>
              <a:gd name="connsiteY2" fmla="*/ 246099 h 1754231"/>
              <a:gd name="connsiteX3" fmla="*/ 4254792 w 7721023"/>
              <a:gd name="connsiteY3" fmla="*/ 992216 h 1754231"/>
              <a:gd name="connsiteX4" fmla="*/ 6675582 w 7721023"/>
              <a:gd name="connsiteY4" fmla="*/ 1220751 h 1754231"/>
              <a:gd name="connsiteX5" fmla="*/ 7721023 w 7721023"/>
              <a:gd name="connsiteY5" fmla="*/ 1754231 h 1754231"/>
              <a:gd name="connsiteX0" fmla="*/ 0 w 7721023"/>
              <a:gd name="connsiteY0" fmla="*/ 0 h 1754231"/>
              <a:gd name="connsiteX1" fmla="*/ 903279 w 7721023"/>
              <a:gd name="connsiteY1" fmla="*/ 914747 h 1754231"/>
              <a:gd name="connsiteX2" fmla="*/ 1368425 w 7721023"/>
              <a:gd name="connsiteY2" fmla="*/ 759120 h 1754231"/>
              <a:gd name="connsiteX3" fmla="*/ 2368550 w 7721023"/>
              <a:gd name="connsiteY3" fmla="*/ 246099 h 1754231"/>
              <a:gd name="connsiteX4" fmla="*/ 4254792 w 7721023"/>
              <a:gd name="connsiteY4" fmla="*/ 992216 h 1754231"/>
              <a:gd name="connsiteX5" fmla="*/ 6675582 w 7721023"/>
              <a:gd name="connsiteY5" fmla="*/ 1220751 h 1754231"/>
              <a:gd name="connsiteX6" fmla="*/ 7721023 w 7721023"/>
              <a:gd name="connsiteY6" fmla="*/ 1754231 h 1754231"/>
              <a:gd name="connsiteX0" fmla="*/ 0 w 7714673"/>
              <a:gd name="connsiteY0" fmla="*/ 663410 h 1510551"/>
              <a:gd name="connsiteX1" fmla="*/ 896929 w 7714673"/>
              <a:gd name="connsiteY1" fmla="*/ 671067 h 1510551"/>
              <a:gd name="connsiteX2" fmla="*/ 1362075 w 7714673"/>
              <a:gd name="connsiteY2" fmla="*/ 515440 h 1510551"/>
              <a:gd name="connsiteX3" fmla="*/ 2362200 w 7714673"/>
              <a:gd name="connsiteY3" fmla="*/ 2419 h 1510551"/>
              <a:gd name="connsiteX4" fmla="*/ 4248442 w 7714673"/>
              <a:gd name="connsiteY4" fmla="*/ 748536 h 1510551"/>
              <a:gd name="connsiteX5" fmla="*/ 6669232 w 7714673"/>
              <a:gd name="connsiteY5" fmla="*/ 977071 h 1510551"/>
              <a:gd name="connsiteX6" fmla="*/ 7714673 w 7714673"/>
              <a:gd name="connsiteY6" fmla="*/ 1510551 h 1510551"/>
              <a:gd name="connsiteX0" fmla="*/ 0 w 7714673"/>
              <a:gd name="connsiteY0" fmla="*/ 663404 h 1510545"/>
              <a:gd name="connsiteX1" fmla="*/ 1362075 w 7714673"/>
              <a:gd name="connsiteY1" fmla="*/ 515434 h 1510545"/>
              <a:gd name="connsiteX2" fmla="*/ 2362200 w 7714673"/>
              <a:gd name="connsiteY2" fmla="*/ 2413 h 1510545"/>
              <a:gd name="connsiteX3" fmla="*/ 4248442 w 7714673"/>
              <a:gd name="connsiteY3" fmla="*/ 748530 h 1510545"/>
              <a:gd name="connsiteX4" fmla="*/ 6669232 w 7714673"/>
              <a:gd name="connsiteY4" fmla="*/ 977065 h 1510545"/>
              <a:gd name="connsiteX5" fmla="*/ 7714673 w 7714673"/>
              <a:gd name="connsiteY5" fmla="*/ 1510545 h 1510545"/>
              <a:gd name="connsiteX0" fmla="*/ 0 w 7397173"/>
              <a:gd name="connsiteY0" fmla="*/ 1260120 h 1511173"/>
              <a:gd name="connsiteX1" fmla="*/ 1044575 w 7397173"/>
              <a:gd name="connsiteY1" fmla="*/ 516062 h 1511173"/>
              <a:gd name="connsiteX2" fmla="*/ 2044700 w 7397173"/>
              <a:gd name="connsiteY2" fmla="*/ 3041 h 1511173"/>
              <a:gd name="connsiteX3" fmla="*/ 3930942 w 7397173"/>
              <a:gd name="connsiteY3" fmla="*/ 749158 h 1511173"/>
              <a:gd name="connsiteX4" fmla="*/ 6351732 w 7397173"/>
              <a:gd name="connsiteY4" fmla="*/ 977693 h 1511173"/>
              <a:gd name="connsiteX5" fmla="*/ 7397173 w 7397173"/>
              <a:gd name="connsiteY5" fmla="*/ 1511173 h 1511173"/>
              <a:gd name="connsiteX0" fmla="*/ 137 w 7397310"/>
              <a:gd name="connsiteY0" fmla="*/ 1260120 h 1511173"/>
              <a:gd name="connsiteX1" fmla="*/ 1044712 w 7397310"/>
              <a:gd name="connsiteY1" fmla="*/ 516062 h 1511173"/>
              <a:gd name="connsiteX2" fmla="*/ 2044837 w 7397310"/>
              <a:gd name="connsiteY2" fmla="*/ 3041 h 1511173"/>
              <a:gd name="connsiteX3" fmla="*/ 3931079 w 7397310"/>
              <a:gd name="connsiteY3" fmla="*/ 749158 h 1511173"/>
              <a:gd name="connsiteX4" fmla="*/ 6351869 w 7397310"/>
              <a:gd name="connsiteY4" fmla="*/ 977693 h 1511173"/>
              <a:gd name="connsiteX5" fmla="*/ 7397310 w 7397310"/>
              <a:gd name="connsiteY5" fmla="*/ 1511173 h 1511173"/>
              <a:gd name="connsiteX0" fmla="*/ 139 w 7390962"/>
              <a:gd name="connsiteY0" fmla="*/ 1312024 h 1511243"/>
              <a:gd name="connsiteX1" fmla="*/ 1038364 w 7390962"/>
              <a:gd name="connsiteY1" fmla="*/ 516132 h 1511243"/>
              <a:gd name="connsiteX2" fmla="*/ 2038489 w 7390962"/>
              <a:gd name="connsiteY2" fmla="*/ 3111 h 1511243"/>
              <a:gd name="connsiteX3" fmla="*/ 3924731 w 7390962"/>
              <a:gd name="connsiteY3" fmla="*/ 749228 h 1511243"/>
              <a:gd name="connsiteX4" fmla="*/ 6345521 w 7390962"/>
              <a:gd name="connsiteY4" fmla="*/ 977763 h 1511243"/>
              <a:gd name="connsiteX5" fmla="*/ 7390962 w 7390962"/>
              <a:gd name="connsiteY5" fmla="*/ 1511243 h 1511243"/>
              <a:gd name="connsiteX0" fmla="*/ 116 w 7390939"/>
              <a:gd name="connsiteY0" fmla="*/ 1308915 h 1508134"/>
              <a:gd name="connsiteX1" fmla="*/ 1181216 w 7390939"/>
              <a:gd name="connsiteY1" fmla="*/ 752034 h 1508134"/>
              <a:gd name="connsiteX2" fmla="*/ 2038466 w 7390939"/>
              <a:gd name="connsiteY2" fmla="*/ 2 h 1508134"/>
              <a:gd name="connsiteX3" fmla="*/ 3924708 w 7390939"/>
              <a:gd name="connsiteY3" fmla="*/ 746119 h 1508134"/>
              <a:gd name="connsiteX4" fmla="*/ 6345498 w 7390939"/>
              <a:gd name="connsiteY4" fmla="*/ 974654 h 1508134"/>
              <a:gd name="connsiteX5" fmla="*/ 7390939 w 7390939"/>
              <a:gd name="connsiteY5" fmla="*/ 1508134 h 1508134"/>
              <a:gd name="connsiteX0" fmla="*/ 116 w 7390939"/>
              <a:gd name="connsiteY0" fmla="*/ 1245563 h 1444782"/>
              <a:gd name="connsiteX1" fmla="*/ 1181216 w 7390939"/>
              <a:gd name="connsiteY1" fmla="*/ 688682 h 1444782"/>
              <a:gd name="connsiteX2" fmla="*/ 2082916 w 7390939"/>
              <a:gd name="connsiteY2" fmla="*/ 2 h 1444782"/>
              <a:gd name="connsiteX3" fmla="*/ 3924708 w 7390939"/>
              <a:gd name="connsiteY3" fmla="*/ 682767 h 1444782"/>
              <a:gd name="connsiteX4" fmla="*/ 6345498 w 7390939"/>
              <a:gd name="connsiteY4" fmla="*/ 911302 h 1444782"/>
              <a:gd name="connsiteX5" fmla="*/ 7390939 w 7390939"/>
              <a:gd name="connsiteY5" fmla="*/ 1444782 h 1444782"/>
              <a:gd name="connsiteX0" fmla="*/ 0 w 6209723"/>
              <a:gd name="connsiteY0" fmla="*/ 688682 h 1444782"/>
              <a:gd name="connsiteX1" fmla="*/ 901700 w 6209723"/>
              <a:gd name="connsiteY1" fmla="*/ 2 h 1444782"/>
              <a:gd name="connsiteX2" fmla="*/ 2743492 w 6209723"/>
              <a:gd name="connsiteY2" fmla="*/ 682767 h 1444782"/>
              <a:gd name="connsiteX3" fmla="*/ 5164282 w 6209723"/>
              <a:gd name="connsiteY3" fmla="*/ 911302 h 1444782"/>
              <a:gd name="connsiteX4" fmla="*/ 6209723 w 6209723"/>
              <a:gd name="connsiteY4" fmla="*/ 1444782 h 1444782"/>
              <a:gd name="connsiteX0" fmla="*/ 0 w 6209723"/>
              <a:gd name="connsiteY0" fmla="*/ 636945 h 1444879"/>
              <a:gd name="connsiteX1" fmla="*/ 901700 w 6209723"/>
              <a:gd name="connsiteY1" fmla="*/ 99 h 1444879"/>
              <a:gd name="connsiteX2" fmla="*/ 2743492 w 6209723"/>
              <a:gd name="connsiteY2" fmla="*/ 682864 h 1444879"/>
              <a:gd name="connsiteX3" fmla="*/ 5164282 w 6209723"/>
              <a:gd name="connsiteY3" fmla="*/ 911399 h 1444879"/>
              <a:gd name="connsiteX4" fmla="*/ 6209723 w 6209723"/>
              <a:gd name="connsiteY4" fmla="*/ 1444879 h 1444879"/>
              <a:gd name="connsiteX0" fmla="*/ 0 w 6209723"/>
              <a:gd name="connsiteY0" fmla="*/ 636989 h 1444923"/>
              <a:gd name="connsiteX1" fmla="*/ 901700 w 6209723"/>
              <a:gd name="connsiteY1" fmla="*/ 143 h 1444923"/>
              <a:gd name="connsiteX2" fmla="*/ 2743492 w 6209723"/>
              <a:gd name="connsiteY2" fmla="*/ 682908 h 1444923"/>
              <a:gd name="connsiteX3" fmla="*/ 5164282 w 6209723"/>
              <a:gd name="connsiteY3" fmla="*/ 911443 h 1444923"/>
              <a:gd name="connsiteX4" fmla="*/ 6209723 w 6209723"/>
              <a:gd name="connsiteY4" fmla="*/ 1444923 h 1444923"/>
              <a:gd name="connsiteX0" fmla="*/ 0 w 6247823"/>
              <a:gd name="connsiteY0" fmla="*/ 636989 h 1475160"/>
              <a:gd name="connsiteX1" fmla="*/ 901700 w 6247823"/>
              <a:gd name="connsiteY1" fmla="*/ 143 h 1475160"/>
              <a:gd name="connsiteX2" fmla="*/ 2743492 w 6247823"/>
              <a:gd name="connsiteY2" fmla="*/ 682908 h 1475160"/>
              <a:gd name="connsiteX3" fmla="*/ 5164282 w 6247823"/>
              <a:gd name="connsiteY3" fmla="*/ 911443 h 1475160"/>
              <a:gd name="connsiteX4" fmla="*/ 6247823 w 6247823"/>
              <a:gd name="connsiteY4" fmla="*/ 1475160 h 147516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6031923"/>
              <a:gd name="connsiteY0" fmla="*/ 0 h 1310877"/>
              <a:gd name="connsiteX1" fmla="*/ 1841792 w 6031923"/>
              <a:gd name="connsiteY1" fmla="*/ 682765 h 1310877"/>
              <a:gd name="connsiteX2" fmla="*/ 4262582 w 6031923"/>
              <a:gd name="connsiteY2" fmla="*/ 911300 h 1310877"/>
              <a:gd name="connsiteX3" fmla="*/ 6031923 w 6031923"/>
              <a:gd name="connsiteY3" fmla="*/ 1310877 h 1310877"/>
              <a:gd name="connsiteX0" fmla="*/ 0 w 4190131"/>
              <a:gd name="connsiteY0" fmla="*/ 0 h 628112"/>
              <a:gd name="connsiteX1" fmla="*/ 2420790 w 4190131"/>
              <a:gd name="connsiteY1" fmla="*/ 228535 h 628112"/>
              <a:gd name="connsiteX2" fmla="*/ 4190131 w 4190131"/>
              <a:gd name="connsiteY2" fmla="*/ 628112 h 628112"/>
              <a:gd name="connsiteX0" fmla="*/ 0 w 1769341"/>
              <a:gd name="connsiteY0" fmla="*/ 0 h 399577"/>
              <a:gd name="connsiteX1" fmla="*/ 1769341 w 1769341"/>
              <a:gd name="connsiteY1" fmla="*/ 399577 h 399577"/>
              <a:gd name="connsiteX0" fmla="*/ 0 w 1769341"/>
              <a:gd name="connsiteY0" fmla="*/ 0 h 399577"/>
              <a:gd name="connsiteX1" fmla="*/ 1642735 w 1769341"/>
              <a:gd name="connsiteY1" fmla="*/ 324524 h 399577"/>
              <a:gd name="connsiteX2" fmla="*/ 1769341 w 1769341"/>
              <a:gd name="connsiteY2" fmla="*/ 399577 h 399577"/>
              <a:gd name="connsiteX0" fmla="*/ 0 w 1769341"/>
              <a:gd name="connsiteY0" fmla="*/ 0 h 399577"/>
              <a:gd name="connsiteX1" fmla="*/ 1769341 w 1769341"/>
              <a:gd name="connsiteY1" fmla="*/ 399577 h 399577"/>
              <a:gd name="connsiteX0" fmla="*/ 0 w 1769341"/>
              <a:gd name="connsiteY0" fmla="*/ 0 h 399577"/>
              <a:gd name="connsiteX1" fmla="*/ 1117742 w 1769341"/>
              <a:gd name="connsiteY1" fmla="*/ 217116 h 399577"/>
              <a:gd name="connsiteX2" fmla="*/ 1769341 w 1769341"/>
              <a:gd name="connsiteY2" fmla="*/ 399577 h 399577"/>
              <a:gd name="connsiteX0" fmla="*/ 0 w 1302616"/>
              <a:gd name="connsiteY0" fmla="*/ 0 h 779691"/>
              <a:gd name="connsiteX1" fmla="*/ 651017 w 1302616"/>
              <a:gd name="connsiteY1" fmla="*/ 597230 h 779691"/>
              <a:gd name="connsiteX2" fmla="*/ 1302616 w 1302616"/>
              <a:gd name="connsiteY2" fmla="*/ 779691 h 779691"/>
              <a:gd name="connsiteX0" fmla="*/ 60915 w 1363531"/>
              <a:gd name="connsiteY0" fmla="*/ 0 h 779691"/>
              <a:gd name="connsiteX1" fmla="*/ 711932 w 1363531"/>
              <a:gd name="connsiteY1" fmla="*/ 597230 h 779691"/>
              <a:gd name="connsiteX2" fmla="*/ 1363531 w 1363531"/>
              <a:gd name="connsiteY2" fmla="*/ 779691 h 779691"/>
              <a:gd name="connsiteX0" fmla="*/ 64681 w 1324434"/>
              <a:gd name="connsiteY0" fmla="*/ 0 h 1138208"/>
              <a:gd name="connsiteX1" fmla="*/ 672835 w 1324434"/>
              <a:gd name="connsiteY1" fmla="*/ 955747 h 1138208"/>
              <a:gd name="connsiteX2" fmla="*/ 1324434 w 1324434"/>
              <a:gd name="connsiteY2" fmla="*/ 1138208 h 1138208"/>
              <a:gd name="connsiteX0" fmla="*/ 209168 w 1468921"/>
              <a:gd name="connsiteY0" fmla="*/ 0 h 1138208"/>
              <a:gd name="connsiteX1" fmla="*/ 817322 w 1468921"/>
              <a:gd name="connsiteY1" fmla="*/ 955747 h 1138208"/>
              <a:gd name="connsiteX2" fmla="*/ 1468921 w 1468921"/>
              <a:gd name="connsiteY2" fmla="*/ 1138208 h 1138208"/>
            </a:gdLst>
            <a:ahLst/>
            <a:cxnLst>
              <a:cxn ang="0">
                <a:pos x="connsiteX0" y="connsiteY0"/>
              </a:cxn>
              <a:cxn ang="0">
                <a:pos x="connsiteX1" y="connsiteY1"/>
              </a:cxn>
              <a:cxn ang="0">
                <a:pos x="connsiteX2" y="connsiteY2"/>
              </a:cxn>
            </a:cxnLst>
            <a:rect l="l" t="t" r="r" b="b"/>
            <a:pathLst>
              <a:path w="1468921" h="1138208">
                <a:moveTo>
                  <a:pt x="209168" y="0"/>
                </a:moveTo>
                <a:cubicBezTo>
                  <a:pt x="-386627" y="410731"/>
                  <a:pt x="441566" y="873296"/>
                  <a:pt x="817322" y="955747"/>
                </a:cubicBezTo>
                <a:lnTo>
                  <a:pt x="1468921" y="1138208"/>
                </a:lnTo>
              </a:path>
            </a:pathLst>
          </a:custGeom>
          <a:noFill/>
          <a:ln w="38100">
            <a:solidFill>
              <a:srgbClr val="1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Arc 22"/>
          <p:cNvSpPr/>
          <p:nvPr/>
        </p:nvSpPr>
        <p:spPr>
          <a:xfrm rot="5159277">
            <a:off x="2317242" y="1880343"/>
            <a:ext cx="850521" cy="1825166"/>
          </a:xfrm>
          <a:prstGeom prst="arc">
            <a:avLst>
              <a:gd name="adj1" fmla="val 17440673"/>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Arc 23"/>
          <p:cNvSpPr/>
          <p:nvPr/>
        </p:nvSpPr>
        <p:spPr>
          <a:xfrm rot="5159277">
            <a:off x="2317241" y="1779367"/>
            <a:ext cx="850521" cy="1825166"/>
          </a:xfrm>
          <a:prstGeom prst="arc">
            <a:avLst>
              <a:gd name="adj1" fmla="val 17440673"/>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7" name="Freeform 76"/>
          <p:cNvSpPr/>
          <p:nvPr/>
        </p:nvSpPr>
        <p:spPr>
          <a:xfrm>
            <a:off x="1043987" y="2199088"/>
            <a:ext cx="8161925" cy="2580874"/>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427117 w 7449640"/>
              <a:gd name="connsiteY0" fmla="*/ 0 h 2868656"/>
              <a:gd name="connsiteX1" fmla="*/ 65167 w 7449640"/>
              <a:gd name="connsiteY1" fmla="*/ 929020 h 2868656"/>
              <a:gd name="connsiteX2" fmla="*/ 2046367 w 7449640"/>
              <a:gd name="connsiteY2" fmla="*/ 1233820 h 2868656"/>
              <a:gd name="connsiteX3" fmla="*/ 3916731 w 7449640"/>
              <a:gd name="connsiteY3" fmla="*/ 2065092 h 2868656"/>
              <a:gd name="connsiteX4" fmla="*/ 6410549 w 7449640"/>
              <a:gd name="connsiteY4" fmla="*/ 2300620 h 2868656"/>
              <a:gd name="connsiteX5" fmla="*/ 7449640 w 7449640"/>
              <a:gd name="connsiteY5" fmla="*/ 2868656 h 2868656"/>
              <a:gd name="connsiteX0" fmla="*/ 573082 w 7430505"/>
              <a:gd name="connsiteY0" fmla="*/ 0 h 2603728"/>
              <a:gd name="connsiteX1" fmla="*/ 46032 w 7430505"/>
              <a:gd name="connsiteY1" fmla="*/ 664092 h 2603728"/>
              <a:gd name="connsiteX2" fmla="*/ 2027232 w 7430505"/>
              <a:gd name="connsiteY2" fmla="*/ 968892 h 2603728"/>
              <a:gd name="connsiteX3" fmla="*/ 3897596 w 7430505"/>
              <a:gd name="connsiteY3" fmla="*/ 1800164 h 2603728"/>
              <a:gd name="connsiteX4" fmla="*/ 6391414 w 7430505"/>
              <a:gd name="connsiteY4" fmla="*/ 2035692 h 2603728"/>
              <a:gd name="connsiteX5" fmla="*/ 7430505 w 7430505"/>
              <a:gd name="connsiteY5" fmla="*/ 2603728 h 2603728"/>
              <a:gd name="connsiteX0" fmla="*/ 573373 w 7430796"/>
              <a:gd name="connsiteY0" fmla="*/ 0 h 2603728"/>
              <a:gd name="connsiteX1" fmla="*/ 46323 w 7430796"/>
              <a:gd name="connsiteY1" fmla="*/ 664092 h 2603728"/>
              <a:gd name="connsiteX2" fmla="*/ 2027523 w 7430796"/>
              <a:gd name="connsiteY2" fmla="*/ 968892 h 2603728"/>
              <a:gd name="connsiteX3" fmla="*/ 3897887 w 7430796"/>
              <a:gd name="connsiteY3" fmla="*/ 1800164 h 2603728"/>
              <a:gd name="connsiteX4" fmla="*/ 6391705 w 7430796"/>
              <a:gd name="connsiteY4" fmla="*/ 2035692 h 2603728"/>
              <a:gd name="connsiteX5" fmla="*/ 7430796 w 7430796"/>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894113 w 7427022"/>
              <a:gd name="connsiteY3" fmla="*/ 1800164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75231 w 7427022"/>
              <a:gd name="connsiteY4" fmla="*/ 1960821 h 2603728"/>
              <a:gd name="connsiteX5" fmla="*/ 7427022 w 7427022"/>
              <a:gd name="connsiteY5" fmla="*/ 2603728 h 2603728"/>
              <a:gd name="connsiteX0" fmla="*/ 569599 w 7433372"/>
              <a:gd name="connsiteY0" fmla="*/ 0 h 2482783"/>
              <a:gd name="connsiteX1" fmla="*/ 42549 w 7433372"/>
              <a:gd name="connsiteY1" fmla="*/ 664092 h 2482783"/>
              <a:gd name="connsiteX2" fmla="*/ 2023749 w 7433372"/>
              <a:gd name="connsiteY2" fmla="*/ 968892 h 2482783"/>
              <a:gd name="connsiteX3" fmla="*/ 3925864 w 7433372"/>
              <a:gd name="connsiteY3" fmla="*/ 1742571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25865 w 7433372"/>
              <a:gd name="connsiteY3" fmla="*/ 1729407 h 2482783"/>
              <a:gd name="connsiteX4" fmla="*/ 6375231 w 7433372"/>
              <a:gd name="connsiteY4" fmla="*/ 1960821 h 2482783"/>
              <a:gd name="connsiteX5" fmla="*/ 7433372 w 7433372"/>
              <a:gd name="connsiteY5" fmla="*/ 2482783 h 2482783"/>
              <a:gd name="connsiteX0" fmla="*/ 569599 w 7485759"/>
              <a:gd name="connsiteY0" fmla="*/ 0 h 2517339"/>
              <a:gd name="connsiteX1" fmla="*/ 42549 w 7485759"/>
              <a:gd name="connsiteY1" fmla="*/ 664092 h 2517339"/>
              <a:gd name="connsiteX2" fmla="*/ 2023749 w 7485759"/>
              <a:gd name="connsiteY2" fmla="*/ 968892 h 2517339"/>
              <a:gd name="connsiteX3" fmla="*/ 3925865 w 7485759"/>
              <a:gd name="connsiteY3" fmla="*/ 1729407 h 2517339"/>
              <a:gd name="connsiteX4" fmla="*/ 6375231 w 7485759"/>
              <a:gd name="connsiteY4" fmla="*/ 1960821 h 2517339"/>
              <a:gd name="connsiteX5" fmla="*/ 7485759 w 7485759"/>
              <a:gd name="connsiteY5" fmla="*/ 2517339 h 2517339"/>
              <a:gd name="connsiteX0" fmla="*/ 569599 w 8099349"/>
              <a:gd name="connsiteY0" fmla="*/ 0 h 2314831"/>
              <a:gd name="connsiteX1" fmla="*/ 42549 w 8099349"/>
              <a:gd name="connsiteY1" fmla="*/ 664092 h 2314831"/>
              <a:gd name="connsiteX2" fmla="*/ 2023749 w 8099349"/>
              <a:gd name="connsiteY2" fmla="*/ 968892 h 2314831"/>
              <a:gd name="connsiteX3" fmla="*/ 3925865 w 8099349"/>
              <a:gd name="connsiteY3" fmla="*/ 1729407 h 2314831"/>
              <a:gd name="connsiteX4" fmla="*/ 6375231 w 8099349"/>
              <a:gd name="connsiteY4" fmla="*/ 1960821 h 2314831"/>
              <a:gd name="connsiteX5" fmla="*/ 8099349 w 8099349"/>
              <a:gd name="connsiteY5" fmla="*/ 2314831 h 2314831"/>
              <a:gd name="connsiteX0" fmla="*/ 569599 w 8151671"/>
              <a:gd name="connsiteY0" fmla="*/ 0 h 2306214"/>
              <a:gd name="connsiteX1" fmla="*/ 42549 w 8151671"/>
              <a:gd name="connsiteY1" fmla="*/ 664092 h 2306214"/>
              <a:gd name="connsiteX2" fmla="*/ 2023749 w 8151671"/>
              <a:gd name="connsiteY2" fmla="*/ 968892 h 2306214"/>
              <a:gd name="connsiteX3" fmla="*/ 3925865 w 8151671"/>
              <a:gd name="connsiteY3" fmla="*/ 1729407 h 2306214"/>
              <a:gd name="connsiteX4" fmla="*/ 6375231 w 8151671"/>
              <a:gd name="connsiteY4" fmla="*/ 1960821 h 2306214"/>
              <a:gd name="connsiteX5" fmla="*/ 8151671 w 8151671"/>
              <a:gd name="connsiteY5" fmla="*/ 2306214 h 2306214"/>
              <a:gd name="connsiteX0" fmla="*/ 569599 w 8151671"/>
              <a:gd name="connsiteY0" fmla="*/ 0 h 2306214"/>
              <a:gd name="connsiteX1" fmla="*/ 42549 w 8151671"/>
              <a:gd name="connsiteY1" fmla="*/ 664092 h 2306214"/>
              <a:gd name="connsiteX2" fmla="*/ 2023749 w 8151671"/>
              <a:gd name="connsiteY2" fmla="*/ 968892 h 2306214"/>
              <a:gd name="connsiteX3" fmla="*/ 3925865 w 8151671"/>
              <a:gd name="connsiteY3" fmla="*/ 1729407 h 2306214"/>
              <a:gd name="connsiteX4" fmla="*/ 6375231 w 8151671"/>
              <a:gd name="connsiteY4" fmla="*/ 1960821 h 2306214"/>
              <a:gd name="connsiteX5" fmla="*/ 8151671 w 8151671"/>
              <a:gd name="connsiteY5" fmla="*/ 2306214 h 2306214"/>
              <a:gd name="connsiteX0" fmla="*/ 569599 w 8151671"/>
              <a:gd name="connsiteY0" fmla="*/ 0 h 2306214"/>
              <a:gd name="connsiteX1" fmla="*/ 42549 w 8151671"/>
              <a:gd name="connsiteY1" fmla="*/ 664092 h 2306214"/>
              <a:gd name="connsiteX2" fmla="*/ 2023749 w 8151671"/>
              <a:gd name="connsiteY2" fmla="*/ 968892 h 2306214"/>
              <a:gd name="connsiteX3" fmla="*/ 3925865 w 8151671"/>
              <a:gd name="connsiteY3" fmla="*/ 1729407 h 2306214"/>
              <a:gd name="connsiteX4" fmla="*/ 6375231 w 8151671"/>
              <a:gd name="connsiteY4" fmla="*/ 1960821 h 2306214"/>
              <a:gd name="connsiteX5" fmla="*/ 8151671 w 8151671"/>
              <a:gd name="connsiteY5" fmla="*/ 2306214 h 2306214"/>
              <a:gd name="connsiteX0" fmla="*/ 569599 w 8151671"/>
              <a:gd name="connsiteY0" fmla="*/ 0 h 2306214"/>
              <a:gd name="connsiteX1" fmla="*/ 42549 w 8151671"/>
              <a:gd name="connsiteY1" fmla="*/ 664092 h 2306214"/>
              <a:gd name="connsiteX2" fmla="*/ 2023749 w 8151671"/>
              <a:gd name="connsiteY2" fmla="*/ 968892 h 2306214"/>
              <a:gd name="connsiteX3" fmla="*/ 3925865 w 8151671"/>
              <a:gd name="connsiteY3" fmla="*/ 1729407 h 2306214"/>
              <a:gd name="connsiteX4" fmla="*/ 6375231 w 8151671"/>
              <a:gd name="connsiteY4" fmla="*/ 1960821 h 2306214"/>
              <a:gd name="connsiteX5" fmla="*/ 8151671 w 8151671"/>
              <a:gd name="connsiteY5" fmla="*/ 2306214 h 2306214"/>
              <a:gd name="connsiteX0" fmla="*/ 569599 w 8145329"/>
              <a:gd name="connsiteY0" fmla="*/ 0 h 2352173"/>
              <a:gd name="connsiteX1" fmla="*/ 42549 w 8145329"/>
              <a:gd name="connsiteY1" fmla="*/ 664092 h 2352173"/>
              <a:gd name="connsiteX2" fmla="*/ 2023749 w 8145329"/>
              <a:gd name="connsiteY2" fmla="*/ 968892 h 2352173"/>
              <a:gd name="connsiteX3" fmla="*/ 3925865 w 8145329"/>
              <a:gd name="connsiteY3" fmla="*/ 1729407 h 2352173"/>
              <a:gd name="connsiteX4" fmla="*/ 6375231 w 8145329"/>
              <a:gd name="connsiteY4" fmla="*/ 1960821 h 2352173"/>
              <a:gd name="connsiteX5" fmla="*/ 8145329 w 8145329"/>
              <a:gd name="connsiteY5" fmla="*/ 2352173 h 2352173"/>
              <a:gd name="connsiteX0" fmla="*/ 569599 w 8151671"/>
              <a:gd name="connsiteY0" fmla="*/ 0 h 2334938"/>
              <a:gd name="connsiteX1" fmla="*/ 42549 w 8151671"/>
              <a:gd name="connsiteY1" fmla="*/ 664092 h 2334938"/>
              <a:gd name="connsiteX2" fmla="*/ 2023749 w 8151671"/>
              <a:gd name="connsiteY2" fmla="*/ 968892 h 2334938"/>
              <a:gd name="connsiteX3" fmla="*/ 3925865 w 8151671"/>
              <a:gd name="connsiteY3" fmla="*/ 1729407 h 2334938"/>
              <a:gd name="connsiteX4" fmla="*/ 6375231 w 8151671"/>
              <a:gd name="connsiteY4" fmla="*/ 1960821 h 2334938"/>
              <a:gd name="connsiteX5" fmla="*/ 8151671 w 8151671"/>
              <a:gd name="connsiteY5" fmla="*/ 2334938 h 233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1671" h="2334938">
                <a:moveTo>
                  <a:pt x="569599" y="0"/>
                </a:moveTo>
                <a:cubicBezTo>
                  <a:pt x="588649" y="372730"/>
                  <a:pt x="-187109" y="502610"/>
                  <a:pt x="42549" y="664092"/>
                </a:cubicBezTo>
                <a:cubicBezTo>
                  <a:pt x="272207" y="825574"/>
                  <a:pt x="1376530" y="791340"/>
                  <a:pt x="2023749" y="968892"/>
                </a:cubicBezTo>
                <a:cubicBezTo>
                  <a:pt x="2670968" y="1146444"/>
                  <a:pt x="3200618" y="1564086"/>
                  <a:pt x="3925865" y="1729407"/>
                </a:cubicBezTo>
                <a:cubicBezTo>
                  <a:pt x="4651112" y="1894728"/>
                  <a:pt x="5670930" y="1859899"/>
                  <a:pt x="6375231" y="1960821"/>
                </a:cubicBezTo>
                <a:cubicBezTo>
                  <a:pt x="7079532" y="2061743"/>
                  <a:pt x="7455641" y="2100648"/>
                  <a:pt x="8151671" y="2334938"/>
                </a:cubicBezTo>
              </a:path>
            </a:pathLst>
          </a:custGeom>
          <a:noFill/>
          <a:ln w="38100">
            <a:solidFill>
              <a:srgbClr val="94282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48229" y="1733190"/>
            <a:ext cx="1777595" cy="1167636"/>
          </a:xfrm>
          <a:prstGeom prst="rect">
            <a:avLst/>
          </a:prstGeom>
          <a:ln>
            <a:noFill/>
          </a:ln>
          <a:effectLst>
            <a:outerShdw blurRad="292100" dist="139700" dir="2700000" algn="tl" rotWithShape="0">
              <a:srgbClr val="333333">
                <a:alpha val="65000"/>
              </a:srgbClr>
            </a:outerShdw>
          </a:effectLst>
        </p:spPr>
      </p:pic>
      <p:pic>
        <p:nvPicPr>
          <p:cNvPr id="55" name="Picture 5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77903" y="4591221"/>
            <a:ext cx="2687422" cy="1568592"/>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814" y="5370249"/>
            <a:ext cx="742053" cy="391265"/>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442" y="6340070"/>
            <a:ext cx="531579" cy="355272"/>
          </a:xfrm>
          <a:prstGeom prst="rect">
            <a:avLst/>
          </a:prstGeom>
        </p:spPr>
      </p:pic>
      <p:sp>
        <p:nvSpPr>
          <p:cNvPr id="2" name="Title 1"/>
          <p:cNvSpPr>
            <a:spLocks noGrp="1"/>
          </p:cNvSpPr>
          <p:nvPr>
            <p:ph type="title"/>
          </p:nvPr>
        </p:nvSpPr>
        <p:spPr/>
        <p:txBody>
          <a:bodyPr/>
          <a:lstStyle/>
          <a:p>
            <a:r>
              <a:rPr lang="en-US" dirty="0" smtClean="0"/>
              <a:t>Evolution of the Gravimetric Geoid</a:t>
            </a:r>
            <a:endParaRPr lang="en-US" dirty="0"/>
          </a:p>
        </p:txBody>
      </p:sp>
      <p:pic>
        <p:nvPicPr>
          <p:cNvPr id="13" name="Picture 12"/>
          <p:cNvPicPr>
            <a:picLocks noChangeAspect="1"/>
          </p:cNvPicPr>
          <p:nvPr/>
        </p:nvPicPr>
        <p:blipFill>
          <a:blip r:embed="rId7">
            <a:clrChange>
              <a:clrFrom>
                <a:srgbClr val="FFFFFF"/>
              </a:clrFrom>
              <a:clrTo>
                <a:srgbClr val="FFFFFF">
                  <a:alpha val="0"/>
                </a:srgbClr>
              </a:clrTo>
            </a:clrChange>
          </a:blip>
          <a:stretch>
            <a:fillRect/>
          </a:stretch>
        </p:blipFill>
        <p:spPr>
          <a:xfrm>
            <a:off x="232061" y="4797436"/>
            <a:ext cx="1419960" cy="858175"/>
          </a:xfrm>
          <a:prstGeom prst="rect">
            <a:avLst/>
          </a:prstGeom>
        </p:spPr>
      </p:pic>
      <p:pic>
        <p:nvPicPr>
          <p:cNvPr id="14" name="Picture 13"/>
          <p:cNvPicPr>
            <a:picLocks noChangeAspect="1"/>
          </p:cNvPicPr>
          <p:nvPr/>
        </p:nvPicPr>
        <p:blipFill>
          <a:blip r:embed="rId8">
            <a:clrChange>
              <a:clrFrom>
                <a:srgbClr val="FFFFFF"/>
              </a:clrFrom>
              <a:clrTo>
                <a:srgbClr val="FFFFFF">
                  <a:alpha val="0"/>
                </a:srgbClr>
              </a:clrTo>
            </a:clrChange>
          </a:blip>
          <a:stretch>
            <a:fillRect/>
          </a:stretch>
        </p:blipFill>
        <p:spPr>
          <a:xfrm>
            <a:off x="285111" y="6142970"/>
            <a:ext cx="1222596" cy="602930"/>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8625" y="5149450"/>
            <a:ext cx="650676" cy="513692"/>
          </a:xfrm>
          <a:prstGeom prst="rect">
            <a:avLst/>
          </a:prstGeom>
        </p:spPr>
      </p:pic>
      <p:sp>
        <p:nvSpPr>
          <p:cNvPr id="20" name="TextBox 19"/>
          <p:cNvSpPr txBox="1"/>
          <p:nvPr/>
        </p:nvSpPr>
        <p:spPr>
          <a:xfrm>
            <a:off x="131343" y="1188446"/>
            <a:ext cx="859531" cy="338554"/>
          </a:xfrm>
          <a:prstGeom prst="rect">
            <a:avLst/>
          </a:prstGeom>
          <a:noFill/>
        </p:spPr>
        <p:txBody>
          <a:bodyPr wrap="none" rtlCol="0">
            <a:spAutoFit/>
          </a:bodyPr>
          <a:lstStyle/>
          <a:p>
            <a:r>
              <a:rPr lang="en-US" sz="1600" dirty="0" smtClean="0">
                <a:latin typeface="Franklin Gothic Heavy" panose="020B0903020102020204" pitchFamily="34" charset="0"/>
              </a:rPr>
              <a:t>EGM08</a:t>
            </a:r>
            <a:endParaRPr lang="en-US" sz="1600" dirty="0">
              <a:latin typeface="Franklin Gothic Heavy" panose="020B0903020102020204" pitchFamily="34" charset="0"/>
            </a:endParaRPr>
          </a:p>
        </p:txBody>
      </p:sp>
      <p:sp>
        <p:nvSpPr>
          <p:cNvPr id="21" name="TextBox 20"/>
          <p:cNvSpPr txBox="1"/>
          <p:nvPr/>
        </p:nvSpPr>
        <p:spPr>
          <a:xfrm>
            <a:off x="234060" y="4887969"/>
            <a:ext cx="842603" cy="338554"/>
          </a:xfrm>
          <a:prstGeom prst="rect">
            <a:avLst/>
          </a:prstGeom>
          <a:noFill/>
        </p:spPr>
        <p:txBody>
          <a:bodyPr wrap="none" rtlCol="0">
            <a:spAutoFit/>
          </a:bodyPr>
          <a:lstStyle/>
          <a:p>
            <a:r>
              <a:rPr lang="en-US" sz="1600" dirty="0" smtClean="0">
                <a:solidFill>
                  <a:srgbClr val="6CAAB4"/>
                </a:solidFill>
                <a:latin typeface="Franklin Gothic Heavy" panose="020B0903020102020204" pitchFamily="34" charset="0"/>
              </a:rPr>
              <a:t>GRACE</a:t>
            </a:r>
            <a:endParaRPr lang="en-US" sz="1600" dirty="0">
              <a:solidFill>
                <a:srgbClr val="6CAAB4"/>
              </a:solidFill>
              <a:latin typeface="Franklin Gothic Heavy" panose="020B0903020102020204" pitchFamily="34" charset="0"/>
            </a:endParaRPr>
          </a:p>
        </p:txBody>
      </p:sp>
      <p:sp>
        <p:nvSpPr>
          <p:cNvPr id="22" name="TextBox 21"/>
          <p:cNvSpPr txBox="1"/>
          <p:nvPr/>
        </p:nvSpPr>
        <p:spPr>
          <a:xfrm>
            <a:off x="1150078" y="5981224"/>
            <a:ext cx="715260" cy="338554"/>
          </a:xfrm>
          <a:prstGeom prst="rect">
            <a:avLst/>
          </a:prstGeom>
          <a:noFill/>
        </p:spPr>
        <p:txBody>
          <a:bodyPr wrap="none" rtlCol="0">
            <a:spAutoFit/>
          </a:bodyPr>
          <a:lstStyle/>
          <a:p>
            <a:r>
              <a:rPr lang="en-US" sz="1600" dirty="0" smtClean="0">
                <a:solidFill>
                  <a:srgbClr val="6CAAB4"/>
                </a:solidFill>
                <a:latin typeface="Franklin Gothic Heavy" panose="020B0903020102020204" pitchFamily="34" charset="0"/>
              </a:rPr>
              <a:t>GOCE</a:t>
            </a:r>
            <a:endParaRPr lang="en-US" sz="1600" dirty="0">
              <a:solidFill>
                <a:srgbClr val="6CAAB4"/>
              </a:solidFill>
              <a:latin typeface="Franklin Gothic Heavy" panose="020B0903020102020204" pitchFamily="34" charset="0"/>
            </a:endParaRPr>
          </a:p>
        </p:txBody>
      </p:sp>
      <p:sp>
        <p:nvSpPr>
          <p:cNvPr id="25" name="Freeform 24"/>
          <p:cNvSpPr/>
          <p:nvPr/>
        </p:nvSpPr>
        <p:spPr>
          <a:xfrm>
            <a:off x="3467894" y="2908469"/>
            <a:ext cx="88900" cy="107345"/>
          </a:xfrm>
          <a:custGeom>
            <a:avLst/>
            <a:gdLst>
              <a:gd name="connsiteX0" fmla="*/ 0 w 73819"/>
              <a:gd name="connsiteY0" fmla="*/ 0 h 104775"/>
              <a:gd name="connsiteX1" fmla="*/ 73819 w 73819"/>
              <a:gd name="connsiteY1" fmla="*/ 45243 h 104775"/>
              <a:gd name="connsiteX2" fmla="*/ 0 w 73819"/>
              <a:gd name="connsiteY2" fmla="*/ 104775 h 104775"/>
              <a:gd name="connsiteX0" fmla="*/ 0 w 69057"/>
              <a:gd name="connsiteY0" fmla="*/ 0 h 104775"/>
              <a:gd name="connsiteX1" fmla="*/ 69057 w 69057"/>
              <a:gd name="connsiteY1" fmla="*/ 23812 h 104775"/>
              <a:gd name="connsiteX2" fmla="*/ 0 w 69057"/>
              <a:gd name="connsiteY2" fmla="*/ 104775 h 104775"/>
              <a:gd name="connsiteX0" fmla="*/ 0 w 0"/>
              <a:gd name="connsiteY0" fmla="*/ 0 h 104775"/>
              <a:gd name="connsiteX1" fmla="*/ 0 w 0"/>
              <a:gd name="connsiteY1" fmla="*/ 104775 h 104775"/>
            </a:gdLst>
            <a:ahLst/>
            <a:cxnLst>
              <a:cxn ang="0">
                <a:pos x="connsiteX0" y="connsiteY0"/>
              </a:cxn>
              <a:cxn ang="0">
                <a:pos x="connsiteX1" y="connsiteY1"/>
              </a:cxn>
            </a:cxnLst>
            <a:rect l="l" t="t" r="r" b="b"/>
            <a:pathLst>
              <a:path h="104775">
                <a:moveTo>
                  <a:pt x="0" y="0"/>
                </a:moveTo>
                <a:lnTo>
                  <a:pt x="0" y="104775"/>
                </a:lnTo>
              </a:path>
            </a:pathLst>
          </a:cu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05213" y="1733190"/>
            <a:ext cx="1781852" cy="1170432"/>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3232111" y="1394636"/>
            <a:ext cx="1203086" cy="338554"/>
          </a:xfrm>
          <a:prstGeom prst="rect">
            <a:avLst/>
          </a:prstGeom>
          <a:noFill/>
        </p:spPr>
        <p:txBody>
          <a:bodyPr wrap="none" rtlCol="0">
            <a:spAutoFit/>
          </a:bodyPr>
          <a:lstStyle/>
          <a:p>
            <a:r>
              <a:rPr lang="en-US" sz="1600" dirty="0" smtClean="0">
                <a:latin typeface="Franklin Gothic Heavy" panose="020B0903020102020204" pitchFamily="34" charset="0"/>
              </a:rPr>
              <a:t>USGG2012</a:t>
            </a:r>
            <a:endParaRPr lang="en-US" sz="1600" dirty="0">
              <a:latin typeface="Franklin Gothic Heavy" panose="020B0903020102020204" pitchFamily="34" charset="0"/>
            </a:endParaRPr>
          </a:p>
        </p:txBody>
      </p:sp>
      <p:sp>
        <p:nvSpPr>
          <p:cNvPr id="31" name="TextBox 30"/>
          <p:cNvSpPr txBox="1"/>
          <p:nvPr/>
        </p:nvSpPr>
        <p:spPr>
          <a:xfrm>
            <a:off x="5995466" y="1394636"/>
            <a:ext cx="1401346" cy="338554"/>
          </a:xfrm>
          <a:prstGeom prst="rect">
            <a:avLst/>
          </a:prstGeom>
          <a:noFill/>
        </p:spPr>
        <p:txBody>
          <a:bodyPr wrap="none" rtlCol="0">
            <a:spAutoFit/>
          </a:bodyPr>
          <a:lstStyle/>
          <a:p>
            <a:r>
              <a:rPr lang="en-US" sz="1600" dirty="0" smtClean="0">
                <a:solidFill>
                  <a:schemeClr val="bg1">
                    <a:lumMod val="50000"/>
                  </a:schemeClr>
                </a:solidFill>
                <a:latin typeface="Franklin Gothic Heavy" panose="020B0903020102020204" pitchFamily="34" charset="0"/>
              </a:rPr>
              <a:t>GEOID12A/B</a:t>
            </a:r>
            <a:endParaRPr lang="en-US" sz="1600" dirty="0">
              <a:solidFill>
                <a:schemeClr val="bg1">
                  <a:lumMod val="50000"/>
                </a:schemeClr>
              </a:solidFill>
              <a:latin typeface="Franklin Gothic Heavy" panose="020B0903020102020204" pitchFamily="34" charset="0"/>
            </a:endParaRPr>
          </a:p>
        </p:txBody>
      </p:sp>
      <p:pic>
        <p:nvPicPr>
          <p:cNvPr id="32" name="Picture 31"/>
          <p:cNvPicPr>
            <a:picLocks noChangeAspect="1"/>
          </p:cNvPicPr>
          <p:nvPr/>
        </p:nvPicPr>
        <p:blipFill>
          <a:blip r:embed="rId10">
            <a:clrChange>
              <a:clrFrom>
                <a:srgbClr val="FEFEFE"/>
              </a:clrFrom>
              <a:clrTo>
                <a:srgbClr val="FEFEFE">
                  <a:alpha val="0"/>
                </a:srgbClr>
              </a:clrTo>
            </a:clrChange>
            <a:extLst>
              <a:ext uri="{BEBA8EAE-BF5A-486C-A8C5-ECC9F3942E4B}">
                <a14:imgProps xmlns:a14="http://schemas.microsoft.com/office/drawing/2010/main">
                  <a14:imgLayer r:embed="rId11">
                    <a14:imgEffect>
                      <a14:artisticMarker/>
                    </a14:imgEffect>
                  </a14:imgLayer>
                </a14:imgProps>
              </a:ext>
              <a:ext uri="{28A0092B-C50C-407E-A947-70E740481C1C}">
                <a14:useLocalDpi xmlns:a14="http://schemas.microsoft.com/office/drawing/2010/main" val="0"/>
              </a:ext>
            </a:extLst>
          </a:blip>
          <a:stretch>
            <a:fillRect/>
          </a:stretch>
        </p:blipFill>
        <p:spPr>
          <a:xfrm>
            <a:off x="5059336" y="2266676"/>
            <a:ext cx="749138" cy="749138"/>
          </a:xfrm>
          <a:prstGeom prst="rect">
            <a:avLst/>
          </a:prstGeom>
        </p:spPr>
      </p:pic>
      <p:sp>
        <p:nvSpPr>
          <p:cNvPr id="33" name="Freeform 32"/>
          <p:cNvSpPr/>
          <p:nvPr/>
        </p:nvSpPr>
        <p:spPr>
          <a:xfrm>
            <a:off x="4725824" y="2196047"/>
            <a:ext cx="1056407" cy="184826"/>
          </a:xfrm>
          <a:custGeom>
            <a:avLst/>
            <a:gdLst>
              <a:gd name="connsiteX0" fmla="*/ 0 w 1121434"/>
              <a:gd name="connsiteY0" fmla="*/ 91661 h 233558"/>
              <a:gd name="connsiteX1" fmla="*/ 276045 w 1121434"/>
              <a:gd name="connsiteY1" fmla="*/ 5397 h 233558"/>
              <a:gd name="connsiteX2" fmla="*/ 690113 w 1121434"/>
              <a:gd name="connsiteY2" fmla="*/ 229683 h 233558"/>
              <a:gd name="connsiteX3" fmla="*/ 1121434 w 1121434"/>
              <a:gd name="connsiteY3" fmla="*/ 126166 h 233558"/>
              <a:gd name="connsiteX0" fmla="*/ 0 w 1121434"/>
              <a:gd name="connsiteY0" fmla="*/ 108437 h 506346"/>
              <a:gd name="connsiteX1" fmla="*/ 276045 w 1121434"/>
              <a:gd name="connsiteY1" fmla="*/ 22173 h 506346"/>
              <a:gd name="connsiteX2" fmla="*/ 713475 w 1121434"/>
              <a:gd name="connsiteY2" fmla="*/ 505439 h 506346"/>
              <a:gd name="connsiteX3" fmla="*/ 1121434 w 1121434"/>
              <a:gd name="connsiteY3" fmla="*/ 142942 h 506346"/>
            </a:gdLst>
            <a:ahLst/>
            <a:cxnLst>
              <a:cxn ang="0">
                <a:pos x="connsiteX0" y="connsiteY0"/>
              </a:cxn>
              <a:cxn ang="0">
                <a:pos x="connsiteX1" y="connsiteY1"/>
              </a:cxn>
              <a:cxn ang="0">
                <a:pos x="connsiteX2" y="connsiteY2"/>
              </a:cxn>
              <a:cxn ang="0">
                <a:pos x="connsiteX3" y="connsiteY3"/>
              </a:cxn>
            </a:cxnLst>
            <a:rect l="l" t="t" r="r" b="b"/>
            <a:pathLst>
              <a:path w="1121434" h="506346">
                <a:moveTo>
                  <a:pt x="0" y="108437"/>
                </a:moveTo>
                <a:cubicBezTo>
                  <a:pt x="80513" y="53803"/>
                  <a:pt x="157133" y="-43994"/>
                  <a:pt x="276045" y="22173"/>
                </a:cubicBezTo>
                <a:cubicBezTo>
                  <a:pt x="394958" y="88340"/>
                  <a:pt x="572577" y="485311"/>
                  <a:pt x="713475" y="505439"/>
                </a:cubicBezTo>
                <a:cubicBezTo>
                  <a:pt x="854373" y="525567"/>
                  <a:pt x="976222" y="204764"/>
                  <a:pt x="1121434" y="142942"/>
                </a:cubicBezTo>
              </a:path>
            </a:pathLst>
          </a:custGeom>
          <a:noFill/>
          <a:ln>
            <a:solidFill>
              <a:schemeClr val="tx1"/>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own Arrow 33"/>
          <p:cNvSpPr/>
          <p:nvPr/>
        </p:nvSpPr>
        <p:spPr>
          <a:xfrm>
            <a:off x="5367321" y="2136986"/>
            <a:ext cx="126986" cy="129689"/>
          </a:xfrm>
          <a:prstGeom prst="downArrow">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Down Arrow 36"/>
          <p:cNvSpPr/>
          <p:nvPr/>
        </p:nvSpPr>
        <p:spPr>
          <a:xfrm flipV="1">
            <a:off x="4837851" y="2080694"/>
            <a:ext cx="148912" cy="79151"/>
          </a:xfrm>
          <a:prstGeom prst="downArrow">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12"/>
          <a:stretch>
            <a:fillRect/>
          </a:stretch>
        </p:blipFill>
        <p:spPr>
          <a:xfrm>
            <a:off x="5516722" y="2643240"/>
            <a:ext cx="55103" cy="55103"/>
          </a:xfrm>
          <a:prstGeom prst="rect">
            <a:avLst/>
          </a:prstGeom>
        </p:spPr>
      </p:pic>
      <p:pic>
        <p:nvPicPr>
          <p:cNvPr id="39" name="Picture 38"/>
          <p:cNvPicPr>
            <a:picLocks noChangeAspect="1"/>
          </p:cNvPicPr>
          <p:nvPr/>
        </p:nvPicPr>
        <p:blipFill>
          <a:blip r:embed="rId12"/>
          <a:stretch>
            <a:fillRect/>
          </a:stretch>
        </p:blipFill>
        <p:spPr>
          <a:xfrm>
            <a:off x="5571825" y="2638496"/>
            <a:ext cx="55103" cy="55103"/>
          </a:xfrm>
          <a:prstGeom prst="rect">
            <a:avLst/>
          </a:prstGeom>
        </p:spPr>
      </p:pic>
      <p:pic>
        <p:nvPicPr>
          <p:cNvPr id="40" name="Picture 39"/>
          <p:cNvPicPr>
            <a:picLocks noChangeAspect="1"/>
          </p:cNvPicPr>
          <p:nvPr/>
        </p:nvPicPr>
        <p:blipFill>
          <a:blip r:embed="rId12"/>
          <a:stretch>
            <a:fillRect/>
          </a:stretch>
        </p:blipFill>
        <p:spPr>
          <a:xfrm>
            <a:off x="5439204" y="2688339"/>
            <a:ext cx="55103" cy="55103"/>
          </a:xfrm>
          <a:prstGeom prst="rect">
            <a:avLst/>
          </a:prstGeom>
        </p:spPr>
      </p:pic>
      <p:pic>
        <p:nvPicPr>
          <p:cNvPr id="41" name="Picture 40"/>
          <p:cNvPicPr>
            <a:picLocks noChangeAspect="1"/>
          </p:cNvPicPr>
          <p:nvPr/>
        </p:nvPicPr>
        <p:blipFill>
          <a:blip r:embed="rId12"/>
          <a:stretch>
            <a:fillRect/>
          </a:stretch>
        </p:blipFill>
        <p:spPr>
          <a:xfrm>
            <a:off x="5391793" y="2692734"/>
            <a:ext cx="55103" cy="55103"/>
          </a:xfrm>
          <a:prstGeom prst="rect">
            <a:avLst/>
          </a:prstGeom>
        </p:spPr>
      </p:pic>
      <p:pic>
        <p:nvPicPr>
          <p:cNvPr id="42" name="Picture 41"/>
          <p:cNvPicPr>
            <a:picLocks noChangeAspect="1"/>
          </p:cNvPicPr>
          <p:nvPr/>
        </p:nvPicPr>
        <p:blipFill>
          <a:blip r:embed="rId12"/>
          <a:stretch>
            <a:fillRect/>
          </a:stretch>
        </p:blipFill>
        <p:spPr>
          <a:xfrm>
            <a:off x="5398825" y="2655841"/>
            <a:ext cx="55103" cy="55103"/>
          </a:xfrm>
          <a:prstGeom prst="rect">
            <a:avLst/>
          </a:prstGeom>
        </p:spPr>
      </p:pic>
      <p:pic>
        <p:nvPicPr>
          <p:cNvPr id="43" name="Picture 42"/>
          <p:cNvPicPr>
            <a:picLocks noChangeAspect="1"/>
          </p:cNvPicPr>
          <p:nvPr/>
        </p:nvPicPr>
        <p:blipFill>
          <a:blip r:embed="rId12"/>
          <a:stretch>
            <a:fillRect/>
          </a:stretch>
        </p:blipFill>
        <p:spPr>
          <a:xfrm>
            <a:off x="5349555" y="2683392"/>
            <a:ext cx="55103" cy="55103"/>
          </a:xfrm>
          <a:prstGeom prst="rect">
            <a:avLst/>
          </a:prstGeom>
        </p:spPr>
      </p:pic>
      <p:pic>
        <p:nvPicPr>
          <p:cNvPr id="44" name="Picture 43"/>
          <p:cNvPicPr>
            <a:picLocks noChangeAspect="1"/>
          </p:cNvPicPr>
          <p:nvPr/>
        </p:nvPicPr>
        <p:blipFill>
          <a:blip r:embed="rId12"/>
          <a:stretch>
            <a:fillRect/>
          </a:stretch>
        </p:blipFill>
        <p:spPr>
          <a:xfrm>
            <a:off x="5312218" y="2669577"/>
            <a:ext cx="55103" cy="55103"/>
          </a:xfrm>
          <a:prstGeom prst="rect">
            <a:avLst/>
          </a:prstGeom>
        </p:spPr>
      </p:pic>
      <p:pic>
        <p:nvPicPr>
          <p:cNvPr id="45" name="Picture 44"/>
          <p:cNvPicPr>
            <a:picLocks noChangeAspect="1"/>
          </p:cNvPicPr>
          <p:nvPr/>
        </p:nvPicPr>
        <p:blipFill>
          <a:blip r:embed="rId12"/>
          <a:stretch>
            <a:fillRect/>
          </a:stretch>
        </p:blipFill>
        <p:spPr>
          <a:xfrm>
            <a:off x="5266204" y="2655394"/>
            <a:ext cx="55103" cy="55103"/>
          </a:xfrm>
          <a:prstGeom prst="rect">
            <a:avLst/>
          </a:prstGeom>
        </p:spPr>
      </p:pic>
      <p:pic>
        <p:nvPicPr>
          <p:cNvPr id="46" name="Picture 45"/>
          <p:cNvPicPr>
            <a:picLocks noChangeAspect="1"/>
          </p:cNvPicPr>
          <p:nvPr/>
        </p:nvPicPr>
        <p:blipFill>
          <a:blip r:embed="rId12"/>
          <a:stretch>
            <a:fillRect/>
          </a:stretch>
        </p:blipFill>
        <p:spPr>
          <a:xfrm>
            <a:off x="5207256" y="2642025"/>
            <a:ext cx="55103" cy="55103"/>
          </a:xfrm>
          <a:prstGeom prst="rect">
            <a:avLst/>
          </a:prstGeom>
        </p:spPr>
      </p:pic>
      <p:pic>
        <p:nvPicPr>
          <p:cNvPr id="47" name="Picture 46"/>
          <p:cNvPicPr>
            <a:picLocks noChangeAspect="1"/>
          </p:cNvPicPr>
          <p:nvPr/>
        </p:nvPicPr>
        <p:blipFill>
          <a:blip r:embed="rId12"/>
          <a:stretch>
            <a:fillRect/>
          </a:stretch>
        </p:blipFill>
        <p:spPr>
          <a:xfrm>
            <a:off x="5247937" y="2638496"/>
            <a:ext cx="55103" cy="55103"/>
          </a:xfrm>
          <a:prstGeom prst="rect">
            <a:avLst/>
          </a:prstGeom>
        </p:spPr>
      </p:pic>
      <p:pic>
        <p:nvPicPr>
          <p:cNvPr id="48" name="Picture 47"/>
          <p:cNvPicPr>
            <a:picLocks noChangeAspect="1"/>
          </p:cNvPicPr>
          <p:nvPr/>
        </p:nvPicPr>
        <p:blipFill>
          <a:blip r:embed="rId12"/>
          <a:stretch>
            <a:fillRect/>
          </a:stretch>
        </p:blipFill>
        <p:spPr>
          <a:xfrm>
            <a:off x="5164563" y="2601104"/>
            <a:ext cx="55103" cy="55103"/>
          </a:xfrm>
          <a:prstGeom prst="rect">
            <a:avLst/>
          </a:prstGeom>
        </p:spPr>
      </p:pic>
      <p:pic>
        <p:nvPicPr>
          <p:cNvPr id="49" name="Picture 48"/>
          <p:cNvPicPr>
            <a:picLocks noChangeAspect="1"/>
          </p:cNvPicPr>
          <p:nvPr/>
        </p:nvPicPr>
        <p:blipFill>
          <a:blip r:embed="rId12"/>
          <a:stretch>
            <a:fillRect/>
          </a:stretch>
        </p:blipFill>
        <p:spPr>
          <a:xfrm>
            <a:off x="5192834" y="2614474"/>
            <a:ext cx="55103" cy="55103"/>
          </a:xfrm>
          <a:prstGeom prst="rect">
            <a:avLst/>
          </a:prstGeom>
        </p:spPr>
      </p:pic>
      <p:sp>
        <p:nvSpPr>
          <p:cNvPr id="51" name="TextBox 50"/>
          <p:cNvSpPr txBox="1"/>
          <p:nvPr/>
        </p:nvSpPr>
        <p:spPr>
          <a:xfrm>
            <a:off x="2468269" y="2803503"/>
            <a:ext cx="662938" cy="338554"/>
          </a:xfrm>
          <a:prstGeom prst="rect">
            <a:avLst/>
          </a:prstGeom>
          <a:noFill/>
        </p:spPr>
        <p:txBody>
          <a:bodyPr wrap="none" rtlCol="0">
            <a:spAutoFit/>
          </a:bodyPr>
          <a:lstStyle/>
          <a:p>
            <a:r>
              <a:rPr lang="en-US" sz="1600" dirty="0" smtClean="0">
                <a:solidFill>
                  <a:srgbClr val="98B1D0"/>
                </a:solidFill>
                <a:latin typeface="Franklin Gothic Heavy" panose="020B0903020102020204" pitchFamily="34" charset="0"/>
              </a:rPr>
              <a:t>2012</a:t>
            </a:r>
            <a:endParaRPr lang="en-US" sz="1600" dirty="0">
              <a:solidFill>
                <a:srgbClr val="98B1D0"/>
              </a:solidFill>
              <a:latin typeface="Franklin Gothic Heavy" panose="020B0903020102020204" pitchFamily="34" charset="0"/>
            </a:endParaRPr>
          </a:p>
        </p:txBody>
      </p:sp>
      <p:sp>
        <p:nvSpPr>
          <p:cNvPr id="52" name="TextBox 51"/>
          <p:cNvSpPr txBox="1"/>
          <p:nvPr/>
        </p:nvSpPr>
        <p:spPr>
          <a:xfrm>
            <a:off x="60074" y="2386787"/>
            <a:ext cx="665567" cy="338554"/>
          </a:xfrm>
          <a:prstGeom prst="rect">
            <a:avLst/>
          </a:prstGeom>
          <a:noFill/>
        </p:spPr>
        <p:txBody>
          <a:bodyPr wrap="none" rtlCol="0">
            <a:spAutoFit/>
          </a:bodyPr>
          <a:lstStyle/>
          <a:p>
            <a:r>
              <a:rPr lang="en-US" sz="1600" dirty="0" smtClean="0">
                <a:solidFill>
                  <a:srgbClr val="98B1D0"/>
                </a:solidFill>
                <a:latin typeface="Franklin Gothic Heavy" panose="020B0903020102020204" pitchFamily="34" charset="0"/>
              </a:rPr>
              <a:t>2008</a:t>
            </a:r>
            <a:endParaRPr lang="en-US" sz="1600" dirty="0">
              <a:solidFill>
                <a:srgbClr val="98B1D0"/>
              </a:solidFill>
              <a:latin typeface="Franklin Gothic Heavy" panose="020B0903020102020204" pitchFamily="34" charset="0"/>
            </a:endParaRPr>
          </a:p>
        </p:txBody>
      </p:sp>
      <p:pic>
        <p:nvPicPr>
          <p:cNvPr id="54" name="Picture 53"/>
          <p:cNvPicPr>
            <a:picLocks noChangeAspect="1"/>
          </p:cNvPicPr>
          <p:nvPr/>
        </p:nvPicPr>
        <p:blipFill rotWithShape="1">
          <a:blip r:embed="rId13">
            <a:extLst>
              <a:ext uri="{28A0092B-C50C-407E-A947-70E740481C1C}">
                <a14:useLocalDpi xmlns:a14="http://schemas.microsoft.com/office/drawing/2010/main" val="0"/>
              </a:ext>
            </a:extLst>
          </a:blip>
          <a:srcRect t="12494" b="23973"/>
          <a:stretch/>
        </p:blipFill>
        <p:spPr>
          <a:xfrm>
            <a:off x="4444869" y="5070380"/>
            <a:ext cx="3090672" cy="1257916"/>
          </a:xfrm>
          <a:prstGeom prst="rect">
            <a:avLst/>
          </a:prstGeom>
          <a:ln>
            <a:noFill/>
          </a:ln>
          <a:effectLst>
            <a:outerShdw blurRad="292100" dist="139700" dir="2700000" algn="tl" rotWithShape="0">
              <a:srgbClr val="333333">
                <a:alpha val="65000"/>
              </a:srgbClr>
            </a:outerShdw>
          </a:effectLst>
        </p:spPr>
      </p:pic>
      <p:pic>
        <p:nvPicPr>
          <p:cNvPr id="53" name="Picture 52"/>
          <p:cNvPicPr>
            <a:picLocks noChangeAspect="1"/>
          </p:cNvPicPr>
          <p:nvPr/>
        </p:nvPicPr>
        <p:blipFill rotWithShape="1">
          <a:blip r:embed="rId14">
            <a:extLst>
              <a:ext uri="{28A0092B-C50C-407E-A947-70E740481C1C}">
                <a14:useLocalDpi xmlns:a14="http://schemas.microsoft.com/office/drawing/2010/main" val="0"/>
              </a:ext>
            </a:extLst>
          </a:blip>
          <a:srcRect t="13005" b="23561"/>
          <a:stretch/>
        </p:blipFill>
        <p:spPr>
          <a:xfrm>
            <a:off x="5844720" y="5389607"/>
            <a:ext cx="3084807" cy="1248229"/>
          </a:xfrm>
          <a:prstGeom prst="rect">
            <a:avLst/>
          </a:prstGeom>
          <a:ln>
            <a:noFill/>
          </a:ln>
          <a:effectLst>
            <a:outerShdw blurRad="292100" dist="139700" dir="2700000" algn="tl" rotWithShape="0">
              <a:srgbClr val="333333">
                <a:alpha val="65000"/>
              </a:srgbClr>
            </a:outerShdw>
          </a:effectLst>
        </p:spPr>
      </p:pic>
      <p:sp>
        <p:nvSpPr>
          <p:cNvPr id="63" name="TextBox 62"/>
          <p:cNvSpPr txBox="1"/>
          <p:nvPr/>
        </p:nvSpPr>
        <p:spPr>
          <a:xfrm>
            <a:off x="4389414" y="3577083"/>
            <a:ext cx="663258" cy="338554"/>
          </a:xfrm>
          <a:prstGeom prst="rect">
            <a:avLst/>
          </a:prstGeom>
          <a:noFill/>
        </p:spPr>
        <p:txBody>
          <a:bodyPr wrap="none" rtlCol="0">
            <a:spAutoFit/>
          </a:bodyPr>
          <a:lstStyle/>
          <a:p>
            <a:r>
              <a:rPr lang="en-US" sz="1600" dirty="0" smtClean="0">
                <a:solidFill>
                  <a:srgbClr val="98B1D0"/>
                </a:solidFill>
                <a:latin typeface="Franklin Gothic Heavy" panose="020B0903020102020204" pitchFamily="34" charset="0"/>
              </a:rPr>
              <a:t>2014</a:t>
            </a:r>
            <a:endParaRPr lang="en-US" sz="1600" dirty="0">
              <a:solidFill>
                <a:srgbClr val="98B1D0"/>
              </a:solidFill>
              <a:latin typeface="Franklin Gothic Heavy" panose="020B0903020102020204" pitchFamily="34" charset="0"/>
            </a:endParaRPr>
          </a:p>
        </p:txBody>
      </p:sp>
      <p:sp>
        <p:nvSpPr>
          <p:cNvPr id="64" name="TextBox 63"/>
          <p:cNvSpPr txBox="1"/>
          <p:nvPr/>
        </p:nvSpPr>
        <p:spPr>
          <a:xfrm>
            <a:off x="5466562" y="3844746"/>
            <a:ext cx="662682" cy="338554"/>
          </a:xfrm>
          <a:prstGeom prst="rect">
            <a:avLst/>
          </a:prstGeom>
          <a:noFill/>
        </p:spPr>
        <p:txBody>
          <a:bodyPr wrap="none" rtlCol="0">
            <a:spAutoFit/>
          </a:bodyPr>
          <a:lstStyle/>
          <a:p>
            <a:r>
              <a:rPr lang="en-US" sz="1600" dirty="0" smtClean="0">
                <a:solidFill>
                  <a:srgbClr val="98B1D0"/>
                </a:solidFill>
                <a:latin typeface="Franklin Gothic Heavy" panose="020B0903020102020204" pitchFamily="34" charset="0"/>
              </a:rPr>
              <a:t>2015</a:t>
            </a:r>
            <a:endParaRPr lang="en-US" sz="1600" dirty="0">
              <a:solidFill>
                <a:srgbClr val="98B1D0"/>
              </a:solidFill>
              <a:latin typeface="Franklin Gothic Heavy" panose="020B0903020102020204" pitchFamily="34" charset="0"/>
            </a:endParaRPr>
          </a:p>
        </p:txBody>
      </p:sp>
      <p:sp>
        <p:nvSpPr>
          <p:cNvPr id="65" name="TextBox 64"/>
          <p:cNvSpPr txBox="1"/>
          <p:nvPr/>
        </p:nvSpPr>
        <p:spPr>
          <a:xfrm>
            <a:off x="6776711" y="3910667"/>
            <a:ext cx="660052" cy="338554"/>
          </a:xfrm>
          <a:prstGeom prst="rect">
            <a:avLst/>
          </a:prstGeom>
          <a:noFill/>
        </p:spPr>
        <p:txBody>
          <a:bodyPr wrap="none" rtlCol="0">
            <a:spAutoFit/>
          </a:bodyPr>
          <a:lstStyle/>
          <a:p>
            <a:r>
              <a:rPr lang="en-US" sz="1600" dirty="0" smtClean="0">
                <a:solidFill>
                  <a:srgbClr val="98B1D0"/>
                </a:solidFill>
                <a:latin typeface="Franklin Gothic Heavy" panose="020B0903020102020204" pitchFamily="34" charset="0"/>
              </a:rPr>
              <a:t>2016</a:t>
            </a:r>
            <a:endParaRPr lang="en-US" sz="1600" dirty="0">
              <a:solidFill>
                <a:srgbClr val="98B1D0"/>
              </a:solidFill>
              <a:latin typeface="Franklin Gothic Heavy" panose="020B0903020102020204" pitchFamily="34" charset="0"/>
            </a:endParaRPr>
          </a:p>
        </p:txBody>
      </p:sp>
      <p:sp>
        <p:nvSpPr>
          <p:cNvPr id="9" name="Freeform 8"/>
          <p:cNvSpPr/>
          <p:nvPr/>
        </p:nvSpPr>
        <p:spPr>
          <a:xfrm>
            <a:off x="649467" y="2148512"/>
            <a:ext cx="8551286" cy="2487323"/>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0 w 8479848"/>
              <a:gd name="connsiteY0" fmla="*/ 0 h 2468273"/>
              <a:gd name="connsiteX1" fmla="*/ 457200 w 8479848"/>
              <a:gd name="connsiteY1" fmla="*/ 762000 h 2468273"/>
              <a:gd name="connsiteX2" fmla="*/ 2438400 w 8479848"/>
              <a:gd name="connsiteY2" fmla="*/ 1066800 h 2468273"/>
              <a:gd name="connsiteX3" fmla="*/ 4308764 w 8479848"/>
              <a:gd name="connsiteY3" fmla="*/ 1898072 h 2468273"/>
              <a:gd name="connsiteX4" fmla="*/ 6802582 w 8479848"/>
              <a:gd name="connsiteY4" fmla="*/ 2133600 h 2468273"/>
              <a:gd name="connsiteX5" fmla="*/ 8479848 w 8479848"/>
              <a:gd name="connsiteY5" fmla="*/ 2468273 h 2468273"/>
              <a:gd name="connsiteX0" fmla="*/ 0 w 8479848"/>
              <a:gd name="connsiteY0" fmla="*/ 0 h 2468273"/>
              <a:gd name="connsiteX1" fmla="*/ 457200 w 8479848"/>
              <a:gd name="connsiteY1" fmla="*/ 762000 h 2468273"/>
              <a:gd name="connsiteX2" fmla="*/ 2438400 w 8479848"/>
              <a:gd name="connsiteY2" fmla="*/ 1066800 h 2468273"/>
              <a:gd name="connsiteX3" fmla="*/ 4308764 w 8479848"/>
              <a:gd name="connsiteY3" fmla="*/ 1898072 h 2468273"/>
              <a:gd name="connsiteX4" fmla="*/ 6802582 w 8479848"/>
              <a:gd name="connsiteY4" fmla="*/ 2133600 h 2468273"/>
              <a:gd name="connsiteX5" fmla="*/ 8479848 w 8479848"/>
              <a:gd name="connsiteY5" fmla="*/ 2468273 h 2468273"/>
              <a:gd name="connsiteX0" fmla="*/ 0 w 8551286"/>
              <a:gd name="connsiteY0" fmla="*/ 0 h 2487323"/>
              <a:gd name="connsiteX1" fmla="*/ 457200 w 8551286"/>
              <a:gd name="connsiteY1" fmla="*/ 762000 h 2487323"/>
              <a:gd name="connsiteX2" fmla="*/ 2438400 w 8551286"/>
              <a:gd name="connsiteY2" fmla="*/ 1066800 h 2487323"/>
              <a:gd name="connsiteX3" fmla="*/ 4308764 w 8551286"/>
              <a:gd name="connsiteY3" fmla="*/ 1898072 h 2487323"/>
              <a:gd name="connsiteX4" fmla="*/ 6802582 w 8551286"/>
              <a:gd name="connsiteY4" fmla="*/ 2133600 h 2487323"/>
              <a:gd name="connsiteX5" fmla="*/ 8551286 w 8551286"/>
              <a:gd name="connsiteY5" fmla="*/ 2487323 h 248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1286" h="2487323">
                <a:moveTo>
                  <a:pt x="0" y="0"/>
                </a:moveTo>
                <a:cubicBezTo>
                  <a:pt x="25400" y="292100"/>
                  <a:pt x="50800" y="584200"/>
                  <a:pt x="457200" y="762000"/>
                </a:cubicBezTo>
                <a:cubicBezTo>
                  <a:pt x="863600" y="939800"/>
                  <a:pt x="1796473" y="877455"/>
                  <a:pt x="2438400" y="1066800"/>
                </a:cubicBezTo>
                <a:cubicBezTo>
                  <a:pt x="3080327" y="1256145"/>
                  <a:pt x="3581400" y="1720272"/>
                  <a:pt x="4308764" y="1898072"/>
                </a:cubicBezTo>
                <a:cubicBezTo>
                  <a:pt x="5036128" y="2075872"/>
                  <a:pt x="6095495" y="2035392"/>
                  <a:pt x="6802582" y="2133600"/>
                </a:cubicBezTo>
                <a:cubicBezTo>
                  <a:pt x="7509669" y="2231808"/>
                  <a:pt x="7954674" y="2260743"/>
                  <a:pt x="8551286" y="248732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6" name="Picture 65"/>
          <p:cNvPicPr>
            <a:picLocks noChangeAspect="1"/>
          </p:cNvPicPr>
          <p:nvPr/>
        </p:nvPicPr>
        <p:blipFill>
          <a:blip r:embed="rId15">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16">
                    <a14:imgEffect>
                      <a14:saturation sat="99000"/>
                    </a14:imgEffect>
                  </a14:imgLayer>
                </a14:imgProps>
              </a:ext>
              <a:ext uri="{28A0092B-C50C-407E-A947-70E740481C1C}">
                <a14:useLocalDpi xmlns:a14="http://schemas.microsoft.com/office/drawing/2010/main" val="0"/>
              </a:ext>
            </a:extLst>
          </a:blip>
          <a:stretch>
            <a:fillRect/>
          </a:stretch>
        </p:blipFill>
        <p:spPr>
          <a:xfrm flipH="1">
            <a:off x="1278948" y="1560578"/>
            <a:ext cx="901755" cy="901755"/>
          </a:xfrm>
          <a:prstGeom prst="rect">
            <a:avLst/>
          </a:prstGeom>
        </p:spPr>
      </p:pic>
      <p:cxnSp>
        <p:nvCxnSpPr>
          <p:cNvPr id="68" name="Straight Connector 67"/>
          <p:cNvCxnSpPr/>
          <p:nvPr/>
        </p:nvCxnSpPr>
        <p:spPr>
          <a:xfrm>
            <a:off x="4553599" y="4393842"/>
            <a:ext cx="5845" cy="189737"/>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69" name="Straight Connector 68"/>
          <p:cNvCxnSpPr>
            <a:endCxn id="59" idx="0"/>
          </p:cNvCxnSpPr>
          <p:nvPr/>
        </p:nvCxnSpPr>
        <p:spPr>
          <a:xfrm>
            <a:off x="6441992" y="4627366"/>
            <a:ext cx="8189" cy="223232"/>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a:off x="8024114" y="4947111"/>
            <a:ext cx="6052" cy="183879"/>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3333681" y="4359364"/>
            <a:ext cx="1236621" cy="338554"/>
          </a:xfrm>
          <a:prstGeom prst="rect">
            <a:avLst/>
          </a:prstGeom>
          <a:noFill/>
        </p:spPr>
        <p:txBody>
          <a:bodyPr wrap="none" rtlCol="0">
            <a:spAutoFit/>
          </a:bodyPr>
          <a:lstStyle/>
          <a:p>
            <a:r>
              <a:rPr lang="en-US" sz="1600" dirty="0" smtClean="0">
                <a:latin typeface="Franklin Gothic Heavy" panose="020B0903020102020204" pitchFamily="34" charset="0"/>
              </a:rPr>
              <a:t>xGeoid14B</a:t>
            </a:r>
            <a:endParaRPr lang="en-US" sz="1600" dirty="0">
              <a:latin typeface="Franklin Gothic Heavy" panose="020B0903020102020204" pitchFamily="34" charset="0"/>
            </a:endParaRPr>
          </a:p>
        </p:txBody>
      </p:sp>
      <p:sp>
        <p:nvSpPr>
          <p:cNvPr id="75" name="TextBox 74"/>
          <p:cNvSpPr txBox="1"/>
          <p:nvPr/>
        </p:nvSpPr>
        <p:spPr>
          <a:xfrm>
            <a:off x="5506664" y="4805568"/>
            <a:ext cx="1236044" cy="338554"/>
          </a:xfrm>
          <a:prstGeom prst="rect">
            <a:avLst/>
          </a:prstGeom>
          <a:noFill/>
        </p:spPr>
        <p:txBody>
          <a:bodyPr wrap="none" rtlCol="0">
            <a:spAutoFit/>
          </a:bodyPr>
          <a:lstStyle/>
          <a:p>
            <a:r>
              <a:rPr lang="en-US" sz="1600" dirty="0" smtClean="0">
                <a:latin typeface="Franklin Gothic Heavy" panose="020B0903020102020204" pitchFamily="34" charset="0"/>
              </a:rPr>
              <a:t>xGeoid15B</a:t>
            </a:r>
            <a:endParaRPr lang="en-US" sz="1600" dirty="0">
              <a:latin typeface="Franklin Gothic Heavy" panose="020B0903020102020204" pitchFamily="34" charset="0"/>
            </a:endParaRPr>
          </a:p>
        </p:txBody>
      </p:sp>
      <p:sp>
        <p:nvSpPr>
          <p:cNvPr id="76" name="TextBox 75"/>
          <p:cNvSpPr txBox="1"/>
          <p:nvPr/>
        </p:nvSpPr>
        <p:spPr>
          <a:xfrm>
            <a:off x="7211914" y="5112516"/>
            <a:ext cx="1233415" cy="338554"/>
          </a:xfrm>
          <a:prstGeom prst="rect">
            <a:avLst/>
          </a:prstGeom>
          <a:noFill/>
        </p:spPr>
        <p:txBody>
          <a:bodyPr wrap="none" rtlCol="0">
            <a:spAutoFit/>
          </a:bodyPr>
          <a:lstStyle/>
          <a:p>
            <a:r>
              <a:rPr lang="en-US" sz="1600" dirty="0" smtClean="0">
                <a:latin typeface="Franklin Gothic Heavy" panose="020B0903020102020204" pitchFamily="34" charset="0"/>
              </a:rPr>
              <a:t>xGeoid16B</a:t>
            </a:r>
            <a:endParaRPr lang="en-US" sz="1600" dirty="0">
              <a:latin typeface="Franklin Gothic Heavy" panose="020B0903020102020204" pitchFamily="34" charset="0"/>
            </a:endParaRPr>
          </a:p>
        </p:txBody>
      </p:sp>
      <p:sp>
        <p:nvSpPr>
          <p:cNvPr id="78" name="TextBox 77"/>
          <p:cNvSpPr txBox="1"/>
          <p:nvPr/>
        </p:nvSpPr>
        <p:spPr>
          <a:xfrm>
            <a:off x="761410" y="5657619"/>
            <a:ext cx="389850" cy="584775"/>
          </a:xfrm>
          <a:prstGeom prst="rect">
            <a:avLst/>
          </a:prstGeom>
          <a:noFill/>
        </p:spPr>
        <p:txBody>
          <a:bodyPr wrap="none" rtlCol="0">
            <a:spAutoFit/>
          </a:bodyPr>
          <a:lstStyle/>
          <a:p>
            <a:r>
              <a:rPr lang="en-US" sz="3200" b="1" dirty="0" smtClean="0">
                <a:solidFill>
                  <a:srgbClr val="6CAAB4"/>
                </a:solidFill>
              </a:rPr>
              <a:t>+</a:t>
            </a:r>
            <a:endParaRPr lang="en-US" sz="3200" b="1" dirty="0">
              <a:solidFill>
                <a:srgbClr val="6CAAB4"/>
              </a:solidFill>
            </a:endParaRPr>
          </a:p>
        </p:txBody>
      </p:sp>
      <p:pic>
        <p:nvPicPr>
          <p:cNvPr id="12" name="Picture 4" descr="http://www.asu.cas.cz/~bezdek/vyzkum/rotating_3d_globe/figures/tn200_rotating_3d_globe_preview_Geoid_height_EGM2008_nmax500_BlueWhiteOrangeRed_px0650.png"/>
          <p:cNvPicPr>
            <a:picLocks noChangeAspect="1" noChangeArrowheads="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l="15218" r="13793" b="9371"/>
          <a:stretch/>
        </p:blipFill>
        <p:spPr bwMode="auto">
          <a:xfrm>
            <a:off x="0" y="1304232"/>
            <a:ext cx="1122218" cy="1189154"/>
          </a:xfrm>
          <a:prstGeom prst="rect">
            <a:avLst/>
          </a:prstGeom>
          <a:noFill/>
          <a:extLst>
            <a:ext uri="{909E8E84-426E-40dd-AFC4-6F175D3DCCD1}">
              <a14:hiddenFill xmlns="" xmlns:a14="http://schemas.microsoft.com/office/drawing/2010/main">
                <a:solidFill>
                  <a:srgbClr val="FFFFFF"/>
                </a:solidFill>
              </a14:hiddenFill>
            </a:ext>
          </a:extLst>
        </p:spPr>
      </p:pic>
      <p:sp>
        <p:nvSpPr>
          <p:cNvPr id="79" name="TextBox 78"/>
          <p:cNvSpPr txBox="1"/>
          <p:nvPr/>
        </p:nvSpPr>
        <p:spPr>
          <a:xfrm>
            <a:off x="1571496" y="2127080"/>
            <a:ext cx="916020" cy="338554"/>
          </a:xfrm>
          <a:prstGeom prst="rect">
            <a:avLst/>
          </a:prstGeom>
          <a:noFill/>
        </p:spPr>
        <p:txBody>
          <a:bodyPr wrap="none" rtlCol="0">
            <a:spAutoFit/>
          </a:bodyPr>
          <a:lstStyle/>
          <a:p>
            <a:r>
              <a:rPr lang="en-US" sz="1600" dirty="0" smtClean="0">
                <a:solidFill>
                  <a:srgbClr val="942825"/>
                </a:solidFill>
                <a:latin typeface="Franklin Gothic Heavy" panose="020B0903020102020204" pitchFamily="34" charset="0"/>
              </a:rPr>
              <a:t>GRAV-D</a:t>
            </a:r>
            <a:endParaRPr lang="en-US" sz="1600" dirty="0">
              <a:solidFill>
                <a:srgbClr val="942825"/>
              </a:solidFill>
              <a:latin typeface="Franklin Gothic Heavy" panose="020B0903020102020204" pitchFamily="34" charset="0"/>
            </a:endParaRPr>
          </a:p>
        </p:txBody>
      </p:sp>
      <p:sp>
        <p:nvSpPr>
          <p:cNvPr id="81" name="Freeform 80"/>
          <p:cNvSpPr/>
          <p:nvPr/>
        </p:nvSpPr>
        <p:spPr>
          <a:xfrm>
            <a:off x="2274896" y="3437740"/>
            <a:ext cx="6933622" cy="1445482"/>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427117 w 7449640"/>
              <a:gd name="connsiteY0" fmla="*/ 0 h 2868656"/>
              <a:gd name="connsiteX1" fmla="*/ 65167 w 7449640"/>
              <a:gd name="connsiteY1" fmla="*/ 929020 h 2868656"/>
              <a:gd name="connsiteX2" fmla="*/ 2046367 w 7449640"/>
              <a:gd name="connsiteY2" fmla="*/ 1233820 h 2868656"/>
              <a:gd name="connsiteX3" fmla="*/ 3916731 w 7449640"/>
              <a:gd name="connsiteY3" fmla="*/ 2065092 h 2868656"/>
              <a:gd name="connsiteX4" fmla="*/ 6410549 w 7449640"/>
              <a:gd name="connsiteY4" fmla="*/ 2300620 h 2868656"/>
              <a:gd name="connsiteX5" fmla="*/ 7449640 w 7449640"/>
              <a:gd name="connsiteY5" fmla="*/ 2868656 h 2868656"/>
              <a:gd name="connsiteX0" fmla="*/ 573082 w 7430505"/>
              <a:gd name="connsiteY0" fmla="*/ 0 h 2603728"/>
              <a:gd name="connsiteX1" fmla="*/ 46032 w 7430505"/>
              <a:gd name="connsiteY1" fmla="*/ 664092 h 2603728"/>
              <a:gd name="connsiteX2" fmla="*/ 2027232 w 7430505"/>
              <a:gd name="connsiteY2" fmla="*/ 968892 h 2603728"/>
              <a:gd name="connsiteX3" fmla="*/ 3897596 w 7430505"/>
              <a:gd name="connsiteY3" fmla="*/ 1800164 h 2603728"/>
              <a:gd name="connsiteX4" fmla="*/ 6391414 w 7430505"/>
              <a:gd name="connsiteY4" fmla="*/ 2035692 h 2603728"/>
              <a:gd name="connsiteX5" fmla="*/ 7430505 w 7430505"/>
              <a:gd name="connsiteY5" fmla="*/ 2603728 h 2603728"/>
              <a:gd name="connsiteX0" fmla="*/ 573373 w 7430796"/>
              <a:gd name="connsiteY0" fmla="*/ 0 h 2603728"/>
              <a:gd name="connsiteX1" fmla="*/ 46323 w 7430796"/>
              <a:gd name="connsiteY1" fmla="*/ 664092 h 2603728"/>
              <a:gd name="connsiteX2" fmla="*/ 2027523 w 7430796"/>
              <a:gd name="connsiteY2" fmla="*/ 968892 h 2603728"/>
              <a:gd name="connsiteX3" fmla="*/ 3897887 w 7430796"/>
              <a:gd name="connsiteY3" fmla="*/ 1800164 h 2603728"/>
              <a:gd name="connsiteX4" fmla="*/ 6391705 w 7430796"/>
              <a:gd name="connsiteY4" fmla="*/ 2035692 h 2603728"/>
              <a:gd name="connsiteX5" fmla="*/ 7430796 w 7430796"/>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894113 w 7427022"/>
              <a:gd name="connsiteY3" fmla="*/ 1800164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75231 w 7427022"/>
              <a:gd name="connsiteY4" fmla="*/ 1960821 h 2603728"/>
              <a:gd name="connsiteX5" fmla="*/ 7427022 w 7427022"/>
              <a:gd name="connsiteY5" fmla="*/ 2603728 h 2603728"/>
              <a:gd name="connsiteX0" fmla="*/ 569599 w 7433372"/>
              <a:gd name="connsiteY0" fmla="*/ 0 h 2482783"/>
              <a:gd name="connsiteX1" fmla="*/ 42549 w 7433372"/>
              <a:gd name="connsiteY1" fmla="*/ 664092 h 2482783"/>
              <a:gd name="connsiteX2" fmla="*/ 2023749 w 7433372"/>
              <a:gd name="connsiteY2" fmla="*/ 968892 h 2482783"/>
              <a:gd name="connsiteX3" fmla="*/ 3925864 w 7433372"/>
              <a:gd name="connsiteY3" fmla="*/ 1742571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25865 w 7433372"/>
              <a:gd name="connsiteY3" fmla="*/ 1729407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457781 w 7433372"/>
              <a:gd name="connsiteY4" fmla="*/ 1957942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87931 w 7433372"/>
              <a:gd name="connsiteY4" fmla="*/ 1949303 h 2482783"/>
              <a:gd name="connsiteX5" fmla="*/ 7433372 w 7433372"/>
              <a:gd name="connsiteY5" fmla="*/ 2482783 h 2482783"/>
              <a:gd name="connsiteX0" fmla="*/ 576260 w 7440033"/>
              <a:gd name="connsiteY0" fmla="*/ 0 h 2482783"/>
              <a:gd name="connsiteX1" fmla="*/ 49210 w 7440033"/>
              <a:gd name="connsiteY1" fmla="*/ 664092 h 2482783"/>
              <a:gd name="connsiteX2" fmla="*/ 2087560 w 7440033"/>
              <a:gd name="connsiteY2" fmla="*/ 974651 h 2482783"/>
              <a:gd name="connsiteX3" fmla="*/ 3973802 w 7440033"/>
              <a:gd name="connsiteY3" fmla="*/ 1720768 h 2482783"/>
              <a:gd name="connsiteX4" fmla="*/ 6394592 w 7440033"/>
              <a:gd name="connsiteY4" fmla="*/ 1949303 h 2482783"/>
              <a:gd name="connsiteX5" fmla="*/ 7440033 w 7440033"/>
              <a:gd name="connsiteY5" fmla="*/ 2482783 h 2482783"/>
              <a:gd name="connsiteX0" fmla="*/ 0 w 6863773"/>
              <a:gd name="connsiteY0" fmla="*/ 0 h 2482783"/>
              <a:gd name="connsiteX1" fmla="*/ 511175 w 6863773"/>
              <a:gd name="connsiteY1" fmla="*/ 1487672 h 2482783"/>
              <a:gd name="connsiteX2" fmla="*/ 1511300 w 6863773"/>
              <a:gd name="connsiteY2" fmla="*/ 974651 h 2482783"/>
              <a:gd name="connsiteX3" fmla="*/ 3397542 w 6863773"/>
              <a:gd name="connsiteY3" fmla="*/ 1720768 h 2482783"/>
              <a:gd name="connsiteX4" fmla="*/ 5818332 w 6863773"/>
              <a:gd name="connsiteY4" fmla="*/ 1949303 h 2482783"/>
              <a:gd name="connsiteX5" fmla="*/ 6863773 w 6863773"/>
              <a:gd name="connsiteY5" fmla="*/ 2482783 h 2482783"/>
              <a:gd name="connsiteX0" fmla="*/ 0 w 7721023"/>
              <a:gd name="connsiteY0" fmla="*/ 0 h 1754231"/>
              <a:gd name="connsiteX1" fmla="*/ 1368425 w 7721023"/>
              <a:gd name="connsiteY1" fmla="*/ 759120 h 1754231"/>
              <a:gd name="connsiteX2" fmla="*/ 2368550 w 7721023"/>
              <a:gd name="connsiteY2" fmla="*/ 246099 h 1754231"/>
              <a:gd name="connsiteX3" fmla="*/ 4254792 w 7721023"/>
              <a:gd name="connsiteY3" fmla="*/ 992216 h 1754231"/>
              <a:gd name="connsiteX4" fmla="*/ 6675582 w 7721023"/>
              <a:gd name="connsiteY4" fmla="*/ 1220751 h 1754231"/>
              <a:gd name="connsiteX5" fmla="*/ 7721023 w 7721023"/>
              <a:gd name="connsiteY5" fmla="*/ 1754231 h 1754231"/>
              <a:gd name="connsiteX0" fmla="*/ 0 w 7721023"/>
              <a:gd name="connsiteY0" fmla="*/ 0 h 1754231"/>
              <a:gd name="connsiteX1" fmla="*/ 903279 w 7721023"/>
              <a:gd name="connsiteY1" fmla="*/ 914747 h 1754231"/>
              <a:gd name="connsiteX2" fmla="*/ 1368425 w 7721023"/>
              <a:gd name="connsiteY2" fmla="*/ 759120 h 1754231"/>
              <a:gd name="connsiteX3" fmla="*/ 2368550 w 7721023"/>
              <a:gd name="connsiteY3" fmla="*/ 246099 h 1754231"/>
              <a:gd name="connsiteX4" fmla="*/ 4254792 w 7721023"/>
              <a:gd name="connsiteY4" fmla="*/ 992216 h 1754231"/>
              <a:gd name="connsiteX5" fmla="*/ 6675582 w 7721023"/>
              <a:gd name="connsiteY5" fmla="*/ 1220751 h 1754231"/>
              <a:gd name="connsiteX6" fmla="*/ 7721023 w 7721023"/>
              <a:gd name="connsiteY6" fmla="*/ 1754231 h 1754231"/>
              <a:gd name="connsiteX0" fmla="*/ 0 w 7714673"/>
              <a:gd name="connsiteY0" fmla="*/ 663410 h 1510551"/>
              <a:gd name="connsiteX1" fmla="*/ 896929 w 7714673"/>
              <a:gd name="connsiteY1" fmla="*/ 671067 h 1510551"/>
              <a:gd name="connsiteX2" fmla="*/ 1362075 w 7714673"/>
              <a:gd name="connsiteY2" fmla="*/ 515440 h 1510551"/>
              <a:gd name="connsiteX3" fmla="*/ 2362200 w 7714673"/>
              <a:gd name="connsiteY3" fmla="*/ 2419 h 1510551"/>
              <a:gd name="connsiteX4" fmla="*/ 4248442 w 7714673"/>
              <a:gd name="connsiteY4" fmla="*/ 748536 h 1510551"/>
              <a:gd name="connsiteX5" fmla="*/ 6669232 w 7714673"/>
              <a:gd name="connsiteY5" fmla="*/ 977071 h 1510551"/>
              <a:gd name="connsiteX6" fmla="*/ 7714673 w 7714673"/>
              <a:gd name="connsiteY6" fmla="*/ 1510551 h 1510551"/>
              <a:gd name="connsiteX0" fmla="*/ 0 w 7714673"/>
              <a:gd name="connsiteY0" fmla="*/ 663404 h 1510545"/>
              <a:gd name="connsiteX1" fmla="*/ 1362075 w 7714673"/>
              <a:gd name="connsiteY1" fmla="*/ 515434 h 1510545"/>
              <a:gd name="connsiteX2" fmla="*/ 2362200 w 7714673"/>
              <a:gd name="connsiteY2" fmla="*/ 2413 h 1510545"/>
              <a:gd name="connsiteX3" fmla="*/ 4248442 w 7714673"/>
              <a:gd name="connsiteY3" fmla="*/ 748530 h 1510545"/>
              <a:gd name="connsiteX4" fmla="*/ 6669232 w 7714673"/>
              <a:gd name="connsiteY4" fmla="*/ 977065 h 1510545"/>
              <a:gd name="connsiteX5" fmla="*/ 7714673 w 7714673"/>
              <a:gd name="connsiteY5" fmla="*/ 1510545 h 1510545"/>
              <a:gd name="connsiteX0" fmla="*/ 0 w 7397173"/>
              <a:gd name="connsiteY0" fmla="*/ 1260120 h 1511173"/>
              <a:gd name="connsiteX1" fmla="*/ 1044575 w 7397173"/>
              <a:gd name="connsiteY1" fmla="*/ 516062 h 1511173"/>
              <a:gd name="connsiteX2" fmla="*/ 2044700 w 7397173"/>
              <a:gd name="connsiteY2" fmla="*/ 3041 h 1511173"/>
              <a:gd name="connsiteX3" fmla="*/ 3930942 w 7397173"/>
              <a:gd name="connsiteY3" fmla="*/ 749158 h 1511173"/>
              <a:gd name="connsiteX4" fmla="*/ 6351732 w 7397173"/>
              <a:gd name="connsiteY4" fmla="*/ 977693 h 1511173"/>
              <a:gd name="connsiteX5" fmla="*/ 7397173 w 7397173"/>
              <a:gd name="connsiteY5" fmla="*/ 1511173 h 1511173"/>
              <a:gd name="connsiteX0" fmla="*/ 137 w 7397310"/>
              <a:gd name="connsiteY0" fmla="*/ 1260120 h 1511173"/>
              <a:gd name="connsiteX1" fmla="*/ 1044712 w 7397310"/>
              <a:gd name="connsiteY1" fmla="*/ 516062 h 1511173"/>
              <a:gd name="connsiteX2" fmla="*/ 2044837 w 7397310"/>
              <a:gd name="connsiteY2" fmla="*/ 3041 h 1511173"/>
              <a:gd name="connsiteX3" fmla="*/ 3931079 w 7397310"/>
              <a:gd name="connsiteY3" fmla="*/ 749158 h 1511173"/>
              <a:gd name="connsiteX4" fmla="*/ 6351869 w 7397310"/>
              <a:gd name="connsiteY4" fmla="*/ 977693 h 1511173"/>
              <a:gd name="connsiteX5" fmla="*/ 7397310 w 7397310"/>
              <a:gd name="connsiteY5" fmla="*/ 1511173 h 1511173"/>
              <a:gd name="connsiteX0" fmla="*/ 139 w 7390962"/>
              <a:gd name="connsiteY0" fmla="*/ 1312024 h 1511243"/>
              <a:gd name="connsiteX1" fmla="*/ 1038364 w 7390962"/>
              <a:gd name="connsiteY1" fmla="*/ 516132 h 1511243"/>
              <a:gd name="connsiteX2" fmla="*/ 2038489 w 7390962"/>
              <a:gd name="connsiteY2" fmla="*/ 3111 h 1511243"/>
              <a:gd name="connsiteX3" fmla="*/ 3924731 w 7390962"/>
              <a:gd name="connsiteY3" fmla="*/ 749228 h 1511243"/>
              <a:gd name="connsiteX4" fmla="*/ 6345521 w 7390962"/>
              <a:gd name="connsiteY4" fmla="*/ 977763 h 1511243"/>
              <a:gd name="connsiteX5" fmla="*/ 7390962 w 7390962"/>
              <a:gd name="connsiteY5" fmla="*/ 1511243 h 1511243"/>
              <a:gd name="connsiteX0" fmla="*/ 116 w 7390939"/>
              <a:gd name="connsiteY0" fmla="*/ 1308915 h 1508134"/>
              <a:gd name="connsiteX1" fmla="*/ 1181216 w 7390939"/>
              <a:gd name="connsiteY1" fmla="*/ 752034 h 1508134"/>
              <a:gd name="connsiteX2" fmla="*/ 2038466 w 7390939"/>
              <a:gd name="connsiteY2" fmla="*/ 2 h 1508134"/>
              <a:gd name="connsiteX3" fmla="*/ 3924708 w 7390939"/>
              <a:gd name="connsiteY3" fmla="*/ 746119 h 1508134"/>
              <a:gd name="connsiteX4" fmla="*/ 6345498 w 7390939"/>
              <a:gd name="connsiteY4" fmla="*/ 974654 h 1508134"/>
              <a:gd name="connsiteX5" fmla="*/ 7390939 w 7390939"/>
              <a:gd name="connsiteY5" fmla="*/ 1508134 h 1508134"/>
              <a:gd name="connsiteX0" fmla="*/ 116 w 7390939"/>
              <a:gd name="connsiteY0" fmla="*/ 1245563 h 1444782"/>
              <a:gd name="connsiteX1" fmla="*/ 1181216 w 7390939"/>
              <a:gd name="connsiteY1" fmla="*/ 688682 h 1444782"/>
              <a:gd name="connsiteX2" fmla="*/ 2082916 w 7390939"/>
              <a:gd name="connsiteY2" fmla="*/ 2 h 1444782"/>
              <a:gd name="connsiteX3" fmla="*/ 3924708 w 7390939"/>
              <a:gd name="connsiteY3" fmla="*/ 682767 h 1444782"/>
              <a:gd name="connsiteX4" fmla="*/ 6345498 w 7390939"/>
              <a:gd name="connsiteY4" fmla="*/ 911302 h 1444782"/>
              <a:gd name="connsiteX5" fmla="*/ 7390939 w 7390939"/>
              <a:gd name="connsiteY5" fmla="*/ 1444782 h 1444782"/>
              <a:gd name="connsiteX0" fmla="*/ 0 w 6209723"/>
              <a:gd name="connsiteY0" fmla="*/ 688682 h 1444782"/>
              <a:gd name="connsiteX1" fmla="*/ 901700 w 6209723"/>
              <a:gd name="connsiteY1" fmla="*/ 2 h 1444782"/>
              <a:gd name="connsiteX2" fmla="*/ 2743492 w 6209723"/>
              <a:gd name="connsiteY2" fmla="*/ 682767 h 1444782"/>
              <a:gd name="connsiteX3" fmla="*/ 5164282 w 6209723"/>
              <a:gd name="connsiteY3" fmla="*/ 911302 h 1444782"/>
              <a:gd name="connsiteX4" fmla="*/ 6209723 w 6209723"/>
              <a:gd name="connsiteY4" fmla="*/ 1444782 h 1444782"/>
              <a:gd name="connsiteX0" fmla="*/ 0 w 6209723"/>
              <a:gd name="connsiteY0" fmla="*/ 636945 h 1444879"/>
              <a:gd name="connsiteX1" fmla="*/ 901700 w 6209723"/>
              <a:gd name="connsiteY1" fmla="*/ 99 h 1444879"/>
              <a:gd name="connsiteX2" fmla="*/ 2743492 w 6209723"/>
              <a:gd name="connsiteY2" fmla="*/ 682864 h 1444879"/>
              <a:gd name="connsiteX3" fmla="*/ 5164282 w 6209723"/>
              <a:gd name="connsiteY3" fmla="*/ 911399 h 1444879"/>
              <a:gd name="connsiteX4" fmla="*/ 6209723 w 6209723"/>
              <a:gd name="connsiteY4" fmla="*/ 1444879 h 1444879"/>
              <a:gd name="connsiteX0" fmla="*/ 0 w 6209723"/>
              <a:gd name="connsiteY0" fmla="*/ 636989 h 1444923"/>
              <a:gd name="connsiteX1" fmla="*/ 901700 w 6209723"/>
              <a:gd name="connsiteY1" fmla="*/ 143 h 1444923"/>
              <a:gd name="connsiteX2" fmla="*/ 2743492 w 6209723"/>
              <a:gd name="connsiteY2" fmla="*/ 682908 h 1444923"/>
              <a:gd name="connsiteX3" fmla="*/ 5164282 w 6209723"/>
              <a:gd name="connsiteY3" fmla="*/ 911443 h 1444923"/>
              <a:gd name="connsiteX4" fmla="*/ 6209723 w 6209723"/>
              <a:gd name="connsiteY4" fmla="*/ 1444923 h 1444923"/>
              <a:gd name="connsiteX0" fmla="*/ 0 w 6247823"/>
              <a:gd name="connsiteY0" fmla="*/ 636989 h 1475160"/>
              <a:gd name="connsiteX1" fmla="*/ 901700 w 6247823"/>
              <a:gd name="connsiteY1" fmla="*/ 143 h 1475160"/>
              <a:gd name="connsiteX2" fmla="*/ 2743492 w 6247823"/>
              <a:gd name="connsiteY2" fmla="*/ 682908 h 1475160"/>
              <a:gd name="connsiteX3" fmla="*/ 5164282 w 6247823"/>
              <a:gd name="connsiteY3" fmla="*/ 911443 h 1475160"/>
              <a:gd name="connsiteX4" fmla="*/ 6247823 w 6247823"/>
              <a:gd name="connsiteY4" fmla="*/ 1475160 h 147516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623" h="1311020">
                <a:moveTo>
                  <a:pt x="0" y="636989"/>
                </a:moveTo>
                <a:cubicBezTo>
                  <a:pt x="194733" y="291173"/>
                  <a:pt x="444451" y="-7510"/>
                  <a:pt x="901700" y="143"/>
                </a:cubicBezTo>
                <a:cubicBezTo>
                  <a:pt x="1358949" y="7796"/>
                  <a:pt x="2033062" y="531025"/>
                  <a:pt x="2743492" y="682908"/>
                </a:cubicBezTo>
                <a:cubicBezTo>
                  <a:pt x="3453922" y="834791"/>
                  <a:pt x="4465927" y="806758"/>
                  <a:pt x="5164282" y="911443"/>
                </a:cubicBezTo>
                <a:cubicBezTo>
                  <a:pt x="5862637" y="1016128"/>
                  <a:pt x="6146511" y="1016214"/>
                  <a:pt x="6933623" y="1311020"/>
                </a:cubicBezTo>
              </a:path>
            </a:pathLst>
          </a:custGeom>
          <a:noFill/>
          <a:ln w="38100">
            <a:solidFill>
              <a:srgbClr val="6CAA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Arc 55"/>
          <p:cNvSpPr/>
          <p:nvPr/>
        </p:nvSpPr>
        <p:spPr>
          <a:xfrm rot="7898817" flipH="1">
            <a:off x="3384545" y="3283499"/>
            <a:ext cx="864900" cy="1845691"/>
          </a:xfrm>
          <a:prstGeom prst="arc">
            <a:avLst>
              <a:gd name="adj1" fmla="val 17073973"/>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Arc 56"/>
          <p:cNvSpPr/>
          <p:nvPr/>
        </p:nvSpPr>
        <p:spPr>
          <a:xfrm rot="7898817" flipH="1">
            <a:off x="3384544" y="3126960"/>
            <a:ext cx="864900" cy="1845691"/>
          </a:xfrm>
          <a:prstGeom prst="arc">
            <a:avLst>
              <a:gd name="adj1" fmla="val 17187592"/>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0" name="Picture 79"/>
          <p:cNvPicPr>
            <a:picLocks noChangeAspect="1"/>
          </p:cNvPicPr>
          <p:nvPr/>
        </p:nvPicPr>
        <p:blipFill rotWithShape="1">
          <a:blip r:embed="rId18">
            <a:clrChange>
              <a:clrFrom>
                <a:srgbClr val="000000"/>
              </a:clrFrom>
              <a:clrTo>
                <a:srgbClr val="000000">
                  <a:alpha val="0"/>
                </a:srgbClr>
              </a:clrTo>
            </a:clrChange>
            <a:duotone>
              <a:schemeClr val="accent5">
                <a:shade val="45000"/>
                <a:satMod val="135000"/>
              </a:schemeClr>
              <a:prstClr val="white"/>
            </a:duotone>
            <a:extLst>
              <a:ext uri="{BEBA8EAE-BF5A-486C-A8C5-ECC9F3942E4B}">
                <a14:imgProps xmlns:a14="http://schemas.microsoft.com/office/drawing/2010/main">
                  <a14:imgLayer r:embed="rId19">
                    <a14:imgEffect>
                      <a14:colorTemperature colorTemp="11500"/>
                    </a14:imgEffect>
                  </a14:imgLayer>
                </a14:imgProps>
              </a:ext>
            </a:extLst>
          </a:blip>
          <a:srcRect b="7506"/>
          <a:stretch/>
        </p:blipFill>
        <p:spPr>
          <a:xfrm>
            <a:off x="1738879" y="3628658"/>
            <a:ext cx="1133060" cy="1048007"/>
          </a:xfrm>
          <a:prstGeom prst="rect">
            <a:avLst/>
          </a:prstGeom>
        </p:spPr>
      </p:pic>
      <p:sp>
        <p:nvSpPr>
          <p:cNvPr id="84" name="Freeform 83"/>
          <p:cNvSpPr/>
          <p:nvPr/>
        </p:nvSpPr>
        <p:spPr>
          <a:xfrm>
            <a:off x="853766" y="4301454"/>
            <a:ext cx="1358900" cy="530713"/>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427117 w 7449640"/>
              <a:gd name="connsiteY0" fmla="*/ 0 h 2868656"/>
              <a:gd name="connsiteX1" fmla="*/ 65167 w 7449640"/>
              <a:gd name="connsiteY1" fmla="*/ 929020 h 2868656"/>
              <a:gd name="connsiteX2" fmla="*/ 2046367 w 7449640"/>
              <a:gd name="connsiteY2" fmla="*/ 1233820 h 2868656"/>
              <a:gd name="connsiteX3" fmla="*/ 3916731 w 7449640"/>
              <a:gd name="connsiteY3" fmla="*/ 2065092 h 2868656"/>
              <a:gd name="connsiteX4" fmla="*/ 6410549 w 7449640"/>
              <a:gd name="connsiteY4" fmla="*/ 2300620 h 2868656"/>
              <a:gd name="connsiteX5" fmla="*/ 7449640 w 7449640"/>
              <a:gd name="connsiteY5" fmla="*/ 2868656 h 2868656"/>
              <a:gd name="connsiteX0" fmla="*/ 573082 w 7430505"/>
              <a:gd name="connsiteY0" fmla="*/ 0 h 2603728"/>
              <a:gd name="connsiteX1" fmla="*/ 46032 w 7430505"/>
              <a:gd name="connsiteY1" fmla="*/ 664092 h 2603728"/>
              <a:gd name="connsiteX2" fmla="*/ 2027232 w 7430505"/>
              <a:gd name="connsiteY2" fmla="*/ 968892 h 2603728"/>
              <a:gd name="connsiteX3" fmla="*/ 3897596 w 7430505"/>
              <a:gd name="connsiteY3" fmla="*/ 1800164 h 2603728"/>
              <a:gd name="connsiteX4" fmla="*/ 6391414 w 7430505"/>
              <a:gd name="connsiteY4" fmla="*/ 2035692 h 2603728"/>
              <a:gd name="connsiteX5" fmla="*/ 7430505 w 7430505"/>
              <a:gd name="connsiteY5" fmla="*/ 2603728 h 2603728"/>
              <a:gd name="connsiteX0" fmla="*/ 573373 w 7430796"/>
              <a:gd name="connsiteY0" fmla="*/ 0 h 2603728"/>
              <a:gd name="connsiteX1" fmla="*/ 46323 w 7430796"/>
              <a:gd name="connsiteY1" fmla="*/ 664092 h 2603728"/>
              <a:gd name="connsiteX2" fmla="*/ 2027523 w 7430796"/>
              <a:gd name="connsiteY2" fmla="*/ 968892 h 2603728"/>
              <a:gd name="connsiteX3" fmla="*/ 3897887 w 7430796"/>
              <a:gd name="connsiteY3" fmla="*/ 1800164 h 2603728"/>
              <a:gd name="connsiteX4" fmla="*/ 6391705 w 7430796"/>
              <a:gd name="connsiteY4" fmla="*/ 2035692 h 2603728"/>
              <a:gd name="connsiteX5" fmla="*/ 7430796 w 7430796"/>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894113 w 7427022"/>
              <a:gd name="connsiteY3" fmla="*/ 1800164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75231 w 7427022"/>
              <a:gd name="connsiteY4" fmla="*/ 1960821 h 2603728"/>
              <a:gd name="connsiteX5" fmla="*/ 7427022 w 7427022"/>
              <a:gd name="connsiteY5" fmla="*/ 2603728 h 2603728"/>
              <a:gd name="connsiteX0" fmla="*/ 569599 w 7433372"/>
              <a:gd name="connsiteY0" fmla="*/ 0 h 2482783"/>
              <a:gd name="connsiteX1" fmla="*/ 42549 w 7433372"/>
              <a:gd name="connsiteY1" fmla="*/ 664092 h 2482783"/>
              <a:gd name="connsiteX2" fmla="*/ 2023749 w 7433372"/>
              <a:gd name="connsiteY2" fmla="*/ 968892 h 2482783"/>
              <a:gd name="connsiteX3" fmla="*/ 3925864 w 7433372"/>
              <a:gd name="connsiteY3" fmla="*/ 1742571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25865 w 7433372"/>
              <a:gd name="connsiteY3" fmla="*/ 1729407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457781 w 7433372"/>
              <a:gd name="connsiteY4" fmla="*/ 1957942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87931 w 7433372"/>
              <a:gd name="connsiteY4" fmla="*/ 1949303 h 2482783"/>
              <a:gd name="connsiteX5" fmla="*/ 7433372 w 7433372"/>
              <a:gd name="connsiteY5" fmla="*/ 2482783 h 2482783"/>
              <a:gd name="connsiteX0" fmla="*/ 576260 w 7440033"/>
              <a:gd name="connsiteY0" fmla="*/ 0 h 2482783"/>
              <a:gd name="connsiteX1" fmla="*/ 49210 w 7440033"/>
              <a:gd name="connsiteY1" fmla="*/ 664092 h 2482783"/>
              <a:gd name="connsiteX2" fmla="*/ 2087560 w 7440033"/>
              <a:gd name="connsiteY2" fmla="*/ 974651 h 2482783"/>
              <a:gd name="connsiteX3" fmla="*/ 3973802 w 7440033"/>
              <a:gd name="connsiteY3" fmla="*/ 1720768 h 2482783"/>
              <a:gd name="connsiteX4" fmla="*/ 6394592 w 7440033"/>
              <a:gd name="connsiteY4" fmla="*/ 1949303 h 2482783"/>
              <a:gd name="connsiteX5" fmla="*/ 7440033 w 7440033"/>
              <a:gd name="connsiteY5" fmla="*/ 2482783 h 2482783"/>
              <a:gd name="connsiteX0" fmla="*/ 0 w 6863773"/>
              <a:gd name="connsiteY0" fmla="*/ 0 h 2482783"/>
              <a:gd name="connsiteX1" fmla="*/ 511175 w 6863773"/>
              <a:gd name="connsiteY1" fmla="*/ 1487672 h 2482783"/>
              <a:gd name="connsiteX2" fmla="*/ 1511300 w 6863773"/>
              <a:gd name="connsiteY2" fmla="*/ 974651 h 2482783"/>
              <a:gd name="connsiteX3" fmla="*/ 3397542 w 6863773"/>
              <a:gd name="connsiteY3" fmla="*/ 1720768 h 2482783"/>
              <a:gd name="connsiteX4" fmla="*/ 5818332 w 6863773"/>
              <a:gd name="connsiteY4" fmla="*/ 1949303 h 2482783"/>
              <a:gd name="connsiteX5" fmla="*/ 6863773 w 6863773"/>
              <a:gd name="connsiteY5" fmla="*/ 2482783 h 2482783"/>
              <a:gd name="connsiteX0" fmla="*/ 0 w 7721023"/>
              <a:gd name="connsiteY0" fmla="*/ 0 h 1754231"/>
              <a:gd name="connsiteX1" fmla="*/ 1368425 w 7721023"/>
              <a:gd name="connsiteY1" fmla="*/ 759120 h 1754231"/>
              <a:gd name="connsiteX2" fmla="*/ 2368550 w 7721023"/>
              <a:gd name="connsiteY2" fmla="*/ 246099 h 1754231"/>
              <a:gd name="connsiteX3" fmla="*/ 4254792 w 7721023"/>
              <a:gd name="connsiteY3" fmla="*/ 992216 h 1754231"/>
              <a:gd name="connsiteX4" fmla="*/ 6675582 w 7721023"/>
              <a:gd name="connsiteY4" fmla="*/ 1220751 h 1754231"/>
              <a:gd name="connsiteX5" fmla="*/ 7721023 w 7721023"/>
              <a:gd name="connsiteY5" fmla="*/ 1754231 h 1754231"/>
              <a:gd name="connsiteX0" fmla="*/ 0 w 7721023"/>
              <a:gd name="connsiteY0" fmla="*/ 0 h 1754231"/>
              <a:gd name="connsiteX1" fmla="*/ 903279 w 7721023"/>
              <a:gd name="connsiteY1" fmla="*/ 914747 h 1754231"/>
              <a:gd name="connsiteX2" fmla="*/ 1368425 w 7721023"/>
              <a:gd name="connsiteY2" fmla="*/ 759120 h 1754231"/>
              <a:gd name="connsiteX3" fmla="*/ 2368550 w 7721023"/>
              <a:gd name="connsiteY3" fmla="*/ 246099 h 1754231"/>
              <a:gd name="connsiteX4" fmla="*/ 4254792 w 7721023"/>
              <a:gd name="connsiteY4" fmla="*/ 992216 h 1754231"/>
              <a:gd name="connsiteX5" fmla="*/ 6675582 w 7721023"/>
              <a:gd name="connsiteY5" fmla="*/ 1220751 h 1754231"/>
              <a:gd name="connsiteX6" fmla="*/ 7721023 w 7721023"/>
              <a:gd name="connsiteY6" fmla="*/ 1754231 h 1754231"/>
              <a:gd name="connsiteX0" fmla="*/ 0 w 7714673"/>
              <a:gd name="connsiteY0" fmla="*/ 663410 h 1510551"/>
              <a:gd name="connsiteX1" fmla="*/ 896929 w 7714673"/>
              <a:gd name="connsiteY1" fmla="*/ 671067 h 1510551"/>
              <a:gd name="connsiteX2" fmla="*/ 1362075 w 7714673"/>
              <a:gd name="connsiteY2" fmla="*/ 515440 h 1510551"/>
              <a:gd name="connsiteX3" fmla="*/ 2362200 w 7714673"/>
              <a:gd name="connsiteY3" fmla="*/ 2419 h 1510551"/>
              <a:gd name="connsiteX4" fmla="*/ 4248442 w 7714673"/>
              <a:gd name="connsiteY4" fmla="*/ 748536 h 1510551"/>
              <a:gd name="connsiteX5" fmla="*/ 6669232 w 7714673"/>
              <a:gd name="connsiteY5" fmla="*/ 977071 h 1510551"/>
              <a:gd name="connsiteX6" fmla="*/ 7714673 w 7714673"/>
              <a:gd name="connsiteY6" fmla="*/ 1510551 h 1510551"/>
              <a:gd name="connsiteX0" fmla="*/ 0 w 7714673"/>
              <a:gd name="connsiteY0" fmla="*/ 663404 h 1510545"/>
              <a:gd name="connsiteX1" fmla="*/ 1362075 w 7714673"/>
              <a:gd name="connsiteY1" fmla="*/ 515434 h 1510545"/>
              <a:gd name="connsiteX2" fmla="*/ 2362200 w 7714673"/>
              <a:gd name="connsiteY2" fmla="*/ 2413 h 1510545"/>
              <a:gd name="connsiteX3" fmla="*/ 4248442 w 7714673"/>
              <a:gd name="connsiteY3" fmla="*/ 748530 h 1510545"/>
              <a:gd name="connsiteX4" fmla="*/ 6669232 w 7714673"/>
              <a:gd name="connsiteY4" fmla="*/ 977065 h 1510545"/>
              <a:gd name="connsiteX5" fmla="*/ 7714673 w 7714673"/>
              <a:gd name="connsiteY5" fmla="*/ 1510545 h 1510545"/>
              <a:gd name="connsiteX0" fmla="*/ 0 w 7397173"/>
              <a:gd name="connsiteY0" fmla="*/ 1260120 h 1511173"/>
              <a:gd name="connsiteX1" fmla="*/ 1044575 w 7397173"/>
              <a:gd name="connsiteY1" fmla="*/ 516062 h 1511173"/>
              <a:gd name="connsiteX2" fmla="*/ 2044700 w 7397173"/>
              <a:gd name="connsiteY2" fmla="*/ 3041 h 1511173"/>
              <a:gd name="connsiteX3" fmla="*/ 3930942 w 7397173"/>
              <a:gd name="connsiteY3" fmla="*/ 749158 h 1511173"/>
              <a:gd name="connsiteX4" fmla="*/ 6351732 w 7397173"/>
              <a:gd name="connsiteY4" fmla="*/ 977693 h 1511173"/>
              <a:gd name="connsiteX5" fmla="*/ 7397173 w 7397173"/>
              <a:gd name="connsiteY5" fmla="*/ 1511173 h 1511173"/>
              <a:gd name="connsiteX0" fmla="*/ 137 w 7397310"/>
              <a:gd name="connsiteY0" fmla="*/ 1260120 h 1511173"/>
              <a:gd name="connsiteX1" fmla="*/ 1044712 w 7397310"/>
              <a:gd name="connsiteY1" fmla="*/ 516062 h 1511173"/>
              <a:gd name="connsiteX2" fmla="*/ 2044837 w 7397310"/>
              <a:gd name="connsiteY2" fmla="*/ 3041 h 1511173"/>
              <a:gd name="connsiteX3" fmla="*/ 3931079 w 7397310"/>
              <a:gd name="connsiteY3" fmla="*/ 749158 h 1511173"/>
              <a:gd name="connsiteX4" fmla="*/ 6351869 w 7397310"/>
              <a:gd name="connsiteY4" fmla="*/ 977693 h 1511173"/>
              <a:gd name="connsiteX5" fmla="*/ 7397310 w 7397310"/>
              <a:gd name="connsiteY5" fmla="*/ 1511173 h 1511173"/>
              <a:gd name="connsiteX0" fmla="*/ 139 w 7390962"/>
              <a:gd name="connsiteY0" fmla="*/ 1312024 h 1511243"/>
              <a:gd name="connsiteX1" fmla="*/ 1038364 w 7390962"/>
              <a:gd name="connsiteY1" fmla="*/ 516132 h 1511243"/>
              <a:gd name="connsiteX2" fmla="*/ 2038489 w 7390962"/>
              <a:gd name="connsiteY2" fmla="*/ 3111 h 1511243"/>
              <a:gd name="connsiteX3" fmla="*/ 3924731 w 7390962"/>
              <a:gd name="connsiteY3" fmla="*/ 749228 h 1511243"/>
              <a:gd name="connsiteX4" fmla="*/ 6345521 w 7390962"/>
              <a:gd name="connsiteY4" fmla="*/ 977763 h 1511243"/>
              <a:gd name="connsiteX5" fmla="*/ 7390962 w 7390962"/>
              <a:gd name="connsiteY5" fmla="*/ 1511243 h 1511243"/>
              <a:gd name="connsiteX0" fmla="*/ 116 w 7390939"/>
              <a:gd name="connsiteY0" fmla="*/ 1308915 h 1508134"/>
              <a:gd name="connsiteX1" fmla="*/ 1181216 w 7390939"/>
              <a:gd name="connsiteY1" fmla="*/ 752034 h 1508134"/>
              <a:gd name="connsiteX2" fmla="*/ 2038466 w 7390939"/>
              <a:gd name="connsiteY2" fmla="*/ 2 h 1508134"/>
              <a:gd name="connsiteX3" fmla="*/ 3924708 w 7390939"/>
              <a:gd name="connsiteY3" fmla="*/ 746119 h 1508134"/>
              <a:gd name="connsiteX4" fmla="*/ 6345498 w 7390939"/>
              <a:gd name="connsiteY4" fmla="*/ 974654 h 1508134"/>
              <a:gd name="connsiteX5" fmla="*/ 7390939 w 7390939"/>
              <a:gd name="connsiteY5" fmla="*/ 1508134 h 1508134"/>
              <a:gd name="connsiteX0" fmla="*/ 116 w 7390939"/>
              <a:gd name="connsiteY0" fmla="*/ 1245563 h 1444782"/>
              <a:gd name="connsiteX1" fmla="*/ 1181216 w 7390939"/>
              <a:gd name="connsiteY1" fmla="*/ 688682 h 1444782"/>
              <a:gd name="connsiteX2" fmla="*/ 2082916 w 7390939"/>
              <a:gd name="connsiteY2" fmla="*/ 2 h 1444782"/>
              <a:gd name="connsiteX3" fmla="*/ 3924708 w 7390939"/>
              <a:gd name="connsiteY3" fmla="*/ 682767 h 1444782"/>
              <a:gd name="connsiteX4" fmla="*/ 6345498 w 7390939"/>
              <a:gd name="connsiteY4" fmla="*/ 911302 h 1444782"/>
              <a:gd name="connsiteX5" fmla="*/ 7390939 w 7390939"/>
              <a:gd name="connsiteY5" fmla="*/ 1444782 h 1444782"/>
              <a:gd name="connsiteX0" fmla="*/ 0 w 6209723"/>
              <a:gd name="connsiteY0" fmla="*/ 688682 h 1444782"/>
              <a:gd name="connsiteX1" fmla="*/ 901700 w 6209723"/>
              <a:gd name="connsiteY1" fmla="*/ 2 h 1444782"/>
              <a:gd name="connsiteX2" fmla="*/ 2743492 w 6209723"/>
              <a:gd name="connsiteY2" fmla="*/ 682767 h 1444782"/>
              <a:gd name="connsiteX3" fmla="*/ 5164282 w 6209723"/>
              <a:gd name="connsiteY3" fmla="*/ 911302 h 1444782"/>
              <a:gd name="connsiteX4" fmla="*/ 6209723 w 6209723"/>
              <a:gd name="connsiteY4" fmla="*/ 1444782 h 1444782"/>
              <a:gd name="connsiteX0" fmla="*/ 0 w 6209723"/>
              <a:gd name="connsiteY0" fmla="*/ 636945 h 1444879"/>
              <a:gd name="connsiteX1" fmla="*/ 901700 w 6209723"/>
              <a:gd name="connsiteY1" fmla="*/ 99 h 1444879"/>
              <a:gd name="connsiteX2" fmla="*/ 2743492 w 6209723"/>
              <a:gd name="connsiteY2" fmla="*/ 682864 h 1444879"/>
              <a:gd name="connsiteX3" fmla="*/ 5164282 w 6209723"/>
              <a:gd name="connsiteY3" fmla="*/ 911399 h 1444879"/>
              <a:gd name="connsiteX4" fmla="*/ 6209723 w 6209723"/>
              <a:gd name="connsiteY4" fmla="*/ 1444879 h 1444879"/>
              <a:gd name="connsiteX0" fmla="*/ 0 w 6209723"/>
              <a:gd name="connsiteY0" fmla="*/ 636989 h 1444923"/>
              <a:gd name="connsiteX1" fmla="*/ 901700 w 6209723"/>
              <a:gd name="connsiteY1" fmla="*/ 143 h 1444923"/>
              <a:gd name="connsiteX2" fmla="*/ 2743492 w 6209723"/>
              <a:gd name="connsiteY2" fmla="*/ 682908 h 1444923"/>
              <a:gd name="connsiteX3" fmla="*/ 5164282 w 6209723"/>
              <a:gd name="connsiteY3" fmla="*/ 911443 h 1444923"/>
              <a:gd name="connsiteX4" fmla="*/ 6209723 w 6209723"/>
              <a:gd name="connsiteY4" fmla="*/ 1444923 h 1444923"/>
              <a:gd name="connsiteX0" fmla="*/ 0 w 5164282"/>
              <a:gd name="connsiteY0" fmla="*/ 636989 h 911443"/>
              <a:gd name="connsiteX1" fmla="*/ 901700 w 5164282"/>
              <a:gd name="connsiteY1" fmla="*/ 143 h 911443"/>
              <a:gd name="connsiteX2" fmla="*/ 2743492 w 5164282"/>
              <a:gd name="connsiteY2" fmla="*/ 682908 h 911443"/>
              <a:gd name="connsiteX3" fmla="*/ 5164282 w 5164282"/>
              <a:gd name="connsiteY3" fmla="*/ 911443 h 911443"/>
              <a:gd name="connsiteX0" fmla="*/ 0 w 2743492"/>
              <a:gd name="connsiteY0" fmla="*/ 636989 h 682908"/>
              <a:gd name="connsiteX1" fmla="*/ 901700 w 2743492"/>
              <a:gd name="connsiteY1" fmla="*/ 143 h 682908"/>
              <a:gd name="connsiteX2" fmla="*/ 2743492 w 2743492"/>
              <a:gd name="connsiteY2" fmla="*/ 682908 h 682908"/>
              <a:gd name="connsiteX0" fmla="*/ 0 w 901700"/>
              <a:gd name="connsiteY0" fmla="*/ 636989 h 636989"/>
              <a:gd name="connsiteX1" fmla="*/ 901700 w 901700"/>
              <a:gd name="connsiteY1" fmla="*/ 143 h 636989"/>
              <a:gd name="connsiteX0" fmla="*/ 0 w 1416050"/>
              <a:gd name="connsiteY0" fmla="*/ 209348 h 209348"/>
              <a:gd name="connsiteX1" fmla="*/ 1416050 w 1416050"/>
              <a:gd name="connsiteY1" fmla="*/ 56284 h 209348"/>
              <a:gd name="connsiteX0" fmla="*/ 0 w 1358900"/>
              <a:gd name="connsiteY0" fmla="*/ 481635 h 481635"/>
              <a:gd name="connsiteX1" fmla="*/ 1358900 w 1358900"/>
              <a:gd name="connsiteY1" fmla="*/ 291 h 481635"/>
              <a:gd name="connsiteX0" fmla="*/ 0 w 1358900"/>
              <a:gd name="connsiteY0" fmla="*/ 481344 h 481344"/>
              <a:gd name="connsiteX1" fmla="*/ 1358900 w 1358900"/>
              <a:gd name="connsiteY1" fmla="*/ 0 h 481344"/>
              <a:gd name="connsiteX0" fmla="*/ 0 w 1358900"/>
              <a:gd name="connsiteY0" fmla="*/ 481344 h 481344"/>
              <a:gd name="connsiteX1" fmla="*/ 918495 w 1358900"/>
              <a:gd name="connsiteY1" fmla="*/ 458672 h 481344"/>
              <a:gd name="connsiteX2" fmla="*/ 1358900 w 1358900"/>
              <a:gd name="connsiteY2" fmla="*/ 0 h 481344"/>
              <a:gd name="connsiteX0" fmla="*/ 0 w 1358900"/>
              <a:gd name="connsiteY0" fmla="*/ 481344 h 481344"/>
              <a:gd name="connsiteX1" fmla="*/ 258095 w 1358900"/>
              <a:gd name="connsiteY1" fmla="*/ 199504 h 481344"/>
              <a:gd name="connsiteX2" fmla="*/ 1358900 w 1358900"/>
              <a:gd name="connsiteY2" fmla="*/ 0 h 481344"/>
              <a:gd name="connsiteX0" fmla="*/ 0 w 1358900"/>
              <a:gd name="connsiteY0" fmla="*/ 481344 h 481344"/>
              <a:gd name="connsiteX1" fmla="*/ 1358900 w 1358900"/>
              <a:gd name="connsiteY1" fmla="*/ 0 h 481344"/>
              <a:gd name="connsiteX0" fmla="*/ 0 w 1358900"/>
              <a:gd name="connsiteY0" fmla="*/ 481344 h 481344"/>
              <a:gd name="connsiteX1" fmla="*/ 1358900 w 1358900"/>
              <a:gd name="connsiteY1" fmla="*/ 0 h 481344"/>
              <a:gd name="connsiteX0" fmla="*/ 0 w 1358900"/>
              <a:gd name="connsiteY0" fmla="*/ 481344 h 481344"/>
              <a:gd name="connsiteX1" fmla="*/ 1358900 w 1358900"/>
              <a:gd name="connsiteY1" fmla="*/ 0 h 481344"/>
            </a:gdLst>
            <a:ahLst/>
            <a:cxnLst>
              <a:cxn ang="0">
                <a:pos x="connsiteX0" y="connsiteY0"/>
              </a:cxn>
              <a:cxn ang="0">
                <a:pos x="connsiteX1" y="connsiteY1"/>
              </a:cxn>
            </a:cxnLst>
            <a:rect l="l" t="t" r="r" b="b"/>
            <a:pathLst>
              <a:path w="1358900" h="481344">
                <a:moveTo>
                  <a:pt x="0" y="481344"/>
                </a:moveTo>
                <a:cubicBezTo>
                  <a:pt x="97367" y="27172"/>
                  <a:pt x="1090083" y="425375"/>
                  <a:pt x="1358900" y="0"/>
                </a:cubicBezTo>
              </a:path>
            </a:pathLst>
          </a:custGeom>
          <a:noFill/>
          <a:ln w="38100">
            <a:solidFill>
              <a:srgbClr val="6CAA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1421854" y="3884186"/>
            <a:ext cx="1101584" cy="338554"/>
          </a:xfrm>
          <a:prstGeom prst="rect">
            <a:avLst/>
          </a:prstGeom>
          <a:noFill/>
        </p:spPr>
        <p:txBody>
          <a:bodyPr wrap="none" rtlCol="0">
            <a:spAutoFit/>
          </a:bodyPr>
          <a:lstStyle/>
          <a:p>
            <a:r>
              <a:rPr lang="en-US" sz="1600" dirty="0" smtClean="0">
                <a:solidFill>
                  <a:schemeClr val="tx1">
                    <a:lumMod val="95000"/>
                    <a:lumOff val="5000"/>
                  </a:schemeClr>
                </a:solidFill>
                <a:latin typeface="Franklin Gothic Heavy" panose="020B0903020102020204" pitchFamily="34" charset="0"/>
              </a:rPr>
              <a:t>GOCO05S</a:t>
            </a:r>
            <a:endParaRPr lang="en-US" sz="1600" dirty="0">
              <a:solidFill>
                <a:schemeClr val="tx1">
                  <a:lumMod val="95000"/>
                  <a:lumOff val="5000"/>
                </a:schemeClr>
              </a:solidFill>
              <a:latin typeface="Franklin Gothic Heavy" panose="020B0903020102020204" pitchFamily="34" charset="0"/>
            </a:endParaRPr>
          </a:p>
        </p:txBody>
      </p:sp>
      <p:pic>
        <p:nvPicPr>
          <p:cNvPr id="86" name="Picture 8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612233" y="3776804"/>
            <a:ext cx="716599" cy="197452"/>
          </a:xfrm>
          <a:prstGeom prst="rect">
            <a:avLst/>
          </a:prstGeom>
        </p:spPr>
      </p:pic>
      <p:sp>
        <p:nvSpPr>
          <p:cNvPr id="10" name="Freeform 9"/>
          <p:cNvSpPr/>
          <p:nvPr/>
        </p:nvSpPr>
        <p:spPr>
          <a:xfrm>
            <a:off x="649466" y="2148513"/>
            <a:ext cx="8536997" cy="2826327"/>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0 w 8536998"/>
              <a:gd name="connsiteY0" fmla="*/ 0 h 2563413"/>
              <a:gd name="connsiteX1" fmla="*/ 457200 w 8536998"/>
              <a:gd name="connsiteY1" fmla="*/ 762000 h 2563413"/>
              <a:gd name="connsiteX2" fmla="*/ 2438400 w 8536998"/>
              <a:gd name="connsiteY2" fmla="*/ 1066800 h 2563413"/>
              <a:gd name="connsiteX3" fmla="*/ 4308764 w 8536998"/>
              <a:gd name="connsiteY3" fmla="*/ 1898072 h 2563413"/>
              <a:gd name="connsiteX4" fmla="*/ 6802582 w 8536998"/>
              <a:gd name="connsiteY4" fmla="*/ 2133600 h 2563413"/>
              <a:gd name="connsiteX5" fmla="*/ 8536998 w 8536998"/>
              <a:gd name="connsiteY5" fmla="*/ 2563413 h 2563413"/>
              <a:gd name="connsiteX0" fmla="*/ 0 w 8536998"/>
              <a:gd name="connsiteY0" fmla="*/ 0 h 2563413"/>
              <a:gd name="connsiteX1" fmla="*/ 457200 w 8536998"/>
              <a:gd name="connsiteY1" fmla="*/ 762000 h 2563413"/>
              <a:gd name="connsiteX2" fmla="*/ 2438400 w 8536998"/>
              <a:gd name="connsiteY2" fmla="*/ 1066800 h 2563413"/>
              <a:gd name="connsiteX3" fmla="*/ 4308764 w 8536998"/>
              <a:gd name="connsiteY3" fmla="*/ 1898072 h 2563413"/>
              <a:gd name="connsiteX4" fmla="*/ 6802582 w 8536998"/>
              <a:gd name="connsiteY4" fmla="*/ 2133600 h 2563413"/>
              <a:gd name="connsiteX5" fmla="*/ 8536998 w 8536998"/>
              <a:gd name="connsiteY5" fmla="*/ 2563413 h 2563413"/>
              <a:gd name="connsiteX0" fmla="*/ 0 w 8536998"/>
              <a:gd name="connsiteY0" fmla="*/ 0 h 2563413"/>
              <a:gd name="connsiteX1" fmla="*/ 457200 w 8536998"/>
              <a:gd name="connsiteY1" fmla="*/ 762000 h 2563413"/>
              <a:gd name="connsiteX2" fmla="*/ 2438400 w 8536998"/>
              <a:gd name="connsiteY2" fmla="*/ 1066800 h 2563413"/>
              <a:gd name="connsiteX3" fmla="*/ 4308764 w 8536998"/>
              <a:gd name="connsiteY3" fmla="*/ 1898072 h 2563413"/>
              <a:gd name="connsiteX4" fmla="*/ 6802582 w 8536998"/>
              <a:gd name="connsiteY4" fmla="*/ 2133600 h 2563413"/>
              <a:gd name="connsiteX5" fmla="*/ 8536998 w 8536998"/>
              <a:gd name="connsiteY5" fmla="*/ 2563413 h 256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6998" h="2563413">
                <a:moveTo>
                  <a:pt x="0" y="0"/>
                </a:moveTo>
                <a:cubicBezTo>
                  <a:pt x="25400" y="292100"/>
                  <a:pt x="50800" y="584200"/>
                  <a:pt x="457200" y="762000"/>
                </a:cubicBezTo>
                <a:cubicBezTo>
                  <a:pt x="863600" y="939800"/>
                  <a:pt x="1796473" y="877455"/>
                  <a:pt x="2438400" y="1066800"/>
                </a:cubicBezTo>
                <a:cubicBezTo>
                  <a:pt x="3080327" y="1256145"/>
                  <a:pt x="3581400" y="1720272"/>
                  <a:pt x="4308764" y="1898072"/>
                </a:cubicBezTo>
                <a:cubicBezTo>
                  <a:pt x="5036128" y="2075872"/>
                  <a:pt x="6097876" y="2022710"/>
                  <a:pt x="6802582" y="2133600"/>
                </a:cubicBezTo>
                <a:cubicBezTo>
                  <a:pt x="7507288" y="2244490"/>
                  <a:pt x="7911811" y="2285885"/>
                  <a:pt x="8536998" y="256341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Arc 60"/>
          <p:cNvSpPr/>
          <p:nvPr/>
        </p:nvSpPr>
        <p:spPr>
          <a:xfrm rot="6472056" flipH="1">
            <a:off x="6533177" y="4161851"/>
            <a:ext cx="1211679" cy="1845691"/>
          </a:xfrm>
          <a:prstGeom prst="arc">
            <a:avLst>
              <a:gd name="adj1" fmla="val 17073973"/>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Arc 61"/>
          <p:cNvSpPr/>
          <p:nvPr/>
        </p:nvSpPr>
        <p:spPr>
          <a:xfrm rot="6472056" flipH="1">
            <a:off x="6533176" y="3948162"/>
            <a:ext cx="1211679" cy="1845691"/>
          </a:xfrm>
          <a:prstGeom prst="arc">
            <a:avLst>
              <a:gd name="adj1" fmla="val 16960956"/>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p:cNvSpPr/>
          <p:nvPr/>
        </p:nvSpPr>
        <p:spPr>
          <a:xfrm rot="6472056" flipH="1">
            <a:off x="5185246" y="3879732"/>
            <a:ext cx="864900" cy="1845691"/>
          </a:xfrm>
          <a:prstGeom prst="arc">
            <a:avLst>
              <a:gd name="adj1" fmla="val 17073973"/>
              <a:gd name="adj2" fmla="val 85174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Arc 59"/>
          <p:cNvSpPr/>
          <p:nvPr/>
        </p:nvSpPr>
        <p:spPr>
          <a:xfrm rot="6472056" flipH="1">
            <a:off x="5185245" y="3673980"/>
            <a:ext cx="864900" cy="1845691"/>
          </a:xfrm>
          <a:prstGeom prst="arc">
            <a:avLst>
              <a:gd name="adj1" fmla="val 17124915"/>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04" name="Picture 103"/>
          <p:cNvPicPr>
            <a:picLocks noChangeAspect="1"/>
          </p:cNvPicPr>
          <p:nvPr/>
        </p:nvPicPr>
        <p:blipFill rotWithShape="1">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l="10444" t="10476" r="43664" b="2143"/>
          <a:stretch/>
        </p:blipFill>
        <p:spPr>
          <a:xfrm>
            <a:off x="7813846" y="2133433"/>
            <a:ext cx="1402725" cy="2063857"/>
          </a:xfrm>
          <a:prstGeom prst="rect">
            <a:avLst/>
          </a:prstGeom>
        </p:spPr>
      </p:pic>
      <p:sp>
        <p:nvSpPr>
          <p:cNvPr id="106" name="TextBox 105"/>
          <p:cNvSpPr txBox="1"/>
          <p:nvPr/>
        </p:nvSpPr>
        <p:spPr>
          <a:xfrm>
            <a:off x="8176884" y="1576421"/>
            <a:ext cx="1019831" cy="584775"/>
          </a:xfrm>
          <a:prstGeom prst="rect">
            <a:avLst/>
          </a:prstGeom>
          <a:noFill/>
        </p:spPr>
        <p:txBody>
          <a:bodyPr wrap="none" rtlCol="0">
            <a:spAutoFit/>
          </a:bodyPr>
          <a:lstStyle/>
          <a:p>
            <a:pPr algn="ctr"/>
            <a:r>
              <a:rPr lang="en-US" sz="1600" dirty="0" smtClean="0">
                <a:latin typeface="Franklin Gothic Heavy" panose="020B0903020102020204" pitchFamily="34" charset="0"/>
              </a:rPr>
              <a:t>NGA</a:t>
            </a:r>
          </a:p>
          <a:p>
            <a:pPr algn="ctr"/>
            <a:r>
              <a:rPr lang="en-US" sz="1600" dirty="0" smtClean="0">
                <a:latin typeface="Franklin Gothic Heavy" panose="020B0903020102020204" pitchFamily="34" charset="0"/>
              </a:rPr>
              <a:t>ArcticGP</a:t>
            </a:r>
            <a:endParaRPr lang="en-US" sz="1600" dirty="0">
              <a:latin typeface="Franklin Gothic Heavy" panose="020B0903020102020204" pitchFamily="34" charset="0"/>
            </a:endParaRPr>
          </a:p>
        </p:txBody>
      </p:sp>
    </p:spTree>
    <p:extLst>
      <p:ext uri="{BB962C8B-B14F-4D97-AF65-F5344CB8AC3E}">
        <p14:creationId xmlns:p14="http://schemas.microsoft.com/office/powerpoint/2010/main" val="5521879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64045" y="538680"/>
            <a:ext cx="7894156" cy="1400530"/>
          </a:xfrm>
        </p:spPr>
        <p:txBody>
          <a:bodyPr/>
          <a:lstStyle/>
          <a:p>
            <a:pPr algn="ctr"/>
            <a:r>
              <a:rPr lang="en-US" b="1" dirty="0" smtClean="0"/>
              <a:t>NSRS Modernization</a:t>
            </a:r>
            <a:endParaRPr lang="en-US" b="1" dirty="0"/>
          </a:p>
        </p:txBody>
      </p:sp>
      <p:sp>
        <p:nvSpPr>
          <p:cNvPr id="5" name="Shape 184"/>
          <p:cNvSpPr txBox="1"/>
          <p:nvPr/>
        </p:nvSpPr>
        <p:spPr>
          <a:xfrm>
            <a:off x="3874329" y="2971641"/>
            <a:ext cx="2784155" cy="87188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3600" b="1" i="0" u="none" dirty="0" smtClean="0">
                <a:solidFill>
                  <a:srgbClr val="000000"/>
                </a:solidFill>
                <a:latin typeface="Calibri"/>
                <a:ea typeface="Calibri"/>
                <a:cs typeface="Calibri"/>
                <a:sym typeface="Calibri"/>
              </a:rPr>
              <a:t>Active</a:t>
            </a:r>
          </a:p>
          <a:p>
            <a:pPr marL="0" marR="0" lvl="0" indent="0" algn="ctr" rtl="0">
              <a:lnSpc>
                <a:spcPct val="100000"/>
              </a:lnSpc>
              <a:spcBef>
                <a:spcPts val="0"/>
              </a:spcBef>
              <a:spcAft>
                <a:spcPts val="0"/>
              </a:spcAft>
              <a:buClr>
                <a:srgbClr val="000000"/>
              </a:buClr>
              <a:buSzPct val="25000"/>
              <a:buFont typeface="Calibri"/>
              <a:buNone/>
            </a:pPr>
            <a:r>
              <a:rPr lang="en-US" sz="3600" b="1" dirty="0" smtClean="0">
                <a:solidFill>
                  <a:srgbClr val="000000"/>
                </a:solidFill>
                <a:latin typeface="Calibri"/>
                <a:ea typeface="Calibri"/>
                <a:cs typeface="Calibri"/>
                <a:sym typeface="Calibri"/>
              </a:rPr>
              <a:t>Control</a:t>
            </a:r>
            <a:endParaRPr lang="en-US" sz="3600" b="1" i="0" u="none" dirty="0">
              <a:solidFill>
                <a:srgbClr val="000000"/>
              </a:solidFill>
              <a:latin typeface="Calibri"/>
              <a:ea typeface="Calibri"/>
              <a:cs typeface="Calibri"/>
              <a:sym typeface="Calibri"/>
            </a:endParaRPr>
          </a:p>
        </p:txBody>
      </p:sp>
      <p:grpSp>
        <p:nvGrpSpPr>
          <p:cNvPr id="6" name="Shape 185"/>
          <p:cNvGrpSpPr/>
          <p:nvPr/>
        </p:nvGrpSpPr>
        <p:grpSpPr>
          <a:xfrm>
            <a:off x="527123" y="3486605"/>
            <a:ext cx="8460872" cy="2429647"/>
            <a:chOff x="22424846" y="-81956206"/>
            <a:chExt cx="2125058800" cy="2147483647"/>
          </a:xfrm>
        </p:grpSpPr>
        <p:pic>
          <p:nvPicPr>
            <p:cNvPr id="7" name="Shape 186"/>
            <p:cNvPicPr preferRelativeResize="0"/>
            <p:nvPr/>
          </p:nvPicPr>
          <p:blipFill rotWithShape="1">
            <a:blip r:embed="rId2">
              <a:alphaModFix/>
            </a:blip>
            <a:srcRect/>
            <a:stretch/>
          </p:blipFill>
          <p:spPr>
            <a:xfrm>
              <a:off x="22424846" y="346538323"/>
              <a:ext cx="526280620" cy="1786764761"/>
            </a:xfrm>
            <a:prstGeom prst="rect">
              <a:avLst/>
            </a:prstGeom>
            <a:noFill/>
            <a:ln>
              <a:noFill/>
            </a:ln>
            <a:effectLst>
              <a:outerShdw blurRad="63500" dist="139700" dir="2700000">
                <a:srgbClr val="333333">
                  <a:alpha val="64705"/>
                </a:srgbClr>
              </a:outerShdw>
            </a:effectLst>
          </p:spPr>
        </p:pic>
        <p:pic>
          <p:nvPicPr>
            <p:cNvPr id="8" name="Shape 187" descr="Earth with geoid overlay and latitude / longitude lattice, Image: NOAA, NGS"/>
            <p:cNvPicPr preferRelativeResize="0"/>
            <p:nvPr/>
          </p:nvPicPr>
          <p:blipFill rotWithShape="1">
            <a:blip r:embed="rId3">
              <a:alphaModFix/>
            </a:blip>
            <a:srcRect/>
            <a:stretch/>
          </p:blipFill>
          <p:spPr>
            <a:xfrm>
              <a:off x="1686489960" y="421874826"/>
              <a:ext cx="460993686" cy="1650275501"/>
            </a:xfrm>
            <a:prstGeom prst="rect">
              <a:avLst/>
            </a:prstGeom>
            <a:noFill/>
            <a:ln>
              <a:noFill/>
            </a:ln>
          </p:spPr>
        </p:pic>
        <p:sp>
          <p:nvSpPr>
            <p:cNvPr id="9" name="Shape 188"/>
            <p:cNvSpPr txBox="1"/>
            <p:nvPr/>
          </p:nvSpPr>
          <p:spPr>
            <a:xfrm>
              <a:off x="1568874090" y="921022228"/>
              <a:ext cx="106283929" cy="51548988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3600" b="1" i="0" u="none">
                  <a:solidFill>
                    <a:srgbClr val="000000"/>
                  </a:solidFill>
                  <a:latin typeface="Calibri"/>
                  <a:ea typeface="Calibri"/>
                  <a:cs typeface="Calibri"/>
                  <a:sym typeface="Calibri"/>
                </a:rPr>
                <a:t>+</a:t>
              </a:r>
            </a:p>
          </p:txBody>
        </p:sp>
        <p:pic>
          <p:nvPicPr>
            <p:cNvPr id="10" name="Shape 189" descr="Figure 1 PBO Alaska Petrof Glacier"/>
            <p:cNvPicPr preferRelativeResize="0"/>
            <p:nvPr/>
          </p:nvPicPr>
          <p:blipFill rotWithShape="1">
            <a:blip r:embed="rId4">
              <a:alphaModFix/>
            </a:blip>
            <a:srcRect/>
            <a:stretch/>
          </p:blipFill>
          <p:spPr>
            <a:xfrm>
              <a:off x="884112632" y="346537881"/>
              <a:ext cx="678283805" cy="1800945765"/>
            </a:xfrm>
            <a:prstGeom prst="rect">
              <a:avLst/>
            </a:prstGeom>
            <a:noFill/>
            <a:ln>
              <a:noFill/>
            </a:ln>
            <a:effectLst>
              <a:outerShdw blurRad="63500" dist="139700" dir="2700000">
                <a:srgbClr val="333333">
                  <a:alpha val="64705"/>
                </a:srgbClr>
              </a:outerShdw>
            </a:effectLst>
          </p:spPr>
        </p:pic>
        <p:cxnSp>
          <p:nvCxnSpPr>
            <p:cNvPr id="11" name="Shape 190"/>
            <p:cNvCxnSpPr/>
            <p:nvPr/>
          </p:nvCxnSpPr>
          <p:spPr>
            <a:xfrm>
              <a:off x="625918778" y="1178766908"/>
              <a:ext cx="154993751" cy="0"/>
            </a:xfrm>
            <a:prstGeom prst="straightConnector1">
              <a:avLst/>
            </a:prstGeom>
            <a:noFill/>
            <a:ln w="12700" cap="flat" cmpd="sng">
              <a:solidFill>
                <a:schemeClr val="dk1"/>
              </a:solidFill>
              <a:prstDash val="solid"/>
              <a:miter/>
              <a:headEnd type="none" w="med" len="med"/>
              <a:tailEnd type="stealth" w="lg" len="lg"/>
            </a:ln>
          </p:spPr>
        </p:cxnSp>
        <p:sp>
          <p:nvSpPr>
            <p:cNvPr id="12" name="Shape 191"/>
            <p:cNvSpPr txBox="1"/>
            <p:nvPr/>
          </p:nvSpPr>
          <p:spPr>
            <a:xfrm>
              <a:off x="1741311228" y="-81956206"/>
              <a:ext cx="334905894" cy="42187497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US" sz="3600" b="1" i="0" u="none" dirty="0">
                  <a:solidFill>
                    <a:srgbClr val="000000"/>
                  </a:solidFill>
                  <a:latin typeface="Calibri"/>
                  <a:ea typeface="Calibri"/>
                  <a:cs typeface="Calibri"/>
                  <a:sym typeface="Calibri"/>
                </a:rPr>
                <a:t>Geoid </a:t>
              </a:r>
            </a:p>
          </p:txBody>
        </p:sp>
      </p:grpSp>
      <p:sp>
        <p:nvSpPr>
          <p:cNvPr id="13" name="Shape 181"/>
          <p:cNvSpPr txBox="1">
            <a:spLocks/>
          </p:cNvSpPr>
          <p:nvPr/>
        </p:nvSpPr>
        <p:spPr>
          <a:xfrm>
            <a:off x="424879" y="2971640"/>
            <a:ext cx="2299862" cy="914849"/>
          </a:xfrm>
          <a:prstGeom prst="rect">
            <a:avLst/>
          </a:prstGeom>
          <a:noFill/>
          <a:ln>
            <a:noFill/>
          </a:ln>
        </p:spPr>
        <p:txBody>
          <a:bodyPr vert="horz" lIns="91425" tIns="45700" rIns="91425" bIns="45700" rtlCol="0" anchor="ctr" anchorCtr="0">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0"/>
              </a:spcBef>
              <a:buClr>
                <a:schemeClr val="dk1"/>
              </a:buClr>
              <a:buSzPct val="25000"/>
              <a:buFont typeface="Calibri"/>
              <a:buNone/>
            </a:pPr>
            <a:r>
              <a:rPr lang="en-US" sz="3600" b="1" dirty="0" smtClean="0">
                <a:solidFill>
                  <a:schemeClr val="dk1"/>
                </a:solidFill>
                <a:latin typeface="Calibri"/>
                <a:ea typeface="Calibri"/>
                <a:cs typeface="Calibri"/>
                <a:sym typeface="Calibri"/>
              </a:rPr>
              <a:t>Passive</a:t>
            </a:r>
          </a:p>
          <a:p>
            <a:pPr algn="ctr">
              <a:spcBef>
                <a:spcPts val="0"/>
              </a:spcBef>
              <a:buClr>
                <a:schemeClr val="dk1"/>
              </a:buClr>
              <a:buSzPct val="25000"/>
              <a:buFont typeface="Calibri"/>
              <a:buNone/>
            </a:pPr>
            <a:r>
              <a:rPr lang="en-US" sz="3600" b="1" dirty="0" smtClean="0">
                <a:solidFill>
                  <a:schemeClr val="dk1"/>
                </a:solidFill>
                <a:latin typeface="Calibri"/>
                <a:ea typeface="Calibri"/>
                <a:cs typeface="Calibri"/>
                <a:sym typeface="Calibri"/>
              </a:rPr>
              <a:t>Control</a:t>
            </a:r>
            <a:endParaRPr lang="en-US" sz="3600" b="1" dirty="0">
              <a:solidFill>
                <a:schemeClr val="dk1"/>
              </a:solidFill>
              <a:latin typeface="Calibri"/>
              <a:ea typeface="Calibri"/>
              <a:cs typeface="Calibri"/>
              <a:sym typeface="Calibri"/>
            </a:endParaRPr>
          </a:p>
        </p:txBody>
      </p:sp>
      <p:sp>
        <p:nvSpPr>
          <p:cNvPr id="14" name="Content Placeholder 2"/>
          <p:cNvSpPr txBox="1">
            <a:spLocks/>
          </p:cNvSpPr>
          <p:nvPr/>
        </p:nvSpPr>
        <p:spPr bwMode="auto">
          <a:xfrm>
            <a:off x="1441460" y="984390"/>
            <a:ext cx="10047072" cy="1923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normAutofit/>
          </a:bodyPr>
          <a:lstStyle>
            <a:lvl1pPr marL="0" indent="0" algn="l"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ＭＳ Ｐゴシック" charset="0"/>
              </a:defRPr>
            </a:lvl1pPr>
            <a:lvl2pPr marL="457200" indent="0" algn="l" defTabSz="457200" rtl="0" eaLnBrk="1" fontAlgn="base" hangingPunct="1">
              <a:spcBef>
                <a:spcPct val="20000"/>
              </a:spcBef>
              <a:spcAft>
                <a:spcPct val="0"/>
              </a:spcAft>
              <a:buFont typeface="Arial" charset="0"/>
              <a:buNone/>
              <a:defRPr sz="1800" kern="1200">
                <a:solidFill>
                  <a:schemeClr val="tx1">
                    <a:tint val="75000"/>
                  </a:schemeClr>
                </a:solidFill>
                <a:latin typeface="+mn-lt"/>
                <a:ea typeface="ＭＳ Ｐゴシック" charset="0"/>
                <a:cs typeface="+mn-cs"/>
              </a:defRPr>
            </a:lvl2pPr>
            <a:lvl3pPr marL="914400" indent="0" algn="l" defTabSz="457200" rtl="0" eaLnBrk="1" fontAlgn="base" hangingPunct="1">
              <a:spcBef>
                <a:spcPct val="20000"/>
              </a:spcBef>
              <a:spcAft>
                <a:spcPct val="0"/>
              </a:spcAft>
              <a:buFont typeface="Arial" charset="0"/>
              <a:buNone/>
              <a:defRPr sz="1600" kern="1200">
                <a:solidFill>
                  <a:schemeClr val="tx1">
                    <a:tint val="75000"/>
                  </a:schemeClr>
                </a:solidFill>
                <a:latin typeface="+mn-lt"/>
                <a:ea typeface="ＭＳ Ｐゴシック" charset="0"/>
                <a:cs typeface="+mn-cs"/>
              </a:defRPr>
            </a:lvl3pPr>
            <a:lvl4pPr marL="1371600" indent="0" algn="l" defTabSz="457200" rtl="0" eaLnBrk="1" fontAlgn="base" hangingPunct="1">
              <a:spcBef>
                <a:spcPct val="20000"/>
              </a:spcBef>
              <a:spcAft>
                <a:spcPct val="0"/>
              </a:spcAft>
              <a:buFont typeface="Arial" charset="0"/>
              <a:buNone/>
              <a:defRPr sz="1400" kern="1200">
                <a:solidFill>
                  <a:schemeClr val="tx1">
                    <a:tint val="75000"/>
                  </a:schemeClr>
                </a:solidFill>
                <a:latin typeface="+mn-lt"/>
                <a:ea typeface="ＭＳ Ｐゴシック" charset="0"/>
                <a:cs typeface="+mn-cs"/>
              </a:defRPr>
            </a:lvl4pPr>
            <a:lvl5pPr marL="1828800" indent="0" algn="l" defTabSz="457200" rtl="0" eaLnBrk="1" fontAlgn="base" hangingPunct="1">
              <a:spcBef>
                <a:spcPct val="20000"/>
              </a:spcBef>
              <a:spcAft>
                <a:spcPct val="0"/>
              </a:spcAft>
              <a:buFont typeface="Arial" charset="0"/>
              <a:buNone/>
              <a:defRPr sz="1400" kern="1200">
                <a:solidFill>
                  <a:schemeClr val="tx1">
                    <a:tint val="75000"/>
                  </a:schemeClr>
                </a:solidFill>
                <a:latin typeface="+mn-lt"/>
                <a:ea typeface="ＭＳ Ｐゴシック" charset="0"/>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US" altLang="en-US" sz="2400" dirty="0" smtClean="0">
                <a:solidFill>
                  <a:schemeClr val="tx1"/>
                </a:solidFill>
              </a:rPr>
              <a:t>NAD83/NAVD88 </a:t>
            </a:r>
            <a:r>
              <a:rPr lang="en-US" altLang="en-US" sz="2400" dirty="0" smtClean="0">
                <a:solidFill>
                  <a:schemeClr val="tx1"/>
                </a:solidFill>
                <a:sym typeface="Wingdings" panose="05000000000000000000" pitchFamily="2" charset="2"/>
              </a:rPr>
              <a:t> </a:t>
            </a:r>
            <a:r>
              <a:rPr lang="en-US" altLang="en-US" sz="2400" dirty="0" smtClean="0">
                <a:solidFill>
                  <a:schemeClr val="tx1"/>
                </a:solidFill>
                <a:sym typeface="Wingdings" panose="05000000000000000000" pitchFamily="2" charset="2"/>
              </a:rPr>
              <a:t>NATRF2022*/</a:t>
            </a:r>
            <a:r>
              <a:rPr lang="en-US" altLang="en-US" sz="2400" dirty="0" smtClean="0">
                <a:solidFill>
                  <a:schemeClr val="tx1"/>
                </a:solidFill>
                <a:sym typeface="Wingdings" panose="05000000000000000000" pitchFamily="2" charset="2"/>
              </a:rPr>
              <a:t>NAPGD2022</a:t>
            </a:r>
          </a:p>
          <a:p>
            <a:pPr marL="342900" indent="-342900">
              <a:buFont typeface="Arial" panose="020B0604020202020204" pitchFamily="34" charset="0"/>
              <a:buChar char="•"/>
            </a:pPr>
            <a:r>
              <a:rPr lang="en-US" altLang="en-US" sz="2400" dirty="0" smtClean="0">
                <a:solidFill>
                  <a:schemeClr val="tx1"/>
                </a:solidFill>
                <a:sym typeface="Wingdings" panose="05000000000000000000" pitchFamily="2" charset="2"/>
              </a:rPr>
              <a:t>Fixed  Semi-dynamic</a:t>
            </a:r>
          </a:p>
          <a:p>
            <a:pPr marL="342900" indent="-342900">
              <a:buFont typeface="Arial" panose="020B0604020202020204" pitchFamily="34" charset="0"/>
              <a:buChar char="•"/>
            </a:pPr>
            <a:r>
              <a:rPr lang="en-US" altLang="en-US" sz="2400" dirty="0" smtClean="0">
                <a:solidFill>
                  <a:schemeClr val="tx1"/>
                </a:solidFill>
                <a:sym typeface="Wingdings" panose="05000000000000000000" pitchFamily="2" charset="2"/>
              </a:rPr>
              <a:t>GPS/GNSS = official gateway to precise positioning</a:t>
            </a:r>
            <a:endParaRPr lang="en-US" altLang="en-US" sz="2400" dirty="0" smtClean="0">
              <a:solidFill>
                <a:schemeClr val="tx1"/>
              </a:solidFill>
            </a:endParaRPr>
          </a:p>
          <a:p>
            <a:endParaRPr lang="en-US" sz="2400" dirty="0">
              <a:solidFill>
                <a:schemeClr val="tx1"/>
              </a:solidFill>
            </a:endParaRPr>
          </a:p>
        </p:txBody>
      </p:sp>
      <p:sp>
        <p:nvSpPr>
          <p:cNvPr id="15" name="Content Placeholder 2"/>
          <p:cNvSpPr txBox="1">
            <a:spLocks/>
          </p:cNvSpPr>
          <p:nvPr/>
        </p:nvSpPr>
        <p:spPr>
          <a:xfrm>
            <a:off x="4023621" y="6136849"/>
            <a:ext cx="5321307" cy="81774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altLang="en-US" sz="2400" dirty="0" smtClean="0"/>
              <a:t>    (Geometric)       </a:t>
            </a:r>
            <a:r>
              <a:rPr lang="en-US" altLang="en-US" sz="2400" dirty="0" smtClean="0"/>
              <a:t>            </a:t>
            </a:r>
            <a:r>
              <a:rPr lang="en-US" altLang="en-US" sz="2400" dirty="0" smtClean="0"/>
              <a:t>(Geopotential)</a:t>
            </a:r>
          </a:p>
          <a:p>
            <a:endParaRPr lang="en-US" sz="2400" dirty="0"/>
          </a:p>
        </p:txBody>
      </p:sp>
      <p:sp>
        <p:nvSpPr>
          <p:cNvPr id="16" name="Content Placeholder 2"/>
          <p:cNvSpPr txBox="1">
            <a:spLocks/>
          </p:cNvSpPr>
          <p:nvPr/>
        </p:nvSpPr>
        <p:spPr>
          <a:xfrm>
            <a:off x="5571714" y="1463162"/>
            <a:ext cx="5321307" cy="81774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altLang="en-US" sz="1400" i="1" dirty="0" smtClean="0"/>
              <a:t>    </a:t>
            </a:r>
            <a:r>
              <a:rPr lang="en-US" altLang="en-US" sz="1400" i="1" dirty="0" smtClean="0"/>
              <a:t>*one of 4 RFs</a:t>
            </a:r>
            <a:endParaRPr lang="en-US" sz="1400" i="1" dirty="0"/>
          </a:p>
        </p:txBody>
      </p:sp>
    </p:spTree>
    <p:extLst>
      <p:ext uri="{BB962C8B-B14F-4D97-AF65-F5344CB8AC3E}">
        <p14:creationId xmlns:p14="http://schemas.microsoft.com/office/powerpoint/2010/main" val="34039010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dggs.alaska.gov/file_transfer/for_CO-OPS/2014_aerial_test/UNK_FishDock_ortho_screengrab.JPG"/>
          <p:cNvPicPr>
            <a:picLocks noChangeAspect="1" noChangeArrowheads="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r="602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smtClean="0">
                <a:solidFill>
                  <a:schemeClr val="bg1"/>
                </a:solidFill>
              </a:rPr>
              <a:t>DOCUMENTATION OF DATUMS (metadata)</a:t>
            </a:r>
            <a:endParaRPr lang="en-US" dirty="0">
              <a:solidFill>
                <a:schemeClr val="bg1"/>
              </a:solidFill>
            </a:endParaRPr>
          </a:p>
        </p:txBody>
      </p:sp>
      <p:sp>
        <p:nvSpPr>
          <p:cNvPr id="6" name="Text Placeholder 5"/>
          <p:cNvSpPr>
            <a:spLocks noGrp="1"/>
          </p:cNvSpPr>
          <p:nvPr>
            <p:ph type="body" idx="1"/>
          </p:nvPr>
        </p:nvSpPr>
        <p:spPr/>
        <p:txBody>
          <a:bodyPr/>
          <a:lstStyle/>
          <a:p>
            <a:r>
              <a:rPr lang="en-US" dirty="0" smtClean="0">
                <a:solidFill>
                  <a:schemeClr val="bg1"/>
                </a:solidFill>
              </a:rPr>
              <a:t>Best practices for </a:t>
            </a:r>
            <a:endParaRPr lang="en-US" dirty="0">
              <a:solidFill>
                <a:schemeClr val="bg1"/>
              </a:solidFill>
            </a:endParaRPr>
          </a:p>
        </p:txBody>
      </p:sp>
    </p:spTree>
    <p:extLst>
      <p:ext uri="{BB962C8B-B14F-4D97-AF65-F5344CB8AC3E}">
        <p14:creationId xmlns:p14="http://schemas.microsoft.com/office/powerpoint/2010/main" val="29027087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a:t>
            </a:r>
            <a:r>
              <a:rPr lang="en-US" u="sng" dirty="0" smtClean="0"/>
              <a:t>Complete</a:t>
            </a:r>
            <a:r>
              <a:rPr lang="en-US" dirty="0" smtClean="0"/>
              <a:t> Nomenclature</a:t>
            </a:r>
            <a:endParaRPr lang="en-US" dirty="0"/>
          </a:p>
        </p:txBody>
      </p:sp>
      <p:sp>
        <p:nvSpPr>
          <p:cNvPr id="4" name="TextBox 3"/>
          <p:cNvSpPr txBox="1"/>
          <p:nvPr/>
        </p:nvSpPr>
        <p:spPr>
          <a:xfrm>
            <a:off x="0" y="2095500"/>
            <a:ext cx="9143999" cy="1015663"/>
          </a:xfrm>
          <a:prstGeom prst="rect">
            <a:avLst/>
          </a:prstGeom>
          <a:noFill/>
        </p:spPr>
        <p:txBody>
          <a:bodyPr wrap="square" rtlCol="0">
            <a:spAutoFit/>
          </a:bodyPr>
          <a:lstStyle/>
          <a:p>
            <a:r>
              <a:rPr lang="en-US" sz="6000" dirty="0" smtClean="0"/>
              <a:t>NAD83</a:t>
            </a:r>
            <a:endParaRPr lang="en-US" sz="6000" dirty="0"/>
          </a:p>
        </p:txBody>
      </p:sp>
    </p:spTree>
    <p:extLst>
      <p:ext uri="{BB962C8B-B14F-4D97-AF65-F5344CB8AC3E}">
        <p14:creationId xmlns:p14="http://schemas.microsoft.com/office/powerpoint/2010/main" val="30600815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a:t>
            </a:r>
            <a:r>
              <a:rPr lang="en-US" u="sng" dirty="0" smtClean="0"/>
              <a:t>Complete</a:t>
            </a:r>
            <a:r>
              <a:rPr lang="en-US" dirty="0" smtClean="0"/>
              <a:t> Nomenclature</a:t>
            </a:r>
            <a:endParaRPr lang="en-US" dirty="0"/>
          </a:p>
        </p:txBody>
      </p:sp>
      <p:sp>
        <p:nvSpPr>
          <p:cNvPr id="4" name="TextBox 3"/>
          <p:cNvSpPr txBox="1"/>
          <p:nvPr/>
        </p:nvSpPr>
        <p:spPr>
          <a:xfrm>
            <a:off x="0" y="2095500"/>
            <a:ext cx="9143999" cy="1015663"/>
          </a:xfrm>
          <a:prstGeom prst="rect">
            <a:avLst/>
          </a:prstGeom>
          <a:noFill/>
        </p:spPr>
        <p:txBody>
          <a:bodyPr wrap="square" rtlCol="0">
            <a:spAutoFit/>
          </a:bodyPr>
          <a:lstStyle/>
          <a:p>
            <a:r>
              <a:rPr lang="en-US" sz="6000" dirty="0" smtClean="0"/>
              <a:t>NAD83(2011) epoch 2010.00</a:t>
            </a:r>
            <a:endParaRPr lang="en-US" sz="6000" dirty="0"/>
          </a:p>
        </p:txBody>
      </p:sp>
      <p:sp>
        <p:nvSpPr>
          <p:cNvPr id="5" name="Right Brace 4"/>
          <p:cNvSpPr/>
          <p:nvPr/>
        </p:nvSpPr>
        <p:spPr>
          <a:xfrm rot="5400000">
            <a:off x="901531" y="2544256"/>
            <a:ext cx="660737" cy="20828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Right Brace 5"/>
          <p:cNvSpPr/>
          <p:nvPr/>
        </p:nvSpPr>
        <p:spPr>
          <a:xfrm rot="5400000">
            <a:off x="2874169" y="2654419"/>
            <a:ext cx="677862" cy="18796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 name="Right Brace 6"/>
          <p:cNvSpPr/>
          <p:nvPr/>
        </p:nvSpPr>
        <p:spPr>
          <a:xfrm rot="5400000">
            <a:off x="6358106" y="1286957"/>
            <a:ext cx="694988" cy="45974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8" name="TextBox 7"/>
          <p:cNvSpPr txBox="1"/>
          <p:nvPr/>
        </p:nvSpPr>
        <p:spPr>
          <a:xfrm>
            <a:off x="190499" y="4060149"/>
            <a:ext cx="2070100" cy="923330"/>
          </a:xfrm>
          <a:prstGeom prst="rect">
            <a:avLst/>
          </a:prstGeom>
          <a:noFill/>
        </p:spPr>
        <p:txBody>
          <a:bodyPr wrap="square" rtlCol="0">
            <a:spAutoFit/>
          </a:bodyPr>
          <a:lstStyle/>
          <a:p>
            <a:pPr algn="ctr"/>
            <a:r>
              <a:rPr lang="en-US" dirty="0" smtClean="0"/>
              <a:t>Reference System</a:t>
            </a:r>
          </a:p>
          <a:p>
            <a:pPr algn="ctr"/>
            <a:r>
              <a:rPr lang="en-US" dirty="0" smtClean="0"/>
              <a:t>&amp;</a:t>
            </a:r>
            <a:endParaRPr lang="en-US" dirty="0"/>
          </a:p>
          <a:p>
            <a:pPr algn="ctr"/>
            <a:r>
              <a:rPr lang="en-US" dirty="0" smtClean="0"/>
              <a:t>Year Established</a:t>
            </a:r>
            <a:endParaRPr lang="en-US" dirty="0"/>
          </a:p>
        </p:txBody>
      </p:sp>
      <p:sp>
        <p:nvSpPr>
          <p:cNvPr id="9" name="TextBox 8"/>
          <p:cNvSpPr txBox="1"/>
          <p:nvPr/>
        </p:nvSpPr>
        <p:spPr>
          <a:xfrm>
            <a:off x="190499" y="5103674"/>
            <a:ext cx="2171700" cy="1754326"/>
          </a:xfrm>
          <a:prstGeom prst="rect">
            <a:avLst/>
          </a:prstGeom>
          <a:noFill/>
        </p:spPr>
        <p:txBody>
          <a:bodyPr wrap="square" rtlCol="0">
            <a:spAutoFit/>
          </a:bodyPr>
          <a:lstStyle/>
          <a:p>
            <a:r>
              <a:rPr lang="en-US" b="1" dirty="0" smtClean="0"/>
              <a:t>Tells us:</a:t>
            </a:r>
          </a:p>
          <a:p>
            <a:pPr marL="285750" indent="-285750">
              <a:buFont typeface="Arial" panose="020B0604020202020204" pitchFamily="34" charset="0"/>
              <a:buChar char="•"/>
            </a:pPr>
            <a:r>
              <a:rPr lang="en-US" i="1" dirty="0" smtClean="0"/>
              <a:t>mathematical framework</a:t>
            </a:r>
          </a:p>
          <a:p>
            <a:pPr marL="285750" indent="-285750">
              <a:buFont typeface="Arial" panose="020B0604020202020204" pitchFamily="34" charset="0"/>
              <a:buChar char="•"/>
            </a:pPr>
            <a:r>
              <a:rPr lang="en-US" i="1" dirty="0" smtClean="0"/>
              <a:t>general application</a:t>
            </a:r>
          </a:p>
          <a:p>
            <a:pPr marL="285750" indent="-285750">
              <a:buFont typeface="Arial" panose="020B0604020202020204" pitchFamily="34" charset="0"/>
              <a:buChar char="•"/>
            </a:pPr>
            <a:r>
              <a:rPr lang="en-US" i="1" dirty="0" smtClean="0"/>
              <a:t>Authority</a:t>
            </a:r>
            <a:endParaRPr lang="en-US" i="1" dirty="0"/>
          </a:p>
        </p:txBody>
      </p:sp>
      <p:sp>
        <p:nvSpPr>
          <p:cNvPr id="10" name="TextBox 9"/>
          <p:cNvSpPr txBox="1"/>
          <p:nvPr/>
        </p:nvSpPr>
        <p:spPr>
          <a:xfrm>
            <a:off x="2127250" y="5103674"/>
            <a:ext cx="2171700" cy="1477328"/>
          </a:xfrm>
          <a:prstGeom prst="rect">
            <a:avLst/>
          </a:prstGeom>
          <a:noFill/>
        </p:spPr>
        <p:txBody>
          <a:bodyPr wrap="square" rtlCol="0">
            <a:spAutoFit/>
          </a:bodyPr>
          <a:lstStyle/>
          <a:p>
            <a:r>
              <a:rPr lang="en-US" b="1" dirty="0" smtClean="0"/>
              <a:t>Tells us:</a:t>
            </a:r>
          </a:p>
          <a:p>
            <a:pPr marL="285750" indent="-285750">
              <a:buFont typeface="Arial" panose="020B0604020202020204" pitchFamily="34" charset="0"/>
              <a:buChar char="•"/>
            </a:pPr>
            <a:r>
              <a:rPr lang="en-US" i="1" dirty="0"/>
              <a:t>d</a:t>
            </a:r>
            <a:r>
              <a:rPr lang="en-US" i="1" dirty="0" smtClean="0"/>
              <a:t>ata in refinement</a:t>
            </a:r>
          </a:p>
          <a:p>
            <a:pPr marL="285750" indent="-285750">
              <a:buFont typeface="Arial" panose="020B0604020202020204" pitchFamily="34" charset="0"/>
              <a:buChar char="•"/>
            </a:pPr>
            <a:r>
              <a:rPr lang="en-US" i="1" dirty="0" smtClean="0"/>
              <a:t>location</a:t>
            </a:r>
          </a:p>
          <a:p>
            <a:pPr marL="285750" indent="-285750">
              <a:buFont typeface="Arial" panose="020B0604020202020204" pitchFamily="34" charset="0"/>
              <a:buChar char="•"/>
            </a:pPr>
            <a:r>
              <a:rPr lang="en-US" i="1" dirty="0"/>
              <a:t>g</a:t>
            </a:r>
            <a:r>
              <a:rPr lang="en-US" i="1" dirty="0" smtClean="0"/>
              <a:t>eoid model</a:t>
            </a:r>
            <a:endParaRPr lang="en-US" i="1" dirty="0"/>
          </a:p>
        </p:txBody>
      </p:sp>
      <p:sp>
        <p:nvSpPr>
          <p:cNvPr id="11" name="TextBox 10"/>
          <p:cNvSpPr txBox="1"/>
          <p:nvPr/>
        </p:nvSpPr>
        <p:spPr>
          <a:xfrm>
            <a:off x="2178050" y="4076471"/>
            <a:ext cx="2070100" cy="923330"/>
          </a:xfrm>
          <a:prstGeom prst="rect">
            <a:avLst/>
          </a:prstGeom>
          <a:noFill/>
        </p:spPr>
        <p:txBody>
          <a:bodyPr wrap="square" rtlCol="0">
            <a:spAutoFit/>
          </a:bodyPr>
          <a:lstStyle/>
          <a:p>
            <a:pPr algn="ctr"/>
            <a:r>
              <a:rPr lang="en-US" dirty="0" smtClean="0"/>
              <a:t>Realization</a:t>
            </a:r>
          </a:p>
          <a:p>
            <a:pPr algn="ctr"/>
            <a:r>
              <a:rPr lang="en-US" dirty="0"/>
              <a:t>o</a:t>
            </a:r>
            <a:r>
              <a:rPr lang="en-US" dirty="0" smtClean="0"/>
              <a:t>r </a:t>
            </a:r>
          </a:p>
          <a:p>
            <a:pPr algn="ctr"/>
            <a:r>
              <a:rPr lang="en-US" dirty="0" smtClean="0"/>
              <a:t>Adjustment</a:t>
            </a:r>
            <a:endParaRPr lang="en-US" dirty="0"/>
          </a:p>
        </p:txBody>
      </p:sp>
      <p:sp>
        <p:nvSpPr>
          <p:cNvPr id="12" name="TextBox 11"/>
          <p:cNvSpPr txBox="1"/>
          <p:nvPr/>
        </p:nvSpPr>
        <p:spPr>
          <a:xfrm>
            <a:off x="5670550" y="4111563"/>
            <a:ext cx="2070100" cy="369332"/>
          </a:xfrm>
          <a:prstGeom prst="rect">
            <a:avLst/>
          </a:prstGeom>
          <a:noFill/>
        </p:spPr>
        <p:txBody>
          <a:bodyPr wrap="square" rtlCol="0">
            <a:spAutoFit/>
          </a:bodyPr>
          <a:lstStyle/>
          <a:p>
            <a:pPr algn="ctr"/>
            <a:r>
              <a:rPr lang="en-US" dirty="0" smtClean="0"/>
              <a:t>Reference date</a:t>
            </a:r>
            <a:endParaRPr lang="en-US" dirty="0"/>
          </a:p>
        </p:txBody>
      </p:sp>
      <p:sp>
        <p:nvSpPr>
          <p:cNvPr id="13" name="TextBox 12"/>
          <p:cNvSpPr txBox="1"/>
          <p:nvPr/>
        </p:nvSpPr>
        <p:spPr>
          <a:xfrm>
            <a:off x="5619750" y="5103674"/>
            <a:ext cx="3067050" cy="923330"/>
          </a:xfrm>
          <a:prstGeom prst="rect">
            <a:avLst/>
          </a:prstGeom>
          <a:noFill/>
        </p:spPr>
        <p:txBody>
          <a:bodyPr wrap="square" rtlCol="0">
            <a:spAutoFit/>
          </a:bodyPr>
          <a:lstStyle/>
          <a:p>
            <a:r>
              <a:rPr lang="en-US" b="1" dirty="0" smtClean="0"/>
              <a:t>Tells us:</a:t>
            </a:r>
          </a:p>
          <a:p>
            <a:pPr marL="285750" indent="-285750">
              <a:buFont typeface="Arial" panose="020B0604020202020204" pitchFamily="34" charset="0"/>
              <a:buChar char="•"/>
            </a:pPr>
            <a:r>
              <a:rPr lang="en-US" i="1" dirty="0"/>
              <a:t>p</a:t>
            </a:r>
            <a:r>
              <a:rPr lang="en-US" i="1" dirty="0" smtClean="0"/>
              <a:t>osition of control</a:t>
            </a:r>
          </a:p>
          <a:p>
            <a:pPr marL="285750" indent="-285750">
              <a:buFont typeface="Arial" panose="020B0604020202020204" pitchFamily="34" charset="0"/>
              <a:buChar char="•"/>
            </a:pPr>
            <a:r>
              <a:rPr lang="en-US" i="1" dirty="0"/>
              <a:t>p</a:t>
            </a:r>
            <a:r>
              <a:rPr lang="en-US" i="1" dirty="0" smtClean="0"/>
              <a:t>eriodization length</a:t>
            </a:r>
            <a:endParaRPr lang="en-US" i="1" dirty="0"/>
          </a:p>
        </p:txBody>
      </p:sp>
    </p:spTree>
    <p:extLst>
      <p:ext uri="{BB962C8B-B14F-4D97-AF65-F5344CB8AC3E}">
        <p14:creationId xmlns:p14="http://schemas.microsoft.com/office/powerpoint/2010/main" val="9690288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http://www.noaa.gov/wallpaper/images/noaa_wallpaper_1600x1200.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r>
              <a:rPr lang="en-US" dirty="0" smtClean="0"/>
              <a:t>NATIONAL GEODETIC SURVEY (NGS)</a:t>
            </a:r>
            <a:endParaRPr lang="en-US" dirty="0"/>
          </a:p>
        </p:txBody>
      </p:sp>
      <p:sp>
        <p:nvSpPr>
          <p:cNvPr id="6" name="Text Placeholder 5"/>
          <p:cNvSpPr>
            <a:spLocks noGrp="1"/>
          </p:cNvSpPr>
          <p:nvPr>
            <p:ph type="body" idx="1"/>
          </p:nvPr>
        </p:nvSpPr>
        <p:spPr/>
        <p:txBody>
          <a:bodyPr/>
          <a:lstStyle/>
          <a:p>
            <a:r>
              <a:rPr lang="en-US" dirty="0" smtClean="0">
                <a:solidFill>
                  <a:schemeClr val="tx1"/>
                </a:solidFill>
              </a:rPr>
              <a:t>Introduction to the </a:t>
            </a:r>
            <a:endParaRPr lang="en-US" dirty="0">
              <a:solidFill>
                <a:schemeClr val="tx1"/>
              </a:solidFill>
            </a:endParaRPr>
          </a:p>
        </p:txBody>
      </p:sp>
    </p:spTree>
    <p:extLst>
      <p:ext uri="{BB962C8B-B14F-4D97-AF65-F5344CB8AC3E}">
        <p14:creationId xmlns:p14="http://schemas.microsoft.com/office/powerpoint/2010/main" val="39101402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Callout 1 (Border and Accent Bar) 11"/>
          <p:cNvSpPr/>
          <p:nvPr/>
        </p:nvSpPr>
        <p:spPr>
          <a:xfrm flipH="1">
            <a:off x="5830214" y="5376672"/>
            <a:ext cx="1470118" cy="1119226"/>
          </a:xfrm>
          <a:prstGeom prst="accentBorderCallout1">
            <a:avLst>
              <a:gd name="adj1" fmla="val 18750"/>
              <a:gd name="adj2" fmla="val -8333"/>
              <a:gd name="adj3" fmla="val 34786"/>
              <a:gd name="adj4" fmla="val -27295"/>
            </a:avLst>
          </a:prstGeom>
          <a:solidFill>
            <a:srgbClr val="FFE1E1"/>
          </a:solidFill>
          <a:ln>
            <a:solidFill>
              <a:srgbClr val="FF8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727" y="0"/>
            <a:ext cx="5288912" cy="3247392"/>
          </a:xfrm>
          <a:prstGeom prst="rect">
            <a:avLst/>
          </a:prstGeom>
        </p:spPr>
      </p:pic>
      <p:sp>
        <p:nvSpPr>
          <p:cNvPr id="2" name="Title 1"/>
          <p:cNvSpPr>
            <a:spLocks noGrp="1"/>
          </p:cNvSpPr>
          <p:nvPr>
            <p:ph type="title"/>
          </p:nvPr>
        </p:nvSpPr>
        <p:spPr>
          <a:xfrm>
            <a:off x="664018" y="621075"/>
            <a:ext cx="4437749" cy="1499616"/>
          </a:xfrm>
        </p:spPr>
        <p:txBody>
          <a:bodyPr>
            <a:normAutofit/>
          </a:bodyPr>
          <a:lstStyle/>
          <a:p>
            <a:r>
              <a:rPr lang="en-US" sz="2800" dirty="0" smtClean="0"/>
              <a:t>Relationship between the MANY ‘flavors’ of nad83 and </a:t>
            </a:r>
            <a:br>
              <a:rPr lang="en-US" sz="2800" dirty="0" smtClean="0"/>
            </a:br>
            <a:r>
              <a:rPr lang="en-US" sz="2800" dirty="0" smtClean="0"/>
              <a:t>GNSS-derived NAVD88 HEIGHTS</a:t>
            </a:r>
            <a:endParaRPr lang="en-US" sz="2800" dirty="0"/>
          </a:p>
        </p:txBody>
      </p:sp>
      <p:sp>
        <p:nvSpPr>
          <p:cNvPr id="4" name="Content Placeholder 3"/>
          <p:cNvSpPr txBox="1">
            <a:spLocks/>
          </p:cNvSpPr>
          <p:nvPr/>
        </p:nvSpPr>
        <p:spPr>
          <a:xfrm>
            <a:off x="270225" y="3320678"/>
            <a:ext cx="8873775" cy="3341572"/>
          </a:xfrm>
          <a:prstGeom prst="rect">
            <a:avLst/>
          </a:prstGeom>
        </p:spPr>
        <p:txBody>
          <a:bodyPr>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None/>
              <a:tabLst/>
              <a:defRPr/>
            </a:pPr>
            <a:endParaRPr kumimoji="0" lang="en-US" sz="2000" b="0" i="0" u="none" strike="noStrike" kern="1200" cap="none" spc="0" normalizeH="0" baseline="0" noProof="0" dirty="0" smtClean="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None/>
              <a:tabLst/>
              <a:defRPr/>
            </a:pPr>
            <a:endPar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None/>
              <a:tabLst/>
              <a:defRPr/>
            </a:pPr>
            <a:endParaRPr kumimoji="0" lang="en-US" sz="2000" b="0" i="0" u="none" strike="noStrike" kern="1200" cap="none" spc="0" normalizeH="0" baseline="0" noProof="0" dirty="0" smtClean="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None/>
              <a:tabLst/>
              <a:defRPr/>
            </a:pPr>
            <a:endPar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ctr"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None/>
              <a:tabLst/>
              <a:defRPr/>
            </a:pPr>
            <a:r>
              <a:rPr kumimoji="0" lang="en-US" sz="2000" b="1" i="0" u="none" strike="noStrike" kern="1200" cap="none" spc="0" normalizeH="0" baseline="0" noProof="0" dirty="0" smtClean="0">
                <a:ln>
                  <a:noFill/>
                </a:ln>
                <a:solidFill>
                  <a:prstClr val="black"/>
                </a:solidFill>
                <a:effectLst/>
                <a:uLnTx/>
                <a:uFillTx/>
                <a:latin typeface="Tw Cen MT" panose="020B0602020104020603"/>
                <a:ea typeface="+mn-ea"/>
                <a:cs typeface="+mn-cs"/>
              </a:rPr>
              <a:t>All hybrid geoid models from NGS are intended for use with NAD83, but for the most consistent results, ensure that the geoid model used matches the correct ‘flavor’ of NAD83</a:t>
            </a:r>
          </a:p>
          <a:p>
            <a:pPr marL="0" marR="0" lvl="0" indent="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Tw Cen MT" panose="020B0602020104020603"/>
                <a:ea typeface="+mn-ea"/>
                <a:cs typeface="+mn-cs"/>
              </a:rPr>
              <a:t>Alaska: 	For NAD83(1986)			use	 Geoid06</a:t>
            </a:r>
          </a:p>
          <a:p>
            <a:pPr marL="0" marR="0" lvl="0" indent="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000" b="0" i="0" u="none" strike="noStrike" kern="1200" cap="none" spc="0" normalizeH="0" baseline="0" noProof="0" dirty="0" smtClean="0">
                <a:ln>
                  <a:noFill/>
                </a:ln>
                <a:solidFill>
                  <a:prstClr val="black"/>
                </a:solidFill>
                <a:effectLst/>
                <a:uLnTx/>
                <a:uFillTx/>
                <a:latin typeface="Tw Cen MT" panose="020B0602020104020603"/>
                <a:ea typeface="+mn-ea"/>
                <a:cs typeface="+mn-cs"/>
              </a:rPr>
              <a:t>For NAD83(2007), NAD83(CORS96) </a:t>
            </a: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000" b="0" i="0" u="none" strike="noStrike" kern="1200" cap="none" spc="0" normalizeH="0" baseline="0" noProof="0" dirty="0" smtClean="0">
                <a:ln>
                  <a:noFill/>
                </a:ln>
                <a:solidFill>
                  <a:prstClr val="black"/>
                </a:solidFill>
                <a:effectLst/>
                <a:uLnTx/>
                <a:uFillTx/>
                <a:latin typeface="Tw Cen MT" panose="020B0602020104020603"/>
                <a:ea typeface="+mn-ea"/>
                <a:cs typeface="+mn-cs"/>
              </a:rPr>
              <a:t>use	 Geoid09</a:t>
            </a:r>
          </a:p>
          <a:p>
            <a:pPr marL="0" marR="0" lvl="0" indent="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Tw Cen MT" panose="020B0602020104020603"/>
                <a:ea typeface="+mn-ea"/>
                <a:cs typeface="+mn-cs"/>
              </a:rPr>
              <a:t>	For NAD83(2011) 			use 	 Geoid 12A/B</a:t>
            </a:r>
            <a:endPar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 name="TextBox 5"/>
          <p:cNvSpPr txBox="1"/>
          <p:nvPr/>
        </p:nvSpPr>
        <p:spPr>
          <a:xfrm>
            <a:off x="6598228" y="2495732"/>
            <a:ext cx="613064" cy="46166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w Cen MT Condensed" panose="020B0606020104020203"/>
                <a:ea typeface="+mn-ea"/>
                <a:cs typeface="+mn-cs"/>
              </a:rPr>
              <a:t>NAD83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w Cen MT Condensed" panose="020B0606020104020203"/>
                <a:ea typeface="+mn-ea"/>
                <a:cs typeface="+mn-cs"/>
              </a:rPr>
              <a:t>(2007)</a:t>
            </a:r>
            <a:endParaRPr kumimoji="0" lang="en-US" sz="1200" b="0" i="0" u="none" strike="noStrike" kern="1200" cap="none" spc="0" normalizeH="0" baseline="0" noProof="0" dirty="0">
              <a:ln>
                <a:noFill/>
              </a:ln>
              <a:solidFill>
                <a:prstClr val="black"/>
              </a:solidFill>
              <a:effectLst/>
              <a:uLnTx/>
              <a:uFillTx/>
              <a:latin typeface="Tw Cen MT Condensed" panose="020B0606020104020203"/>
              <a:ea typeface="+mn-ea"/>
              <a:cs typeface="+mn-cs"/>
            </a:endParaRPr>
          </a:p>
        </p:txBody>
      </p:sp>
      <p:sp>
        <p:nvSpPr>
          <p:cNvPr id="7" name="TextBox 6"/>
          <p:cNvSpPr txBox="1"/>
          <p:nvPr/>
        </p:nvSpPr>
        <p:spPr>
          <a:xfrm>
            <a:off x="6001789" y="1744072"/>
            <a:ext cx="596439" cy="46166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w Cen MT Condensed" panose="020B0606020104020203"/>
                <a:ea typeface="+mn-ea"/>
                <a:cs typeface="+mn-cs"/>
              </a:rPr>
              <a:t>NAD83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w Cen MT Condensed" panose="020B0606020104020203"/>
                <a:ea typeface="+mn-ea"/>
                <a:cs typeface="+mn-cs"/>
              </a:rPr>
              <a:t>(2011)</a:t>
            </a:r>
            <a:endParaRPr kumimoji="0" lang="en-US" sz="1200" b="0" i="0" u="none" strike="noStrike" kern="1200" cap="none" spc="0" normalizeH="0" baseline="0" noProof="0" dirty="0">
              <a:ln>
                <a:noFill/>
              </a:ln>
              <a:solidFill>
                <a:prstClr val="black"/>
              </a:solidFill>
              <a:effectLst/>
              <a:uLnTx/>
              <a:uFillTx/>
              <a:latin typeface="Tw Cen MT Condensed" panose="020B0606020104020203"/>
              <a:ea typeface="+mn-ea"/>
              <a:cs typeface="+mn-cs"/>
            </a:endParaRPr>
          </a:p>
        </p:txBody>
      </p:sp>
      <p:sp>
        <p:nvSpPr>
          <p:cNvPr id="8" name="TextBox 7"/>
          <p:cNvSpPr txBox="1"/>
          <p:nvPr/>
        </p:nvSpPr>
        <p:spPr>
          <a:xfrm>
            <a:off x="6614853" y="1025662"/>
            <a:ext cx="613064" cy="46166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w Cen MT Condensed" panose="020B0606020104020203"/>
                <a:ea typeface="+mn-ea"/>
                <a:cs typeface="+mn-cs"/>
              </a:rPr>
              <a:t>NAD83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w Cen MT Condensed" panose="020B0606020104020203"/>
                <a:ea typeface="+mn-ea"/>
                <a:cs typeface="+mn-cs"/>
              </a:rPr>
              <a:t>(1986)</a:t>
            </a:r>
            <a:endParaRPr kumimoji="0" lang="en-US" sz="1200" b="0" i="0" u="none" strike="noStrike" kern="1200" cap="none" spc="0" normalizeH="0" baseline="0" noProof="0" dirty="0">
              <a:ln>
                <a:noFill/>
              </a:ln>
              <a:solidFill>
                <a:prstClr val="black"/>
              </a:solidFill>
              <a:effectLst/>
              <a:uLnTx/>
              <a:uFillTx/>
              <a:latin typeface="Tw Cen MT Condensed" panose="020B0606020104020203"/>
              <a:ea typeface="+mn-ea"/>
              <a:cs typeface="+mn-cs"/>
            </a:endParaRPr>
          </a:p>
        </p:txBody>
      </p:sp>
      <p:sp>
        <p:nvSpPr>
          <p:cNvPr id="9" name="TextBox 8"/>
          <p:cNvSpPr txBox="1"/>
          <p:nvPr/>
        </p:nvSpPr>
        <p:spPr>
          <a:xfrm>
            <a:off x="6614853" y="1760697"/>
            <a:ext cx="613064" cy="46166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w Cen MT Condensed" panose="020B0606020104020203"/>
                <a:ea typeface="+mn-ea"/>
                <a:cs typeface="+mn-cs"/>
              </a:rPr>
              <a:t>NAD83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w Cen MT Condensed" panose="020B0606020104020203"/>
                <a:ea typeface="+mn-ea"/>
                <a:cs typeface="+mn-cs"/>
              </a:rPr>
              <a:t>(1997)</a:t>
            </a:r>
            <a:endParaRPr kumimoji="0" lang="en-US" sz="1200" b="0" i="0" u="none" strike="noStrike" kern="1200" cap="none" spc="0" normalizeH="0" baseline="0" noProof="0" dirty="0">
              <a:ln>
                <a:noFill/>
              </a:ln>
              <a:solidFill>
                <a:prstClr val="black"/>
              </a:solidFill>
              <a:effectLst/>
              <a:uLnTx/>
              <a:uFillTx/>
              <a:latin typeface="Tw Cen MT Condensed" panose="020B0606020104020203"/>
              <a:ea typeface="+mn-ea"/>
              <a:cs typeface="+mn-cs"/>
            </a:endParaRPr>
          </a:p>
        </p:txBody>
      </p:sp>
      <p:sp>
        <p:nvSpPr>
          <p:cNvPr id="10" name="TextBox 9"/>
          <p:cNvSpPr txBox="1"/>
          <p:nvPr/>
        </p:nvSpPr>
        <p:spPr>
          <a:xfrm>
            <a:off x="7244542" y="1750721"/>
            <a:ext cx="596439" cy="46166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w Cen MT Condensed" panose="020B0606020104020203"/>
                <a:ea typeface="+mn-ea"/>
                <a:cs typeface="+mn-cs"/>
              </a:rPr>
              <a:t>NAD83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w Cen MT Condensed" panose="020B0606020104020203"/>
                <a:ea typeface="+mn-ea"/>
                <a:cs typeface="+mn-cs"/>
              </a:rPr>
              <a:t>(2011)</a:t>
            </a:r>
            <a:endParaRPr kumimoji="0" lang="en-US" sz="1200" b="0" i="0" u="none" strike="noStrike" kern="1200" cap="none" spc="0" normalizeH="0" baseline="0" noProof="0" dirty="0">
              <a:ln>
                <a:noFill/>
              </a:ln>
              <a:solidFill>
                <a:prstClr val="black"/>
              </a:solidFill>
              <a:effectLst/>
              <a:uLnTx/>
              <a:uFillTx/>
              <a:latin typeface="Tw Cen MT Condensed" panose="020B0606020104020203"/>
              <a:ea typeface="+mn-ea"/>
              <a:cs typeface="+mn-cs"/>
            </a:endParaRPr>
          </a:p>
        </p:txBody>
      </p:sp>
      <p:sp>
        <p:nvSpPr>
          <p:cNvPr id="11" name="TextBox 10"/>
          <p:cNvSpPr txBox="1"/>
          <p:nvPr/>
        </p:nvSpPr>
        <p:spPr>
          <a:xfrm>
            <a:off x="754138" y="3320678"/>
            <a:ext cx="7905947" cy="15696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Tw Cen MT" panose="020B0602020104020603"/>
                <a:ea typeface="+mn-ea"/>
                <a:cs typeface="+mn-cs"/>
              </a:rPr>
              <a:t>Birth: NAD83(1986) </a:t>
            </a:r>
            <a:r>
              <a:rPr kumimoji="0" lang="en-US" sz="16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1600" b="0" i="0" u="none" strike="noStrike" kern="1200" cap="none" spc="0" normalizeH="0" baseline="0" noProof="0" dirty="0" smtClean="0">
                <a:ln>
                  <a:noFill/>
                </a:ln>
                <a:solidFill>
                  <a:prstClr val="black"/>
                </a:solidFill>
                <a:effectLst/>
                <a:uLnTx/>
                <a:uFillTx/>
                <a:latin typeface="Tw Cen MT" panose="020B0602020104020603"/>
                <a:ea typeface="+mn-ea"/>
                <a:cs typeface="+mn-cs"/>
              </a:rPr>
              <a:t>			Differential leveling only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Tw Cen MT" panose="020B0602020104020603"/>
                <a:ea typeface="+mn-ea"/>
                <a:cs typeface="+mn-cs"/>
              </a:rPr>
              <a:t>1</a:t>
            </a:r>
            <a:r>
              <a:rPr kumimoji="0" lang="en-US" sz="1600" b="0" i="1" u="none" strike="noStrike" kern="1200" cap="none" spc="0" normalizeH="0" baseline="30000" noProof="0" dirty="0" smtClean="0">
                <a:ln>
                  <a:noFill/>
                </a:ln>
                <a:solidFill>
                  <a:prstClr val="black"/>
                </a:solidFill>
                <a:effectLst/>
                <a:uLnTx/>
                <a:uFillTx/>
                <a:latin typeface="Tw Cen MT" panose="020B0602020104020603"/>
                <a:ea typeface="+mn-ea"/>
                <a:cs typeface="+mn-cs"/>
              </a:rPr>
              <a:t>st</a:t>
            </a:r>
            <a:r>
              <a:rPr kumimoji="0" lang="en-US" sz="1600" b="0" i="1" u="none" strike="noStrike" kern="1200" cap="none" spc="0" normalizeH="0" baseline="0" noProof="0" dirty="0" smtClean="0">
                <a:ln>
                  <a:noFill/>
                </a:ln>
                <a:solidFill>
                  <a:prstClr val="black"/>
                </a:solidFill>
                <a:effectLst/>
                <a:uLnTx/>
                <a:uFillTx/>
                <a:latin typeface="Tw Cen MT" panose="020B0602020104020603"/>
                <a:ea typeface="+mn-ea"/>
                <a:cs typeface="+mn-cs"/>
              </a:rPr>
              <a:t> adjustment NAD83(1997) </a:t>
            </a:r>
            <a:r>
              <a:rPr kumimoji="0" lang="en-US" sz="1600" b="0" i="1"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1600" b="0" i="1" u="none" strike="noStrike" kern="1200" cap="none" spc="0" normalizeH="0" baseline="0" noProof="0" dirty="0" smtClean="0">
                <a:ln>
                  <a:noFill/>
                </a:ln>
                <a:solidFill>
                  <a:prstClr val="black"/>
                </a:solidFill>
                <a:effectLst/>
                <a:uLnTx/>
                <a:uFillTx/>
                <a:latin typeface="Tw Cen MT" panose="020B0602020104020603"/>
                <a:ea typeface="+mn-ea"/>
                <a:cs typeface="+mn-cs"/>
              </a:rPr>
              <a:t>	GNSS/HARN</a:t>
            </a:r>
            <a:r>
              <a:rPr kumimoji="0" lang="en-US" sz="1600" b="0" i="1"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1600" b="0" i="1" u="none" strike="noStrike" kern="1200" cap="none" spc="0" normalizeH="0" baseline="0" noProof="0" dirty="0" smtClean="0">
                <a:ln>
                  <a:noFill/>
                </a:ln>
                <a:solidFill>
                  <a:prstClr val="black"/>
                </a:solidFill>
                <a:effectLst/>
                <a:uLnTx/>
                <a:uFillTx/>
                <a:latin typeface="Tw Cen MT" panose="020B0602020104020603"/>
                <a:ea typeface="+mn-ea"/>
                <a:cs typeface="+mn-cs"/>
              </a:rPr>
              <a:t>and more leveling	also: NAD83(HARN)</a:t>
            </a:r>
            <a:r>
              <a:rPr kumimoji="0" lang="en-US" sz="1600" b="0" i="0" u="none" strike="noStrike" kern="1200" cap="none" spc="0" normalizeH="0" baseline="0" noProof="0" dirty="0" smtClean="0">
                <a:ln>
                  <a:noFill/>
                </a:ln>
                <a:solidFill>
                  <a:prstClr val="black"/>
                </a:solidFill>
                <a:effectLst/>
                <a:uLnTx/>
                <a:uFillTx/>
                <a:latin typeface="Tw Cen MT" panose="020B06020201040206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Tw Cen MT" panose="020B0602020104020603"/>
                <a:ea typeface="+mn-ea"/>
                <a:cs typeface="+mn-cs"/>
              </a:rPr>
              <a:t>		    NAD83(CORS96)		GNSS/CORS (2007.00 epoch in AK)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Tw Cen MT" panose="020B0602020104020603"/>
                <a:ea typeface="+mn-ea"/>
                <a:cs typeface="+mn-cs"/>
              </a:rPr>
              <a:t>2</a:t>
            </a:r>
            <a:r>
              <a:rPr kumimoji="0" lang="en-US" sz="1600" b="0" i="0" u="none" strike="noStrike" kern="1200" cap="none" spc="0" normalizeH="0" baseline="30000" noProof="0" dirty="0" smtClean="0">
                <a:ln>
                  <a:noFill/>
                </a:ln>
                <a:solidFill>
                  <a:prstClr val="black"/>
                </a:solidFill>
                <a:effectLst/>
                <a:uLnTx/>
                <a:uFillTx/>
                <a:latin typeface="Tw Cen MT" panose="020B0602020104020603"/>
                <a:ea typeface="+mn-ea"/>
                <a:cs typeface="+mn-cs"/>
              </a:rPr>
              <a:t>nd</a:t>
            </a:r>
            <a:r>
              <a:rPr kumimoji="0" lang="en-US" sz="1600" b="0" i="0" u="none" strike="noStrike" kern="1200" cap="none" spc="0" normalizeH="0" baseline="0" noProof="0" dirty="0" smtClean="0">
                <a:ln>
                  <a:noFill/>
                </a:ln>
                <a:solidFill>
                  <a:prstClr val="black"/>
                </a:solidFill>
                <a:effectLst/>
                <a:uLnTx/>
                <a:uFillTx/>
                <a:latin typeface="Tw Cen MT" panose="020B0602020104020603"/>
                <a:ea typeface="+mn-ea"/>
                <a:cs typeface="+mn-cs"/>
              </a:rPr>
              <a:t> adjustment NAD83(2007) </a:t>
            </a:r>
            <a:r>
              <a:rPr kumimoji="0" lang="en-US" sz="16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1600" b="0" i="0" u="none" strike="noStrike" kern="1200" cap="none" spc="0" normalizeH="0" baseline="0" noProof="0" dirty="0" smtClean="0">
                <a:ln>
                  <a:noFill/>
                </a:ln>
                <a:solidFill>
                  <a:prstClr val="black"/>
                </a:solidFill>
                <a:effectLst/>
                <a:uLnTx/>
                <a:uFillTx/>
                <a:latin typeface="Tw Cen MT" panose="020B0602020104020603"/>
                <a:ea typeface="+mn-ea"/>
                <a:cs typeface="+mn-cs"/>
              </a:rPr>
              <a:t>	GNSS/CORS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Tw Cen MT" panose="020B0602020104020603"/>
                <a:ea typeface="+mn-ea"/>
                <a:cs typeface="+mn-cs"/>
              </a:rPr>
              <a:t>3</a:t>
            </a:r>
            <a:r>
              <a:rPr kumimoji="0" lang="en-US" sz="1600" b="0" i="0" u="none" strike="noStrike" kern="1200" cap="none" spc="0" normalizeH="0" baseline="30000" noProof="0" dirty="0" smtClean="0">
                <a:ln>
                  <a:noFill/>
                </a:ln>
                <a:solidFill>
                  <a:prstClr val="black"/>
                </a:solidFill>
                <a:effectLst/>
                <a:uLnTx/>
                <a:uFillTx/>
                <a:latin typeface="Tw Cen MT" panose="020B0602020104020603"/>
                <a:ea typeface="+mn-ea"/>
                <a:cs typeface="+mn-cs"/>
              </a:rPr>
              <a:t>rd</a:t>
            </a:r>
            <a:r>
              <a:rPr kumimoji="0" lang="en-US" sz="1600" b="0" i="0" u="none" strike="noStrike" kern="1200" cap="none" spc="0" normalizeH="0" baseline="0" noProof="0" dirty="0" smtClean="0">
                <a:ln>
                  <a:noFill/>
                </a:ln>
                <a:solidFill>
                  <a:prstClr val="black"/>
                </a:solidFill>
                <a:effectLst/>
                <a:uLnTx/>
                <a:uFillTx/>
                <a:latin typeface="Tw Cen MT" panose="020B0602020104020603"/>
                <a:ea typeface="+mn-ea"/>
                <a:cs typeface="+mn-cs"/>
              </a:rPr>
              <a:t> adjustment NAD83(2011) </a:t>
            </a:r>
            <a:r>
              <a:rPr kumimoji="0" lang="en-US" sz="16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1600" b="0" i="0" u="none" strike="noStrike" kern="1200" cap="none" spc="0" normalizeH="0" baseline="0" noProof="0" dirty="0" smtClean="0">
                <a:ln>
                  <a:noFill/>
                </a:ln>
                <a:solidFill>
                  <a:prstClr val="black"/>
                </a:solidFill>
                <a:effectLst/>
                <a:uLnTx/>
                <a:uFillTx/>
                <a:latin typeface="Tw Cen MT" panose="020B0602020104020603"/>
                <a:ea typeface="+mn-ea"/>
                <a:cs typeface="+mn-cs"/>
              </a:rPr>
              <a:t>	CORS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Tw Cen MT" panose="020B0602020104020603"/>
                <a:ea typeface="+mn-ea"/>
                <a:cs typeface="+mn-cs"/>
                <a:sym typeface="Wingdings" panose="05000000000000000000" pitchFamily="2" charset="2"/>
              </a:rPr>
              <a:t>	</a:t>
            </a: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TextBox 12"/>
          <p:cNvSpPr txBox="1"/>
          <p:nvPr/>
        </p:nvSpPr>
        <p:spPr>
          <a:xfrm>
            <a:off x="7519151" y="5726457"/>
            <a:ext cx="1524000" cy="6001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smtClean="0">
                <a:ln>
                  <a:noFill/>
                </a:ln>
                <a:solidFill>
                  <a:prstClr val="black"/>
                </a:solidFill>
                <a:effectLst/>
                <a:uLnTx/>
                <a:uFillTx/>
                <a:latin typeface="Tw Cen MT" panose="020B0602020104020603"/>
                <a:ea typeface="+mn-ea"/>
                <a:cs typeface="+mn-cs"/>
              </a:rPr>
              <a:t>Note: for Alaska these are the </a:t>
            </a:r>
            <a:r>
              <a:rPr kumimoji="0" lang="en-US" sz="1100" b="0" i="1" u="sng" strike="noStrike" kern="1200" cap="none" spc="0" normalizeH="0" baseline="0" noProof="0" dirty="0" smtClean="0">
                <a:ln>
                  <a:noFill/>
                </a:ln>
                <a:solidFill>
                  <a:prstClr val="black"/>
                </a:solidFill>
                <a:effectLst/>
                <a:uLnTx/>
                <a:uFillTx/>
                <a:latin typeface="Tw Cen MT" panose="020B0602020104020603"/>
                <a:ea typeface="+mn-ea"/>
                <a:cs typeface="+mn-cs"/>
              </a:rPr>
              <a:t>only</a:t>
            </a:r>
            <a:r>
              <a:rPr kumimoji="0" lang="en-US" sz="1100" b="0" i="1" u="none" strike="noStrike" kern="1200" cap="none" spc="0" normalizeH="0" baseline="0" noProof="0" dirty="0" smtClean="0">
                <a:ln>
                  <a:noFill/>
                </a:ln>
                <a:solidFill>
                  <a:prstClr val="black"/>
                </a:solidFill>
                <a:effectLst/>
                <a:uLnTx/>
                <a:uFillTx/>
                <a:latin typeface="Tw Cen MT" panose="020B0602020104020603"/>
                <a:ea typeface="+mn-ea"/>
                <a:cs typeface="+mn-cs"/>
              </a:rPr>
              <a:t> three hybrid </a:t>
            </a:r>
            <a:r>
              <a:rPr kumimoji="0" lang="en-US" sz="1100" b="0" i="1" u="none" strike="noStrike" kern="1200" cap="none" spc="0" normalizeH="0" baseline="0" noProof="0" dirty="0">
                <a:ln>
                  <a:noFill/>
                </a:ln>
                <a:solidFill>
                  <a:prstClr val="black"/>
                </a:solidFill>
                <a:effectLst/>
                <a:uLnTx/>
                <a:uFillTx/>
                <a:latin typeface="Tw Cen MT" panose="020B0602020104020603"/>
                <a:ea typeface="+mn-ea"/>
                <a:cs typeface="+mn-cs"/>
              </a:rPr>
              <a:t>g</a:t>
            </a:r>
            <a:r>
              <a:rPr kumimoji="0" lang="en-US" sz="1100" b="0" i="1" u="none" strike="noStrike" kern="1200" cap="none" spc="0" normalizeH="0" baseline="0" noProof="0" dirty="0" smtClean="0">
                <a:ln>
                  <a:noFill/>
                </a:ln>
                <a:solidFill>
                  <a:prstClr val="black"/>
                </a:solidFill>
                <a:effectLst/>
                <a:uLnTx/>
                <a:uFillTx/>
                <a:latin typeface="Tw Cen MT" panose="020B0602020104020603"/>
                <a:ea typeface="+mn-ea"/>
                <a:cs typeface="+mn-cs"/>
              </a:rPr>
              <a:t>eoid models that exist</a:t>
            </a:r>
            <a:endParaRPr kumimoji="0" lang="en-US" sz="1100" b="0" i="1"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4" name="Rectangle 13"/>
          <p:cNvSpPr/>
          <p:nvPr/>
        </p:nvSpPr>
        <p:spPr>
          <a:xfrm>
            <a:off x="626768" y="2969660"/>
            <a:ext cx="5673240"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sng" strike="noStrike" kern="1200" cap="none" spc="0" normalizeH="0" baseline="0" noProof="0" dirty="0" smtClean="0">
                <a:ln>
                  <a:noFill/>
                </a:ln>
                <a:solidFill>
                  <a:prstClr val="black"/>
                </a:solidFill>
                <a:effectLst/>
                <a:uLnTx/>
                <a:uFillTx/>
                <a:latin typeface="Tw Cen MT" panose="020B0602020104020603"/>
                <a:ea typeface="+mn-ea"/>
                <a:cs typeface="+mn-cs"/>
                <a:sym typeface="Wingdings" panose="05000000000000000000" pitchFamily="2" charset="2"/>
              </a:rPr>
              <a:t>Adjustments </a:t>
            </a:r>
            <a:r>
              <a:rPr kumimoji="0" lang="en-US" sz="1800" b="0" i="1" u="sng" strike="noStrike" kern="1200" cap="none" spc="0" normalizeH="0" baseline="0" noProof="0" dirty="0">
                <a:ln>
                  <a:noFill/>
                </a:ln>
                <a:solidFill>
                  <a:prstClr val="black"/>
                </a:solidFill>
                <a:effectLst/>
                <a:uLnTx/>
                <a:uFillTx/>
                <a:latin typeface="Tw Cen MT" panose="020B0602020104020603"/>
                <a:ea typeface="+mn-ea"/>
                <a:cs typeface="+mn-cs"/>
                <a:sym typeface="Wingdings" panose="05000000000000000000" pitchFamily="2" charset="2"/>
              </a:rPr>
              <a:t>to the National Spatial Reference System (NSRS)</a:t>
            </a:r>
            <a:endParaRPr kumimoji="0" lang="en-US" sz="1800" b="0" i="1" u="sng"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9489178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a:t>
            </a:r>
            <a:r>
              <a:rPr lang="en-US" u="sng" dirty="0" smtClean="0"/>
              <a:t>Complete</a:t>
            </a:r>
            <a:r>
              <a:rPr lang="en-US" dirty="0" smtClean="0"/>
              <a:t> Nomenclature</a:t>
            </a:r>
            <a:endParaRPr lang="en-US" dirty="0"/>
          </a:p>
        </p:txBody>
      </p:sp>
      <p:sp>
        <p:nvSpPr>
          <p:cNvPr id="4" name="TextBox 3"/>
          <p:cNvSpPr txBox="1"/>
          <p:nvPr/>
        </p:nvSpPr>
        <p:spPr>
          <a:xfrm>
            <a:off x="0" y="2095500"/>
            <a:ext cx="9143999" cy="923330"/>
          </a:xfrm>
          <a:prstGeom prst="rect">
            <a:avLst/>
          </a:prstGeom>
          <a:noFill/>
        </p:spPr>
        <p:txBody>
          <a:bodyPr wrap="square" rtlCol="0">
            <a:spAutoFit/>
          </a:bodyPr>
          <a:lstStyle/>
          <a:p>
            <a:r>
              <a:rPr lang="en-US" sz="5400" dirty="0" smtClean="0"/>
              <a:t>MLLW</a:t>
            </a:r>
            <a:endParaRPr lang="en-US" sz="5400" dirty="0"/>
          </a:p>
        </p:txBody>
      </p:sp>
    </p:spTree>
    <p:extLst>
      <p:ext uri="{BB962C8B-B14F-4D97-AF65-F5344CB8AC3E}">
        <p14:creationId xmlns:p14="http://schemas.microsoft.com/office/powerpoint/2010/main" val="2635715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a:t>
            </a:r>
            <a:r>
              <a:rPr lang="en-US" u="sng" dirty="0" smtClean="0"/>
              <a:t>Complete</a:t>
            </a:r>
            <a:r>
              <a:rPr lang="en-US" dirty="0" smtClean="0"/>
              <a:t> Nomenclature</a:t>
            </a:r>
            <a:endParaRPr lang="en-US" dirty="0"/>
          </a:p>
        </p:txBody>
      </p:sp>
      <p:sp>
        <p:nvSpPr>
          <p:cNvPr id="4" name="TextBox 3"/>
          <p:cNvSpPr txBox="1"/>
          <p:nvPr/>
        </p:nvSpPr>
        <p:spPr>
          <a:xfrm>
            <a:off x="0" y="2095500"/>
            <a:ext cx="9143999" cy="923330"/>
          </a:xfrm>
          <a:prstGeom prst="rect">
            <a:avLst/>
          </a:prstGeom>
          <a:noFill/>
        </p:spPr>
        <p:txBody>
          <a:bodyPr wrap="square" rtlCol="0">
            <a:spAutoFit/>
          </a:bodyPr>
          <a:lstStyle/>
          <a:p>
            <a:r>
              <a:rPr lang="en-US" sz="5400" dirty="0" smtClean="0"/>
              <a:t>MLLW(9452210; </a:t>
            </a:r>
            <a:r>
              <a:rPr lang="en-US" sz="5400" dirty="0"/>
              <a:t>NTDE </a:t>
            </a:r>
            <a:r>
              <a:rPr lang="en-US" sz="5400" dirty="0" smtClean="0"/>
              <a:t>1960-78</a:t>
            </a:r>
            <a:r>
              <a:rPr lang="en-US" sz="5400" dirty="0"/>
              <a:t>)  </a:t>
            </a:r>
          </a:p>
        </p:txBody>
      </p:sp>
      <p:sp>
        <p:nvSpPr>
          <p:cNvPr id="5" name="Right Brace 4"/>
          <p:cNvSpPr/>
          <p:nvPr/>
        </p:nvSpPr>
        <p:spPr>
          <a:xfrm rot="5400000">
            <a:off x="615782" y="2830008"/>
            <a:ext cx="660735" cy="15113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Right Brace 5"/>
          <p:cNvSpPr/>
          <p:nvPr/>
        </p:nvSpPr>
        <p:spPr>
          <a:xfrm rot="5400000">
            <a:off x="2897356" y="2450933"/>
            <a:ext cx="694987" cy="22352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 name="Right Brace 6"/>
          <p:cNvSpPr/>
          <p:nvPr/>
        </p:nvSpPr>
        <p:spPr>
          <a:xfrm rot="5400000">
            <a:off x="6504156" y="1547307"/>
            <a:ext cx="694988" cy="40767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8" name="TextBox 7"/>
          <p:cNvSpPr txBox="1"/>
          <p:nvPr/>
        </p:nvSpPr>
        <p:spPr>
          <a:xfrm>
            <a:off x="-88901" y="4092862"/>
            <a:ext cx="2070100" cy="369332"/>
          </a:xfrm>
          <a:prstGeom prst="rect">
            <a:avLst/>
          </a:prstGeom>
          <a:noFill/>
        </p:spPr>
        <p:txBody>
          <a:bodyPr wrap="square" rtlCol="0">
            <a:spAutoFit/>
          </a:bodyPr>
          <a:lstStyle/>
          <a:p>
            <a:pPr algn="ctr"/>
            <a:r>
              <a:rPr lang="en-US" dirty="0" smtClean="0"/>
              <a:t>Datum</a:t>
            </a:r>
            <a:endParaRPr lang="en-US" dirty="0"/>
          </a:p>
        </p:txBody>
      </p:sp>
      <p:sp>
        <p:nvSpPr>
          <p:cNvPr id="11" name="TextBox 10"/>
          <p:cNvSpPr txBox="1"/>
          <p:nvPr/>
        </p:nvSpPr>
        <p:spPr>
          <a:xfrm>
            <a:off x="2209799" y="4076471"/>
            <a:ext cx="2070100" cy="369332"/>
          </a:xfrm>
          <a:prstGeom prst="rect">
            <a:avLst/>
          </a:prstGeom>
          <a:noFill/>
        </p:spPr>
        <p:txBody>
          <a:bodyPr wrap="square" rtlCol="0">
            <a:spAutoFit/>
          </a:bodyPr>
          <a:lstStyle/>
          <a:p>
            <a:pPr algn="ctr"/>
            <a:r>
              <a:rPr lang="en-US" dirty="0" smtClean="0"/>
              <a:t>NOAA Tide Station</a:t>
            </a:r>
            <a:endParaRPr lang="en-US" dirty="0"/>
          </a:p>
        </p:txBody>
      </p:sp>
      <p:sp>
        <p:nvSpPr>
          <p:cNvPr id="12" name="TextBox 11"/>
          <p:cNvSpPr txBox="1"/>
          <p:nvPr/>
        </p:nvSpPr>
        <p:spPr>
          <a:xfrm>
            <a:off x="5670550" y="4111563"/>
            <a:ext cx="2070100" cy="1477328"/>
          </a:xfrm>
          <a:prstGeom prst="rect">
            <a:avLst/>
          </a:prstGeom>
          <a:noFill/>
        </p:spPr>
        <p:txBody>
          <a:bodyPr wrap="square" rtlCol="0">
            <a:spAutoFit/>
          </a:bodyPr>
          <a:lstStyle/>
          <a:p>
            <a:pPr algn="ctr"/>
            <a:r>
              <a:rPr lang="en-US" dirty="0" smtClean="0"/>
              <a:t>National Tidal Datum Epoch</a:t>
            </a:r>
          </a:p>
          <a:p>
            <a:pPr algn="ctr"/>
            <a:endParaRPr lang="en-US" dirty="0"/>
          </a:p>
          <a:p>
            <a:pPr algn="ctr"/>
            <a:r>
              <a:rPr lang="en-US" dirty="0" smtClean="0"/>
              <a:t>(or Modified 5-year Procedure dates)</a:t>
            </a:r>
            <a:endParaRPr lang="en-US" dirty="0"/>
          </a:p>
        </p:txBody>
      </p:sp>
    </p:spTree>
    <p:extLst>
      <p:ext uri="{BB962C8B-B14F-4D97-AF65-F5344CB8AC3E}">
        <p14:creationId xmlns:p14="http://schemas.microsoft.com/office/powerpoint/2010/main" val="40727557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Guiding Principals:</a:t>
            </a:r>
            <a:endParaRPr lang="en-US" b="1" dirty="0"/>
          </a:p>
        </p:txBody>
      </p:sp>
      <p:sp>
        <p:nvSpPr>
          <p:cNvPr id="3" name="Content Placeholder 2"/>
          <p:cNvSpPr>
            <a:spLocks noGrp="1"/>
          </p:cNvSpPr>
          <p:nvPr>
            <p:ph idx="1"/>
          </p:nvPr>
        </p:nvSpPr>
        <p:spPr>
          <a:xfrm>
            <a:off x="3108324" y="1270000"/>
            <a:ext cx="5578475" cy="4525963"/>
          </a:xfrm>
        </p:spPr>
        <p:txBody>
          <a:bodyPr/>
          <a:lstStyle/>
          <a:p>
            <a:r>
              <a:rPr lang="en-US" sz="2800" dirty="0" smtClean="0"/>
              <a:t>Consider your data’s absolute &amp; relative accuracies (CONTROL)</a:t>
            </a:r>
          </a:p>
          <a:p>
            <a:r>
              <a:rPr lang="en-US" sz="2800" dirty="0" smtClean="0"/>
              <a:t>Consider the needs of future users</a:t>
            </a:r>
          </a:p>
          <a:p>
            <a:r>
              <a:rPr lang="en-US" sz="2800" dirty="0" smtClean="0"/>
              <a:t>Epoch of datum and epoch of collection are different</a:t>
            </a:r>
          </a:p>
          <a:p>
            <a:pPr marL="0" indent="0">
              <a:buNone/>
            </a:pPr>
            <a:endParaRPr lang="en-US" dirty="0"/>
          </a:p>
          <a:p>
            <a:pPr marL="0" indent="0">
              <a:buNone/>
            </a:pPr>
            <a:r>
              <a:rPr lang="en-US" sz="2800" b="1" dirty="0" smtClean="0"/>
              <a:t>Some notes:</a:t>
            </a:r>
          </a:p>
          <a:p>
            <a:r>
              <a:rPr lang="en-US" sz="2800" dirty="0" smtClean="0"/>
              <a:t>EPSG codes are not always complete – use caution</a:t>
            </a:r>
          </a:p>
          <a:p>
            <a:r>
              <a:rPr lang="en-US" sz="2800" dirty="0" smtClean="0"/>
              <a:t>Be careful with </a:t>
            </a:r>
            <a:r>
              <a:rPr lang="en-US" sz="2800" dirty="0" smtClean="0"/>
              <a:t>transformations</a:t>
            </a:r>
            <a:endParaRPr lang="en-US" dirty="0" smtClean="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2279" t="11785"/>
          <a:stretch/>
        </p:blipFill>
        <p:spPr>
          <a:xfrm>
            <a:off x="165100" y="1422400"/>
            <a:ext cx="2651125" cy="4604544"/>
          </a:xfrm>
          <a:prstGeom prst="rect">
            <a:avLst/>
          </a:prstGeom>
          <a:ln>
            <a:solidFill>
              <a:schemeClr val="bg1"/>
            </a:solidFill>
          </a:ln>
        </p:spPr>
      </p:pic>
    </p:spTree>
    <p:extLst>
      <p:ext uri="{BB962C8B-B14F-4D97-AF65-F5344CB8AC3E}">
        <p14:creationId xmlns:p14="http://schemas.microsoft.com/office/powerpoint/2010/main" val="36594405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usgs.gov/newsroom/images/2015_06_15/mckinley_denali_far_june2015.jpg"/>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11111"/>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smtClean="0"/>
              <a:t>TRANSFORMATIONS</a:t>
            </a:r>
            <a:endParaRPr lang="en-US" dirty="0"/>
          </a:p>
        </p:txBody>
      </p:sp>
      <p:sp>
        <p:nvSpPr>
          <p:cNvPr id="6" name="Text Placeholder 5"/>
          <p:cNvSpPr>
            <a:spLocks noGrp="1"/>
          </p:cNvSpPr>
          <p:nvPr>
            <p:ph type="body" idx="1"/>
          </p:nvPr>
        </p:nvSpPr>
        <p:spPr/>
        <p:txBody>
          <a:bodyPr/>
          <a:lstStyle/>
          <a:p>
            <a:r>
              <a:rPr lang="en-US" dirty="0" smtClean="0">
                <a:solidFill>
                  <a:schemeClr val="tx1"/>
                </a:solidFill>
              </a:rPr>
              <a:t>Tips and resources for</a:t>
            </a:r>
            <a:endParaRPr lang="en-US" dirty="0">
              <a:solidFill>
                <a:schemeClr val="tx1"/>
              </a:solidFill>
            </a:endParaRPr>
          </a:p>
        </p:txBody>
      </p:sp>
    </p:spTree>
    <p:extLst>
      <p:ext uri="{BB962C8B-B14F-4D97-AF65-F5344CB8AC3E}">
        <p14:creationId xmlns:p14="http://schemas.microsoft.com/office/powerpoint/2010/main" val="631723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400" b="0" i="0" u="none" strike="noStrike" kern="1200" cap="all" spc="100" normalizeH="0" baseline="0" noProof="0" dirty="0" smtClean="0">
                <a:ln>
                  <a:noFill/>
                </a:ln>
                <a:solidFill>
                  <a:sysClr val="windowText" lastClr="000000">
                    <a:lumMod val="95000"/>
                    <a:lumOff val="5000"/>
                  </a:sysClr>
                </a:solidFill>
                <a:effectLst/>
                <a:uLnTx/>
                <a:uFillTx/>
              </a:rPr>
              <a:t>TRANFORMATION FLAVORS</a:t>
            </a:r>
            <a:endParaRPr kumimoji="0" lang="en-US" sz="4400" b="0" i="0" u="none" strike="noStrike" kern="1200" cap="all" spc="100" normalizeH="0" baseline="0" noProof="0" dirty="0">
              <a:ln>
                <a:noFill/>
              </a:ln>
              <a:solidFill>
                <a:sysClr val="windowText" lastClr="000000">
                  <a:lumMod val="95000"/>
                  <a:lumOff val="5000"/>
                </a:sysClr>
              </a:solidFill>
              <a:effectLst/>
              <a:uLnTx/>
              <a:uFillTx/>
            </a:endParaRPr>
          </a:p>
        </p:txBody>
      </p:sp>
      <p:sp>
        <p:nvSpPr>
          <p:cNvPr id="11" name="Content Placeholder 2"/>
          <p:cNvSpPr txBox="1">
            <a:spLocks/>
          </p:cNvSpPr>
          <p:nvPr/>
        </p:nvSpPr>
        <p:spPr>
          <a:xfrm>
            <a:off x="227365" y="1942087"/>
            <a:ext cx="7602182"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2000" b="0" i="0" u="none" strike="noStrike" kern="1200" cap="none" spc="0" normalizeH="0" baseline="0" noProof="0" dirty="0" smtClean="0">
                <a:ln>
                  <a:noFill/>
                </a:ln>
                <a:solidFill>
                  <a:sysClr val="windowText" lastClr="000000"/>
                </a:solidFill>
                <a:effectLst/>
                <a:uLnTx/>
                <a:uFillTx/>
                <a:latin typeface="+mj-lt"/>
                <a:ea typeface="+mn-ea"/>
                <a:cs typeface="+mn-cs"/>
              </a:rPr>
              <a:t>Ellipsoid shifts are 3-D so planer shifting tools are</a:t>
            </a:r>
            <a:r>
              <a:rPr kumimoji="0" lang="en-US" sz="2000" b="0" i="0" u="none" strike="noStrike" kern="1200" cap="none" spc="0" normalizeH="0" noProof="0" dirty="0" smtClean="0">
                <a:ln>
                  <a:noFill/>
                </a:ln>
                <a:solidFill>
                  <a:sysClr val="windowText" lastClr="000000"/>
                </a:solidFill>
                <a:effectLst/>
                <a:uLnTx/>
                <a:uFillTx/>
                <a:latin typeface="+mj-lt"/>
                <a:ea typeface="+mn-ea"/>
                <a:cs typeface="+mn-cs"/>
              </a:rPr>
              <a:t> only an approximation </a:t>
            </a:r>
            <a:r>
              <a:rPr kumimoji="0" lang="en-US" sz="2000" b="0" i="0" u="none" strike="noStrike" kern="1200" cap="none" spc="0" normalizeH="0" baseline="0" noProof="0" dirty="0" smtClean="0">
                <a:ln>
                  <a:noFill/>
                </a:ln>
                <a:solidFill>
                  <a:sysClr val="windowText" lastClr="000000"/>
                </a:solidFill>
                <a:effectLst/>
                <a:uLnTx/>
                <a:uFillTx/>
                <a:latin typeface="+mj-lt"/>
                <a:ea typeface="+mn-ea"/>
                <a:cs typeface="+mn-cs"/>
              </a:rPr>
              <a:t>when going between NAD83 and ITRF08/WGS84</a:t>
            </a:r>
          </a:p>
          <a:p>
            <a:pPr marL="128016" lvl="1" indent="0" fontAlgn="auto">
              <a:buClr>
                <a:srgbClr val="1CADE4"/>
              </a:buClr>
              <a:buNone/>
              <a:defRPr/>
            </a:pPr>
            <a:r>
              <a:rPr kumimoji="0" lang="en-US" sz="1600" b="0" i="0" u="none" strike="noStrike" kern="1200" cap="none" spc="0" normalizeH="0" baseline="0" noProof="0" dirty="0" smtClean="0">
                <a:ln>
                  <a:noFill/>
                </a:ln>
                <a:solidFill>
                  <a:sysClr val="windowText" lastClr="000000"/>
                </a:solidFill>
                <a:effectLst/>
                <a:uLnTx/>
                <a:uFillTx/>
                <a:latin typeface="+mj-lt"/>
                <a:ea typeface="+mn-ea"/>
                <a:cs typeface="+mn-cs"/>
              </a:rPr>
              <a:t>Options:</a:t>
            </a:r>
          </a:p>
          <a:p>
            <a:pPr marL="813816" marR="0" lvl="2" indent="-457200" algn="l" defTabSz="914400" rtl="0" eaLnBrk="1" fontAlgn="auto" latinLnBrk="0" hangingPunct="1">
              <a:lnSpc>
                <a:spcPct val="90000"/>
              </a:lnSpc>
              <a:spcBef>
                <a:spcPts val="200"/>
              </a:spcBef>
              <a:spcAft>
                <a:spcPts val="400"/>
              </a:spcAft>
              <a:buClr>
                <a:srgbClr val="1CADE4"/>
              </a:buClr>
              <a:buSzTx/>
              <a:buFont typeface="+mj-lt"/>
              <a:buAutoNum type="arabicPeriod"/>
              <a:tabLst/>
              <a:defRPr/>
            </a:pPr>
            <a:r>
              <a:rPr kumimoji="0" lang="en-US" sz="1400" b="0" i="0" u="none" strike="noStrike" kern="1200" cap="none" spc="0" normalizeH="0" baseline="0" noProof="0" dirty="0" smtClean="0">
                <a:ln>
                  <a:noFill/>
                </a:ln>
                <a:solidFill>
                  <a:sysClr val="windowText" lastClr="000000"/>
                </a:solidFill>
                <a:effectLst/>
                <a:uLnTx/>
                <a:uFillTx/>
                <a:latin typeface="+mj-lt"/>
              </a:rPr>
              <a:t>2</a:t>
            </a:r>
            <a:r>
              <a:rPr kumimoji="0" lang="en-US" sz="1400" b="0" i="0" u="none" strike="noStrike" kern="1200" cap="none" spc="0" normalizeH="0" noProof="0" dirty="0" smtClean="0">
                <a:ln>
                  <a:noFill/>
                </a:ln>
                <a:solidFill>
                  <a:sysClr val="windowText" lastClr="000000"/>
                </a:solidFill>
                <a:effectLst/>
                <a:uLnTx/>
                <a:uFillTx/>
                <a:latin typeface="+mj-lt"/>
              </a:rPr>
              <a:t> </a:t>
            </a:r>
            <a:r>
              <a:rPr kumimoji="0" lang="en-US" sz="1400" b="0" i="0" u="none" strike="noStrike" kern="1200" cap="none" spc="0" normalizeH="0" baseline="0" noProof="0" dirty="0" smtClean="0">
                <a:ln>
                  <a:noFill/>
                </a:ln>
                <a:solidFill>
                  <a:sysClr val="windowText" lastClr="000000"/>
                </a:solidFill>
                <a:effectLst/>
                <a:uLnTx/>
                <a:uFillTx/>
                <a:latin typeface="+mj-lt"/>
              </a:rPr>
              <a:t>parameter 				2 shifts</a:t>
            </a:r>
          </a:p>
          <a:p>
            <a:pPr marL="813816" marR="0" lvl="2" indent="-457200" algn="l" defTabSz="914400" rtl="0" eaLnBrk="1" fontAlgn="auto" latinLnBrk="0" hangingPunct="1">
              <a:lnSpc>
                <a:spcPct val="90000"/>
              </a:lnSpc>
              <a:spcBef>
                <a:spcPts val="200"/>
              </a:spcBef>
              <a:spcAft>
                <a:spcPts val="400"/>
              </a:spcAft>
              <a:buClr>
                <a:srgbClr val="1CADE4"/>
              </a:buClr>
              <a:buSzTx/>
              <a:buFont typeface="+mj-lt"/>
              <a:buAutoNum type="arabicPeriod"/>
              <a:tabLst/>
              <a:defRPr/>
            </a:pPr>
            <a:r>
              <a:rPr kumimoji="0" lang="en-US" sz="1400" b="0" i="0" u="none" strike="noStrike" kern="1200" cap="none" spc="0" normalizeH="0" baseline="0" noProof="0" dirty="0" smtClean="0">
                <a:ln>
                  <a:noFill/>
                </a:ln>
                <a:solidFill>
                  <a:sysClr val="windowText" lastClr="000000"/>
                </a:solidFill>
                <a:effectLst/>
                <a:uLnTx/>
                <a:uFillTx/>
                <a:latin typeface="+mj-lt"/>
              </a:rPr>
              <a:t>3</a:t>
            </a:r>
            <a:r>
              <a:rPr kumimoji="0" lang="en-US" sz="1400" b="0" i="0" u="none" strike="noStrike" kern="1200" cap="none" spc="0" normalizeH="0" noProof="0" dirty="0" smtClean="0">
                <a:ln>
                  <a:noFill/>
                </a:ln>
                <a:solidFill>
                  <a:sysClr val="windowText" lastClr="000000"/>
                </a:solidFill>
                <a:effectLst/>
                <a:uLnTx/>
                <a:uFillTx/>
                <a:latin typeface="+mj-lt"/>
              </a:rPr>
              <a:t> </a:t>
            </a:r>
            <a:r>
              <a:rPr kumimoji="0" lang="en-US" sz="1400" b="0" i="0" u="none" strike="noStrike" kern="1200" cap="none" spc="0" normalizeH="0" baseline="0" noProof="0" dirty="0" smtClean="0">
                <a:ln>
                  <a:noFill/>
                </a:ln>
                <a:solidFill>
                  <a:sysClr val="windowText" lastClr="000000"/>
                </a:solidFill>
                <a:effectLst/>
                <a:uLnTx/>
                <a:uFillTx/>
                <a:latin typeface="+mj-lt"/>
              </a:rPr>
              <a:t>parameter 				3 shifts </a:t>
            </a:r>
          </a:p>
          <a:p>
            <a:pPr marL="813816" lvl="2" indent="-457200" fontAlgn="auto">
              <a:buClr>
                <a:srgbClr val="1CADE4"/>
              </a:buClr>
              <a:buFont typeface="+mj-lt"/>
              <a:buAutoNum type="arabicPeriod"/>
              <a:defRPr/>
            </a:pPr>
            <a:r>
              <a:rPr kumimoji="0" lang="en-US" sz="1400" b="0" i="0" u="none" strike="noStrike" kern="1200" cap="none" spc="0" normalizeH="0" baseline="0" noProof="0" dirty="0" smtClean="0">
                <a:ln>
                  <a:noFill/>
                </a:ln>
                <a:solidFill>
                  <a:sysClr val="windowText" lastClr="000000"/>
                </a:solidFill>
                <a:effectLst/>
                <a:uLnTx/>
                <a:uFillTx/>
                <a:latin typeface="+mj-lt"/>
              </a:rPr>
              <a:t>5 parameter</a:t>
            </a:r>
            <a:r>
              <a:rPr lang="en-US" sz="1400" dirty="0" smtClean="0">
                <a:solidFill>
                  <a:sysClr val="windowText" lastClr="000000"/>
                </a:solidFill>
              </a:rPr>
              <a:t> 		</a:t>
            </a:r>
            <a:r>
              <a:rPr kumimoji="0" lang="en-US" sz="1400" b="0" i="0" u="none" strike="noStrike" kern="1200" cap="none" spc="0" normalizeH="0" baseline="0" noProof="0" dirty="0" smtClean="0">
                <a:ln>
                  <a:noFill/>
                </a:ln>
                <a:solidFill>
                  <a:sysClr val="windowText" lastClr="000000"/>
                </a:solidFill>
                <a:effectLst/>
                <a:uLnTx/>
                <a:uFillTx/>
                <a:latin typeface="+mj-lt"/>
              </a:rPr>
              <a:t>		3 shifts, axis scale, flattening</a:t>
            </a:r>
          </a:p>
          <a:p>
            <a:pPr marL="813816" marR="0" lvl="2" indent="-457200" algn="l" defTabSz="914400" rtl="0" eaLnBrk="1" fontAlgn="auto" latinLnBrk="0" hangingPunct="1">
              <a:lnSpc>
                <a:spcPct val="90000"/>
              </a:lnSpc>
              <a:spcBef>
                <a:spcPts val="200"/>
              </a:spcBef>
              <a:spcAft>
                <a:spcPts val="400"/>
              </a:spcAft>
              <a:buClr>
                <a:srgbClr val="1CADE4"/>
              </a:buClr>
              <a:buSzTx/>
              <a:buFont typeface="+mj-lt"/>
              <a:buAutoNum type="arabicPeriod"/>
              <a:tabLst/>
              <a:defRPr/>
            </a:pPr>
            <a:r>
              <a:rPr kumimoji="0" lang="en-US" sz="1400" b="0" i="0" u="none" strike="noStrike" kern="1200" cap="none" spc="0" normalizeH="0" baseline="0" noProof="0" dirty="0" smtClean="0">
                <a:ln>
                  <a:noFill/>
                </a:ln>
                <a:solidFill>
                  <a:sysClr val="windowText" lastClr="000000"/>
                </a:solidFill>
                <a:effectLst/>
                <a:uLnTx/>
                <a:uFillTx/>
                <a:latin typeface="+mj-lt"/>
              </a:rPr>
              <a:t>7 parameter				3 shifts, 3 rotations,</a:t>
            </a:r>
            <a:r>
              <a:rPr kumimoji="0" lang="en-US" sz="1400" b="0" i="0" u="none" strike="noStrike" kern="1200" cap="none" spc="0" normalizeH="0" noProof="0" dirty="0" smtClean="0">
                <a:ln>
                  <a:noFill/>
                </a:ln>
                <a:solidFill>
                  <a:sysClr val="windowText" lastClr="000000"/>
                </a:solidFill>
                <a:effectLst/>
                <a:uLnTx/>
                <a:uFillTx/>
                <a:latin typeface="+mj-lt"/>
              </a:rPr>
              <a:t> scale</a:t>
            </a:r>
          </a:p>
          <a:p>
            <a:pPr marL="813816" lvl="2" indent="-457200" fontAlgn="auto">
              <a:buClr>
                <a:srgbClr val="1CADE4"/>
              </a:buClr>
              <a:buFont typeface="+mj-lt"/>
              <a:buAutoNum type="arabicPeriod"/>
              <a:defRPr/>
            </a:pPr>
            <a:r>
              <a:rPr lang="en-US" sz="1400" baseline="0" dirty="0" smtClean="0">
                <a:solidFill>
                  <a:sysClr val="windowText" lastClr="000000"/>
                </a:solidFill>
                <a:latin typeface="+mj-lt"/>
              </a:rPr>
              <a:t>10</a:t>
            </a:r>
            <a:r>
              <a:rPr lang="en-US" sz="1400" dirty="0">
                <a:solidFill>
                  <a:sysClr val="windowText" lastClr="000000"/>
                </a:solidFill>
                <a:latin typeface="+mj-lt"/>
              </a:rPr>
              <a:t> </a:t>
            </a:r>
            <a:r>
              <a:rPr lang="en-US" sz="1400" dirty="0" smtClean="0">
                <a:solidFill>
                  <a:sysClr val="windowText" lastClr="000000"/>
                </a:solidFill>
                <a:latin typeface="+mj-lt"/>
              </a:rPr>
              <a:t>parameter 			everything above + rotation origin	</a:t>
            </a:r>
            <a:endParaRPr kumimoji="0" lang="en-US" sz="1400" b="0" i="0" u="none" strike="noStrike" kern="1200" cap="none" spc="0" normalizeH="0" baseline="0" noProof="0" dirty="0" smtClean="0">
              <a:ln>
                <a:noFill/>
              </a:ln>
              <a:solidFill>
                <a:sysClr val="windowText" lastClr="000000"/>
              </a:solidFill>
              <a:effectLst/>
              <a:uLnTx/>
              <a:uFillTx/>
              <a:latin typeface="+mj-lt"/>
            </a:endParaRPr>
          </a:p>
          <a:p>
            <a:pPr marL="813816" lvl="2" indent="-457200" fontAlgn="auto">
              <a:buClr>
                <a:srgbClr val="1CADE4"/>
              </a:buClr>
              <a:buFont typeface="+mj-lt"/>
              <a:buAutoNum type="arabicPeriod"/>
              <a:defRPr/>
            </a:pPr>
            <a:r>
              <a:rPr lang="en-US" sz="1400" dirty="0" smtClean="0">
                <a:solidFill>
                  <a:sysClr val="windowText" lastClr="000000"/>
                </a:solidFill>
                <a:latin typeface="+mj-lt"/>
              </a:rPr>
              <a:t>14 parameter				</a:t>
            </a:r>
            <a:r>
              <a:rPr lang="en-US" sz="1400" dirty="0">
                <a:solidFill>
                  <a:sysClr val="windowText" lastClr="000000"/>
                </a:solidFill>
              </a:rPr>
              <a:t>3 shifts, 3 rotations, </a:t>
            </a:r>
            <a:r>
              <a:rPr lang="en-US" sz="1400" dirty="0" smtClean="0">
                <a:solidFill>
                  <a:sysClr val="windowText" lastClr="000000"/>
                </a:solidFill>
              </a:rPr>
              <a:t>scale </a:t>
            </a:r>
            <a:r>
              <a:rPr lang="en-US" sz="1400" dirty="0" smtClean="0">
                <a:solidFill>
                  <a:sysClr val="windowText" lastClr="000000"/>
                </a:solidFill>
                <a:latin typeface="+mj-lt"/>
              </a:rPr>
              <a:t>+ time</a:t>
            </a:r>
            <a:endParaRPr kumimoji="0" lang="en-US" sz="1400" b="0" i="0" u="none" strike="noStrike" kern="1200" cap="none" spc="0" normalizeH="0" baseline="0" noProof="0" dirty="0" smtClean="0">
              <a:ln>
                <a:noFill/>
              </a:ln>
              <a:solidFill>
                <a:sysClr val="windowText" lastClr="000000"/>
              </a:solidFill>
              <a:effectLst/>
              <a:uLnTx/>
              <a:uFillTx/>
              <a:latin typeface="+mj-lt"/>
            </a:endParaRPr>
          </a:p>
          <a:p>
            <a:pPr marL="813816" marR="0" lvl="2" indent="-457200" algn="l" defTabSz="914400" rtl="0" eaLnBrk="1" fontAlgn="auto" latinLnBrk="0" hangingPunct="1">
              <a:lnSpc>
                <a:spcPct val="90000"/>
              </a:lnSpc>
              <a:spcBef>
                <a:spcPts val="200"/>
              </a:spcBef>
              <a:spcAft>
                <a:spcPts val="400"/>
              </a:spcAft>
              <a:buClr>
                <a:srgbClr val="1CADE4"/>
              </a:buClr>
              <a:buSzTx/>
              <a:buFont typeface="+mj-lt"/>
              <a:buAutoNum type="arabicPeriod"/>
              <a:tabLst/>
              <a:defRPr/>
            </a:pPr>
            <a:r>
              <a:rPr kumimoji="0" lang="en-US" sz="1400" b="0" i="0" u="none" strike="noStrike" kern="1200" cap="none" spc="0" normalizeH="0" baseline="0" noProof="0" dirty="0" smtClean="0">
                <a:ln>
                  <a:noFill/>
                </a:ln>
                <a:solidFill>
                  <a:sysClr val="windowText" lastClr="000000"/>
                </a:solidFill>
                <a:effectLst/>
                <a:uLnTx/>
                <a:uFillTx/>
                <a:latin typeface="+mj-lt"/>
              </a:rPr>
              <a:t>Surface fitting grid transformations (e.g. NADCON)	n/a</a:t>
            </a:r>
            <a:endParaRPr kumimoji="0" lang="en-US" sz="2000" b="0" i="0" u="none" strike="noStrike" kern="1200" cap="none" spc="0" normalizeH="0" baseline="0" noProof="0" dirty="0" smtClean="0">
              <a:ln>
                <a:noFill/>
              </a:ln>
              <a:solidFill>
                <a:sysClr val="windowText" lastClr="000000"/>
              </a:solidFill>
              <a:effectLst/>
              <a:uLnTx/>
              <a:uFillTx/>
              <a:latin typeface="+mj-lt"/>
              <a:ea typeface="+mn-ea"/>
              <a:cs typeface="+mn-cs"/>
            </a:endParaRPr>
          </a:p>
          <a:p>
            <a:pPr marL="0" marR="0" lvl="0" indent="0" algn="ctr"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None/>
              <a:tabLst/>
              <a:defRPr/>
            </a:pPr>
            <a:r>
              <a:rPr kumimoji="0" lang="en-US" sz="2000" b="1" i="0" u="none" strike="noStrike" kern="1200" cap="none" spc="0" normalizeH="0" baseline="0" noProof="0" dirty="0" smtClean="0">
                <a:ln>
                  <a:noFill/>
                </a:ln>
                <a:solidFill>
                  <a:srgbClr val="FFC000"/>
                </a:solidFill>
                <a:effectLst/>
                <a:uLnTx/>
                <a:uFillTx/>
                <a:latin typeface="+mj-lt"/>
                <a:ea typeface="+mn-ea"/>
                <a:cs typeface="+mn-cs"/>
              </a:rPr>
              <a:t>A CAUTION for DATUM TRANSFORMATIONS IN GIS</a:t>
            </a:r>
          </a:p>
        </p:txBody>
      </p:sp>
      <p:sp>
        <p:nvSpPr>
          <p:cNvPr id="12" name="Rectangle 11"/>
          <p:cNvSpPr/>
          <p:nvPr/>
        </p:nvSpPr>
        <p:spPr>
          <a:xfrm>
            <a:off x="1190155" y="5380672"/>
            <a:ext cx="7702815" cy="1323439"/>
          </a:xfrm>
          <a:prstGeom prst="rect">
            <a:avLst/>
          </a:prstGeom>
        </p:spPr>
        <p:txBody>
          <a:bodyPr wrap="square">
            <a:spAutoFit/>
          </a:bodyPr>
          <a:lstStyle/>
          <a:p>
            <a:pPr fontAlgn="auto">
              <a:spcBef>
                <a:spcPts val="0"/>
              </a:spcBef>
              <a:spcAft>
                <a:spcPts val="0"/>
              </a:spcAft>
            </a:pPr>
            <a:r>
              <a:rPr lang="en-US" sz="1600" dirty="0" smtClean="0">
                <a:solidFill>
                  <a:prstClr val="black"/>
                </a:solidFill>
                <a:latin typeface="+mj-lt"/>
                <a:ea typeface="+mn-ea"/>
                <a:cs typeface="+mn-cs"/>
              </a:rPr>
              <a:t>Few </a:t>
            </a:r>
            <a:r>
              <a:rPr lang="en-US" sz="1600" dirty="0">
                <a:solidFill>
                  <a:prstClr val="black"/>
                </a:solidFill>
                <a:latin typeface="+mj-lt"/>
                <a:ea typeface="+mn-ea"/>
                <a:cs typeface="+mn-cs"/>
              </a:rPr>
              <a:t>handle </a:t>
            </a:r>
            <a:r>
              <a:rPr lang="en-US" sz="1600" dirty="0" smtClean="0">
                <a:solidFill>
                  <a:prstClr val="black"/>
                </a:solidFill>
                <a:latin typeface="+mj-lt"/>
                <a:ea typeface="+mn-ea"/>
                <a:cs typeface="+mn-cs"/>
              </a:rPr>
              <a:t>3-D </a:t>
            </a:r>
            <a:r>
              <a:rPr lang="en-US" sz="1600" dirty="0" smtClean="0">
                <a:solidFill>
                  <a:prstClr val="black"/>
                </a:solidFill>
                <a:latin typeface="+mj-lt"/>
                <a:ea typeface="+mn-ea"/>
                <a:cs typeface="+mn-cs"/>
              </a:rPr>
              <a:t>geometric </a:t>
            </a:r>
            <a:r>
              <a:rPr lang="en-US" sz="1600" dirty="0">
                <a:solidFill>
                  <a:prstClr val="black"/>
                </a:solidFill>
                <a:latin typeface="+mj-lt"/>
                <a:ea typeface="+mn-ea"/>
                <a:cs typeface="+mn-cs"/>
              </a:rPr>
              <a:t>datum shifts at this time!!</a:t>
            </a:r>
          </a:p>
          <a:p>
            <a:pPr fontAlgn="auto">
              <a:spcBef>
                <a:spcPts val="0"/>
              </a:spcBef>
              <a:spcAft>
                <a:spcPts val="0"/>
              </a:spcAft>
            </a:pPr>
            <a:endParaRPr lang="en-US" sz="1600" dirty="0">
              <a:solidFill>
                <a:prstClr val="black"/>
              </a:solidFill>
              <a:latin typeface="+mj-lt"/>
              <a:ea typeface="+mn-ea"/>
              <a:cs typeface="+mn-cs"/>
            </a:endParaRPr>
          </a:p>
          <a:p>
            <a:pPr fontAlgn="auto">
              <a:spcBef>
                <a:spcPts val="0"/>
              </a:spcBef>
              <a:spcAft>
                <a:spcPts val="0"/>
              </a:spcAft>
            </a:pPr>
            <a:r>
              <a:rPr lang="en-US" sz="1600" dirty="0">
                <a:solidFill>
                  <a:prstClr val="black"/>
                </a:solidFill>
                <a:latin typeface="+mj-lt"/>
                <a:ea typeface="+mn-ea"/>
                <a:cs typeface="+mn-cs"/>
              </a:rPr>
              <a:t>Example:</a:t>
            </a:r>
          </a:p>
          <a:p>
            <a:pPr fontAlgn="auto">
              <a:spcBef>
                <a:spcPts val="0"/>
              </a:spcBef>
              <a:spcAft>
                <a:spcPts val="0"/>
              </a:spcAft>
            </a:pPr>
            <a:r>
              <a:rPr lang="en-US" sz="1600" dirty="0">
                <a:solidFill>
                  <a:prstClr val="black"/>
                </a:solidFill>
                <a:latin typeface="+mj-lt"/>
                <a:ea typeface="+mn-ea"/>
                <a:cs typeface="+mn-cs"/>
              </a:rPr>
              <a:t>NAD83 </a:t>
            </a:r>
            <a:r>
              <a:rPr lang="en-US" sz="1600" dirty="0">
                <a:solidFill>
                  <a:prstClr val="black"/>
                </a:solidFill>
                <a:latin typeface="+mj-lt"/>
                <a:ea typeface="+mn-ea"/>
                <a:cs typeface="+mn-cs"/>
                <a:sym typeface="Wingdings" panose="05000000000000000000" pitchFamily="2" charset="2"/>
              </a:rPr>
              <a:t> WGS84</a:t>
            </a:r>
          </a:p>
          <a:p>
            <a:pPr fontAlgn="auto">
              <a:spcBef>
                <a:spcPts val="0"/>
              </a:spcBef>
              <a:spcAft>
                <a:spcPts val="0"/>
              </a:spcAft>
            </a:pPr>
            <a:r>
              <a:rPr lang="en-US" sz="1600" dirty="0">
                <a:solidFill>
                  <a:prstClr val="black"/>
                </a:solidFill>
                <a:latin typeface="+mj-lt"/>
                <a:ea typeface="+mn-ea"/>
                <a:cs typeface="+mn-cs"/>
                <a:sym typeface="Wingdings" panose="05000000000000000000" pitchFamily="2" charset="2"/>
              </a:rPr>
              <a:t>Data will be shifted </a:t>
            </a:r>
            <a:r>
              <a:rPr lang="en-US" sz="1600" dirty="0" smtClean="0">
                <a:solidFill>
                  <a:prstClr val="black"/>
                </a:solidFill>
                <a:latin typeface="+mj-lt"/>
                <a:ea typeface="+mn-ea"/>
                <a:cs typeface="+mn-cs"/>
                <a:sym typeface="Wingdings" panose="05000000000000000000" pitchFamily="2" charset="2"/>
              </a:rPr>
              <a:t>horizontally, </a:t>
            </a:r>
            <a:r>
              <a:rPr lang="en-US" sz="1600" dirty="0">
                <a:solidFill>
                  <a:prstClr val="black"/>
                </a:solidFill>
                <a:latin typeface="+mj-lt"/>
                <a:ea typeface="+mn-ea"/>
                <a:cs typeface="+mn-cs"/>
                <a:sym typeface="Wingdings" panose="05000000000000000000" pitchFamily="2" charset="2"/>
              </a:rPr>
              <a:t>but the z values are the </a:t>
            </a:r>
            <a:r>
              <a:rPr lang="en-US" sz="1600" dirty="0" smtClean="0">
                <a:solidFill>
                  <a:prstClr val="black"/>
                </a:solidFill>
                <a:latin typeface="+mj-lt"/>
                <a:ea typeface="+mn-ea"/>
                <a:cs typeface="+mn-cs"/>
                <a:sym typeface="Wingdings" panose="05000000000000000000" pitchFamily="2" charset="2"/>
              </a:rPr>
              <a:t>same </a:t>
            </a:r>
            <a:r>
              <a:rPr lang="en-US" sz="1600" dirty="0" smtClean="0">
                <a:solidFill>
                  <a:prstClr val="black"/>
                </a:solidFill>
                <a:latin typeface="+mj-lt"/>
                <a:ea typeface="+mn-ea"/>
                <a:cs typeface="+mn-cs"/>
                <a:sym typeface="Wingdings" panose="05000000000000000000" pitchFamily="2" charset="2"/>
              </a:rPr>
              <a:t>(= ‘Franken-</a:t>
            </a:r>
            <a:r>
              <a:rPr lang="en-US" sz="1600" dirty="0" err="1" smtClean="0">
                <a:solidFill>
                  <a:prstClr val="black"/>
                </a:solidFill>
                <a:latin typeface="+mj-lt"/>
                <a:ea typeface="+mn-ea"/>
                <a:cs typeface="+mn-cs"/>
                <a:sym typeface="Wingdings" panose="05000000000000000000" pitchFamily="2" charset="2"/>
              </a:rPr>
              <a:t>Datums</a:t>
            </a:r>
            <a:r>
              <a:rPr lang="en-US" sz="1600" dirty="0" smtClean="0">
                <a:solidFill>
                  <a:prstClr val="black"/>
                </a:solidFill>
                <a:latin typeface="+mj-lt"/>
                <a:ea typeface="+mn-ea"/>
                <a:cs typeface="+mn-cs"/>
                <a:sym typeface="Wingdings" panose="05000000000000000000" pitchFamily="2" charset="2"/>
              </a:rPr>
              <a:t>’)</a:t>
            </a:r>
            <a:endParaRPr lang="en-US" sz="1600" dirty="0">
              <a:solidFill>
                <a:prstClr val="black"/>
              </a:solidFill>
              <a:latin typeface="+mj-lt"/>
              <a:ea typeface="+mn-ea"/>
              <a:cs typeface="+mn-cs"/>
            </a:endParaRPr>
          </a:p>
        </p:txBody>
      </p:sp>
      <p:pic>
        <p:nvPicPr>
          <p:cNvPr id="13" name="Picture 2" descr="http://cdn2.bigcommerce.com/server4600/10c6f/products/1317/images/2316/Floor_Sign_Yield_Caution_Sign_Creative_Safety_Supply__92002.1405474051.1000.1000.jpg?c=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17544" y="3405783"/>
            <a:ext cx="1975427" cy="172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1002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0930" y="1123406"/>
            <a:ext cx="8319560" cy="4462599"/>
          </a:xfrm>
          <a:prstGeom prst="rect">
            <a:avLst/>
          </a:prstGeom>
        </p:spPr>
      </p:pic>
      <p:sp>
        <p:nvSpPr>
          <p:cNvPr id="5" name="TextBox 4"/>
          <p:cNvSpPr txBox="1"/>
          <p:nvPr/>
        </p:nvSpPr>
        <p:spPr>
          <a:xfrm>
            <a:off x="6178732" y="6335485"/>
            <a:ext cx="2358915" cy="369332"/>
          </a:xfrm>
          <a:prstGeom prst="rect">
            <a:avLst/>
          </a:prstGeom>
          <a:noFill/>
        </p:spPr>
        <p:txBody>
          <a:bodyPr wrap="none" rtlCol="0">
            <a:spAutoFit/>
          </a:bodyPr>
          <a:lstStyle/>
          <a:p>
            <a:r>
              <a:rPr lang="en-US" dirty="0"/>
              <a:t>w</a:t>
            </a:r>
            <a:r>
              <a:rPr lang="en-US" dirty="0" smtClean="0"/>
              <a:t>hen in doubt… check.</a:t>
            </a:r>
            <a:endParaRPr lang="en-US" dirty="0"/>
          </a:p>
        </p:txBody>
      </p:sp>
    </p:spTree>
    <p:extLst>
      <p:ext uri="{BB962C8B-B14F-4D97-AF65-F5344CB8AC3E}">
        <p14:creationId xmlns:p14="http://schemas.microsoft.com/office/powerpoint/2010/main" val="3445449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 y="5354994"/>
            <a:ext cx="5829300" cy="1463040"/>
          </a:xfrm>
        </p:spPr>
        <p:txBody>
          <a:bodyPr/>
          <a:lstStyle/>
          <a:p>
            <a:r>
              <a:rPr lang="en-US" dirty="0" smtClean="0"/>
              <a:t>Vertical Datum Transformations</a:t>
            </a:r>
            <a:endParaRPr lang="en-US" dirty="0"/>
          </a:p>
        </p:txBody>
      </p:sp>
      <p:sp>
        <p:nvSpPr>
          <p:cNvPr id="3" name="Subtitle 2"/>
          <p:cNvSpPr>
            <a:spLocks noGrp="1"/>
          </p:cNvSpPr>
          <p:nvPr>
            <p:ph type="subTitle" idx="1"/>
          </p:nvPr>
        </p:nvSpPr>
        <p:spPr>
          <a:xfrm>
            <a:off x="6457950" y="5354994"/>
            <a:ext cx="2400300" cy="1463040"/>
          </a:xfrm>
        </p:spPr>
        <p:txBody>
          <a:bodyPr>
            <a:normAutofit/>
          </a:bodyPr>
          <a:lstStyle/>
          <a:p>
            <a:r>
              <a:rPr lang="en-US" sz="2400" dirty="0" smtClean="0"/>
              <a:t>Here Be Dragons</a:t>
            </a:r>
            <a:endParaRPr lang="en-US" sz="2400" dirty="0"/>
          </a:p>
        </p:txBody>
      </p:sp>
      <p:sp>
        <p:nvSpPr>
          <p:cNvPr id="11" name="TextBox 10"/>
          <p:cNvSpPr txBox="1"/>
          <p:nvPr/>
        </p:nvSpPr>
        <p:spPr>
          <a:xfrm>
            <a:off x="7413398" y="4378128"/>
            <a:ext cx="173060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w Cen MT" panose="020B0602020104020603"/>
                <a:ea typeface="+mn-ea"/>
                <a:cs typeface="+mn-cs"/>
              </a:rPr>
              <a:t>NOME, 4</a:t>
            </a:r>
            <a:r>
              <a:rPr kumimoji="0" lang="en-US" sz="1200" b="0" i="0" u="none" strike="noStrike" kern="1200" cap="none" spc="0" normalizeH="0" baseline="30000" noProof="0" dirty="0" smtClean="0">
                <a:ln>
                  <a:noFill/>
                </a:ln>
                <a:solidFill>
                  <a:prstClr val="black"/>
                </a:solidFill>
                <a:effectLst/>
                <a:uLnTx/>
                <a:uFillTx/>
                <a:latin typeface="Tw Cen MT" panose="020B0602020104020603"/>
                <a:ea typeface="+mn-ea"/>
                <a:cs typeface="+mn-cs"/>
              </a:rPr>
              <a:t>th</a:t>
            </a:r>
            <a:r>
              <a:rPr kumimoji="0" lang="en-US" sz="1200" b="0" i="0" u="none" strike="noStrike" kern="1200" cap="none" spc="0" normalizeH="0" baseline="0" noProof="0" dirty="0" smtClean="0">
                <a:ln>
                  <a:noFill/>
                </a:ln>
                <a:solidFill>
                  <a:prstClr val="black"/>
                </a:solidFill>
                <a:effectLst/>
                <a:uLnTx/>
                <a:uFillTx/>
                <a:latin typeface="Tw Cen MT" panose="020B0602020104020603"/>
                <a:ea typeface="+mn-ea"/>
                <a:cs typeface="+mn-cs"/>
              </a:rPr>
              <a:t> of JULY, 2012</a:t>
            </a:r>
            <a:endParaRPr kumimoji="0" lang="en-US" sz="12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16" name="Picture 9"/>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55914" y="5600188"/>
            <a:ext cx="1397243" cy="982249"/>
          </a:xfrm>
          <a:prstGeom prst="rect">
            <a:avLst/>
          </a:prstGeom>
          <a:noFill/>
          <a:ln w="9525">
            <a:noFill/>
            <a:miter lim="800000"/>
            <a:headEnd/>
            <a:tailEnd/>
          </a:ln>
        </p:spPr>
      </p:pic>
      <p:pic>
        <p:nvPicPr>
          <p:cNvPr id="2050" name="Picture 2" descr="http://www.john-howe.com/blog/wp-content/uploads/2011/12/Edge-of-the-World-port.jpg"/>
          <p:cNvPicPr>
            <a:picLocks noChangeAspect="1" noChangeArrowheads="1"/>
          </p:cNvPicPr>
          <p:nvPr/>
        </p:nvPicPr>
        <p:blipFill rotWithShape="1">
          <a:blip r:embed="rId3">
            <a:extLst>
              <a:ext uri="{28A0092B-C50C-407E-A947-70E740481C1C}">
                <a14:useLocalDpi xmlns:a14="http://schemas.microsoft.com/office/drawing/2010/main" val="0"/>
              </a:ext>
            </a:extLst>
          </a:blip>
          <a:srcRect l="316" t="581" r="567" b="1030"/>
          <a:stretch/>
        </p:blipFill>
        <p:spPr bwMode="auto">
          <a:xfrm>
            <a:off x="0" y="0"/>
            <a:ext cx="9144000" cy="53209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00005" y="1776846"/>
            <a:ext cx="1744388"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6D6F66"/>
                </a:solidFill>
                <a:effectLst/>
                <a:uLnTx/>
                <a:uFillTx/>
                <a:latin typeface="Vijaya" panose="020B0604020202020204" pitchFamily="34" charset="0"/>
                <a:ea typeface="+mn-ea"/>
                <a:cs typeface="Vijaya" panose="020B0604020202020204" pitchFamily="34" charset="0"/>
              </a:rPr>
              <a:t>Sea of VERTCON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6D6F66"/>
                </a:solidFill>
                <a:effectLst/>
                <a:uLnTx/>
                <a:uFillTx/>
                <a:latin typeface="Vijaya" panose="020B0604020202020204" pitchFamily="34" charset="0"/>
                <a:ea typeface="+mn-ea"/>
                <a:cs typeface="Vijaya" panose="020B0604020202020204" pitchFamily="34" charset="0"/>
              </a:rPr>
              <a:t>&amp; VDATUM</a:t>
            </a:r>
            <a:endParaRPr kumimoji="0" lang="en-US" sz="2000" b="1" i="0" u="none" strike="noStrike" kern="1200" cap="none" spc="0" normalizeH="0" baseline="0" noProof="0" dirty="0">
              <a:ln>
                <a:noFill/>
              </a:ln>
              <a:solidFill>
                <a:srgbClr val="6D6F66"/>
              </a:solidFill>
              <a:effectLst/>
              <a:uLnTx/>
              <a:uFillTx/>
              <a:latin typeface="Vijaya" panose="020B0604020202020204" pitchFamily="34" charset="0"/>
              <a:ea typeface="+mn-ea"/>
              <a:cs typeface="Vijaya" panose="020B0604020202020204" pitchFamily="34" charset="0"/>
            </a:endParaRPr>
          </a:p>
        </p:txBody>
      </p:sp>
      <p:sp>
        <p:nvSpPr>
          <p:cNvPr id="10" name="TextBox 9"/>
          <p:cNvSpPr txBox="1"/>
          <p:nvPr/>
        </p:nvSpPr>
        <p:spPr>
          <a:xfrm>
            <a:off x="716558" y="4655127"/>
            <a:ext cx="1356462"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746252"/>
                </a:solidFill>
                <a:effectLst/>
                <a:uLnTx/>
                <a:uFillTx/>
                <a:latin typeface="Vijaya" panose="020B0604020202020204" pitchFamily="34" charset="0"/>
                <a:ea typeface="+mn-ea"/>
                <a:cs typeface="Vijaya" panose="020B0604020202020204" pitchFamily="34" charset="0"/>
              </a:rPr>
              <a:t>Alaska</a:t>
            </a:r>
            <a:endParaRPr kumimoji="0" lang="en-US" sz="4000" b="1" i="0" u="none" strike="noStrike" kern="1200" cap="none" spc="0" normalizeH="0" baseline="0" noProof="0" dirty="0">
              <a:ln>
                <a:noFill/>
              </a:ln>
              <a:solidFill>
                <a:srgbClr val="746252"/>
              </a:solidFill>
              <a:effectLst/>
              <a:uLnTx/>
              <a:uFillTx/>
              <a:latin typeface="Vijaya" panose="020B0604020202020204" pitchFamily="34" charset="0"/>
              <a:ea typeface="+mn-ea"/>
              <a:cs typeface="Vijaya" panose="020B0604020202020204" pitchFamily="34" charset="0"/>
            </a:endParaRPr>
          </a:p>
        </p:txBody>
      </p:sp>
    </p:spTree>
    <p:extLst>
      <p:ext uri="{BB962C8B-B14F-4D97-AF65-F5344CB8AC3E}">
        <p14:creationId xmlns:p14="http://schemas.microsoft.com/office/powerpoint/2010/main" val="11523301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768095" y="585216"/>
            <a:ext cx="8193483" cy="1499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smtClean="0"/>
              <a:t>TOOLS FOR VERTICAL DATUM CONVERSION</a:t>
            </a:r>
            <a:endParaRPr lang="en-US" dirty="0"/>
          </a:p>
        </p:txBody>
      </p:sp>
      <p:sp>
        <p:nvSpPr>
          <p:cNvPr id="7" name="Content Placeholder 2"/>
          <p:cNvSpPr txBox="1">
            <a:spLocks/>
          </p:cNvSpPr>
          <p:nvPr/>
        </p:nvSpPr>
        <p:spPr>
          <a:xfrm>
            <a:off x="872005" y="2084832"/>
            <a:ext cx="7290055" cy="4023360"/>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US" dirty="0" smtClean="0"/>
              <a:t>OUTSIDE:</a:t>
            </a:r>
          </a:p>
          <a:p>
            <a:r>
              <a:rPr lang="en-US" b="1" dirty="0" smtClean="0"/>
              <a:t>VERTCON</a:t>
            </a:r>
            <a:r>
              <a:rPr lang="en-US" dirty="0" smtClean="0"/>
              <a:t> = NGVD29 </a:t>
            </a:r>
            <a:r>
              <a:rPr lang="en-US" dirty="0" smtClean="0">
                <a:sym typeface="Wingdings" panose="05000000000000000000" pitchFamily="2" charset="2"/>
              </a:rPr>
              <a:t> NAVD88</a:t>
            </a:r>
          </a:p>
          <a:p>
            <a:r>
              <a:rPr lang="en-US" b="1" dirty="0" smtClean="0">
                <a:sym typeface="Wingdings" panose="05000000000000000000" pitchFamily="2" charset="2"/>
              </a:rPr>
              <a:t>VDatum</a:t>
            </a:r>
            <a:r>
              <a:rPr lang="en-US" dirty="0" smtClean="0">
                <a:sym typeface="Wingdings" panose="05000000000000000000" pitchFamily="2" charset="2"/>
              </a:rPr>
              <a:t> = NAVD88 (and others) to Local Tidal</a:t>
            </a:r>
          </a:p>
          <a:p>
            <a:pPr lvl="5"/>
            <a:r>
              <a:rPr lang="en-US" sz="1600" dirty="0"/>
              <a:t>NAD 83 (NSRS2007/CORS96</a:t>
            </a:r>
            <a:r>
              <a:rPr lang="en-US" sz="1600" dirty="0" smtClean="0"/>
              <a:t>) transformation grids</a:t>
            </a:r>
          </a:p>
          <a:p>
            <a:pPr lvl="5"/>
            <a:r>
              <a:rPr lang="en-US" sz="1600" i="1" dirty="0" smtClean="0"/>
              <a:t>“VDatum was originally </a:t>
            </a:r>
            <a:r>
              <a:rPr lang="en-US" sz="1600" i="1" dirty="0"/>
              <a:t>was designed to accommodate 28 transformations spanning the three major classes of vertical datums: orthometric, ellipsoidal, and tidal. A geoid model was used to convert between orthometric and ellipsoidal datums, a topography of the sea surface was computed to relate orthometric and tidal datums, and tidal modeling was used to compute the tidal datums</a:t>
            </a:r>
            <a:r>
              <a:rPr lang="en-US" sz="1600" i="1" dirty="0" smtClean="0"/>
              <a:t>.”</a:t>
            </a:r>
            <a:endParaRPr lang="en-US" sz="1600" i="1" dirty="0"/>
          </a:p>
          <a:p>
            <a:pPr marL="0" indent="0">
              <a:buNone/>
            </a:pPr>
            <a:endParaRPr lang="en-US" dirty="0">
              <a:sym typeface="Wingdings" panose="05000000000000000000" pitchFamily="2" charset="2"/>
            </a:endParaRPr>
          </a:p>
          <a:p>
            <a:r>
              <a:rPr lang="en-US" dirty="0" smtClean="0">
                <a:sym typeface="Wingdings" panose="05000000000000000000" pitchFamily="2" charset="2"/>
              </a:rPr>
              <a:t>ALASKA:</a:t>
            </a:r>
          </a:p>
          <a:p>
            <a:pPr algn="ctr"/>
            <a:r>
              <a:rPr lang="en-US" b="1" dirty="0">
                <a:sym typeface="Wingdings" panose="05000000000000000000" pitchFamily="2" charset="2"/>
              </a:rPr>
              <a:t>?</a:t>
            </a:r>
            <a:endParaRPr lang="en-US" b="1" dirty="0"/>
          </a:p>
        </p:txBody>
      </p:sp>
      <p:pic>
        <p:nvPicPr>
          <p:cNvPr id="8" name="Picture 4" descr="http://greatleadersserve.com/wp-content/uploads/2012/08/iStock_000020378687X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8344" y="4746030"/>
            <a:ext cx="2403475" cy="1998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9332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1163782" y="3728536"/>
            <a:ext cx="1506682" cy="0"/>
          </a:xfrm>
          <a:prstGeom prst="line">
            <a:avLst/>
          </a:prstGeom>
          <a:ln>
            <a:solidFill>
              <a:schemeClr val="accent3">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pic>
        <p:nvPicPr>
          <p:cNvPr id="4" name="Picture 3" descr="\\PANGEA\office_share\data_exchange\nicole_kinsman\AK_TidalDatums\Figures\AKroestta.jpg"/>
          <p:cNvPicPr>
            <a:picLocks noChangeAspect="1"/>
          </p:cNvPicPr>
          <p:nvPr/>
        </p:nvPicPr>
        <p:blipFill rotWithShape="1">
          <a:blip r:embed="rId2" cstate="print"/>
          <a:srcRect t="4617"/>
          <a:stretch/>
        </p:blipFill>
        <p:spPr bwMode="auto">
          <a:xfrm>
            <a:off x="3164032" y="20782"/>
            <a:ext cx="5979968" cy="3376767"/>
          </a:xfrm>
          <a:prstGeom prst="rect">
            <a:avLst/>
          </a:prstGeom>
          <a:ln>
            <a:noFill/>
          </a:ln>
          <a:effectLst/>
          <a:scene3d>
            <a:camera prst="orthographicFront"/>
            <a:lightRig rig="threePt" dir="t">
              <a:rot lat="0" lon="0" rev="2700000"/>
            </a:lightRig>
          </a:scene3d>
          <a:sp3d/>
        </p:spPr>
      </p:pic>
      <p:sp>
        <p:nvSpPr>
          <p:cNvPr id="2" name="Title 1"/>
          <p:cNvSpPr>
            <a:spLocks noGrp="1"/>
          </p:cNvSpPr>
          <p:nvPr>
            <p:ph type="title"/>
          </p:nvPr>
        </p:nvSpPr>
        <p:spPr/>
        <p:txBody>
          <a:bodyPr/>
          <a:lstStyle/>
          <a:p>
            <a:r>
              <a:rPr lang="en-US" dirty="0" smtClean="0"/>
              <a:t>“Rosetta” </a:t>
            </a:r>
            <a:r>
              <a:rPr lang="en-US" dirty="0" smtClean="0"/>
              <a:t>Benchmarks</a:t>
            </a:r>
            <a:endParaRPr lang="en-US" dirty="0"/>
          </a:p>
        </p:txBody>
      </p:sp>
      <p:sp>
        <p:nvSpPr>
          <p:cNvPr id="3" name="Content Placeholder 2"/>
          <p:cNvSpPr>
            <a:spLocks noGrp="1"/>
          </p:cNvSpPr>
          <p:nvPr>
            <p:ph idx="1"/>
          </p:nvPr>
        </p:nvSpPr>
        <p:spPr>
          <a:xfrm>
            <a:off x="3860677" y="3709276"/>
            <a:ext cx="5354783" cy="4023360"/>
          </a:xfrm>
        </p:spPr>
        <p:txBody>
          <a:bodyPr/>
          <a:lstStyle/>
          <a:p>
            <a:r>
              <a:rPr lang="en-US" dirty="0" smtClean="0"/>
              <a:t>Where do you find these for NGVD29?</a:t>
            </a:r>
          </a:p>
          <a:p>
            <a:pPr lvl="3">
              <a:buFont typeface="Arial" panose="020B0604020202020204" pitchFamily="34" charset="0"/>
              <a:buChar char="•"/>
            </a:pPr>
            <a:r>
              <a:rPr lang="en-US" sz="1600" dirty="0" smtClean="0"/>
              <a:t>Airport construction diagrams</a:t>
            </a:r>
          </a:p>
          <a:p>
            <a:pPr lvl="3">
              <a:buFont typeface="Arial" panose="020B0604020202020204" pitchFamily="34" charset="0"/>
              <a:buChar char="•"/>
            </a:pPr>
            <a:r>
              <a:rPr lang="en-US" sz="1600" dirty="0"/>
              <a:t>L</a:t>
            </a:r>
            <a:r>
              <a:rPr lang="en-US" sz="1600" dirty="0" smtClean="0"/>
              <a:t>and survey plats (BLM often)</a:t>
            </a:r>
          </a:p>
          <a:p>
            <a:pPr lvl="3">
              <a:buFont typeface="Arial" panose="020B0604020202020204" pitchFamily="34" charset="0"/>
              <a:buChar char="•"/>
            </a:pPr>
            <a:r>
              <a:rPr lang="en-US" sz="1600" dirty="0" smtClean="0"/>
              <a:t>FEMA FIS documentation</a:t>
            </a:r>
          </a:p>
          <a:p>
            <a:pPr lvl="3">
              <a:buFont typeface="Arial" panose="020B0604020202020204" pitchFamily="34" charset="0"/>
              <a:buChar char="•"/>
            </a:pPr>
            <a:endParaRPr lang="en-US" sz="1600" dirty="0"/>
          </a:p>
          <a:p>
            <a:pPr lvl="0">
              <a:buClr>
                <a:srgbClr val="1CADE4"/>
              </a:buClr>
            </a:pPr>
            <a:r>
              <a:rPr lang="en-US" dirty="0">
                <a:solidFill>
                  <a:prstClr val="black"/>
                </a:solidFill>
              </a:rPr>
              <a:t>Where do you find these for </a:t>
            </a:r>
            <a:r>
              <a:rPr lang="en-US" dirty="0" smtClean="0">
                <a:solidFill>
                  <a:prstClr val="black"/>
                </a:solidFill>
              </a:rPr>
              <a:t>Local Tidal datums?</a:t>
            </a:r>
          </a:p>
          <a:p>
            <a:pPr lvl="3">
              <a:buClr>
                <a:srgbClr val="1CADE4"/>
              </a:buClr>
              <a:buFont typeface="Arial" panose="020B0604020202020204" pitchFamily="34" charset="0"/>
              <a:buChar char="•"/>
            </a:pPr>
            <a:r>
              <a:rPr lang="en-US" sz="1600" dirty="0" smtClean="0">
                <a:solidFill>
                  <a:prstClr val="black"/>
                </a:solidFill>
              </a:rPr>
              <a:t>CO-OPS tidal BM sheets </a:t>
            </a:r>
            <a:endParaRPr lang="en-US" sz="1600" dirty="0">
              <a:solidFill>
                <a:prstClr val="black"/>
              </a:solidFill>
            </a:endParaRPr>
          </a:p>
          <a:p>
            <a:pPr lvl="3">
              <a:buClr>
                <a:srgbClr val="1CADE4"/>
              </a:buClr>
              <a:buFont typeface="Arial" panose="020B0604020202020204" pitchFamily="34" charset="0"/>
              <a:buChar char="•"/>
            </a:pPr>
            <a:r>
              <a:rPr lang="en-US" sz="1600" dirty="0" smtClean="0">
                <a:solidFill>
                  <a:prstClr val="black"/>
                </a:solidFill>
              </a:rPr>
              <a:t>OPUS Shared DB</a:t>
            </a:r>
            <a:endParaRPr lang="en-US" sz="1600" dirty="0">
              <a:solidFill>
                <a:prstClr val="black"/>
              </a:solidFill>
            </a:endParaRPr>
          </a:p>
          <a:p>
            <a:pPr lvl="0">
              <a:buClr>
                <a:srgbClr val="1CADE4"/>
              </a:buClr>
              <a:buFont typeface="Arial" panose="020B0604020202020204" pitchFamily="34" charset="0"/>
              <a:buChar char="•"/>
            </a:pPr>
            <a:endParaRPr lang="en-US" dirty="0" smtClean="0">
              <a:solidFill>
                <a:prstClr val="black"/>
              </a:solidFill>
            </a:endParaRPr>
          </a:p>
          <a:p>
            <a:pPr lvl="3">
              <a:buFont typeface="Arial" panose="020B0604020202020204" pitchFamily="34" charset="0"/>
              <a:buChar char="•"/>
            </a:pPr>
            <a:endParaRPr lang="en-US" sz="1600" dirty="0"/>
          </a:p>
        </p:txBody>
      </p:sp>
      <p:sp>
        <p:nvSpPr>
          <p:cNvPr id="7" name="Freeform 6"/>
          <p:cNvSpPr/>
          <p:nvPr/>
        </p:nvSpPr>
        <p:spPr>
          <a:xfrm>
            <a:off x="7626927" y="384464"/>
            <a:ext cx="1143000" cy="1569027"/>
          </a:xfrm>
          <a:custGeom>
            <a:avLst/>
            <a:gdLst>
              <a:gd name="connsiteX0" fmla="*/ 0 w 1143000"/>
              <a:gd name="connsiteY0" fmla="*/ 124691 h 1569027"/>
              <a:gd name="connsiteX1" fmla="*/ 238991 w 1143000"/>
              <a:gd name="connsiteY1" fmla="*/ 1569027 h 1569027"/>
              <a:gd name="connsiteX2" fmla="*/ 1143000 w 1143000"/>
              <a:gd name="connsiteY2" fmla="*/ 1506681 h 1569027"/>
              <a:gd name="connsiteX3" fmla="*/ 1007918 w 1143000"/>
              <a:gd name="connsiteY3" fmla="*/ 0 h 1569027"/>
              <a:gd name="connsiteX4" fmla="*/ 93518 w 1143000"/>
              <a:gd name="connsiteY4" fmla="*/ 135081 h 1569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569027">
                <a:moveTo>
                  <a:pt x="0" y="124691"/>
                </a:moveTo>
                <a:lnTo>
                  <a:pt x="238991" y="1569027"/>
                </a:lnTo>
                <a:lnTo>
                  <a:pt x="1143000" y="1506681"/>
                </a:lnTo>
                <a:lnTo>
                  <a:pt x="1007918" y="0"/>
                </a:lnTo>
                <a:lnTo>
                  <a:pt x="93518" y="135081"/>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8" name="Multiply 7"/>
          <p:cNvSpPr/>
          <p:nvPr/>
        </p:nvSpPr>
        <p:spPr>
          <a:xfrm>
            <a:off x="1537854" y="3594978"/>
            <a:ext cx="550718" cy="267117"/>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cxnSp>
        <p:nvCxnSpPr>
          <p:cNvPr id="10" name="Straight Connector 9"/>
          <p:cNvCxnSpPr/>
          <p:nvPr/>
        </p:nvCxnSpPr>
        <p:spPr>
          <a:xfrm>
            <a:off x="280555" y="5112329"/>
            <a:ext cx="3221181" cy="103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9937" y="5711538"/>
            <a:ext cx="3221181" cy="10391"/>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23557" y="3728536"/>
            <a:ext cx="0" cy="13941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03317" y="3728536"/>
            <a:ext cx="3464" cy="1993393"/>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80555" y="4842349"/>
            <a:ext cx="78406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w Cen MT Condensed" panose="020B0606020104020203"/>
                <a:ea typeface="+mn-ea"/>
                <a:cs typeface="+mn-cs"/>
              </a:rPr>
              <a:t>DATUM A</a:t>
            </a:r>
            <a:endParaRPr kumimoji="0" lang="en-US" sz="1800" b="0" i="0" u="none" strike="noStrike" kern="1200" cap="none" spc="0" normalizeH="0" baseline="0" noProof="0" dirty="0">
              <a:ln>
                <a:noFill/>
              </a:ln>
              <a:solidFill>
                <a:prstClr val="black"/>
              </a:solidFill>
              <a:effectLst/>
              <a:uLnTx/>
              <a:uFillTx/>
              <a:latin typeface="Tw Cen MT Condensed" panose="020B0606020104020203"/>
              <a:ea typeface="+mn-ea"/>
              <a:cs typeface="+mn-cs"/>
            </a:endParaRPr>
          </a:p>
        </p:txBody>
      </p:sp>
      <p:sp>
        <p:nvSpPr>
          <p:cNvPr id="19" name="TextBox 18"/>
          <p:cNvSpPr txBox="1"/>
          <p:nvPr/>
        </p:nvSpPr>
        <p:spPr>
          <a:xfrm>
            <a:off x="2967057" y="5438340"/>
            <a:ext cx="77284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w Cen MT Condensed" panose="020B0606020104020203"/>
                <a:ea typeface="+mn-ea"/>
                <a:cs typeface="+mn-cs"/>
              </a:rPr>
              <a:t>DATUM B</a:t>
            </a:r>
            <a:endParaRPr kumimoji="0" lang="en-US" sz="1800" b="0" i="0" u="none" strike="noStrike" kern="1200" cap="none" spc="0" normalizeH="0" baseline="0" noProof="0" dirty="0">
              <a:ln>
                <a:noFill/>
              </a:ln>
              <a:solidFill>
                <a:prstClr val="black"/>
              </a:solidFill>
              <a:effectLst/>
              <a:uLnTx/>
              <a:uFillTx/>
              <a:latin typeface="Tw Cen MT Condensed" panose="020B0606020104020203"/>
              <a:ea typeface="+mn-ea"/>
              <a:cs typeface="+mn-cs"/>
            </a:endParaRPr>
          </a:p>
        </p:txBody>
      </p:sp>
      <p:sp>
        <p:nvSpPr>
          <p:cNvPr id="20" name="TextBox 19"/>
          <p:cNvSpPr txBox="1"/>
          <p:nvPr/>
        </p:nvSpPr>
        <p:spPr>
          <a:xfrm>
            <a:off x="945822" y="3321351"/>
            <a:ext cx="18906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w Cen MT Condensed" panose="020B0606020104020203"/>
                <a:ea typeface="+mn-ea"/>
                <a:cs typeface="+mn-cs"/>
              </a:rPr>
              <a:t>Two Published Elevations</a:t>
            </a:r>
            <a:endParaRPr kumimoji="0" lang="en-US" sz="1800" b="0" i="0" u="none" strike="noStrike" kern="1200" cap="none" spc="0" normalizeH="0" baseline="0" noProof="0" dirty="0">
              <a:ln>
                <a:noFill/>
              </a:ln>
              <a:solidFill>
                <a:prstClr val="black"/>
              </a:solidFill>
              <a:effectLst/>
              <a:uLnTx/>
              <a:uFillTx/>
              <a:latin typeface="Tw Cen MT Condensed" panose="020B0606020104020203"/>
              <a:ea typeface="+mn-ea"/>
              <a:cs typeface="+mn-cs"/>
            </a:endParaRPr>
          </a:p>
        </p:txBody>
      </p:sp>
    </p:spTree>
    <p:extLst>
      <p:ext uri="{BB962C8B-B14F-4D97-AF65-F5344CB8AC3E}">
        <p14:creationId xmlns:p14="http://schemas.microsoft.com/office/powerpoint/2010/main" val="2049914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txBox="1">
            <a:spLocks/>
          </p:cNvSpPr>
          <p:nvPr/>
        </p:nvSpPr>
        <p:spPr bwMode="auto">
          <a:xfrm>
            <a:off x="209550" y="709613"/>
            <a:ext cx="6656388"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 typeface="Arial" panose="020B0604020202020204" pitchFamily="34" charset="0"/>
              <a:buNone/>
            </a:pPr>
            <a:r>
              <a:rPr lang="en-US" altLang="en-US" b="1" dirty="0">
                <a:cs typeface="Arial" panose="020B0604020202020204" pitchFamily="34" charset="0"/>
              </a:rPr>
              <a:t>NGS is part of NOAA NOS</a:t>
            </a:r>
          </a:p>
          <a:p>
            <a:pPr eaLnBrk="1" hangingPunct="1">
              <a:buFont typeface="Arial" panose="020B0604020202020204" pitchFamily="34" charset="0"/>
              <a:buNone/>
            </a:pPr>
            <a:r>
              <a:rPr lang="en-US" altLang="en-US" sz="2800" dirty="0">
                <a:cs typeface="Arial" panose="020B0604020202020204" pitchFamily="34" charset="0"/>
              </a:rPr>
              <a:t>Mission: </a:t>
            </a:r>
            <a:endParaRPr lang="en-US" altLang="en-US" sz="2800" dirty="0" smtClean="0">
              <a:cs typeface="Arial" panose="020B0604020202020204" pitchFamily="34" charset="0"/>
            </a:endParaRPr>
          </a:p>
          <a:p>
            <a:pPr eaLnBrk="1" hangingPunct="1">
              <a:buFont typeface="Arial" panose="020B0604020202020204" pitchFamily="34" charset="0"/>
              <a:buNone/>
            </a:pPr>
            <a:r>
              <a:rPr lang="en-US" altLang="en-US" sz="2800" dirty="0" smtClean="0">
                <a:cs typeface="Arial" panose="020B0604020202020204" pitchFamily="34" charset="0"/>
              </a:rPr>
              <a:t>To </a:t>
            </a:r>
            <a:r>
              <a:rPr lang="en-US" altLang="en-US" sz="2800" dirty="0">
                <a:cs typeface="Arial" panose="020B0604020202020204" pitchFamily="34" charset="0"/>
              </a:rPr>
              <a:t>provide </a:t>
            </a:r>
            <a:r>
              <a:rPr lang="en-US" altLang="en-US" sz="2800" b="1" dirty="0">
                <a:cs typeface="Arial" panose="020B0604020202020204" pitchFamily="34" charset="0"/>
              </a:rPr>
              <a:t>science-based</a:t>
            </a:r>
            <a:r>
              <a:rPr lang="en-US" altLang="en-US" sz="2800" dirty="0">
                <a:cs typeface="Arial" panose="020B0604020202020204" pitchFamily="34" charset="0"/>
              </a:rPr>
              <a:t> solutions through collaborative partnerships to address evolving economic, environmental, and social pressures on our ocean and coasts.</a:t>
            </a:r>
          </a:p>
        </p:txBody>
      </p:sp>
      <p:pic>
        <p:nvPicPr>
          <p:cNvPr id="46084" name="Picture 4" descr="http://www.littleanswer.com/up/cevap/1393/noaaimage.jpg"/>
          <p:cNvPicPr>
            <a:picLocks noChangeAspect="1" noChangeArrowheads="1"/>
          </p:cNvPicPr>
          <p:nvPr/>
        </p:nvPicPr>
        <p:blipFill>
          <a:blip r:embed="rId2"/>
          <a:srcRect/>
          <a:stretch>
            <a:fillRect/>
          </a:stretch>
        </p:blipFill>
        <p:spPr bwMode="auto">
          <a:xfrm>
            <a:off x="6894513" y="1074738"/>
            <a:ext cx="1835150" cy="1835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364" name="Picture 6" descr="Image of Los Angeles coast that shows intense coastal 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3559175"/>
            <a:ext cx="9147175"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7484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53"/>
            <a:ext cx="8229600" cy="1143000"/>
          </a:xfrm>
        </p:spPr>
        <p:txBody>
          <a:bodyPr/>
          <a:lstStyle/>
          <a:p>
            <a:r>
              <a:rPr lang="en-US" dirty="0" smtClean="0"/>
              <a:t>HTDP</a:t>
            </a:r>
            <a:endParaRPr lang="en-US" dirty="0"/>
          </a:p>
        </p:txBody>
      </p:sp>
      <p:pic>
        <p:nvPicPr>
          <p:cNvPr id="4" name="Picture 3"/>
          <p:cNvPicPr>
            <a:picLocks noChangeAspect="1"/>
          </p:cNvPicPr>
          <p:nvPr/>
        </p:nvPicPr>
        <p:blipFill>
          <a:blip r:embed="rId2"/>
          <a:stretch>
            <a:fillRect/>
          </a:stretch>
        </p:blipFill>
        <p:spPr>
          <a:xfrm>
            <a:off x="228600" y="1041155"/>
            <a:ext cx="8686800" cy="5619750"/>
          </a:xfrm>
          <a:prstGeom prst="rect">
            <a:avLst/>
          </a:prstGeom>
        </p:spPr>
      </p:pic>
    </p:spTree>
    <p:extLst>
      <p:ext uri="{BB962C8B-B14F-4D97-AF65-F5344CB8AC3E}">
        <p14:creationId xmlns:p14="http://schemas.microsoft.com/office/powerpoint/2010/main" val="866465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dirty="0" smtClean="0">
                <a:solidFill>
                  <a:schemeClr val="bg1"/>
                </a:solidFill>
              </a:rPr>
              <a:t>USEFUL TOOLS</a:t>
            </a:r>
            <a:endParaRPr lang="en-US" dirty="0">
              <a:solidFill>
                <a:schemeClr val="bg1"/>
              </a:solidFill>
            </a:endParaRPr>
          </a:p>
        </p:txBody>
      </p:sp>
      <p:sp>
        <p:nvSpPr>
          <p:cNvPr id="6" name="Text Placeholder 5"/>
          <p:cNvSpPr>
            <a:spLocks noGrp="1"/>
          </p:cNvSpPr>
          <p:nvPr>
            <p:ph type="body" idx="1"/>
          </p:nvPr>
        </p:nvSpPr>
        <p:spPr/>
        <p:txBody>
          <a:bodyPr/>
          <a:lstStyle/>
          <a:p>
            <a:r>
              <a:rPr lang="en-US" dirty="0" smtClean="0">
                <a:solidFill>
                  <a:schemeClr val="bg1"/>
                </a:solidFill>
              </a:rPr>
              <a:t>Some other</a:t>
            </a:r>
            <a:endParaRPr lang="en-US" dirty="0">
              <a:solidFill>
                <a:schemeClr val="bg1"/>
              </a:solidFill>
            </a:endParaRPr>
          </a:p>
        </p:txBody>
      </p:sp>
    </p:spTree>
    <p:extLst>
      <p:ext uri="{BB962C8B-B14F-4D97-AF65-F5344CB8AC3E}">
        <p14:creationId xmlns:p14="http://schemas.microsoft.com/office/powerpoint/2010/main" val="39219137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52450"/>
            <a:ext cx="9144001" cy="6191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pPr algn="l"/>
            <a:r>
              <a:rPr lang="en-US" dirty="0" smtClean="0"/>
              <a:t>NGS Tools: OPUS</a:t>
            </a:r>
            <a:endParaRPr lang="en-US" dirty="0"/>
          </a:p>
        </p:txBody>
      </p:sp>
      <p:pic>
        <p:nvPicPr>
          <p:cNvPr id="6" name="Picture 5"/>
          <p:cNvPicPr>
            <a:picLocks noChangeAspect="1"/>
          </p:cNvPicPr>
          <p:nvPr/>
        </p:nvPicPr>
        <p:blipFill rotWithShape="1">
          <a:blip r:embed="rId2"/>
          <a:srcRect r="8309"/>
          <a:stretch/>
        </p:blipFill>
        <p:spPr>
          <a:xfrm>
            <a:off x="1" y="1171575"/>
            <a:ext cx="9144000" cy="5686425"/>
          </a:xfrm>
          <a:prstGeom prst="rect">
            <a:avLst/>
          </a:prstGeom>
        </p:spPr>
      </p:pic>
      <p:sp>
        <p:nvSpPr>
          <p:cNvPr id="2" name="Rectangle 1"/>
          <p:cNvSpPr/>
          <p:nvPr/>
        </p:nvSpPr>
        <p:spPr>
          <a:xfrm>
            <a:off x="5756920" y="802204"/>
            <a:ext cx="3387081" cy="369332"/>
          </a:xfrm>
          <a:prstGeom prst="rect">
            <a:avLst/>
          </a:prstGeom>
        </p:spPr>
        <p:txBody>
          <a:bodyPr wrap="none">
            <a:spAutoFit/>
          </a:bodyPr>
          <a:lstStyle/>
          <a:p>
            <a:r>
              <a:rPr lang="en-US" dirty="0"/>
              <a:t>https://www.ngs.noaa.gov/OPUS/</a:t>
            </a:r>
          </a:p>
        </p:txBody>
      </p:sp>
    </p:spTree>
    <p:extLst>
      <p:ext uri="{BB962C8B-B14F-4D97-AF65-F5344CB8AC3E}">
        <p14:creationId xmlns:p14="http://schemas.microsoft.com/office/powerpoint/2010/main" val="27897904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a:spLocks/>
          </p:cNvSpPr>
          <p:nvPr/>
        </p:nvSpPr>
        <p:spPr>
          <a:xfrm>
            <a:off x="768096" y="58521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400" b="0" i="0" u="none" strike="noStrike" kern="1200" cap="all" spc="100" normalizeH="0" baseline="0" noProof="0" smtClean="0">
                <a:ln>
                  <a:noFill/>
                </a:ln>
                <a:solidFill>
                  <a:sysClr val="windowText" lastClr="000000">
                    <a:lumMod val="95000"/>
                    <a:lumOff val="5000"/>
                  </a:sysClr>
                </a:solidFill>
                <a:effectLst/>
                <a:uLnTx/>
                <a:uFillTx/>
                <a:latin typeface="Tw Cen MT Condensed" panose="020B0606020104020203"/>
                <a:ea typeface="+mj-ea"/>
                <a:cs typeface="+mj-cs"/>
              </a:rPr>
              <a:t>SHARE YOUR OPUS SOLUTIONS</a:t>
            </a:r>
            <a:endParaRPr kumimoji="0" lang="en-US" sz="4400" b="0" i="0" u="none" strike="noStrike" kern="1200" cap="all" spc="100" normalizeH="0" baseline="0" noProof="0" dirty="0">
              <a:ln>
                <a:noFill/>
              </a:ln>
              <a:solidFill>
                <a:sysClr val="windowText" lastClr="000000">
                  <a:lumMod val="95000"/>
                  <a:lumOff val="5000"/>
                </a:sysClr>
              </a:solidFill>
              <a:effectLst/>
              <a:uLnTx/>
              <a:uFillTx/>
              <a:latin typeface="Tw Cen MT Condensed" panose="020B0606020104020203"/>
              <a:ea typeface="+mj-ea"/>
              <a:cs typeface="+mj-cs"/>
            </a:endParaRPr>
          </a:p>
        </p:txBody>
      </p:sp>
      <p:sp>
        <p:nvSpPr>
          <p:cNvPr id="8" name="Content Placeholder 7"/>
          <p:cNvSpPr txBox="1">
            <a:spLocks/>
          </p:cNvSpPr>
          <p:nvPr/>
        </p:nvSpPr>
        <p:spPr>
          <a:xfrm>
            <a:off x="527539" y="1793631"/>
            <a:ext cx="5732584" cy="454069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20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rPr>
              <a:t>A call to arms.</a:t>
            </a:r>
          </a:p>
          <a:p>
            <a:pPr fontAlgn="auto">
              <a:buClr>
                <a:srgbClr val="1CADE4"/>
              </a:buClr>
              <a:defRPr/>
            </a:pPr>
            <a:r>
              <a:rPr lang="en-US" dirty="0" smtClean="0"/>
              <a:t>- Support </a:t>
            </a:r>
            <a:r>
              <a:rPr lang="en-US" dirty="0"/>
              <a:t>geoid </a:t>
            </a:r>
            <a:r>
              <a:rPr lang="en-US" dirty="0" smtClean="0"/>
              <a:t>model </a:t>
            </a:r>
            <a:r>
              <a:rPr lang="en-US" dirty="0"/>
              <a:t>and 2022 transformation tool </a:t>
            </a:r>
            <a:r>
              <a:rPr lang="en-US" dirty="0" smtClean="0"/>
              <a:t>development</a:t>
            </a:r>
            <a:endParaRPr lang="en-US" dirty="0">
              <a:solidFill>
                <a:sysClr val="windowText" lastClr="000000"/>
              </a:solidFill>
              <a:latin typeface="Tw Cen MT" panose="020B0602020104020603"/>
            </a:endParaRPr>
          </a:p>
          <a:p>
            <a:pPr fontAlgn="auto">
              <a:buClr>
                <a:srgbClr val="1CADE4"/>
              </a:buClr>
              <a:defRPr/>
            </a:pPr>
            <a:r>
              <a:rPr lang="en-US" dirty="0" smtClean="0">
                <a:solidFill>
                  <a:sysClr val="windowText" lastClr="000000"/>
                </a:solidFill>
                <a:latin typeface="Tw Cen MT" panose="020B0602020104020603"/>
              </a:rPr>
              <a:t>- </a:t>
            </a:r>
            <a:r>
              <a:rPr lang="en-US" dirty="0" smtClean="0"/>
              <a:t>provide </a:t>
            </a:r>
            <a:r>
              <a:rPr lang="en-US" dirty="0"/>
              <a:t>a status update on the 'health' of all marks of public interest </a:t>
            </a:r>
            <a:endParaRPr lang="en-US" dirty="0" smtClean="0"/>
          </a:p>
          <a:p>
            <a:pPr fontAlgn="auto">
              <a:buClr>
                <a:srgbClr val="1CADE4"/>
              </a:buClr>
              <a:defRPr/>
            </a:pPr>
            <a:r>
              <a:rPr lang="en-US" dirty="0" smtClean="0"/>
              <a:t>-  support </a:t>
            </a:r>
            <a:r>
              <a:rPr lang="en-US" dirty="0"/>
              <a:t>the development of VDATUM and other tidal to geodetic transformation tools in </a:t>
            </a:r>
            <a:r>
              <a:rPr lang="en-US" dirty="0" smtClean="0"/>
              <a:t>Alaska</a:t>
            </a:r>
          </a:p>
          <a:p>
            <a:pPr fontAlgn="auto">
              <a:buClr>
                <a:srgbClr val="1CADE4"/>
              </a:buClr>
              <a:defRPr/>
            </a:pPr>
            <a:r>
              <a:rPr lang="en-US" dirty="0" smtClean="0"/>
              <a:t>- Extended </a:t>
            </a:r>
            <a:r>
              <a:rPr lang="en-US" dirty="0"/>
              <a:t>occupations (24-48 hours in duration</a:t>
            </a:r>
            <a:r>
              <a:rPr lang="en-US" dirty="0" smtClean="0"/>
              <a:t>) </a:t>
            </a:r>
            <a:r>
              <a:rPr lang="en-US" dirty="0"/>
              <a:t>compliment long-term CORS records </a:t>
            </a:r>
            <a:r>
              <a:rPr lang="en-US" dirty="0" smtClean="0"/>
              <a:t>and </a:t>
            </a:r>
            <a:r>
              <a:rPr lang="en-US" dirty="0"/>
              <a:t>improve models used within tools such as </a:t>
            </a:r>
            <a:r>
              <a:rPr lang="en-US" dirty="0" smtClean="0"/>
              <a:t>HTDP</a:t>
            </a:r>
            <a:endParaRPr lang="en-US" dirty="0"/>
          </a:p>
          <a:p>
            <a:pPr fontAlgn="auto">
              <a:buClr>
                <a:srgbClr val="1CADE4"/>
              </a:buClr>
              <a:defRPr/>
            </a:pPr>
            <a:endParaRPr kumimoji="0" lang="en-US" sz="20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endParaRPr>
          </a:p>
          <a:p>
            <a:pPr fontAlgn="auto">
              <a:buClr>
                <a:srgbClr val="1CADE4"/>
              </a:buClr>
              <a:defRPr/>
            </a:pPr>
            <a:endParaRPr kumimoji="0" lang="en-US" sz="20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endParaRP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endParaRPr kumimoji="0" lang="en-US" sz="2000" b="0" i="0" u="none" strike="noStrike" kern="1200" cap="none" spc="0" normalizeH="0" baseline="0" noProof="0" dirty="0" smtClean="0">
              <a:ln>
                <a:noFill/>
              </a:ln>
              <a:solidFill>
                <a:sysClr val="windowText" lastClr="000000"/>
              </a:solidFill>
              <a:effectLst/>
              <a:uLnTx/>
              <a:uFillTx/>
              <a:latin typeface="Tw Cen MT" panose="020B0602020104020603"/>
              <a:ea typeface="+mn-ea"/>
              <a:cs typeface="+mn-cs"/>
            </a:endParaRPr>
          </a:p>
        </p:txBody>
      </p:sp>
      <p:pic>
        <p:nvPicPr>
          <p:cNvPr id="9" name="Picture 2" descr="http://upload.wikimedia.org/wikipedia/commons/f/f3/Uncle_Sam_%28pointing_finger%29.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00422" y="811351"/>
            <a:ext cx="2995332" cy="40233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03919" y="6532657"/>
            <a:ext cx="3891835" cy="369332"/>
          </a:xfrm>
          <a:prstGeom prst="rect">
            <a:avLst/>
          </a:prstGeom>
        </p:spPr>
        <p:txBody>
          <a:bodyPr wrap="none">
            <a:spAutoFit/>
          </a:bodyPr>
          <a:lstStyle/>
          <a:p>
            <a:r>
              <a:rPr lang="en-US" dirty="0"/>
              <a:t>http://europa.ngs.noaa.gov/GPSonBM/</a:t>
            </a:r>
          </a:p>
        </p:txBody>
      </p:sp>
      <p:sp>
        <p:nvSpPr>
          <p:cNvPr id="3" name="Explosion 1 2"/>
          <p:cNvSpPr/>
          <p:nvPr/>
        </p:nvSpPr>
        <p:spPr>
          <a:xfrm>
            <a:off x="4798971" y="4999373"/>
            <a:ext cx="4044584" cy="1588036"/>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New!  Contact </a:t>
            </a:r>
            <a:r>
              <a:rPr lang="en-US" dirty="0" err="1" smtClean="0"/>
              <a:t>Nic</a:t>
            </a:r>
            <a:r>
              <a:rPr lang="en-US" dirty="0" smtClean="0"/>
              <a:t> for Sample Data</a:t>
            </a:r>
            <a:endParaRPr lang="en-US" dirty="0"/>
          </a:p>
        </p:txBody>
      </p:sp>
    </p:spTree>
    <p:extLst>
      <p:ext uri="{BB962C8B-B14F-4D97-AF65-F5344CB8AC3E}">
        <p14:creationId xmlns:p14="http://schemas.microsoft.com/office/powerpoint/2010/main" val="6033146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488668"/>
            <a:ext cx="6400800" cy="369332"/>
          </a:xfrm>
          <a:prstGeom prst="rect">
            <a:avLst/>
          </a:prstGeom>
        </p:spPr>
        <p:txBody>
          <a:bodyPr wrap="square">
            <a:spAutoFit/>
          </a:bodyPr>
          <a:lstStyle/>
          <a:p>
            <a:r>
              <a:rPr lang="en-US" dirty="0"/>
              <a:t>https://</a:t>
            </a:r>
            <a:r>
              <a:rPr lang="en-US" dirty="0" smtClean="0"/>
              <a:t>www.ngs.noaa.gov/marks/descriptions</a:t>
            </a:r>
            <a:endParaRPr lang="en-US" dirty="0"/>
          </a:p>
        </p:txBody>
      </p:sp>
      <p:pic>
        <p:nvPicPr>
          <p:cNvPr id="7" name="Picture 6"/>
          <p:cNvPicPr>
            <a:picLocks noChangeAspect="1"/>
          </p:cNvPicPr>
          <p:nvPr/>
        </p:nvPicPr>
        <p:blipFill rotWithShape="1">
          <a:blip r:embed="rId2"/>
          <a:srcRect b="2775"/>
          <a:stretch/>
        </p:blipFill>
        <p:spPr>
          <a:xfrm>
            <a:off x="754184" y="1"/>
            <a:ext cx="7817082" cy="6488667"/>
          </a:xfrm>
          <a:prstGeom prst="rect">
            <a:avLst/>
          </a:prstGeom>
        </p:spPr>
      </p:pic>
    </p:spTree>
    <p:extLst>
      <p:ext uri="{BB962C8B-B14F-4D97-AF65-F5344CB8AC3E}">
        <p14:creationId xmlns:p14="http://schemas.microsoft.com/office/powerpoint/2010/main" val="28156326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OPUS Shared DB - Maps</a:t>
            </a:r>
            <a:endParaRPr lang="en-US" dirty="0"/>
          </a:p>
        </p:txBody>
      </p:sp>
      <p:pic>
        <p:nvPicPr>
          <p:cNvPr id="5" name="Picture 4"/>
          <p:cNvPicPr>
            <a:picLocks noChangeAspect="1"/>
          </p:cNvPicPr>
          <p:nvPr/>
        </p:nvPicPr>
        <p:blipFill>
          <a:blip r:embed="rId2"/>
          <a:stretch>
            <a:fillRect/>
          </a:stretch>
        </p:blipFill>
        <p:spPr>
          <a:xfrm>
            <a:off x="0" y="2011971"/>
            <a:ext cx="4467225" cy="3238500"/>
          </a:xfrm>
          <a:prstGeom prst="rect">
            <a:avLst/>
          </a:prstGeom>
        </p:spPr>
      </p:pic>
      <p:pic>
        <p:nvPicPr>
          <p:cNvPr id="4" name="Picture 3"/>
          <p:cNvPicPr>
            <a:picLocks noChangeAspect="1"/>
          </p:cNvPicPr>
          <p:nvPr/>
        </p:nvPicPr>
        <p:blipFill>
          <a:blip r:embed="rId3"/>
          <a:stretch>
            <a:fillRect/>
          </a:stretch>
        </p:blipFill>
        <p:spPr>
          <a:xfrm>
            <a:off x="4423303" y="1617782"/>
            <a:ext cx="4720697" cy="4026877"/>
          </a:xfrm>
          <a:prstGeom prst="rect">
            <a:avLst/>
          </a:prstGeom>
        </p:spPr>
      </p:pic>
      <p:sp>
        <p:nvSpPr>
          <p:cNvPr id="6" name="Rectangle 5"/>
          <p:cNvSpPr/>
          <p:nvPr/>
        </p:nvSpPr>
        <p:spPr>
          <a:xfrm>
            <a:off x="808892" y="5716364"/>
            <a:ext cx="2866292" cy="646331"/>
          </a:xfrm>
          <a:prstGeom prst="rect">
            <a:avLst/>
          </a:prstGeom>
        </p:spPr>
        <p:txBody>
          <a:bodyPr wrap="square">
            <a:spAutoFit/>
          </a:bodyPr>
          <a:lstStyle/>
          <a:p>
            <a:r>
              <a:rPr lang="en-US" dirty="0"/>
              <a:t>https://www.ngs.noaa.gov/OPUS/showMarks.jsp</a:t>
            </a:r>
          </a:p>
        </p:txBody>
      </p:sp>
      <p:sp>
        <p:nvSpPr>
          <p:cNvPr id="7" name="Rectangle 6"/>
          <p:cNvSpPr/>
          <p:nvPr/>
        </p:nvSpPr>
        <p:spPr>
          <a:xfrm>
            <a:off x="5216762" y="5993363"/>
            <a:ext cx="3669338" cy="369332"/>
          </a:xfrm>
          <a:prstGeom prst="rect">
            <a:avLst/>
          </a:prstGeom>
        </p:spPr>
        <p:txBody>
          <a:bodyPr wrap="none">
            <a:spAutoFit/>
          </a:bodyPr>
          <a:lstStyle/>
          <a:p>
            <a:r>
              <a:rPr lang="en-US" dirty="0"/>
              <a:t>https://beta.ngs.noaa.gov/opusmap/</a:t>
            </a:r>
          </a:p>
        </p:txBody>
      </p:sp>
    </p:spTree>
    <p:extLst>
      <p:ext uri="{BB962C8B-B14F-4D97-AF65-F5344CB8AC3E}">
        <p14:creationId xmlns:p14="http://schemas.microsoft.com/office/powerpoint/2010/main" val="37970366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CORS Maps</a:t>
            </a:r>
            <a:endParaRPr lang="en-US" dirty="0"/>
          </a:p>
        </p:txBody>
      </p:sp>
      <p:sp>
        <p:nvSpPr>
          <p:cNvPr id="4" name="Rectangle 3"/>
          <p:cNvSpPr/>
          <p:nvPr/>
        </p:nvSpPr>
        <p:spPr>
          <a:xfrm>
            <a:off x="5089277" y="5640639"/>
            <a:ext cx="3597523" cy="369332"/>
          </a:xfrm>
          <a:prstGeom prst="rect">
            <a:avLst/>
          </a:prstGeom>
        </p:spPr>
        <p:txBody>
          <a:bodyPr wrap="none">
            <a:spAutoFit/>
          </a:bodyPr>
          <a:lstStyle/>
          <a:p>
            <a:r>
              <a:rPr lang="en-US" dirty="0"/>
              <a:t>https://beta.ngs.noaa.gov/corsmap/</a:t>
            </a:r>
          </a:p>
        </p:txBody>
      </p:sp>
      <p:pic>
        <p:nvPicPr>
          <p:cNvPr id="5" name="Picture 4"/>
          <p:cNvPicPr>
            <a:picLocks noChangeAspect="1"/>
          </p:cNvPicPr>
          <p:nvPr/>
        </p:nvPicPr>
        <p:blipFill>
          <a:blip r:embed="rId2"/>
          <a:stretch>
            <a:fillRect/>
          </a:stretch>
        </p:blipFill>
        <p:spPr>
          <a:xfrm>
            <a:off x="1" y="1921005"/>
            <a:ext cx="4777884" cy="3438572"/>
          </a:xfrm>
          <a:prstGeom prst="rect">
            <a:avLst/>
          </a:prstGeom>
        </p:spPr>
      </p:pic>
      <p:pic>
        <p:nvPicPr>
          <p:cNvPr id="3" name="Picture 2"/>
          <p:cNvPicPr>
            <a:picLocks noChangeAspect="1"/>
          </p:cNvPicPr>
          <p:nvPr/>
        </p:nvPicPr>
        <p:blipFill>
          <a:blip r:embed="rId3"/>
          <a:stretch>
            <a:fillRect/>
          </a:stretch>
        </p:blipFill>
        <p:spPr>
          <a:xfrm>
            <a:off x="4707454" y="1773979"/>
            <a:ext cx="4224797" cy="3585598"/>
          </a:xfrm>
          <a:prstGeom prst="rect">
            <a:avLst/>
          </a:prstGeom>
        </p:spPr>
      </p:pic>
      <p:sp>
        <p:nvSpPr>
          <p:cNvPr id="6" name="Rectangle 5"/>
          <p:cNvSpPr/>
          <p:nvPr/>
        </p:nvSpPr>
        <p:spPr>
          <a:xfrm>
            <a:off x="662596" y="5640639"/>
            <a:ext cx="3909404" cy="369332"/>
          </a:xfrm>
          <a:prstGeom prst="rect">
            <a:avLst/>
          </a:prstGeom>
        </p:spPr>
        <p:txBody>
          <a:bodyPr wrap="none">
            <a:spAutoFit/>
          </a:bodyPr>
          <a:lstStyle/>
          <a:p>
            <a:r>
              <a:rPr lang="en-US" dirty="0"/>
              <a:t>https://www.ngs.noaa.gov/CORS_Map/</a:t>
            </a:r>
          </a:p>
        </p:txBody>
      </p:sp>
    </p:spTree>
    <p:extLst>
      <p:ext uri="{BB962C8B-B14F-4D97-AF65-F5344CB8AC3E}">
        <p14:creationId xmlns:p14="http://schemas.microsoft.com/office/powerpoint/2010/main" val="3623549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026377"/>
            <a:ext cx="9144000" cy="5128237"/>
          </a:xfrm>
          <a:prstGeom prst="rect">
            <a:avLst/>
          </a:prstGeom>
        </p:spPr>
      </p:pic>
      <p:sp>
        <p:nvSpPr>
          <p:cNvPr id="4" name="Rectangle 3"/>
          <p:cNvSpPr/>
          <p:nvPr/>
        </p:nvSpPr>
        <p:spPr>
          <a:xfrm>
            <a:off x="2829856" y="6427149"/>
            <a:ext cx="3484287" cy="369332"/>
          </a:xfrm>
          <a:prstGeom prst="rect">
            <a:avLst/>
          </a:prstGeom>
        </p:spPr>
        <p:txBody>
          <a:bodyPr wrap="none">
            <a:spAutoFit/>
          </a:bodyPr>
          <a:lstStyle/>
          <a:p>
            <a:r>
              <a:rPr lang="en-US" dirty="0"/>
              <a:t>https://beta.ngs.noaa.gov/gtkweb/</a:t>
            </a:r>
          </a:p>
        </p:txBody>
      </p:sp>
    </p:spTree>
    <p:extLst>
      <p:ext uri="{BB962C8B-B14F-4D97-AF65-F5344CB8AC3E}">
        <p14:creationId xmlns:p14="http://schemas.microsoft.com/office/powerpoint/2010/main" val="25359839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 Weather</a:t>
            </a:r>
            <a:endParaRPr lang="en-US" dirty="0"/>
          </a:p>
        </p:txBody>
      </p:sp>
      <p:pic>
        <p:nvPicPr>
          <p:cNvPr id="4" name="Picture 3"/>
          <p:cNvPicPr>
            <a:picLocks noChangeAspect="1"/>
          </p:cNvPicPr>
          <p:nvPr/>
        </p:nvPicPr>
        <p:blipFill>
          <a:blip r:embed="rId2"/>
          <a:stretch>
            <a:fillRect/>
          </a:stretch>
        </p:blipFill>
        <p:spPr>
          <a:xfrm>
            <a:off x="-19050" y="1417638"/>
            <a:ext cx="9163050" cy="5010150"/>
          </a:xfrm>
          <a:prstGeom prst="rect">
            <a:avLst/>
          </a:prstGeom>
        </p:spPr>
      </p:pic>
      <p:sp>
        <p:nvSpPr>
          <p:cNvPr id="5" name="Rectangle 4"/>
          <p:cNvSpPr/>
          <p:nvPr/>
        </p:nvSpPr>
        <p:spPr>
          <a:xfrm>
            <a:off x="3143849" y="6454192"/>
            <a:ext cx="2837252" cy="369332"/>
          </a:xfrm>
          <a:prstGeom prst="rect">
            <a:avLst/>
          </a:prstGeom>
        </p:spPr>
        <p:txBody>
          <a:bodyPr wrap="none">
            <a:spAutoFit/>
          </a:bodyPr>
          <a:lstStyle/>
          <a:p>
            <a:r>
              <a:rPr lang="en-US" dirty="0"/>
              <a:t>http://www.swpc.noaa.gov/</a:t>
            </a:r>
          </a:p>
        </p:txBody>
      </p:sp>
    </p:spTree>
    <p:extLst>
      <p:ext uri="{BB962C8B-B14F-4D97-AF65-F5344CB8AC3E}">
        <p14:creationId xmlns:p14="http://schemas.microsoft.com/office/powerpoint/2010/main" val="3128273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RINEX Cheats</a:t>
            </a:r>
            <a:endParaRPr lang="en-US" dirty="0"/>
          </a:p>
        </p:txBody>
      </p:sp>
      <p:sp>
        <p:nvSpPr>
          <p:cNvPr id="4" name="Rectangle 3"/>
          <p:cNvSpPr/>
          <p:nvPr/>
        </p:nvSpPr>
        <p:spPr>
          <a:xfrm>
            <a:off x="6488723" y="6211669"/>
            <a:ext cx="2655277" cy="646331"/>
          </a:xfrm>
          <a:prstGeom prst="rect">
            <a:avLst/>
          </a:prstGeom>
        </p:spPr>
        <p:txBody>
          <a:bodyPr wrap="square">
            <a:spAutoFit/>
          </a:bodyPr>
          <a:lstStyle/>
          <a:p>
            <a:r>
              <a:rPr lang="en-US" dirty="0"/>
              <a:t>https://igscb.jpl.nasa.gov/components/formats.html</a:t>
            </a:r>
          </a:p>
        </p:txBody>
      </p:sp>
      <p:pic>
        <p:nvPicPr>
          <p:cNvPr id="5" name="Picture 4"/>
          <p:cNvPicPr>
            <a:picLocks noChangeAspect="1"/>
          </p:cNvPicPr>
          <p:nvPr/>
        </p:nvPicPr>
        <p:blipFill>
          <a:blip r:embed="rId2"/>
          <a:stretch>
            <a:fillRect/>
          </a:stretch>
        </p:blipFill>
        <p:spPr>
          <a:xfrm>
            <a:off x="828675" y="1174505"/>
            <a:ext cx="7486650" cy="4895850"/>
          </a:xfrm>
          <a:prstGeom prst="rect">
            <a:avLst/>
          </a:prstGeom>
        </p:spPr>
      </p:pic>
      <p:sp>
        <p:nvSpPr>
          <p:cNvPr id="6" name="Rectangle 5"/>
          <p:cNvSpPr/>
          <p:nvPr/>
        </p:nvSpPr>
        <p:spPr>
          <a:xfrm>
            <a:off x="78032" y="6211669"/>
            <a:ext cx="4572000" cy="646331"/>
          </a:xfrm>
          <a:prstGeom prst="rect">
            <a:avLst/>
          </a:prstGeom>
        </p:spPr>
        <p:txBody>
          <a:bodyPr>
            <a:spAutoFit/>
          </a:bodyPr>
          <a:lstStyle/>
          <a:p>
            <a:r>
              <a:rPr lang="en-US" dirty="0"/>
              <a:t>http://www.gage.es/sites/default/files/gLAB/HTML/SBAS_Navigation_Rinex_v3.01.html</a:t>
            </a:r>
          </a:p>
        </p:txBody>
      </p:sp>
    </p:spTree>
    <p:extLst>
      <p:ext uri="{BB962C8B-B14F-4D97-AF65-F5344CB8AC3E}">
        <p14:creationId xmlns:p14="http://schemas.microsoft.com/office/powerpoint/2010/main" val="1483961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txBox="1">
            <a:spLocks/>
          </p:cNvSpPr>
          <p:nvPr/>
        </p:nvSpPr>
        <p:spPr bwMode="auto">
          <a:xfrm>
            <a:off x="185738" y="3405188"/>
            <a:ext cx="2511425"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buFont typeface="Arial" panose="020B0604020202020204" pitchFamily="34" charset="0"/>
              <a:buNone/>
            </a:pPr>
            <a:r>
              <a:rPr lang="en-US" altLang="en-US" sz="2800">
                <a:cs typeface="Arial" panose="020B0604020202020204" pitchFamily="34" charset="0"/>
              </a:rPr>
              <a:t>NGS provides the framework for all positioning activities in the Nation. </a:t>
            </a:r>
          </a:p>
        </p:txBody>
      </p:sp>
      <p:pic>
        <p:nvPicPr>
          <p:cNvPr id="16387" name="Picture 2" descr="https://igscb.jpl.nasa.gov/overview/pubs/IGSWorkshop2008/ngs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561975"/>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Content Placeholder 2"/>
          <p:cNvSpPr txBox="1">
            <a:spLocks/>
          </p:cNvSpPr>
          <p:nvPr/>
        </p:nvSpPr>
        <p:spPr bwMode="auto">
          <a:xfrm>
            <a:off x="5662613" y="3195638"/>
            <a:ext cx="6054725" cy="291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buFont typeface="Arial" panose="020B0604020202020204" pitchFamily="34" charset="0"/>
              <a:buNone/>
            </a:pPr>
            <a:r>
              <a:rPr lang="en-US" altLang="en-US" sz="1600">
                <a:cs typeface="Arial" panose="020B0604020202020204" pitchFamily="34" charset="0"/>
              </a:rPr>
              <a:t>The foundational elements:</a:t>
            </a:r>
          </a:p>
          <a:p>
            <a:pPr eaLnBrk="1" hangingPunct="1">
              <a:buFont typeface="Arial" panose="020B0604020202020204" pitchFamily="34" charset="0"/>
              <a:buNone/>
            </a:pPr>
            <a:r>
              <a:rPr lang="en-US" altLang="en-US" sz="1600">
                <a:cs typeface="Arial" panose="020B0604020202020204" pitchFamily="34" charset="0"/>
              </a:rPr>
              <a:t> 	latitude,  longitude,  elevation, </a:t>
            </a:r>
          </a:p>
          <a:p>
            <a:pPr eaLnBrk="1" hangingPunct="1">
              <a:buFont typeface="Arial" panose="020B0604020202020204" pitchFamily="34" charset="0"/>
              <a:buNone/>
            </a:pPr>
            <a:r>
              <a:rPr lang="en-US" altLang="en-US" sz="1600">
                <a:cs typeface="Arial" panose="020B0604020202020204" pitchFamily="34" charset="0"/>
              </a:rPr>
              <a:t>	shoreline position</a:t>
            </a:r>
          </a:p>
          <a:p>
            <a:pPr eaLnBrk="1" hangingPunct="1">
              <a:buFont typeface="Arial" panose="020B0604020202020204" pitchFamily="34" charset="0"/>
              <a:buNone/>
            </a:pPr>
            <a:endParaRPr lang="en-US" altLang="en-US" sz="1600">
              <a:cs typeface="Arial" panose="020B0604020202020204" pitchFamily="34" charset="0"/>
            </a:endParaRPr>
          </a:p>
          <a:p>
            <a:pPr eaLnBrk="1" hangingPunct="1">
              <a:buFont typeface="Arial" panose="020B0604020202020204" pitchFamily="34" charset="0"/>
              <a:buNone/>
            </a:pPr>
            <a:r>
              <a:rPr lang="en-US" altLang="en-US" sz="1600" b="1">
                <a:cs typeface="Arial" panose="020B0604020202020204" pitchFamily="34" charset="0"/>
              </a:rPr>
              <a:t>+</a:t>
            </a:r>
            <a:r>
              <a:rPr lang="en-US" altLang="en-US" sz="1600">
                <a:cs typeface="Arial" panose="020B0604020202020204" pitchFamily="34" charset="0"/>
              </a:rPr>
              <a:t> changes over time </a:t>
            </a:r>
          </a:p>
          <a:p>
            <a:pPr eaLnBrk="1" hangingPunct="1">
              <a:buFont typeface="Arial" panose="020B0604020202020204" pitchFamily="34" charset="0"/>
              <a:buNone/>
            </a:pPr>
            <a:endParaRPr lang="en-US" altLang="en-US" sz="1600">
              <a:cs typeface="Arial" panose="020B0604020202020204" pitchFamily="34" charset="0"/>
            </a:endParaRPr>
          </a:p>
          <a:p>
            <a:pPr eaLnBrk="1" hangingPunct="1">
              <a:buFont typeface="Arial" panose="020B0604020202020204" pitchFamily="34" charset="0"/>
              <a:buNone/>
            </a:pPr>
            <a:r>
              <a:rPr lang="en-US" altLang="en-US" sz="1600" b="1">
                <a:cs typeface="Arial" panose="020B0604020202020204" pitchFamily="34" charset="0"/>
              </a:rPr>
              <a:t>= </a:t>
            </a:r>
            <a:r>
              <a:rPr lang="en-US" altLang="en-US" sz="1600">
                <a:cs typeface="Arial" panose="020B0604020202020204" pitchFamily="34" charset="0"/>
              </a:rPr>
              <a:t>informed decision making for: </a:t>
            </a:r>
          </a:p>
          <a:p>
            <a:pPr eaLnBrk="1" hangingPunct="1">
              <a:buFont typeface="Arial" panose="020B0604020202020204" pitchFamily="34" charset="0"/>
              <a:buNone/>
            </a:pPr>
            <a:r>
              <a:rPr lang="en-US" altLang="en-US" sz="1600">
                <a:cs typeface="Arial" panose="020B0604020202020204" pitchFamily="34" charset="0"/>
              </a:rPr>
              <a:t>	mapping and charting,  navigation, 	</a:t>
            </a:r>
          </a:p>
          <a:p>
            <a:pPr eaLnBrk="1" hangingPunct="1">
              <a:buFont typeface="Arial" panose="020B0604020202020204" pitchFamily="34" charset="0"/>
              <a:buNone/>
            </a:pPr>
            <a:r>
              <a:rPr lang="en-US" altLang="en-US" sz="1600">
                <a:cs typeface="Arial" panose="020B0604020202020204" pitchFamily="34" charset="0"/>
              </a:rPr>
              <a:t>	flood risk determination, 	</a:t>
            </a:r>
          </a:p>
          <a:p>
            <a:pPr eaLnBrk="1" hangingPunct="1">
              <a:buFont typeface="Arial" panose="020B0604020202020204" pitchFamily="34" charset="0"/>
              <a:buNone/>
            </a:pPr>
            <a:r>
              <a:rPr lang="en-US" altLang="en-US" sz="1600">
                <a:cs typeface="Arial" panose="020B0604020202020204" pitchFamily="34" charset="0"/>
              </a:rPr>
              <a:t>	transportation,  land use and 	</a:t>
            </a:r>
          </a:p>
          <a:p>
            <a:pPr eaLnBrk="1" hangingPunct="1">
              <a:buFont typeface="Arial" panose="020B0604020202020204" pitchFamily="34" charset="0"/>
              <a:buNone/>
            </a:pPr>
            <a:r>
              <a:rPr lang="en-US" altLang="en-US" sz="1600">
                <a:cs typeface="Arial" panose="020B0604020202020204" pitchFamily="34" charset="0"/>
              </a:rPr>
              <a:t>	ecosystem management</a:t>
            </a:r>
          </a:p>
        </p:txBody>
      </p:sp>
      <p:pic>
        <p:nvPicPr>
          <p:cNvPr id="13320" name="Picture 8" descr="http://celebrating200years.noaa.gov/transformations/ht_mod/image6_650.jpg"/>
          <p:cNvPicPr>
            <a:picLocks noChangeAspect="1" noChangeArrowheads="1"/>
          </p:cNvPicPr>
          <p:nvPr/>
        </p:nvPicPr>
        <p:blipFill>
          <a:blip r:embed="rId3"/>
          <a:srcRect/>
          <a:stretch>
            <a:fillRect/>
          </a:stretch>
        </p:blipFill>
        <p:spPr bwMode="auto">
          <a:xfrm>
            <a:off x="2697163" y="2990850"/>
            <a:ext cx="2809875" cy="3743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390" name="Content Placeholder 2"/>
          <p:cNvSpPr txBox="1">
            <a:spLocks/>
          </p:cNvSpPr>
          <p:nvPr/>
        </p:nvSpPr>
        <p:spPr bwMode="auto">
          <a:xfrm>
            <a:off x="1862138" y="547688"/>
            <a:ext cx="7148512"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tabLst>
                <a:tab pos="0"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tabLst>
                <a:tab pos="0"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tabLst>
                <a:tab pos="0"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tabLst>
                <a:tab pos="0"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0" algn="l"/>
              </a:tabLst>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 typeface="Wingdings" panose="05000000000000000000" pitchFamily="2" charset="2"/>
              <a:buNone/>
            </a:pPr>
            <a:r>
              <a:rPr lang="en-US" altLang="zh-CN" sz="2800">
                <a:latin typeface="Arial" panose="020B0604020202020204" pitchFamily="34" charset="0"/>
                <a:cs typeface="Arial" panose="020B0604020202020204" pitchFamily="34" charset="0"/>
              </a:rPr>
              <a:t>NGS MISSION:</a:t>
            </a:r>
          </a:p>
          <a:p>
            <a:pPr algn="ctr" eaLnBrk="1" hangingPunct="1">
              <a:spcBef>
                <a:spcPct val="0"/>
              </a:spcBef>
              <a:buFont typeface="Wingdings" panose="05000000000000000000" pitchFamily="2" charset="2"/>
              <a:buNone/>
            </a:pPr>
            <a:r>
              <a:rPr lang="en-US" altLang="zh-CN" sz="2800">
                <a:latin typeface="Arial" panose="020B0604020202020204" pitchFamily="34" charset="0"/>
                <a:cs typeface="Arial" panose="020B0604020202020204" pitchFamily="34" charset="0"/>
              </a:rPr>
              <a:t>To define, maintain and provide access </a:t>
            </a:r>
            <a:br>
              <a:rPr lang="en-US" altLang="zh-CN" sz="2800">
                <a:latin typeface="Arial" panose="020B0604020202020204" pitchFamily="34" charset="0"/>
                <a:cs typeface="Arial" panose="020B0604020202020204" pitchFamily="34" charset="0"/>
              </a:rPr>
            </a:br>
            <a:r>
              <a:rPr lang="en-US" altLang="zh-CN" sz="2800">
                <a:latin typeface="Arial" panose="020B0604020202020204" pitchFamily="34" charset="0"/>
                <a:cs typeface="Arial" panose="020B0604020202020204" pitchFamily="34" charset="0"/>
              </a:rPr>
              <a:t>to the </a:t>
            </a:r>
            <a:r>
              <a:rPr lang="en-US" altLang="zh-CN" sz="2800" b="1">
                <a:solidFill>
                  <a:srgbClr val="C00000"/>
                </a:solidFill>
                <a:latin typeface="Arial Black" panose="020B0A04020102020204" pitchFamily="34" charset="0"/>
                <a:cs typeface="Arial" panose="020B0604020202020204" pitchFamily="34" charset="0"/>
              </a:rPr>
              <a:t>National Spatial Reference System</a:t>
            </a:r>
            <a:r>
              <a:rPr lang="en-US" altLang="zh-CN" sz="2800">
                <a:solidFill>
                  <a:srgbClr val="C00000"/>
                </a:solidFill>
                <a:latin typeface="Arial Black" panose="020B0A04020102020204" pitchFamily="34" charset="0"/>
                <a:cs typeface="Arial" panose="020B0604020202020204" pitchFamily="34" charset="0"/>
              </a:rPr>
              <a:t> (NSRS) </a:t>
            </a:r>
            <a:r>
              <a:rPr lang="en-US" altLang="zh-CN" sz="2800">
                <a:latin typeface="Arial" panose="020B0604020202020204" pitchFamily="34" charset="0"/>
                <a:cs typeface="Arial" panose="020B0604020202020204" pitchFamily="34" charset="0"/>
              </a:rPr>
              <a:t>to meet our Nation’s economic, social, and environmental needs.  </a:t>
            </a:r>
          </a:p>
        </p:txBody>
      </p:sp>
    </p:spTree>
    <p:extLst>
      <p:ext uri="{BB962C8B-B14F-4D97-AF65-F5344CB8AC3E}">
        <p14:creationId xmlns:p14="http://schemas.microsoft.com/office/powerpoint/2010/main" val="9548315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duotone>
              <a:prstClr val="black"/>
              <a:schemeClr val="accent1">
                <a:tint val="45000"/>
                <a:satMod val="400000"/>
              </a:schemeClr>
            </a:duotone>
          </a:blip>
          <a:srcRect l="29956" t="15384" r="17734" b="32121"/>
          <a:stretch/>
        </p:blipFill>
        <p:spPr>
          <a:xfrm>
            <a:off x="-38100" y="-38100"/>
            <a:ext cx="9182100" cy="6911071"/>
          </a:xfrm>
          <a:prstGeom prst="rect">
            <a:avLst/>
          </a:prstGeom>
        </p:spPr>
      </p:pic>
      <p:sp>
        <p:nvSpPr>
          <p:cNvPr id="5" name="Title 4"/>
          <p:cNvSpPr>
            <a:spLocks noGrp="1"/>
          </p:cNvSpPr>
          <p:nvPr>
            <p:ph type="title"/>
          </p:nvPr>
        </p:nvSpPr>
        <p:spPr/>
        <p:txBody>
          <a:bodyPr/>
          <a:lstStyle/>
          <a:p>
            <a:r>
              <a:rPr lang="en-US" dirty="0" smtClean="0">
                <a:solidFill>
                  <a:schemeClr val="bg1"/>
                </a:solidFill>
              </a:rPr>
              <a:t>Practical Guidance for Alaska</a:t>
            </a:r>
            <a:endParaRPr lang="en-US" dirty="0">
              <a:solidFill>
                <a:schemeClr val="bg1"/>
              </a:solidFill>
            </a:endParaRPr>
          </a:p>
        </p:txBody>
      </p:sp>
      <p:sp>
        <p:nvSpPr>
          <p:cNvPr id="6" name="Text Placeholder 5"/>
          <p:cNvSpPr>
            <a:spLocks noGrp="1"/>
          </p:cNvSpPr>
          <p:nvPr>
            <p:ph type="body" idx="1"/>
          </p:nvPr>
        </p:nvSpPr>
        <p:spPr/>
        <p:txBody>
          <a:bodyPr/>
          <a:lstStyle/>
          <a:p>
            <a:r>
              <a:rPr lang="en-US" dirty="0" smtClean="0">
                <a:solidFill>
                  <a:schemeClr val="bg1"/>
                </a:solidFill>
              </a:rPr>
              <a:t>The reality up north:</a:t>
            </a:r>
            <a:endParaRPr lang="en-US" dirty="0">
              <a:solidFill>
                <a:schemeClr val="bg1"/>
              </a:solidFill>
            </a:endParaRPr>
          </a:p>
        </p:txBody>
      </p:sp>
    </p:spTree>
    <p:extLst>
      <p:ext uri="{BB962C8B-B14F-4D97-AF65-F5344CB8AC3E}">
        <p14:creationId xmlns:p14="http://schemas.microsoft.com/office/powerpoint/2010/main" val="6131953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6582" t="43090" r="48265" b="37707"/>
          <a:stretch/>
        </p:blipFill>
        <p:spPr>
          <a:xfrm>
            <a:off x="149225" y="438149"/>
            <a:ext cx="5054600" cy="1498600"/>
          </a:xfrm>
          <a:prstGeom prst="rect">
            <a:avLst/>
          </a:prstGeom>
          <a:ln w="28575">
            <a:solidFill>
              <a:schemeClr val="accent5">
                <a:lumMod val="90000"/>
              </a:schemeClr>
            </a:solidFill>
          </a:ln>
        </p:spPr>
      </p:pic>
      <p:pic>
        <p:nvPicPr>
          <p:cNvPr id="52227" name="Picture 2" descr="http://www.ngs.noaa.gov/OPUS/getimage?imgType=horizon&amp;pid=BBBK23&amp;ts=09196144613"/>
          <p:cNvPicPr>
            <a:picLocks noChangeAspect="1" noChangeArrowheads="1"/>
          </p:cNvPicPr>
          <p:nvPr/>
        </p:nvPicPr>
        <p:blipFill>
          <a:blip r:embed="rId4">
            <a:extLst>
              <a:ext uri="{28A0092B-C50C-407E-A947-70E740481C1C}">
                <a14:useLocalDpi xmlns:a14="http://schemas.microsoft.com/office/drawing/2010/main" val="0"/>
              </a:ext>
            </a:extLst>
          </a:blip>
          <a:srcRect l="19057" t="9467" r="34875" b="7031"/>
          <a:stretch>
            <a:fillRect/>
          </a:stretch>
        </p:blipFill>
        <p:spPr bwMode="auto">
          <a:xfrm>
            <a:off x="3554413" y="981076"/>
            <a:ext cx="42164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a:stCxn id="67598" idx="0"/>
          </p:cNvCxnSpPr>
          <p:nvPr/>
        </p:nvCxnSpPr>
        <p:spPr>
          <a:xfrm flipV="1">
            <a:off x="3990975" y="1336675"/>
            <a:ext cx="2330450" cy="692151"/>
          </a:xfrm>
          <a:prstGeom prst="line">
            <a:avLst/>
          </a:prstGeom>
          <a:ln w="12700">
            <a:solidFill>
              <a:srgbClr val="FFFF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16690" y="5595939"/>
            <a:ext cx="1330325" cy="1524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cxnSp>
        <p:nvCxnSpPr>
          <p:cNvPr id="7" name="Straight Connector 6"/>
          <p:cNvCxnSpPr/>
          <p:nvPr/>
        </p:nvCxnSpPr>
        <p:spPr>
          <a:xfrm>
            <a:off x="5729290" y="5681663"/>
            <a:ext cx="2701925"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67591" name="TextBox 3"/>
          <p:cNvSpPr txBox="1">
            <a:spLocks noChangeArrowheads="1"/>
          </p:cNvSpPr>
          <p:nvPr/>
        </p:nvSpPr>
        <p:spPr bwMode="auto">
          <a:xfrm>
            <a:off x="8337552" y="1228725"/>
            <a:ext cx="6719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a:spcBef>
                <a:spcPct val="0"/>
              </a:spcBef>
              <a:buFontTx/>
              <a:buNone/>
            </a:pPr>
            <a:r>
              <a:rPr lang="en-US" altLang="en-US" sz="1800" b="1">
                <a:solidFill>
                  <a:srgbClr val="C00000"/>
                </a:solidFill>
                <a:latin typeface="Arial" pitchFamily="34" charset="0"/>
              </a:rPr>
              <a:t>ARP</a:t>
            </a:r>
          </a:p>
        </p:txBody>
      </p:sp>
      <p:sp>
        <p:nvSpPr>
          <p:cNvPr id="52232" name="TextBox 8"/>
          <p:cNvSpPr txBox="1">
            <a:spLocks noChangeArrowheads="1"/>
          </p:cNvSpPr>
          <p:nvPr/>
        </p:nvSpPr>
        <p:spPr bwMode="auto">
          <a:xfrm>
            <a:off x="8337551" y="5497513"/>
            <a:ext cx="736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a:spcBef>
                <a:spcPct val="0"/>
              </a:spcBef>
              <a:buFontTx/>
              <a:buNone/>
            </a:pPr>
            <a:r>
              <a:rPr lang="en-US" altLang="en-US" sz="1800" b="1">
                <a:solidFill>
                  <a:srgbClr val="C00000"/>
                </a:solidFill>
                <a:latin typeface="Arial" pitchFamily="34" charset="0"/>
              </a:rPr>
              <a:t>mark</a:t>
            </a:r>
          </a:p>
        </p:txBody>
      </p:sp>
      <p:cxnSp>
        <p:nvCxnSpPr>
          <p:cNvPr id="10" name="Straight Connector 9"/>
          <p:cNvCxnSpPr/>
          <p:nvPr/>
        </p:nvCxnSpPr>
        <p:spPr>
          <a:xfrm>
            <a:off x="8032750" y="1412875"/>
            <a:ext cx="0" cy="4268788"/>
          </a:xfrm>
          <a:prstGeom prst="line">
            <a:avLst/>
          </a:prstGeom>
          <a:ln w="1270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67594" name="TextBox 14"/>
          <p:cNvSpPr txBox="1">
            <a:spLocks noChangeArrowheads="1"/>
          </p:cNvSpPr>
          <p:nvPr/>
        </p:nvSpPr>
        <p:spPr bwMode="auto">
          <a:xfrm>
            <a:off x="3546475" y="1176339"/>
            <a:ext cx="2463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a:spcBef>
                <a:spcPct val="0"/>
              </a:spcBef>
              <a:buFontTx/>
              <a:buNone/>
            </a:pPr>
            <a:r>
              <a:rPr lang="en-US" altLang="en-US" sz="1800" b="1">
                <a:solidFill>
                  <a:srgbClr val="FAFCA2"/>
                </a:solidFill>
                <a:latin typeface="Arial" pitchFamily="34" charset="0"/>
              </a:rPr>
              <a:t>rotate NRP to face true north</a:t>
            </a:r>
          </a:p>
        </p:txBody>
      </p:sp>
      <p:sp>
        <p:nvSpPr>
          <p:cNvPr id="67595" name="TextBox 15"/>
          <p:cNvSpPr txBox="1">
            <a:spLocks noChangeArrowheads="1"/>
          </p:cNvSpPr>
          <p:nvPr/>
        </p:nvSpPr>
        <p:spPr bwMode="auto">
          <a:xfrm rot="-5400000">
            <a:off x="6799400" y="3254882"/>
            <a:ext cx="28937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a:spcBef>
                <a:spcPct val="0"/>
              </a:spcBef>
              <a:buFontTx/>
              <a:buNone/>
            </a:pPr>
            <a:r>
              <a:rPr lang="en-US" altLang="en-US">
                <a:solidFill>
                  <a:srgbClr val="C00000"/>
                </a:solidFill>
                <a:latin typeface="Arial" pitchFamily="34" charset="0"/>
              </a:rPr>
              <a:t>antenna height</a:t>
            </a:r>
          </a:p>
        </p:txBody>
      </p:sp>
      <p:cxnSp>
        <p:nvCxnSpPr>
          <p:cNvPr id="3" name="Straight Connector 2"/>
          <p:cNvCxnSpPr/>
          <p:nvPr/>
        </p:nvCxnSpPr>
        <p:spPr>
          <a:xfrm>
            <a:off x="5729290" y="1412875"/>
            <a:ext cx="2701925"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pic>
        <p:nvPicPr>
          <p:cNvPr id="67598" name="Picture 19" descr="http://www.pirate4x4.com/forum/attachments/general-chit-chat/956513d1373549899-cad-whores-north-arrows-norths.jpg"/>
          <p:cNvPicPr>
            <a:picLocks noChangeAspect="1" noChangeArrowheads="1"/>
          </p:cNvPicPr>
          <p:nvPr/>
        </p:nvPicPr>
        <p:blipFill>
          <a:blip r:embed="rId5">
            <a:extLst>
              <a:ext uri="{28A0092B-C50C-407E-A947-70E740481C1C}">
                <a14:useLocalDpi xmlns:a14="http://schemas.microsoft.com/office/drawing/2010/main" val="0"/>
              </a:ext>
            </a:extLst>
          </a:blip>
          <a:srcRect l="4099" t="13246" r="76704" b="11584"/>
          <a:stretch>
            <a:fillRect/>
          </a:stretch>
        </p:blipFill>
        <p:spPr bwMode="auto">
          <a:xfrm rot="-6425271">
            <a:off x="4725195" y="775494"/>
            <a:ext cx="382588"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8" name="TextBox 22"/>
          <p:cNvSpPr txBox="1">
            <a:spLocks noChangeArrowheads="1"/>
          </p:cNvSpPr>
          <p:nvPr/>
        </p:nvSpPr>
        <p:spPr bwMode="auto">
          <a:xfrm>
            <a:off x="6100763" y="6403975"/>
            <a:ext cx="1165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a:spcBef>
                <a:spcPct val="0"/>
              </a:spcBef>
              <a:buFontTx/>
              <a:buNone/>
            </a:pPr>
            <a:r>
              <a:rPr lang="en-US" altLang="en-US" sz="1800" b="1">
                <a:solidFill>
                  <a:srgbClr val="FFFF00"/>
                </a:solidFill>
                <a:latin typeface="Bradley Hand ITC" pitchFamily="66" charset="0"/>
              </a:rPr>
              <a:t>JGE, 2015</a:t>
            </a:r>
          </a:p>
        </p:txBody>
      </p:sp>
      <p:sp>
        <p:nvSpPr>
          <p:cNvPr id="19" name="Text Box 10"/>
          <p:cNvSpPr txBox="1">
            <a:spLocks noChangeArrowheads="1"/>
          </p:cNvSpPr>
          <p:nvPr/>
        </p:nvSpPr>
        <p:spPr bwMode="auto">
          <a:xfrm>
            <a:off x="0" y="5851525"/>
            <a:ext cx="3371850" cy="965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eaLnBrk="0" hangingPunct="0">
              <a:spcBef>
                <a:spcPct val="0"/>
              </a:spcBef>
              <a:buFontTx/>
              <a:buNone/>
            </a:pPr>
            <a:r>
              <a:rPr lang="en-US" altLang="en-US" sz="1400" b="1">
                <a:solidFill>
                  <a:srgbClr val="1F497D"/>
                </a:solidFill>
                <a:latin typeface="Arial" pitchFamily="34" charset="0"/>
              </a:rPr>
              <a:t>For antenna calibrations, photos,</a:t>
            </a:r>
            <a:br>
              <a:rPr lang="en-US" altLang="en-US" sz="1400" b="1">
                <a:solidFill>
                  <a:srgbClr val="1F497D"/>
                </a:solidFill>
                <a:latin typeface="Arial" pitchFamily="34" charset="0"/>
              </a:rPr>
            </a:br>
            <a:r>
              <a:rPr lang="en-US" altLang="en-US" sz="1400" b="1">
                <a:solidFill>
                  <a:srgbClr val="1F497D"/>
                </a:solidFill>
                <a:latin typeface="Arial" pitchFamily="34" charset="0"/>
              </a:rPr>
              <a:t>ARP and NRP diagrams, see </a:t>
            </a:r>
            <a:r>
              <a:rPr lang="en-US" altLang="en-US" sz="1600" b="1">
                <a:solidFill>
                  <a:srgbClr val="1F497D"/>
                </a:solidFill>
                <a:latin typeface="Times New Roman" pitchFamily="18" charset="0"/>
                <a:hlinkClick r:id="rId6"/>
              </a:rPr>
              <a:t>geodesy.noaa.gov/ANTCAL</a:t>
            </a:r>
            <a:r>
              <a:rPr lang="en-US" altLang="en-US" sz="2400" b="1">
                <a:solidFill>
                  <a:srgbClr val="1F497D"/>
                </a:solidFill>
                <a:latin typeface="Times New Roman" pitchFamily="18" charset="0"/>
                <a:hlinkClick r:id="rId6"/>
              </a:rPr>
              <a:t>/</a:t>
            </a:r>
            <a:endParaRPr lang="en-US" altLang="en-US" sz="2400" b="1">
              <a:solidFill>
                <a:srgbClr val="1F497D"/>
              </a:solidFill>
              <a:latin typeface="Times New Roman" pitchFamily="18" charset="0"/>
            </a:endParaRPr>
          </a:p>
        </p:txBody>
      </p:sp>
      <p:sp>
        <p:nvSpPr>
          <p:cNvPr id="52240" name="TextBox 3"/>
          <p:cNvSpPr txBox="1">
            <a:spLocks noChangeArrowheads="1"/>
          </p:cNvSpPr>
          <p:nvPr/>
        </p:nvSpPr>
        <p:spPr bwMode="auto">
          <a:xfrm>
            <a:off x="266702" y="1936751"/>
            <a:ext cx="31988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914400">
              <a:spcBef>
                <a:spcPct val="0"/>
              </a:spcBef>
              <a:buFontTx/>
              <a:buNone/>
            </a:pPr>
            <a:r>
              <a:rPr lang="en-US" altLang="en-US" sz="2800">
                <a:solidFill>
                  <a:srgbClr val="1F497D"/>
                </a:solidFill>
                <a:latin typeface="Arial" pitchFamily="34" charset="0"/>
              </a:rPr>
              <a:t>antenna type &amp; hgt are important for accurate results</a:t>
            </a:r>
          </a:p>
        </p:txBody>
      </p:sp>
      <p:grpSp>
        <p:nvGrpSpPr>
          <p:cNvPr id="6" name="Group 5"/>
          <p:cNvGrpSpPr>
            <a:grpSpLocks/>
          </p:cNvGrpSpPr>
          <p:nvPr/>
        </p:nvGrpSpPr>
        <p:grpSpPr bwMode="auto">
          <a:xfrm>
            <a:off x="-1588" y="3255963"/>
            <a:ext cx="3556001" cy="2595563"/>
            <a:chOff x="-821" y="3255393"/>
            <a:chExt cx="3555174" cy="2596768"/>
          </a:xfrm>
        </p:grpSpPr>
        <p:pic>
          <p:nvPicPr>
            <p:cNvPr id="52242" name="Picture 17" descr="Image result for antenna calibration phase center variation"/>
            <p:cNvPicPr>
              <a:picLocks noChangeAspect="1" noChangeArrowheads="1"/>
            </p:cNvPicPr>
            <p:nvPr/>
          </p:nvPicPr>
          <p:blipFill>
            <a:blip r:embed="rId7">
              <a:extLst>
                <a:ext uri="{28A0092B-C50C-407E-A947-70E740481C1C}">
                  <a14:useLocalDpi xmlns:a14="http://schemas.microsoft.com/office/drawing/2010/main" val="0"/>
                </a:ext>
              </a:extLst>
            </a:blip>
            <a:srcRect l="-2" r="41565"/>
            <a:stretch>
              <a:fillRect/>
            </a:stretch>
          </p:blipFill>
          <p:spPr bwMode="auto">
            <a:xfrm>
              <a:off x="1" y="3255393"/>
              <a:ext cx="3554352" cy="259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3" name="TextBox 4"/>
            <p:cNvSpPr txBox="1">
              <a:spLocks noChangeArrowheads="1"/>
            </p:cNvSpPr>
            <p:nvPr/>
          </p:nvSpPr>
          <p:spPr bwMode="auto">
            <a:xfrm>
              <a:off x="-821" y="3524331"/>
              <a:ext cx="2989259" cy="7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defTabSz="914400">
                <a:spcBef>
                  <a:spcPct val="0"/>
                </a:spcBef>
                <a:buFontTx/>
                <a:buNone/>
              </a:pPr>
              <a:r>
                <a:rPr lang="en-US" altLang="en-US" sz="2000">
                  <a:solidFill>
                    <a:srgbClr val="1F497D"/>
                  </a:solidFill>
                  <a:latin typeface="Arial" pitchFamily="34" charset="0"/>
                </a:rPr>
                <a:t>each type has unique biases</a:t>
              </a:r>
            </a:p>
          </p:txBody>
        </p:sp>
      </p:grpSp>
    </p:spTree>
    <p:extLst>
      <p:ext uri="{BB962C8B-B14F-4D97-AF65-F5344CB8AC3E}">
        <p14:creationId xmlns:p14="http://schemas.microsoft.com/office/powerpoint/2010/main" val="866209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ppt_w</p:attrName>
                                        </p:attrNameLst>
                                      </p:cBhvr>
                                      <p:tavLst>
                                        <p:tav tm="0">
                                          <p:val>
                                            <p:fltVal val="0"/>
                                          </p:val>
                                        </p:tav>
                                        <p:tav tm="100000">
                                          <p:val>
                                            <p:strVal val="#ppt_w"/>
                                          </p:val>
                                        </p:tav>
                                      </p:tavLst>
                                    </p:anim>
                                    <p:anim calcmode="lin" valueType="num">
                                      <p:cBhvr>
                                        <p:cTn id="14" dur="1000" fill="hold"/>
                                        <p:tgtEl>
                                          <p:spTgt spid="67594"/>
                                        </p:tgtEl>
                                        <p:attrNameLst>
                                          <p:attrName>ppt_h</p:attrName>
                                        </p:attrNameLst>
                                      </p:cBhvr>
                                      <p:tavLst>
                                        <p:tav tm="0">
                                          <p:val>
                                            <p:fltVal val="0"/>
                                          </p:val>
                                        </p:tav>
                                        <p:tav tm="100000">
                                          <p:val>
                                            <p:strVal val="#ppt_h"/>
                                          </p:val>
                                        </p:tav>
                                      </p:tavLst>
                                    </p:anim>
                                    <p:anim calcmode="lin" valueType="num">
                                      <p:cBhvr>
                                        <p:cTn id="15" dur="1000" fill="hold"/>
                                        <p:tgtEl>
                                          <p:spTgt spid="67594"/>
                                        </p:tgtEl>
                                        <p:attrNameLst>
                                          <p:attrName>style.rotation</p:attrName>
                                        </p:attrNameLst>
                                      </p:cBhvr>
                                      <p:tavLst>
                                        <p:tav tm="0">
                                          <p:val>
                                            <p:fltVal val="90"/>
                                          </p:val>
                                        </p:tav>
                                        <p:tav tm="100000">
                                          <p:val>
                                            <p:fltVal val="0"/>
                                          </p:val>
                                        </p:tav>
                                      </p:tavLst>
                                    </p:anim>
                                    <p:animEffect transition="in" filter="fade">
                                      <p:cBhvr>
                                        <p:cTn id="16" dur="1000"/>
                                        <p:tgtEl>
                                          <p:spTgt spid="67594"/>
                                        </p:tgtEl>
                                      </p:cBhvr>
                                    </p:animEffect>
                                  </p:childTnLst>
                                </p:cTn>
                              </p:par>
                              <p:par>
                                <p:cTn id="17" presetID="31" presetClass="entr" presetSubtype="0" fill="hold" nodeType="withEffect">
                                  <p:stCondLst>
                                    <p:cond delay="0"/>
                                  </p:stCondLst>
                                  <p:childTnLst>
                                    <p:set>
                                      <p:cBhvr>
                                        <p:cTn id="18" dur="1" fill="hold">
                                          <p:stCondLst>
                                            <p:cond delay="0"/>
                                          </p:stCondLst>
                                        </p:cTn>
                                        <p:tgtEl>
                                          <p:spTgt spid="67598"/>
                                        </p:tgtEl>
                                        <p:attrNameLst>
                                          <p:attrName>style.visibility</p:attrName>
                                        </p:attrNameLst>
                                      </p:cBhvr>
                                      <p:to>
                                        <p:strVal val="visible"/>
                                      </p:to>
                                    </p:set>
                                    <p:anim calcmode="lin" valueType="num">
                                      <p:cBhvr>
                                        <p:cTn id="19" dur="1000" fill="hold"/>
                                        <p:tgtEl>
                                          <p:spTgt spid="67598"/>
                                        </p:tgtEl>
                                        <p:attrNameLst>
                                          <p:attrName>ppt_w</p:attrName>
                                        </p:attrNameLst>
                                      </p:cBhvr>
                                      <p:tavLst>
                                        <p:tav tm="0">
                                          <p:val>
                                            <p:fltVal val="0"/>
                                          </p:val>
                                        </p:tav>
                                        <p:tav tm="100000">
                                          <p:val>
                                            <p:strVal val="#ppt_w"/>
                                          </p:val>
                                        </p:tav>
                                      </p:tavLst>
                                    </p:anim>
                                    <p:anim calcmode="lin" valueType="num">
                                      <p:cBhvr>
                                        <p:cTn id="20" dur="1000" fill="hold"/>
                                        <p:tgtEl>
                                          <p:spTgt spid="67598"/>
                                        </p:tgtEl>
                                        <p:attrNameLst>
                                          <p:attrName>ppt_h</p:attrName>
                                        </p:attrNameLst>
                                      </p:cBhvr>
                                      <p:tavLst>
                                        <p:tav tm="0">
                                          <p:val>
                                            <p:fltVal val="0"/>
                                          </p:val>
                                        </p:tav>
                                        <p:tav tm="100000">
                                          <p:val>
                                            <p:strVal val="#ppt_h"/>
                                          </p:val>
                                        </p:tav>
                                      </p:tavLst>
                                    </p:anim>
                                    <p:anim calcmode="lin" valueType="num">
                                      <p:cBhvr>
                                        <p:cTn id="21" dur="1000" fill="hold"/>
                                        <p:tgtEl>
                                          <p:spTgt spid="67598"/>
                                        </p:tgtEl>
                                        <p:attrNameLst>
                                          <p:attrName>style.rotation</p:attrName>
                                        </p:attrNameLst>
                                      </p:cBhvr>
                                      <p:tavLst>
                                        <p:tav tm="0">
                                          <p:val>
                                            <p:fltVal val="90"/>
                                          </p:val>
                                        </p:tav>
                                        <p:tav tm="100000">
                                          <p:val>
                                            <p:fltVal val="0"/>
                                          </p:val>
                                        </p:tav>
                                      </p:tavLst>
                                    </p:anim>
                                    <p:animEffect transition="in" filter="fade">
                                      <p:cBhvr>
                                        <p:cTn id="22" dur="1000"/>
                                        <p:tgtEl>
                                          <p:spTgt spid="67598"/>
                                        </p:tgtEl>
                                      </p:cBhvr>
                                    </p:animEffect>
                                  </p:childTnLst>
                                </p:cTn>
                              </p:par>
                              <p:par>
                                <p:cTn id="23" presetID="3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childTnLst>
                          </p:cTn>
                        </p:par>
                        <p:par>
                          <p:cTn id="29" fill="hold" nodeType="afterGroup">
                            <p:stCondLst>
                              <p:cond delay="1000"/>
                            </p:stCondLst>
                            <p:childTnLst>
                              <p:par>
                                <p:cTn id="30" presetID="22" presetClass="entr" presetSubtype="1"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par>
                          <p:cTn id="33" fill="hold" nodeType="afterGroup">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67591"/>
                                        </p:tgtEl>
                                        <p:attrNameLst>
                                          <p:attrName>style.visibility</p:attrName>
                                        </p:attrNameLst>
                                      </p:cBhvr>
                                      <p:to>
                                        <p:strVal val="visible"/>
                                      </p:to>
                                    </p:set>
                                    <p:animEffect transition="in" filter="wipe(up)">
                                      <p:cBhvr>
                                        <p:cTn id="36" dur="500"/>
                                        <p:tgtEl>
                                          <p:spTgt spid="675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67595"/>
                                        </p:tgtEl>
                                        <p:attrNameLst>
                                          <p:attrName>style.visibility</p:attrName>
                                        </p:attrNameLst>
                                      </p:cBhvr>
                                      <p:to>
                                        <p:strVal val="visible"/>
                                      </p:to>
                                    </p:set>
                                    <p:animEffect transition="in" filter="wipe(up)">
                                      <p:cBhvr>
                                        <p:cTn id="41" dur="500"/>
                                        <p:tgtEl>
                                          <p:spTgt spid="67595"/>
                                        </p:tgtEl>
                                      </p:cBhvr>
                                    </p:animEffect>
                                  </p:childTnLst>
                                </p:cTn>
                              </p:par>
                              <p:par>
                                <p:cTn id="42" presetID="22" presetClass="entr" presetSubtype="1"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childTnLst>
                          </p:cTn>
                        </p:par>
                        <p:par>
                          <p:cTn id="45" fill="hold" nodeType="afterGroup">
                            <p:stCondLst>
                              <p:cond delay="500"/>
                            </p:stCondLst>
                            <p:childTnLst>
                              <p:par>
                                <p:cTn id="46" presetID="2" presetClass="entr" presetSubtype="4"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1" grpId="0"/>
      <p:bldP spid="67594" grpId="0"/>
      <p:bldP spid="67595" grpId="0"/>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en-US" sz="3200" b="1" dirty="0" smtClean="0"/>
              <a:t>OPUS Static vs. Rapid Static</a:t>
            </a:r>
          </a:p>
        </p:txBody>
      </p:sp>
      <p:graphicFrame>
        <p:nvGraphicFramePr>
          <p:cNvPr id="68669" name="Group 61"/>
          <p:cNvGraphicFramePr>
            <a:graphicFrameLocks noGrp="1"/>
          </p:cNvGraphicFramePr>
          <p:nvPr>
            <p:ph idx="1"/>
            <p:extLst/>
          </p:nvPr>
        </p:nvGraphicFramePr>
        <p:xfrm>
          <a:off x="685800" y="1676403"/>
          <a:ext cx="8066088" cy="4401822"/>
        </p:xfrm>
        <a:graphic>
          <a:graphicData uri="http://schemas.openxmlformats.org/drawingml/2006/table">
            <a:tbl>
              <a:tblPr/>
              <a:tblGrid>
                <a:gridCol w="2689225">
                  <a:extLst>
                    <a:ext uri="{9D8B030D-6E8A-4147-A177-3AD203B41FA5}">
                      <a16:colId xmlns:a16="http://schemas.microsoft.com/office/drawing/2014/main" val="20000"/>
                    </a:ext>
                  </a:extLst>
                </a:gridCol>
                <a:gridCol w="2687638">
                  <a:extLst>
                    <a:ext uri="{9D8B030D-6E8A-4147-A177-3AD203B41FA5}">
                      <a16:colId xmlns:a16="http://schemas.microsoft.com/office/drawing/2014/main" val="20001"/>
                    </a:ext>
                  </a:extLst>
                </a:gridCol>
                <a:gridCol w="2689225">
                  <a:extLst>
                    <a:ext uri="{9D8B030D-6E8A-4147-A177-3AD203B41FA5}">
                      <a16:colId xmlns:a16="http://schemas.microsoft.com/office/drawing/2014/main" val="20002"/>
                    </a:ext>
                  </a:extLst>
                </a:gridCol>
              </a:tblGrid>
              <a:tr h="5791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900" b="1"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chemeClr val="tx1"/>
                          </a:solidFill>
                          <a:effectLst/>
                          <a:latin typeface="Arial" charset="0"/>
                        </a:rPr>
                        <a:t>Static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chemeClr val="tx1"/>
                          </a:solidFill>
                          <a:effectLst/>
                          <a:latin typeface="Arial" charset="0"/>
                        </a:rPr>
                        <a:t>Rapid Static</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905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Input </a:t>
                      </a:r>
                      <a:r>
                        <a:rPr kumimoji="0" lang="en-US" sz="1200" b="0" i="0" u="none" strike="noStrike" cap="none" normalizeH="0" baseline="0" dirty="0" smtClean="0">
                          <a:ln>
                            <a:noFill/>
                          </a:ln>
                          <a:solidFill>
                            <a:schemeClr val="tx1"/>
                          </a:solidFill>
                          <a:effectLst/>
                          <a:latin typeface="Arial" charset="0"/>
                        </a:rPr>
                        <a:t>(dual-frequency GPS)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smtClean="0">
                          <a:ln>
                            <a:noFill/>
                          </a:ln>
                          <a:solidFill>
                            <a:srgbClr val="880000"/>
                          </a:solidFill>
                          <a:effectLst/>
                          <a:latin typeface="Arial" charset="0"/>
                        </a:rPr>
                        <a:t>2-48 hours</a:t>
                      </a:r>
                      <a:endParaRPr kumimoji="0" lang="en-US" sz="1900" b="0" i="0" u="none" strike="noStrike" cap="none" normalizeH="0" baseline="0" smtClean="0">
                        <a:ln>
                          <a:noFill/>
                        </a:ln>
                        <a:solidFill>
                          <a:srgbClr val="880000"/>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smtClean="0">
                          <a:ln>
                            <a:noFill/>
                          </a:ln>
                          <a:solidFill>
                            <a:srgbClr val="008000"/>
                          </a:solidFill>
                          <a:effectLst/>
                          <a:latin typeface="Arial" charset="0"/>
                        </a:rPr>
                        <a:t>15 minutes-2 hours</a:t>
                      </a:r>
                      <a:endParaRPr kumimoji="0" lang="en-US" sz="19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1"/>
                  </a:ext>
                </a:extLst>
              </a:tr>
              <a:tr h="660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Output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normal, extended, XML </a:t>
                      </a:r>
                      <a:r>
                        <a:rPr kumimoji="0" lang="en-US" sz="1900" b="1" i="0" u="none" strike="noStrike" cap="none" normalizeH="0" baseline="0" dirty="0" smtClean="0">
                          <a:ln>
                            <a:noFill/>
                          </a:ln>
                          <a:solidFill>
                            <a:srgbClr val="008000"/>
                          </a:solidFill>
                          <a:effectLst/>
                          <a:latin typeface="Arial" charset="0"/>
                        </a:rPr>
                        <a:t>sharing, projects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smtClean="0">
                          <a:ln>
                            <a:noFill/>
                          </a:ln>
                          <a:solidFill>
                            <a:schemeClr val="tx1"/>
                          </a:solidFill>
                          <a:effectLst/>
                          <a:latin typeface="Arial" charset="0"/>
                        </a:rPr>
                        <a:t>normal, extended, XML</a:t>
                      </a:r>
                      <a:br>
                        <a:rPr kumimoji="0" lang="en-US" sz="1900" b="0" i="0" u="none" strike="noStrike" cap="none" normalizeH="0" baseline="0" smtClean="0">
                          <a:ln>
                            <a:noFill/>
                          </a:ln>
                          <a:solidFill>
                            <a:schemeClr val="tx1"/>
                          </a:solidFill>
                          <a:effectLst/>
                          <a:latin typeface="Arial" charset="0"/>
                        </a:rPr>
                      </a:br>
                      <a:endParaRPr kumimoji="0" lang="en-US" sz="19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8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Accuracy </a:t>
                      </a:r>
                      <a:r>
                        <a:rPr kumimoji="0" lang="en-US" sz="1200" b="0" i="0" u="none" strike="noStrike" cap="none" normalizeH="0" baseline="0" dirty="0" smtClean="0">
                          <a:ln>
                            <a:noFill/>
                          </a:ln>
                          <a:solidFill>
                            <a:schemeClr val="tx1"/>
                          </a:solidFill>
                          <a:effectLst/>
                          <a:latin typeface="Arial" charset="0"/>
                        </a:rPr>
                        <a:t>(95%confidence)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smtClean="0">
                          <a:ln>
                            <a:noFill/>
                          </a:ln>
                          <a:solidFill>
                            <a:schemeClr val="tx1"/>
                          </a:solidFill>
                          <a:effectLst/>
                          <a:latin typeface="Arial" charset="0"/>
                        </a:rPr>
                        <a:t>1-2 cm horizontal</a:t>
                      </a:r>
                      <a:br>
                        <a:rPr kumimoji="0" lang="en-US" sz="1900" b="0" i="0" u="none" strike="noStrike" cap="none" normalizeH="0" baseline="0" smtClean="0">
                          <a:ln>
                            <a:noFill/>
                          </a:ln>
                          <a:solidFill>
                            <a:schemeClr val="tx1"/>
                          </a:solidFill>
                          <a:effectLst/>
                          <a:latin typeface="Arial" charset="0"/>
                        </a:rPr>
                      </a:br>
                      <a:r>
                        <a:rPr kumimoji="0" lang="en-US" sz="1900" b="1" i="0" u="none" strike="noStrike" cap="none" normalizeH="0" baseline="0" smtClean="0">
                          <a:ln>
                            <a:noFill/>
                          </a:ln>
                          <a:solidFill>
                            <a:srgbClr val="008000"/>
                          </a:solidFill>
                          <a:effectLst/>
                          <a:latin typeface="Arial" charset="0"/>
                        </a:rPr>
                        <a:t>3-6 cm</a:t>
                      </a:r>
                      <a:r>
                        <a:rPr kumimoji="0" lang="en-US" sz="1900" b="0" i="0" u="none" strike="noStrike" cap="none" normalizeH="0" baseline="0" smtClean="0">
                          <a:ln>
                            <a:noFill/>
                          </a:ln>
                          <a:solidFill>
                            <a:schemeClr val="tx1"/>
                          </a:solidFill>
                          <a:effectLst/>
                          <a:latin typeface="Arial" charset="0"/>
                        </a:rPr>
                        <a:t> ellipsoidal height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smtClean="0">
                          <a:ln>
                            <a:noFill/>
                          </a:ln>
                          <a:solidFill>
                            <a:schemeClr val="tx1"/>
                          </a:solidFill>
                          <a:effectLst/>
                          <a:latin typeface="Arial" charset="0"/>
                        </a:rPr>
                        <a:t>1-2 cm horizontal</a:t>
                      </a:r>
                      <a:br>
                        <a:rPr kumimoji="0" lang="en-US" sz="1900" b="0" i="0" u="none" strike="noStrike" cap="none" normalizeH="0" baseline="0" smtClean="0">
                          <a:ln>
                            <a:noFill/>
                          </a:ln>
                          <a:solidFill>
                            <a:schemeClr val="tx1"/>
                          </a:solidFill>
                          <a:effectLst/>
                          <a:latin typeface="Arial" charset="0"/>
                        </a:rPr>
                      </a:br>
                      <a:r>
                        <a:rPr kumimoji="0" lang="en-US" sz="1900" b="1" i="0" u="none" strike="noStrike" cap="none" normalizeH="0" baseline="0" smtClean="0">
                          <a:ln>
                            <a:noFill/>
                          </a:ln>
                          <a:solidFill>
                            <a:srgbClr val="880000"/>
                          </a:solidFill>
                          <a:effectLst/>
                          <a:latin typeface="Arial" charset="0"/>
                        </a:rPr>
                        <a:t>4-8 cm</a:t>
                      </a:r>
                      <a:r>
                        <a:rPr kumimoji="0" lang="en-US" sz="1900" b="0" i="0" u="none" strike="noStrike" cap="none" normalizeH="0" baseline="0" smtClean="0">
                          <a:ln>
                            <a:noFill/>
                          </a:ln>
                          <a:solidFill>
                            <a:schemeClr val="tx1"/>
                          </a:solidFill>
                          <a:effectLst/>
                          <a:latin typeface="Arial" charset="0"/>
                        </a:rPr>
                        <a:t> ellipsoidal height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3"/>
                  </a:ext>
                </a:extLst>
              </a:tr>
              <a:tr h="822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Network Geometry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3 CORS, preferably </a:t>
                      </a:r>
                      <a:br>
                        <a:rPr kumimoji="0" lang="en-US" sz="1900" b="0" i="0" u="none" strike="noStrike" cap="none" normalizeH="0" baseline="0" dirty="0" smtClean="0">
                          <a:ln>
                            <a:noFill/>
                          </a:ln>
                          <a:solidFill>
                            <a:schemeClr val="tx1"/>
                          </a:solidFill>
                          <a:effectLst/>
                          <a:latin typeface="Arial" charset="0"/>
                        </a:rPr>
                      </a:br>
                      <a:r>
                        <a:rPr kumimoji="0" lang="en-US" sz="1900" b="0" i="0" u="none" strike="noStrike" cap="none" normalizeH="0" baseline="0" dirty="0" smtClean="0">
                          <a:ln>
                            <a:noFill/>
                          </a:ln>
                          <a:solidFill>
                            <a:schemeClr val="tx1"/>
                          </a:solidFill>
                          <a:effectLst/>
                          <a:latin typeface="Arial" charset="0"/>
                        </a:rPr>
                        <a:t>within </a:t>
                      </a:r>
                      <a:r>
                        <a:rPr kumimoji="0" lang="en-US" sz="1900" b="1" i="0" u="none" strike="noStrike" cap="none" normalizeH="0" baseline="0" dirty="0" smtClean="0">
                          <a:ln>
                            <a:noFill/>
                          </a:ln>
                          <a:solidFill>
                            <a:srgbClr val="008000"/>
                          </a:solidFill>
                          <a:effectLst/>
                          <a:latin typeface="Arial" charset="0"/>
                        </a:rPr>
                        <a:t>1000 km</a:t>
                      </a:r>
                      <a:r>
                        <a:rPr kumimoji="0" lang="en-US" sz="1900" b="0" i="0" u="none" strike="noStrike" cap="none" normalizeH="0" baseline="0" dirty="0" smtClean="0">
                          <a:ln>
                            <a:noFill/>
                          </a:ln>
                          <a:solidFill>
                            <a:schemeClr val="tx1"/>
                          </a:solidFill>
                          <a:effectLst/>
                          <a:latin typeface="Arial" charset="0"/>
                        </a:rPr>
                        <a:t> of rover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3-9 CORS, </a:t>
                      </a:r>
                      <a:r>
                        <a:rPr kumimoji="0" lang="en-US" sz="1600" b="0" i="0" u="none" strike="noStrike" cap="none" normalizeH="0" baseline="0" dirty="0" smtClean="0">
                          <a:ln>
                            <a:noFill/>
                          </a:ln>
                          <a:solidFill>
                            <a:schemeClr val="tx1"/>
                          </a:solidFill>
                          <a:effectLst/>
                          <a:latin typeface="Arial" charset="0"/>
                        </a:rPr>
                        <a:t>surrounding &amp;</a:t>
                      </a:r>
                      <a:r>
                        <a:rPr kumimoji="0" lang="en-US" sz="1900" b="0" i="0" u="none" strike="noStrike" cap="none" normalizeH="0" baseline="0" dirty="0" smtClean="0">
                          <a:ln>
                            <a:noFill/>
                          </a:ln>
                          <a:solidFill>
                            <a:schemeClr val="tx1"/>
                          </a:solidFill>
                          <a:effectLst/>
                          <a:latin typeface="Arial" charset="0"/>
                        </a:rPr>
                        <a:t/>
                      </a:r>
                      <a:br>
                        <a:rPr kumimoji="0" lang="en-US" sz="1900" b="0" i="0" u="none" strike="noStrike" cap="none" normalizeH="0" baseline="0" dirty="0" smtClean="0">
                          <a:ln>
                            <a:noFill/>
                          </a:ln>
                          <a:solidFill>
                            <a:schemeClr val="tx1"/>
                          </a:solidFill>
                          <a:effectLst/>
                          <a:latin typeface="Arial" charset="0"/>
                        </a:rPr>
                      </a:br>
                      <a:r>
                        <a:rPr kumimoji="0" lang="en-US" sz="1900" b="0" i="0" u="none" strike="noStrike" cap="none" normalizeH="0" baseline="0" dirty="0" smtClean="0">
                          <a:ln>
                            <a:noFill/>
                          </a:ln>
                          <a:solidFill>
                            <a:schemeClr val="tx1"/>
                          </a:solidFill>
                          <a:effectLst/>
                          <a:latin typeface="Arial" charset="0"/>
                        </a:rPr>
                        <a:t>within </a:t>
                      </a:r>
                      <a:r>
                        <a:rPr kumimoji="0" lang="en-US" sz="1900" b="1" i="0" u="none" strike="noStrike" cap="none" normalizeH="0" baseline="0" dirty="0" smtClean="0">
                          <a:ln>
                            <a:noFill/>
                          </a:ln>
                          <a:solidFill>
                            <a:srgbClr val="880000"/>
                          </a:solidFill>
                          <a:effectLst/>
                          <a:latin typeface="Arial" charset="0"/>
                        </a:rPr>
                        <a:t>250 km</a:t>
                      </a:r>
                      <a:r>
                        <a:rPr kumimoji="0" lang="en-US" sz="1900" b="0" i="0" u="none" strike="noStrike" cap="none" normalizeH="0" baseline="0" dirty="0" smtClean="0">
                          <a:ln>
                            <a:noFill/>
                          </a:ln>
                          <a:solidFill>
                            <a:schemeClr val="tx1"/>
                          </a:solidFill>
                          <a:effectLst/>
                          <a:latin typeface="Arial" charset="0"/>
                        </a:rPr>
                        <a:t> of rover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13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Availability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smtClean="0">
                          <a:ln>
                            <a:noFill/>
                          </a:ln>
                          <a:solidFill>
                            <a:srgbClr val="008000"/>
                          </a:solidFill>
                          <a:effectLst/>
                          <a:latin typeface="Arial" charset="0"/>
                        </a:rPr>
                        <a:t>global</a:t>
                      </a:r>
                      <a:endParaRPr kumimoji="0" lang="en-US" sz="15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0" u="none" strike="noStrike" cap="none" normalizeH="0" baseline="0" dirty="0" smtClean="0">
                          <a:ln>
                            <a:noFill/>
                          </a:ln>
                          <a:solidFill>
                            <a:srgbClr val="880000"/>
                          </a:solidFill>
                          <a:effectLst/>
                          <a:latin typeface="Arial" charset="0"/>
                        </a:rPr>
                        <a:t>90% of CONUS</a:t>
                      </a:r>
                      <a:r>
                        <a:rPr kumimoji="0" lang="en-US" sz="1900" b="0" i="0" u="none" strike="noStrike" cap="none" normalizeH="0" baseline="0" dirty="0" smtClean="0">
                          <a:ln>
                            <a:noFill/>
                          </a:ln>
                          <a:solidFill>
                            <a:schemeClr val="tx1"/>
                          </a:solidFill>
                          <a:effectLst/>
                          <a:latin typeface="Arial" charset="0"/>
                        </a:rPr>
                        <a:t/>
                      </a:r>
                      <a:br>
                        <a:rPr kumimoji="0" lang="en-US" sz="1900" b="0" i="0" u="none" strike="noStrike" cap="none" normalizeH="0" baseline="0" dirty="0" smtClean="0">
                          <a:ln>
                            <a:noFill/>
                          </a:ln>
                          <a:solidFill>
                            <a:schemeClr val="tx1"/>
                          </a:solidFill>
                          <a:effectLst/>
                          <a:latin typeface="Arial" charset="0"/>
                        </a:rPr>
                      </a:br>
                      <a:r>
                        <a:rPr kumimoji="0" lang="en-US" sz="1500" b="0" i="0" u="none" strike="noStrike" cap="none" normalizeH="0" baseline="0" dirty="0" smtClean="0">
                          <a:ln>
                            <a:noFill/>
                          </a:ln>
                          <a:solidFill>
                            <a:schemeClr val="tx1"/>
                          </a:solidFill>
                          <a:effectLst/>
                          <a:latin typeface="Arial" charset="0"/>
                        </a:rPr>
                        <a:t>(subject to geometry, above)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416018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943100"/>
            <a:ext cx="9163050" cy="4305300"/>
          </a:xfrm>
          <a:prstGeom prst="rect">
            <a:avLst/>
          </a:prstGeom>
        </p:spPr>
      </p:pic>
      <p:sp>
        <p:nvSpPr>
          <p:cNvPr id="7" name="Rectangle 2"/>
          <p:cNvSpPr>
            <a:spLocks noGrp="1" noChangeArrowheads="1"/>
          </p:cNvSpPr>
          <p:nvPr>
            <p:ph type="title"/>
          </p:nvPr>
        </p:nvSpPr>
        <p:spPr>
          <a:xfrm>
            <a:off x="1495425" y="821871"/>
            <a:ext cx="6172200" cy="1143000"/>
          </a:xfrm>
        </p:spPr>
        <p:txBody>
          <a:bodyPr/>
          <a:lstStyle/>
          <a:p>
            <a:pPr algn="ctr" eaLnBrk="1" hangingPunct="1"/>
            <a:r>
              <a:rPr lang="en-US" altLang="en-US" sz="3200" b="1" dirty="0" smtClean="0"/>
              <a:t>OPUS AVAILIBILITY DELAYS</a:t>
            </a:r>
          </a:p>
        </p:txBody>
      </p:sp>
    </p:spTree>
    <p:extLst>
      <p:ext uri="{BB962C8B-B14F-4D97-AF65-F5344CB8AC3E}">
        <p14:creationId xmlns:p14="http://schemas.microsoft.com/office/powerpoint/2010/main" val="34833838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1094"/>
          <a:stretch/>
        </p:blipFill>
        <p:spPr>
          <a:xfrm>
            <a:off x="0" y="0"/>
            <a:ext cx="9177868"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91592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41240" r="1"/>
          <a:stretch/>
        </p:blipFill>
        <p:spPr>
          <a:xfrm>
            <a:off x="0" y="0"/>
            <a:ext cx="9144000" cy="6858000"/>
          </a:xfrm>
          <a:prstGeom prst="rect">
            <a:avLst/>
          </a:prstGeom>
        </p:spPr>
      </p:pic>
      <p:sp>
        <p:nvSpPr>
          <p:cNvPr id="7" name="Title 6"/>
          <p:cNvSpPr txBox="1">
            <a:spLocks/>
          </p:cNvSpPr>
          <p:nvPr/>
        </p:nvSpPr>
        <p:spPr>
          <a:xfrm>
            <a:off x="-72763" y="-401756"/>
            <a:ext cx="7290054"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400" b="0" i="0" u="none" strike="noStrike" kern="1200" cap="all" spc="100" normalizeH="0" baseline="0" noProof="0" dirty="0" smtClean="0">
                <a:ln>
                  <a:noFill/>
                </a:ln>
                <a:solidFill>
                  <a:sysClr val="windowText" lastClr="000000">
                    <a:lumMod val="95000"/>
                    <a:lumOff val="5000"/>
                  </a:sysClr>
                </a:solidFill>
                <a:effectLst/>
                <a:uLnTx/>
                <a:uFillTx/>
                <a:latin typeface="Tw Cen MT Condensed" panose="020B0606020104020203"/>
                <a:ea typeface="+mj-ea"/>
                <a:cs typeface="+mj-cs"/>
              </a:rPr>
              <a:t>Check your CORS!</a:t>
            </a:r>
            <a:endParaRPr kumimoji="0" lang="en-US" sz="4400" b="0" i="0" u="none" strike="noStrike" kern="1200" cap="all" spc="100" normalizeH="0" baseline="0" noProof="0" dirty="0">
              <a:ln>
                <a:noFill/>
              </a:ln>
              <a:solidFill>
                <a:sysClr val="windowText" lastClr="000000">
                  <a:lumMod val="95000"/>
                  <a:lumOff val="5000"/>
                </a:sysClr>
              </a:solidFill>
              <a:effectLst/>
              <a:uLnTx/>
              <a:uFillTx/>
              <a:latin typeface="Tw Cen MT Condensed" panose="020B0606020104020203"/>
              <a:ea typeface="+mj-ea"/>
              <a:cs typeface="+mj-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642">
            <a:off x="5963011" y="2160825"/>
            <a:ext cx="3269168" cy="46262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178778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rwallpaper.com/wallpapers/Ocean-Waves-at-N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96775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8096" y="294268"/>
            <a:ext cx="7897922" cy="1499616"/>
          </a:xfrm>
        </p:spPr>
        <p:txBody>
          <a:bodyPr/>
          <a:lstStyle/>
          <a:p>
            <a:r>
              <a:rPr lang="en-US" dirty="0" smtClean="0">
                <a:solidFill>
                  <a:schemeClr val="tx2">
                    <a:lumMod val="20000"/>
                    <a:lumOff val="80000"/>
                  </a:schemeClr>
                </a:solidFill>
              </a:rPr>
              <a:t>SOME GENERAL ‘MSL’ ADVICE FOR ALASKA</a:t>
            </a:r>
            <a:endParaRPr lang="en-US" dirty="0">
              <a:solidFill>
                <a:schemeClr val="tx2">
                  <a:lumMod val="20000"/>
                  <a:lumOff val="80000"/>
                </a:schemeClr>
              </a:solidFill>
            </a:endParaRPr>
          </a:p>
        </p:txBody>
      </p:sp>
      <p:sp>
        <p:nvSpPr>
          <p:cNvPr id="3" name="Content Placeholder 2"/>
          <p:cNvSpPr>
            <a:spLocks noGrp="1"/>
          </p:cNvSpPr>
          <p:nvPr>
            <p:ph idx="1"/>
          </p:nvPr>
        </p:nvSpPr>
        <p:spPr>
          <a:xfrm>
            <a:off x="1688537" y="2085134"/>
            <a:ext cx="7290055" cy="3199247"/>
          </a:xfrm>
          <a:solidFill>
            <a:srgbClr val="CFE0EA">
              <a:alpha val="80000"/>
            </a:srgbClr>
          </a:solidFill>
        </p:spPr>
        <p:txBody>
          <a:bodyPr/>
          <a:lstStyle/>
          <a:p>
            <a:pPr lvl="1">
              <a:buFont typeface="Arial" pitchFamily="34" charset="0"/>
              <a:buChar char="•"/>
            </a:pPr>
            <a:r>
              <a:rPr lang="en-US" b="1" dirty="0"/>
              <a:t>Any time you encounter an elevation or height (3 feet </a:t>
            </a:r>
            <a:r>
              <a:rPr lang="en-US" b="1" dirty="0" smtClean="0"/>
              <a:t>for example</a:t>
            </a:r>
            <a:r>
              <a:rPr lang="en-US" b="1" dirty="0"/>
              <a:t>) be sure to ask </a:t>
            </a:r>
            <a:r>
              <a:rPr lang="en-US" b="1" i="1" dirty="0"/>
              <a:t>“3 feet above WHAT?”</a:t>
            </a:r>
          </a:p>
          <a:p>
            <a:pPr lvl="1"/>
            <a:endParaRPr lang="en-US" b="1" i="1" dirty="0"/>
          </a:p>
          <a:p>
            <a:pPr lvl="1"/>
            <a:r>
              <a:rPr lang="en-US" b="1" dirty="0"/>
              <a:t>If the answer is height above ‘Mean Sea Level’, is it:</a:t>
            </a:r>
          </a:p>
          <a:p>
            <a:pPr marL="1257300" lvl="2" indent="-342900">
              <a:buFont typeface="+mj-lt"/>
              <a:buAutoNum type="arabicPeriod"/>
            </a:pPr>
            <a:r>
              <a:rPr lang="en-US" sz="1600" b="1" dirty="0"/>
              <a:t>The National Standard Sea Level (NAVD88</a:t>
            </a:r>
            <a:r>
              <a:rPr lang="en-US" sz="1600" b="1" dirty="0" smtClean="0"/>
              <a:t>)</a:t>
            </a:r>
          </a:p>
          <a:p>
            <a:pPr marL="1257300" lvl="2" indent="-342900">
              <a:buFont typeface="+mj-lt"/>
              <a:buAutoNum type="arabicPeriod"/>
            </a:pPr>
            <a:r>
              <a:rPr lang="en-US" sz="1600" b="1" dirty="0" smtClean="0"/>
              <a:t>An older national vertical datum based on sea level (NGVD29)</a:t>
            </a:r>
            <a:endParaRPr lang="en-US" sz="1600" b="1" dirty="0"/>
          </a:p>
          <a:p>
            <a:pPr marL="1257300" lvl="2" indent="-342900">
              <a:buFont typeface="+mj-lt"/>
              <a:buAutoNum type="arabicPeriod"/>
            </a:pPr>
            <a:r>
              <a:rPr lang="en-US" sz="1600" b="1" dirty="0"/>
              <a:t>Local Mean Sea Level (based on tide gauge)</a:t>
            </a:r>
          </a:p>
          <a:p>
            <a:pPr marL="1257300" lvl="2" indent="-342900">
              <a:buFont typeface="+mj-lt"/>
              <a:buAutoNum type="arabicPeriod"/>
            </a:pPr>
            <a:r>
              <a:rPr lang="en-US" sz="1600" b="1" dirty="0"/>
              <a:t>Local Mean Sea Level (based on something else)</a:t>
            </a:r>
          </a:p>
          <a:p>
            <a:pPr marL="1257300" lvl="2" indent="-342900">
              <a:buFont typeface="+mj-lt"/>
              <a:buAutoNum type="arabicPeriod"/>
            </a:pPr>
            <a:endParaRPr lang="en-US" sz="1600" b="1" dirty="0"/>
          </a:p>
          <a:p>
            <a:pPr marL="1586484" lvl="4" indent="-342900">
              <a:buFont typeface="Wingdings"/>
              <a:buChar char="à"/>
            </a:pPr>
            <a:r>
              <a:rPr lang="en-US" sz="1600" b="1" dirty="0">
                <a:sym typeface="Wingdings" pitchFamily="2" charset="2"/>
              </a:rPr>
              <a:t>If it is Local Mean Sea Level, </a:t>
            </a:r>
            <a:r>
              <a:rPr lang="en-US" sz="1600" b="1" u="sng" dirty="0">
                <a:sym typeface="Wingdings" pitchFamily="2" charset="2"/>
              </a:rPr>
              <a:t>when</a:t>
            </a:r>
            <a:r>
              <a:rPr lang="en-US" sz="1600" b="1" dirty="0">
                <a:sym typeface="Wingdings" pitchFamily="2" charset="2"/>
              </a:rPr>
              <a:t> was it </a:t>
            </a:r>
            <a:r>
              <a:rPr lang="en-US" sz="1600" b="1" dirty="0" smtClean="0">
                <a:sym typeface="Wingdings" pitchFamily="2" charset="2"/>
              </a:rPr>
              <a:t>calculated and by whom?</a:t>
            </a:r>
            <a:endParaRPr lang="en-US" sz="1600" b="1" dirty="0">
              <a:sym typeface="Wingdings" pitchFamily="2" charset="2"/>
            </a:endParaRPr>
          </a:p>
          <a:p>
            <a:endParaRPr lang="en-US" dirty="0"/>
          </a:p>
        </p:txBody>
      </p:sp>
    </p:spTree>
    <p:extLst>
      <p:ext uri="{BB962C8B-B14F-4D97-AF65-F5344CB8AC3E}">
        <p14:creationId xmlns:p14="http://schemas.microsoft.com/office/powerpoint/2010/main" val="39206721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8" name="Picture 14"/>
          <p:cNvPicPr>
            <a:picLocks noChangeAspect="1" noChangeArrowheads="1"/>
          </p:cNvPicPr>
          <p:nvPr/>
        </p:nvPicPr>
        <p:blipFill rotWithShape="1">
          <a:blip r:embed="rId3"/>
          <a:srcRect b="1646"/>
          <a:stretch/>
        </p:blipFill>
        <p:spPr bwMode="auto">
          <a:xfrm>
            <a:off x="192088" y="1703388"/>
            <a:ext cx="4518025" cy="4856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5" name="Title 1"/>
          <p:cNvSpPr>
            <a:spLocks noGrp="1"/>
          </p:cNvSpPr>
          <p:nvPr>
            <p:ph type="title"/>
          </p:nvPr>
        </p:nvSpPr>
        <p:spPr>
          <a:xfrm>
            <a:off x="457200" y="395288"/>
            <a:ext cx="8229600" cy="685800"/>
          </a:xfrm>
        </p:spPr>
        <p:txBody>
          <a:bodyPr/>
          <a:lstStyle/>
          <a:p>
            <a:pPr eaLnBrk="1" hangingPunct="1"/>
            <a:r>
              <a:rPr lang="en-US" altLang="en-US" sz="3200" b="1" smtClean="0">
                <a:latin typeface="Arial Black" pitchFamily="34" charset="0"/>
                <a:cs typeface="Arial" pitchFamily="34" charset="0"/>
              </a:rPr>
              <a:t>Educational Videos</a:t>
            </a:r>
          </a:p>
        </p:txBody>
      </p:sp>
      <p:sp>
        <p:nvSpPr>
          <p:cNvPr id="28676" name="Rectangle 3"/>
          <p:cNvSpPr>
            <a:spLocks noChangeArrowheads="1"/>
          </p:cNvSpPr>
          <p:nvPr/>
        </p:nvSpPr>
        <p:spPr bwMode="auto">
          <a:xfrm>
            <a:off x="192088" y="1296988"/>
            <a:ext cx="5337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200">
                <a:solidFill>
                  <a:srgbClr val="000000"/>
                </a:solidFill>
                <a:latin typeface="Arial" pitchFamily="34" charset="0"/>
                <a:hlinkClick r:id="rId4"/>
              </a:rPr>
              <a:t>http://www.ngs.noaa.gov/corbin/class_description/NGS_Video_Library.shtml</a:t>
            </a:r>
            <a:r>
              <a:rPr lang="en-US" altLang="en-US" sz="1200">
                <a:solidFill>
                  <a:srgbClr val="000000"/>
                </a:solidFill>
                <a:latin typeface="Arial" pitchFamily="34" charset="0"/>
              </a:rPr>
              <a:t> </a:t>
            </a:r>
          </a:p>
        </p:txBody>
      </p:sp>
      <p:sp>
        <p:nvSpPr>
          <p:cNvPr id="28677" name="Rectangle 1"/>
          <p:cNvSpPr>
            <a:spLocks noChangeArrowheads="1"/>
          </p:cNvSpPr>
          <p:nvPr/>
        </p:nvSpPr>
        <p:spPr bwMode="auto">
          <a:xfrm>
            <a:off x="5168900" y="1719263"/>
            <a:ext cx="37750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lnSpc>
                <a:spcPct val="150000"/>
              </a:lnSpc>
              <a:spcBef>
                <a:spcPct val="0"/>
              </a:spcBef>
              <a:buFontTx/>
              <a:buNone/>
            </a:pPr>
            <a:r>
              <a:rPr lang="en-US" altLang="en-US" sz="1600">
                <a:latin typeface="Arial" pitchFamily="34" charset="0"/>
              </a:rPr>
              <a:t>NGS has partnered with </a:t>
            </a:r>
            <a:r>
              <a:rPr lang="en-US" altLang="en-US" sz="1600">
                <a:latin typeface="Arial Black" pitchFamily="34" charset="0"/>
              </a:rPr>
              <a:t>The COMET Program </a:t>
            </a:r>
            <a:r>
              <a:rPr lang="en-US" altLang="en-US" sz="1600">
                <a:latin typeface="Arial" pitchFamily="34" charset="0"/>
              </a:rPr>
              <a:t>to develop </a:t>
            </a:r>
            <a:r>
              <a:rPr lang="en-US" altLang="en-US" sz="1600">
                <a:latin typeface="Arial Black" pitchFamily="34" charset="0"/>
              </a:rPr>
              <a:t>educational videos.</a:t>
            </a:r>
            <a:endParaRPr lang="en-US" altLang="en-US" sz="800">
              <a:latin typeface="Arial" pitchFamily="34" charset="0"/>
            </a:endParaRPr>
          </a:p>
          <a:p>
            <a:pPr eaLnBrk="1" hangingPunct="1">
              <a:lnSpc>
                <a:spcPct val="150000"/>
              </a:lnSpc>
              <a:spcBef>
                <a:spcPct val="0"/>
              </a:spcBef>
              <a:buFontTx/>
              <a:buNone/>
            </a:pPr>
            <a:endParaRPr lang="en-US" altLang="en-US" sz="1600">
              <a:latin typeface="Arial" pitchFamily="34" charset="0"/>
            </a:endParaRPr>
          </a:p>
          <a:p>
            <a:pPr eaLnBrk="1" hangingPunct="1">
              <a:lnSpc>
                <a:spcPct val="150000"/>
              </a:lnSpc>
              <a:spcBef>
                <a:spcPct val="0"/>
              </a:spcBef>
              <a:buFontTx/>
              <a:buNone/>
            </a:pPr>
            <a:endParaRPr lang="en-US" altLang="en-US" sz="1600">
              <a:latin typeface="Arial" pitchFamily="34" charset="0"/>
            </a:endParaRPr>
          </a:p>
        </p:txBody>
      </p:sp>
      <p:grpSp>
        <p:nvGrpSpPr>
          <p:cNvPr id="28678" name="Group 4"/>
          <p:cNvGrpSpPr>
            <a:grpSpLocks/>
          </p:cNvGrpSpPr>
          <p:nvPr/>
        </p:nvGrpSpPr>
        <p:grpSpPr bwMode="auto">
          <a:xfrm>
            <a:off x="5095875" y="3101975"/>
            <a:ext cx="3921125" cy="2673350"/>
            <a:chOff x="228600" y="2223135"/>
            <a:chExt cx="3920452" cy="2672106"/>
          </a:xfrm>
        </p:grpSpPr>
        <p:pic>
          <p:nvPicPr>
            <p:cNvPr id="2" name="Picture 7"/>
            <p:cNvPicPr>
              <a:picLocks noChangeAspect="1" noChangeArrowheads="1"/>
            </p:cNvPicPr>
            <p:nvPr/>
          </p:nvPicPr>
          <p:blipFill rotWithShape="1">
            <a:blip r:embed="rId5"/>
            <a:srcRect b="36473"/>
            <a:stretch/>
          </p:blipFill>
          <p:spPr bwMode="auto">
            <a:xfrm>
              <a:off x="228600" y="2223135"/>
              <a:ext cx="3920452" cy="26721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2223135"/>
              <a:ext cx="567652" cy="237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8679" name="Rectangle 3"/>
          <p:cNvSpPr>
            <a:spLocks noChangeArrowheads="1"/>
          </p:cNvSpPr>
          <p:nvPr/>
        </p:nvSpPr>
        <p:spPr bwMode="auto">
          <a:xfrm>
            <a:off x="5032375" y="6048375"/>
            <a:ext cx="39211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100">
                <a:latin typeface="Arial" pitchFamily="34" charset="0"/>
              </a:rPr>
              <a:t>View videos on COMET YouTube channel: </a:t>
            </a:r>
            <a:r>
              <a:rPr lang="en-US" altLang="en-US" sz="1100">
                <a:latin typeface="Arial" pitchFamily="34" charset="0"/>
                <a:hlinkClick r:id="rId7"/>
              </a:rPr>
              <a:t>https://www.youtube.com/playlist?list=PLsyDl_aqUTdGmAeHGgFucHkTfWDOwElOB</a:t>
            </a:r>
            <a:r>
              <a:rPr lang="en-US" altLang="en-US" sz="1100">
                <a:latin typeface="Arial" pitchFamily="34" charset="0"/>
              </a:rPr>
              <a:t> </a:t>
            </a:r>
          </a:p>
        </p:txBody>
      </p:sp>
      <p:sp>
        <p:nvSpPr>
          <p:cNvPr id="15" name="Rectangle 14"/>
          <p:cNvSpPr/>
          <p:nvPr/>
        </p:nvSpPr>
        <p:spPr>
          <a:xfrm>
            <a:off x="2503488" y="2879725"/>
            <a:ext cx="989012"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8681" name="AutoShape 12" descr="Image result for video"/>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endParaRPr lang="en-US" altLang="en-US" sz="1800"/>
          </a:p>
        </p:txBody>
      </p:sp>
      <p:pic>
        <p:nvPicPr>
          <p:cNvPr id="28682" name="Picture 14" descr="https://blog.majestic.com/wp-content/uploads/2010/10/Video-Icon-crop.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2638" y="665163"/>
            <a:ext cx="1316037"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3705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5" name="Picture 11"/>
          <p:cNvPicPr>
            <a:picLocks noChangeAspect="1" noChangeArrowheads="1"/>
          </p:cNvPicPr>
          <p:nvPr/>
        </p:nvPicPr>
        <p:blipFill>
          <a:blip r:embed="rId3"/>
          <a:srcRect/>
          <a:stretch>
            <a:fillRect/>
          </a:stretch>
        </p:blipFill>
        <p:spPr bwMode="auto">
          <a:xfrm>
            <a:off x="246063" y="1535113"/>
            <a:ext cx="3932237" cy="5122862"/>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0723" name="Title 1"/>
          <p:cNvSpPr>
            <a:spLocks noGrp="1"/>
          </p:cNvSpPr>
          <p:nvPr>
            <p:ph type="title"/>
          </p:nvPr>
        </p:nvSpPr>
        <p:spPr>
          <a:xfrm>
            <a:off x="457200" y="690563"/>
            <a:ext cx="8229600" cy="685800"/>
          </a:xfrm>
        </p:spPr>
        <p:txBody>
          <a:bodyPr/>
          <a:lstStyle/>
          <a:p>
            <a:pPr eaLnBrk="1" hangingPunct="1"/>
            <a:r>
              <a:rPr lang="en-US" altLang="en-US" sz="3200" b="1" smtClean="0">
                <a:solidFill>
                  <a:srgbClr val="C00000"/>
                </a:solidFill>
                <a:latin typeface="Arial Black" pitchFamily="34" charset="0"/>
                <a:cs typeface="Arial" pitchFamily="34" charset="0"/>
              </a:rPr>
              <a:t>NGS Monthly Webinar Series</a:t>
            </a:r>
          </a:p>
        </p:txBody>
      </p:sp>
      <p:sp>
        <p:nvSpPr>
          <p:cNvPr id="3" name="Rectangle 2"/>
          <p:cNvSpPr/>
          <p:nvPr/>
        </p:nvSpPr>
        <p:spPr>
          <a:xfrm>
            <a:off x="2211388" y="3581400"/>
            <a:ext cx="989012"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0725" name="Rectangle 3"/>
          <p:cNvSpPr>
            <a:spLocks noChangeArrowheads="1"/>
          </p:cNvSpPr>
          <p:nvPr/>
        </p:nvSpPr>
        <p:spPr bwMode="auto">
          <a:xfrm>
            <a:off x="4724400" y="1395413"/>
            <a:ext cx="42433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200">
                <a:solidFill>
                  <a:srgbClr val="000000"/>
                </a:solidFill>
                <a:latin typeface="Arial" pitchFamily="34" charset="0"/>
                <a:hlinkClick r:id="rId4"/>
              </a:rPr>
              <a:t>http://www.ngs.noaa.gov/web/science_edu/webinar_series/</a:t>
            </a:r>
            <a:r>
              <a:rPr lang="en-US" altLang="en-US" sz="1200">
                <a:solidFill>
                  <a:srgbClr val="000000"/>
                </a:solidFill>
                <a:latin typeface="Arial" pitchFamily="34" charset="0"/>
              </a:rPr>
              <a:t> </a:t>
            </a:r>
          </a:p>
        </p:txBody>
      </p:sp>
      <p:sp>
        <p:nvSpPr>
          <p:cNvPr id="2" name="Rectangle 1"/>
          <p:cNvSpPr/>
          <p:nvPr/>
        </p:nvSpPr>
        <p:spPr>
          <a:xfrm>
            <a:off x="4419600" y="1905000"/>
            <a:ext cx="4648200" cy="4524375"/>
          </a:xfrm>
          <a:prstGeom prst="rect">
            <a:avLst/>
          </a:prstGeom>
        </p:spPr>
        <p:txBody>
          <a:bodyPr>
            <a:spAutoFit/>
          </a:bodyPr>
          <a:lstStyle/>
          <a:p>
            <a:pPr>
              <a:lnSpc>
                <a:spcPct val="150000"/>
              </a:lnSpc>
              <a:defRPr/>
            </a:pPr>
            <a:r>
              <a:rPr lang="en-US" sz="1600" dirty="0">
                <a:latin typeface="Arial Black" panose="020B0A04020102020204" pitchFamily="34" charset="0"/>
                <a:ea typeface="ＭＳ Ｐゴシック" charset="0"/>
                <a:cs typeface="ＭＳ Ｐゴシック" charset="0"/>
              </a:rPr>
              <a:t>Presentations related to NGS programs, projects, products and services.</a:t>
            </a:r>
          </a:p>
          <a:p>
            <a:pPr>
              <a:lnSpc>
                <a:spcPct val="150000"/>
              </a:lnSpc>
              <a:defRPr/>
            </a:pPr>
            <a:endParaRPr lang="en-US" sz="1600" dirty="0">
              <a:latin typeface="Arial Black" panose="020B0A04020102020204" pitchFamily="34" charset="0"/>
              <a:ea typeface="ＭＳ Ｐゴシック" charset="0"/>
              <a:cs typeface="ＭＳ Ｐゴシック" charset="0"/>
            </a:endParaRPr>
          </a:p>
          <a:p>
            <a:pPr>
              <a:lnSpc>
                <a:spcPct val="150000"/>
              </a:lnSpc>
              <a:defRPr/>
            </a:pPr>
            <a:r>
              <a:rPr lang="en-US" sz="1600" dirty="0">
                <a:solidFill>
                  <a:srgbClr val="C00000"/>
                </a:solidFill>
                <a:latin typeface="Arial Black" panose="020B0A04020102020204" pitchFamily="34" charset="0"/>
                <a:ea typeface="ＭＳ Ｐゴシック" charset="0"/>
                <a:cs typeface="ＭＳ Ｐゴシック" charset="0"/>
              </a:rPr>
              <a:t>Second Thursday </a:t>
            </a:r>
            <a:r>
              <a:rPr lang="en-US" sz="1600" dirty="0">
                <a:latin typeface="Arial Black" panose="020B0A04020102020204" pitchFamily="34" charset="0"/>
                <a:ea typeface="ＭＳ Ｐゴシック" charset="0"/>
                <a:cs typeface="ＭＳ Ｐゴシック" charset="0"/>
              </a:rPr>
              <a:t>of every month, </a:t>
            </a:r>
          </a:p>
          <a:p>
            <a:pPr>
              <a:lnSpc>
                <a:spcPct val="150000"/>
              </a:lnSpc>
              <a:defRPr/>
            </a:pPr>
            <a:r>
              <a:rPr lang="en-US" sz="1600" dirty="0">
                <a:solidFill>
                  <a:srgbClr val="C00000"/>
                </a:solidFill>
                <a:latin typeface="Arial Black" panose="020B0A04020102020204" pitchFamily="34" charset="0"/>
                <a:ea typeface="ＭＳ Ｐゴシック" charset="0"/>
                <a:cs typeface="ＭＳ Ｐゴシック" charset="0"/>
              </a:rPr>
              <a:t>2:00-3:00 p.m.</a:t>
            </a:r>
            <a:r>
              <a:rPr lang="en-US" sz="1600" dirty="0">
                <a:latin typeface="Arial Black" panose="020B0A04020102020204" pitchFamily="34" charset="0"/>
                <a:ea typeface="ＭＳ Ｐゴシック" charset="0"/>
                <a:cs typeface="ＭＳ Ｐゴシック" charset="0"/>
              </a:rPr>
              <a:t> East Coast time.</a:t>
            </a:r>
          </a:p>
          <a:p>
            <a:pPr>
              <a:lnSpc>
                <a:spcPct val="150000"/>
              </a:lnSpc>
              <a:defRPr/>
            </a:pPr>
            <a:endParaRPr lang="en-US" sz="1600" dirty="0">
              <a:latin typeface="Arial Black" panose="020B0A04020102020204" pitchFamily="34" charset="0"/>
              <a:ea typeface="ＭＳ Ｐゴシック" charset="0"/>
              <a:cs typeface="ＭＳ Ｐゴシック" charset="0"/>
            </a:endParaRPr>
          </a:p>
          <a:p>
            <a:pPr>
              <a:lnSpc>
                <a:spcPct val="150000"/>
              </a:lnSpc>
              <a:defRPr/>
            </a:pPr>
            <a:r>
              <a:rPr lang="en-US" sz="1600" dirty="0">
                <a:latin typeface="Arial Black" panose="020B0A04020102020204" pitchFamily="34" charset="0"/>
                <a:ea typeface="ＭＳ Ｐゴシック" charset="0"/>
                <a:cs typeface="ＭＳ Ｐゴシック" charset="0"/>
              </a:rPr>
              <a:t>Webinar series Web-pages:</a:t>
            </a:r>
          </a:p>
          <a:p>
            <a:pPr marL="285750" indent="-285750">
              <a:lnSpc>
                <a:spcPct val="150000"/>
              </a:lnSpc>
              <a:buFont typeface="Wingdings" panose="05000000000000000000" pitchFamily="2" charset="2"/>
              <a:buChar char="§"/>
              <a:defRPr/>
            </a:pPr>
            <a:r>
              <a:rPr lang="en-US" sz="1600" dirty="0">
                <a:latin typeface="Arial Black" panose="020B0A04020102020204" pitchFamily="34" charset="0"/>
                <a:ea typeface="ＭＳ Ｐゴシック" charset="0"/>
                <a:cs typeface="ＭＳ Ｐゴシック" charset="0"/>
              </a:rPr>
              <a:t>view previously recorded webinars,</a:t>
            </a:r>
          </a:p>
          <a:p>
            <a:pPr marL="285750" indent="-285750">
              <a:lnSpc>
                <a:spcPct val="150000"/>
              </a:lnSpc>
              <a:buFont typeface="Wingdings" panose="05000000000000000000" pitchFamily="2" charset="2"/>
              <a:buChar char="§"/>
              <a:defRPr/>
            </a:pPr>
            <a:r>
              <a:rPr lang="en-US" sz="1600" dirty="0">
                <a:latin typeface="Arial Black" panose="020B0A04020102020204" pitchFamily="34" charset="0"/>
                <a:ea typeface="ＭＳ Ｐゴシック" charset="0"/>
                <a:cs typeface="ＭＳ Ｐゴシック" charset="0"/>
              </a:rPr>
              <a:t>register for upcoming webinars, and</a:t>
            </a:r>
          </a:p>
          <a:p>
            <a:pPr marL="285750" indent="-285750">
              <a:lnSpc>
                <a:spcPct val="150000"/>
              </a:lnSpc>
              <a:buFont typeface="Wingdings" panose="05000000000000000000" pitchFamily="2" charset="2"/>
              <a:buChar char="§"/>
              <a:defRPr/>
            </a:pPr>
            <a:r>
              <a:rPr lang="en-US" sz="1600" dirty="0">
                <a:latin typeface="Arial Black" panose="020B0A04020102020204" pitchFamily="34" charset="0"/>
                <a:ea typeface="ＭＳ Ｐゴシック" charset="0"/>
                <a:cs typeface="ＭＳ Ｐゴシック" charset="0"/>
              </a:rPr>
              <a:t>subscribe for monthly notifications.</a:t>
            </a:r>
          </a:p>
          <a:p>
            <a:pPr marL="285750" indent="-285750">
              <a:lnSpc>
                <a:spcPct val="150000"/>
              </a:lnSpc>
              <a:buFont typeface="Wingdings" panose="05000000000000000000" pitchFamily="2" charset="2"/>
              <a:buChar char="§"/>
              <a:defRPr/>
            </a:pPr>
            <a:endParaRPr lang="en-US" sz="1600" dirty="0">
              <a:latin typeface="Arial Black" panose="020B0A04020102020204" pitchFamily="34" charset="0"/>
              <a:ea typeface="ＭＳ Ｐゴシック" charset="0"/>
              <a:cs typeface="ＭＳ Ｐゴシック" charset="0"/>
            </a:endParaRPr>
          </a:p>
          <a:p>
            <a:pPr>
              <a:lnSpc>
                <a:spcPct val="150000"/>
              </a:lnSpc>
              <a:defRPr/>
            </a:pPr>
            <a:r>
              <a:rPr lang="en-US" sz="1600" dirty="0">
                <a:solidFill>
                  <a:srgbClr val="C00000"/>
                </a:solidFill>
                <a:latin typeface="Arial Black" panose="020B0A04020102020204" pitchFamily="34" charset="0"/>
                <a:ea typeface="ＭＳ Ｐゴシック" charset="0"/>
                <a:cs typeface="ＭＳ Ｐゴシック" charset="0"/>
              </a:rPr>
              <a:t>Contact</a:t>
            </a:r>
            <a:r>
              <a:rPr lang="en-US" sz="1600" dirty="0">
                <a:latin typeface="Arial Black" panose="020B0A04020102020204" pitchFamily="34" charset="0"/>
                <a:ea typeface="ＭＳ Ｐゴシック" charset="0"/>
                <a:cs typeface="ＭＳ Ｐゴシック" charset="0"/>
              </a:rPr>
              <a:t>: </a:t>
            </a:r>
            <a:r>
              <a:rPr lang="en-US" sz="1600" dirty="0">
                <a:latin typeface="Arial Black" panose="020B0A04020102020204" pitchFamily="34" charset="0"/>
                <a:ea typeface="ＭＳ Ｐゴシック" charset="0"/>
                <a:cs typeface="ＭＳ Ｐゴシック" charset="0"/>
                <a:hlinkClick r:id="rId5"/>
              </a:rPr>
              <a:t>NGS.Webinar@noaa.gov</a:t>
            </a:r>
            <a:r>
              <a:rPr lang="en-US" sz="1600" dirty="0">
                <a:latin typeface="Arial Black" panose="020B0A04020102020204" pitchFamily="34" charset="0"/>
                <a:ea typeface="ＭＳ Ｐゴシック" charset="0"/>
                <a:cs typeface="ＭＳ Ｐゴシック" charset="0"/>
              </a:rPr>
              <a:t> </a:t>
            </a:r>
          </a:p>
        </p:txBody>
      </p:sp>
    </p:spTree>
    <p:extLst>
      <p:ext uri="{BB962C8B-B14F-4D97-AF65-F5344CB8AC3E}">
        <p14:creationId xmlns:p14="http://schemas.microsoft.com/office/powerpoint/2010/main" val="23051288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6"/>
          <p:cNvPicPr>
            <a:picLocks noChangeAspect="1"/>
          </p:cNvPicPr>
          <p:nvPr/>
        </p:nvPicPr>
        <p:blipFill>
          <a:blip r:embed="rId2">
            <a:extLst>
              <a:ext uri="{28A0092B-C50C-407E-A947-70E740481C1C}">
                <a14:useLocalDpi xmlns:a14="http://schemas.microsoft.com/office/drawing/2010/main" val="0"/>
              </a:ext>
            </a:extLst>
          </a:blip>
          <a:srcRect t="3751"/>
          <a:stretch>
            <a:fillRect/>
          </a:stretch>
        </p:blipFill>
        <p:spPr bwMode="auto">
          <a:xfrm>
            <a:off x="0" y="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a:spLocks noChangeArrowheads="1"/>
          </p:cNvSpPr>
          <p:nvPr/>
        </p:nvSpPr>
        <p:spPr bwMode="auto">
          <a:xfrm>
            <a:off x="298449" y="886153"/>
            <a:ext cx="3802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62A39F">
                    <a:lumMod val="50000"/>
                  </a:srgbClr>
                </a:solidFill>
                <a:effectLst/>
                <a:uLnTx/>
                <a:uFillTx/>
                <a:latin typeface="Tw Cen MT" panose="020B0602020104020603" pitchFamily="34" charset="0"/>
                <a:ea typeface="+mn-ea"/>
                <a:cs typeface="Arial" charset="0"/>
              </a:rPr>
              <a:t> </a:t>
            </a:r>
            <a:r>
              <a:rPr kumimoji="0" lang="en-US" altLang="en-US" sz="2800" b="1" i="0" u="none" strike="noStrike" kern="1200" cap="none" spc="0" normalizeH="0" baseline="0" noProof="0" dirty="0">
                <a:ln>
                  <a:noFill/>
                </a:ln>
                <a:solidFill>
                  <a:srgbClr val="62A39F">
                    <a:lumMod val="50000"/>
                  </a:srgbClr>
                </a:solidFill>
                <a:effectLst/>
                <a:uLnTx/>
                <a:uFillTx/>
                <a:latin typeface="Tw Cen MT" panose="020B0602020104020603" pitchFamily="34" charset="0"/>
                <a:ea typeface="+mn-ea"/>
                <a:cs typeface="Arial" charset="0"/>
              </a:rPr>
              <a:t> </a:t>
            </a:r>
          </a:p>
        </p:txBody>
      </p:sp>
      <p:sp>
        <p:nvSpPr>
          <p:cNvPr id="9" name="Title 2"/>
          <p:cNvSpPr txBox="1">
            <a:spLocks/>
          </p:cNvSpPr>
          <p:nvPr/>
        </p:nvSpPr>
        <p:spPr>
          <a:xfrm>
            <a:off x="4800600" y="6076950"/>
            <a:ext cx="4194175" cy="749300"/>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Verdana" pitchFamily="34" charset="0"/>
              </a:defRPr>
            </a:lvl2pPr>
            <a:lvl3pPr algn="l" rtl="0" eaLnBrk="0" fontAlgn="base" hangingPunct="0">
              <a:spcBef>
                <a:spcPct val="0"/>
              </a:spcBef>
              <a:spcAft>
                <a:spcPct val="0"/>
              </a:spcAft>
              <a:defRPr sz="2400" b="1">
                <a:solidFill>
                  <a:schemeClr val="bg1"/>
                </a:solidFill>
                <a:latin typeface="Verdana" pitchFamily="34" charset="0"/>
              </a:defRPr>
            </a:lvl3pPr>
            <a:lvl4pPr algn="l" rtl="0" eaLnBrk="0" fontAlgn="base" hangingPunct="0">
              <a:spcBef>
                <a:spcPct val="0"/>
              </a:spcBef>
              <a:spcAft>
                <a:spcPct val="0"/>
              </a:spcAft>
              <a:defRPr sz="2400" b="1">
                <a:solidFill>
                  <a:schemeClr val="bg1"/>
                </a:solidFill>
                <a:latin typeface="Verdana" pitchFamily="34" charset="0"/>
              </a:defRPr>
            </a:lvl4pPr>
            <a:lvl5pPr algn="l" rtl="0" eaLnBrk="0" fontAlgn="base" hangingPunct="0">
              <a:spcBef>
                <a:spcPct val="0"/>
              </a:spcBef>
              <a:spcAft>
                <a:spcPct val="0"/>
              </a:spcAft>
              <a:defRPr sz="2400" b="1">
                <a:solidFill>
                  <a:schemeClr val="bg1"/>
                </a:solidFill>
                <a:latin typeface="Verdana" pitchFamily="34" charset="0"/>
              </a:defRPr>
            </a:lvl5pPr>
            <a:lvl6pPr marL="457200" algn="l" rtl="0" fontAlgn="base">
              <a:spcBef>
                <a:spcPct val="0"/>
              </a:spcBef>
              <a:spcAft>
                <a:spcPct val="0"/>
              </a:spcAft>
              <a:defRPr sz="2400" b="1">
                <a:solidFill>
                  <a:schemeClr val="bg1"/>
                </a:solidFill>
                <a:latin typeface="Verdana" pitchFamily="34" charset="0"/>
              </a:defRPr>
            </a:lvl6pPr>
            <a:lvl7pPr marL="914400" algn="l" rtl="0" fontAlgn="base">
              <a:spcBef>
                <a:spcPct val="0"/>
              </a:spcBef>
              <a:spcAft>
                <a:spcPct val="0"/>
              </a:spcAft>
              <a:defRPr sz="2400" b="1">
                <a:solidFill>
                  <a:schemeClr val="bg1"/>
                </a:solidFill>
                <a:latin typeface="Verdana" pitchFamily="34" charset="0"/>
              </a:defRPr>
            </a:lvl7pPr>
            <a:lvl8pPr marL="1371600" algn="l" rtl="0" fontAlgn="base">
              <a:spcBef>
                <a:spcPct val="0"/>
              </a:spcBef>
              <a:spcAft>
                <a:spcPct val="0"/>
              </a:spcAft>
              <a:defRPr sz="2400" b="1">
                <a:solidFill>
                  <a:schemeClr val="bg1"/>
                </a:solidFill>
                <a:latin typeface="Verdana" pitchFamily="34" charset="0"/>
              </a:defRPr>
            </a:lvl8pPr>
            <a:lvl9pPr marL="1828800" algn="l" rtl="0" fontAlgn="base">
              <a:spcBef>
                <a:spcPct val="0"/>
              </a:spcBef>
              <a:spcAft>
                <a:spcPct val="0"/>
              </a:spcAft>
              <a:defRPr sz="2400" b="1">
                <a:solidFill>
                  <a:schemeClr val="bg1"/>
                </a:solidFill>
                <a:latin typeface="Verdana"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62A39F">
                    <a:lumMod val="50000"/>
                  </a:srgbClr>
                </a:solidFill>
                <a:effectLst/>
                <a:uLnTx/>
                <a:uFillTx/>
                <a:latin typeface="Tw Cen MT" panose="020B0602020104020603" pitchFamily="34" charset="0"/>
                <a:ea typeface="+mj-ea"/>
                <a:cs typeface="+mj-cs"/>
              </a:rPr>
              <a:t>Thank You!</a:t>
            </a:r>
            <a:endParaRPr kumimoji="0" lang="en-US" sz="3600" b="1" i="0" u="none" strike="noStrike" kern="0" cap="none" spc="0" normalizeH="0" baseline="0" noProof="0" dirty="0">
              <a:ln>
                <a:noFill/>
              </a:ln>
              <a:solidFill>
                <a:srgbClr val="62A39F">
                  <a:lumMod val="50000"/>
                </a:srgbClr>
              </a:solidFill>
              <a:effectLst/>
              <a:uLnTx/>
              <a:uFillTx/>
              <a:latin typeface="Tw Cen MT" panose="020B0602020104020603" pitchFamily="34" charset="0"/>
              <a:ea typeface="+mj-ea"/>
              <a:cs typeface="+mj-cs"/>
            </a:endParaRPr>
          </a:p>
        </p:txBody>
      </p:sp>
      <p:sp>
        <p:nvSpPr>
          <p:cNvPr id="4" name="Rectangle 3"/>
          <p:cNvSpPr/>
          <p:nvPr/>
        </p:nvSpPr>
        <p:spPr>
          <a:xfrm>
            <a:off x="0" y="3743742"/>
            <a:ext cx="6915150" cy="2123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0" cap="none" spc="0" normalizeH="0" baseline="0" noProof="0" dirty="0" smtClean="0">
                <a:ln>
                  <a:noFill/>
                </a:ln>
                <a:solidFill>
                  <a:prstClr val="black"/>
                </a:solidFill>
                <a:effectLst/>
                <a:uLnTx/>
                <a:uFillTx/>
                <a:latin typeface="Calibri"/>
                <a:ea typeface="MS PGothic" pitchFamily="34" charset="-128"/>
                <a:cs typeface="+mn-cs"/>
              </a:rPr>
              <a:t>Please contact me:</a:t>
            </a:r>
            <a:r>
              <a:rPr kumimoji="0" lang="en-US" altLang="en-US" sz="4400" b="0" i="0" u="none" strike="noStrike" kern="0" cap="none" spc="0" normalizeH="0" baseline="0" noProof="0" dirty="0" smtClean="0">
                <a:ln>
                  <a:noFill/>
                </a:ln>
                <a:solidFill>
                  <a:prstClr val="black"/>
                </a:solidFill>
                <a:effectLst/>
                <a:uLnTx/>
                <a:uFillTx/>
                <a:latin typeface="Calibri"/>
                <a:ea typeface="MS PGothic" pitchFamily="34" charset="-128"/>
                <a:cs typeface="+mn-cs"/>
              </a:rPr>
              <a:t/>
            </a:r>
            <a:br>
              <a:rPr kumimoji="0" lang="en-US" altLang="en-US" sz="4400" b="0" i="0" u="none" strike="noStrike" kern="0" cap="none" spc="0" normalizeH="0" baseline="0" noProof="0" dirty="0" smtClean="0">
                <a:ln>
                  <a:noFill/>
                </a:ln>
                <a:solidFill>
                  <a:prstClr val="black"/>
                </a:solidFill>
                <a:effectLst/>
                <a:uLnTx/>
                <a:uFillTx/>
                <a:latin typeface="Calibri"/>
                <a:ea typeface="MS PGothic" pitchFamily="34" charset="-128"/>
                <a:cs typeface="+mn-cs"/>
              </a:rPr>
            </a:br>
            <a:r>
              <a:rPr kumimoji="0" lang="en-US" altLang="en-US" sz="4400" b="0" i="1" u="none" strike="noStrike" kern="0" cap="none" spc="0" normalizeH="0" baseline="0" noProof="0" dirty="0" smtClean="0">
                <a:ln>
                  <a:noFill/>
                </a:ln>
                <a:solidFill>
                  <a:prstClr val="black"/>
                </a:solidFill>
                <a:effectLst/>
                <a:uLnTx/>
                <a:uFillTx/>
                <a:latin typeface="Calibri"/>
                <a:ea typeface="MS PGothic" pitchFamily="34" charset="-128"/>
                <a:cs typeface="+mn-cs"/>
              </a:rPr>
              <a:t>nicole.kinsman@noaa.gov</a:t>
            </a:r>
            <a:br>
              <a:rPr kumimoji="0" lang="en-US" altLang="en-US" sz="4400" b="0" i="1" u="none" strike="noStrike" kern="0" cap="none" spc="0" normalizeH="0" baseline="0" noProof="0" dirty="0" smtClean="0">
                <a:ln>
                  <a:noFill/>
                </a:ln>
                <a:solidFill>
                  <a:prstClr val="black"/>
                </a:solidFill>
                <a:effectLst/>
                <a:uLnTx/>
                <a:uFillTx/>
                <a:latin typeface="Calibri"/>
                <a:ea typeface="MS PGothic" pitchFamily="34" charset="-128"/>
                <a:cs typeface="+mn-cs"/>
              </a:rPr>
            </a:br>
            <a:r>
              <a:rPr kumimoji="0" lang="en-US" altLang="en-US" sz="4400" b="0" i="1" u="none" strike="noStrike" kern="0" cap="none" spc="0" normalizeH="0" baseline="0" noProof="0" dirty="0" smtClean="0">
                <a:ln>
                  <a:noFill/>
                </a:ln>
                <a:solidFill>
                  <a:prstClr val="black"/>
                </a:solidFill>
                <a:effectLst/>
                <a:uLnTx/>
                <a:uFillTx/>
                <a:latin typeface="Calibri"/>
                <a:ea typeface="MS PGothic" pitchFamily="34" charset="-128"/>
                <a:cs typeface="+mn-cs"/>
              </a:rPr>
              <a:t>Cell: 202-306-5736</a:t>
            </a:r>
            <a:endParaRPr kumimoji="0" lang="en-US" sz="1800" b="0" i="0" u="none" strike="noStrike" kern="0" cap="none" spc="0" normalizeH="0" baseline="0" noProof="0" dirty="0" smtClean="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7181173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5373" y="583210"/>
            <a:ext cx="9404723" cy="140053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i="1" dirty="0" smtClean="0"/>
              <a:t>Meaningful</a:t>
            </a:r>
            <a:r>
              <a:rPr lang="en-US" b="1" dirty="0" smtClean="0"/>
              <a:t> coordinates</a:t>
            </a:r>
            <a:endParaRPr lang="en-US" dirty="0"/>
          </a:p>
        </p:txBody>
      </p:sp>
      <p:pic>
        <p:nvPicPr>
          <p:cNvPr id="3" name="Picture 2" descr="http://www.hanson-inc.com/images/Vision/graphics/PG-alaska%20rail.jpg"/>
          <p:cNvPicPr>
            <a:picLocks noChangeAspect="1" noChangeArrowheads="1"/>
          </p:cNvPicPr>
          <p:nvPr/>
        </p:nvPicPr>
        <p:blipFill>
          <a:blip r:embed="rId2"/>
          <a:srcRect/>
          <a:stretch>
            <a:fillRect/>
          </a:stretch>
        </p:blipFill>
        <p:spPr bwMode="auto">
          <a:xfrm>
            <a:off x="2466975" y="3501390"/>
            <a:ext cx="2120900" cy="1590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descr="http://www.alaskatravel.com/photos/alaska-airlines-plane.jpg"/>
          <p:cNvPicPr>
            <a:picLocks noChangeAspect="1" noChangeArrowheads="1"/>
          </p:cNvPicPr>
          <p:nvPr/>
        </p:nvPicPr>
        <p:blipFill>
          <a:blip r:embed="rId3"/>
          <a:srcRect/>
          <a:stretch>
            <a:fillRect/>
          </a:stretch>
        </p:blipFill>
        <p:spPr bwMode="auto">
          <a:xfrm>
            <a:off x="93624" y="3442971"/>
            <a:ext cx="2209838" cy="16586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P:\CoastalHazards\2011_BSSRR\BSSRR_Photos\GLV photos\Toby Anungazuk\DSC03485.JPG"/>
          <p:cNvPicPr>
            <a:picLocks noChangeAspect="1" noChangeArrowheads="1"/>
          </p:cNvPicPr>
          <p:nvPr/>
        </p:nvPicPr>
        <p:blipFill rotWithShape="1">
          <a:blip r:embed="rId4"/>
          <a:srcRect l="31758" t="22223" b="18981"/>
          <a:stretch/>
        </p:blipFill>
        <p:spPr bwMode="auto">
          <a:xfrm>
            <a:off x="6721475" y="3298190"/>
            <a:ext cx="2225675" cy="1439863"/>
          </a:xfrm>
          <a:prstGeom prst="rect">
            <a:avLst/>
          </a:prstGeom>
          <a:ln>
            <a:noFill/>
          </a:ln>
          <a:effectLst>
            <a:outerShdw blurRad="292100" dist="139700" dir="2700000" algn="tl" rotWithShape="0">
              <a:srgbClr val="333333">
                <a:alpha val="65000"/>
              </a:srgbClr>
            </a:outerShdw>
          </a:effectLst>
        </p:spPr>
      </p:pic>
      <p:pic>
        <p:nvPicPr>
          <p:cNvPr id="6" name="Picture 5" descr="http://www.americanfast.com/wp-content/uploads/2015/10/aff-carousel-2-v3-2000x721.png"/>
          <p:cNvPicPr>
            <a:picLocks noChangeAspect="1" noChangeArrowheads="1"/>
          </p:cNvPicPr>
          <p:nvPr/>
        </p:nvPicPr>
        <p:blipFill>
          <a:blip r:embed="rId5"/>
          <a:srcRect/>
          <a:stretch>
            <a:fillRect/>
          </a:stretch>
        </p:blipFill>
        <p:spPr bwMode="auto">
          <a:xfrm>
            <a:off x="34925" y="5438140"/>
            <a:ext cx="3124200" cy="1127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8" descr="https://lh3.googleusercontent.com/proxy/MvauLTtAL2fIPOFszeNHlFK0VipwQ5AjcBP5UyH4sewluH7RraSSU4GQRNLT3ZJa-ep2TxU=w5000-h5000"/>
          <p:cNvPicPr>
            <a:picLocks noChangeAspect="1" noChangeArrowheads="1"/>
          </p:cNvPicPr>
          <p:nvPr/>
        </p:nvPicPr>
        <p:blipFill rotWithShape="1">
          <a:blip r:embed="rId6"/>
          <a:srcRect t="19540" b="36671"/>
          <a:stretch/>
        </p:blipFill>
        <p:spPr bwMode="auto">
          <a:xfrm>
            <a:off x="3259137" y="5538153"/>
            <a:ext cx="3400425" cy="1112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angle 19"/>
          <p:cNvSpPr>
            <a:spLocks noChangeArrowheads="1"/>
          </p:cNvSpPr>
          <p:nvPr/>
        </p:nvSpPr>
        <p:spPr bwMode="white">
          <a:xfrm>
            <a:off x="7010400" y="3348990"/>
            <a:ext cx="1933575" cy="308419"/>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r" eaLnBrk="0" fontAlgn="auto" hangingPunct="0">
              <a:spcBef>
                <a:spcPts val="0"/>
              </a:spcBef>
              <a:spcAft>
                <a:spcPts val="0"/>
              </a:spcAft>
              <a:defRPr/>
            </a:pPr>
            <a:r>
              <a:rPr lang="en-US" sz="1400" dirty="0">
                <a:solidFill>
                  <a:srgbClr val="FFFFFF"/>
                </a:solidFill>
                <a:latin typeface="Arial" panose="020B0604020202020204" pitchFamily="34" charset="0"/>
                <a:ea typeface="ＭＳ Ｐゴシック" charset="0"/>
                <a:cs typeface="Arial" panose="020B0604020202020204" pitchFamily="34" charset="0"/>
              </a:rPr>
              <a:t>Flood Planning</a:t>
            </a:r>
          </a:p>
        </p:txBody>
      </p:sp>
      <p:pic>
        <p:nvPicPr>
          <p:cNvPr id="9" name="Picture 10" descr="http://www.fs.fed.us/database/feis/fire_regimes/AK_black_spruce/TaylorTorch.jpg"/>
          <p:cNvPicPr>
            <a:picLocks noChangeAspect="1" noChangeArrowheads="1"/>
          </p:cNvPicPr>
          <p:nvPr/>
        </p:nvPicPr>
        <p:blipFill>
          <a:blip r:embed="rId7"/>
          <a:srcRect/>
          <a:stretch>
            <a:fillRect/>
          </a:stretch>
        </p:blipFill>
        <p:spPr bwMode="auto">
          <a:xfrm>
            <a:off x="6756400" y="5012690"/>
            <a:ext cx="2178050" cy="1633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Rectangle 26"/>
          <p:cNvSpPr>
            <a:spLocks noChangeArrowheads="1"/>
          </p:cNvSpPr>
          <p:nvPr/>
        </p:nvSpPr>
        <p:spPr bwMode="white">
          <a:xfrm>
            <a:off x="76200" y="6277928"/>
            <a:ext cx="1851025" cy="265330"/>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fontAlgn="auto" hangingPunct="0">
              <a:lnSpc>
                <a:spcPct val="80000"/>
              </a:lnSpc>
              <a:spcBef>
                <a:spcPts val="0"/>
              </a:spcBef>
              <a:spcAft>
                <a:spcPts val="0"/>
              </a:spcAft>
              <a:defRPr/>
            </a:pPr>
            <a:r>
              <a:rPr lang="en-US" sz="1400" dirty="0">
                <a:solidFill>
                  <a:srgbClr val="FFFFFF"/>
                </a:solidFill>
                <a:latin typeface="Arial" panose="020B0604020202020204" pitchFamily="34" charset="0"/>
                <a:ea typeface="ＭＳ Ｐゴシック" charset="0"/>
                <a:cs typeface="Arial" panose="020B0604020202020204" pitchFamily="34" charset="0"/>
              </a:rPr>
              <a:t>Navigation</a:t>
            </a:r>
          </a:p>
        </p:txBody>
      </p:sp>
      <p:sp>
        <p:nvSpPr>
          <p:cNvPr id="11" name="Rectangle 26"/>
          <p:cNvSpPr>
            <a:spLocks noChangeArrowheads="1"/>
          </p:cNvSpPr>
          <p:nvPr/>
        </p:nvSpPr>
        <p:spPr bwMode="white">
          <a:xfrm>
            <a:off x="215900" y="3587115"/>
            <a:ext cx="1851025" cy="265330"/>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fontAlgn="auto" hangingPunct="0">
              <a:lnSpc>
                <a:spcPct val="80000"/>
              </a:lnSpc>
              <a:spcBef>
                <a:spcPts val="0"/>
              </a:spcBef>
              <a:spcAft>
                <a:spcPts val="0"/>
              </a:spcAft>
              <a:defRPr/>
            </a:pPr>
            <a:r>
              <a:rPr lang="en-US" sz="1400" dirty="0">
                <a:solidFill>
                  <a:srgbClr val="FFFFFF"/>
                </a:solidFill>
                <a:latin typeface="Arial" panose="020B0604020202020204" pitchFamily="34" charset="0"/>
                <a:ea typeface="ＭＳ Ｐゴシック" charset="0"/>
                <a:cs typeface="Arial" panose="020B0604020202020204" pitchFamily="34" charset="0"/>
              </a:rPr>
              <a:t>Aviation</a:t>
            </a:r>
          </a:p>
        </p:txBody>
      </p:sp>
      <p:sp>
        <p:nvSpPr>
          <p:cNvPr id="12" name="Rectangle 26"/>
          <p:cNvSpPr>
            <a:spLocks noChangeArrowheads="1"/>
          </p:cNvSpPr>
          <p:nvPr/>
        </p:nvSpPr>
        <p:spPr bwMode="white">
          <a:xfrm>
            <a:off x="2466975" y="4812665"/>
            <a:ext cx="1851025" cy="265330"/>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fontAlgn="auto" hangingPunct="0">
              <a:lnSpc>
                <a:spcPct val="80000"/>
              </a:lnSpc>
              <a:spcBef>
                <a:spcPts val="0"/>
              </a:spcBef>
              <a:spcAft>
                <a:spcPts val="0"/>
              </a:spcAft>
              <a:defRPr/>
            </a:pPr>
            <a:r>
              <a:rPr lang="en-US" sz="1400" dirty="0">
                <a:solidFill>
                  <a:srgbClr val="FFFFFF"/>
                </a:solidFill>
                <a:latin typeface="Arial" panose="020B0604020202020204" pitchFamily="34" charset="0"/>
                <a:ea typeface="ＭＳ Ｐゴシック" charset="0"/>
                <a:cs typeface="Arial" panose="020B0604020202020204" pitchFamily="34" charset="0"/>
              </a:rPr>
              <a:t>Engineering</a:t>
            </a:r>
          </a:p>
        </p:txBody>
      </p:sp>
      <p:sp>
        <p:nvSpPr>
          <p:cNvPr id="13" name="Rectangle 26"/>
          <p:cNvSpPr>
            <a:spLocks noChangeArrowheads="1"/>
          </p:cNvSpPr>
          <p:nvPr/>
        </p:nvSpPr>
        <p:spPr bwMode="white">
          <a:xfrm>
            <a:off x="3243262" y="6406515"/>
            <a:ext cx="1851025" cy="265330"/>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fontAlgn="auto" hangingPunct="0">
              <a:lnSpc>
                <a:spcPct val="80000"/>
              </a:lnSpc>
              <a:spcBef>
                <a:spcPts val="0"/>
              </a:spcBef>
              <a:spcAft>
                <a:spcPts val="0"/>
              </a:spcAft>
              <a:defRPr/>
            </a:pPr>
            <a:r>
              <a:rPr lang="en-US" sz="1400" dirty="0">
                <a:solidFill>
                  <a:srgbClr val="FFFFFF"/>
                </a:solidFill>
                <a:latin typeface="Arial" panose="020B0604020202020204" pitchFamily="34" charset="0"/>
                <a:ea typeface="ＭＳ Ｐゴシック" charset="0"/>
                <a:cs typeface="Arial" panose="020B0604020202020204" pitchFamily="34" charset="0"/>
              </a:rPr>
              <a:t>Mapping</a:t>
            </a:r>
          </a:p>
        </p:txBody>
      </p:sp>
      <p:sp>
        <p:nvSpPr>
          <p:cNvPr id="14" name="Rectangle 26"/>
          <p:cNvSpPr>
            <a:spLocks noChangeArrowheads="1"/>
          </p:cNvSpPr>
          <p:nvPr/>
        </p:nvSpPr>
        <p:spPr bwMode="white">
          <a:xfrm>
            <a:off x="6756400" y="5034915"/>
            <a:ext cx="1425575" cy="437685"/>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fontAlgn="auto" hangingPunct="0">
              <a:lnSpc>
                <a:spcPct val="80000"/>
              </a:lnSpc>
              <a:spcBef>
                <a:spcPts val="0"/>
              </a:spcBef>
              <a:spcAft>
                <a:spcPts val="0"/>
              </a:spcAft>
              <a:defRPr/>
            </a:pPr>
            <a:r>
              <a:rPr lang="en-US" sz="1400" dirty="0">
                <a:solidFill>
                  <a:srgbClr val="FFFFFF"/>
                </a:solidFill>
                <a:latin typeface="Arial" panose="020B0604020202020204" pitchFamily="34" charset="0"/>
                <a:ea typeface="ＭＳ Ｐゴシック" charset="0"/>
                <a:cs typeface="Arial" panose="020B0604020202020204" pitchFamily="34" charset="0"/>
              </a:rPr>
              <a:t>Disaster Response</a:t>
            </a:r>
          </a:p>
        </p:txBody>
      </p:sp>
      <p:pic>
        <p:nvPicPr>
          <p:cNvPr id="15" name="Picture 36" descr="Two surveyors at an open pit mining site"/>
          <p:cNvPicPr>
            <a:picLocks noChangeAspect="1" noChangeArrowheads="1"/>
          </p:cNvPicPr>
          <p:nvPr/>
        </p:nvPicPr>
        <p:blipFill>
          <a:blip r:embed="rId8"/>
          <a:srcRect/>
          <a:stretch>
            <a:fillRect/>
          </a:stretch>
        </p:blipFill>
        <p:spPr bwMode="auto">
          <a:xfrm>
            <a:off x="4722812" y="3425190"/>
            <a:ext cx="1906588" cy="1733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9"/>
          <p:cNvSpPr>
            <a:spLocks noChangeArrowheads="1"/>
          </p:cNvSpPr>
          <p:nvPr/>
        </p:nvSpPr>
        <p:spPr bwMode="white">
          <a:xfrm>
            <a:off x="4722812" y="3444240"/>
            <a:ext cx="1982788" cy="523862"/>
          </a:xfrm>
          <a:prstGeom prst="rect">
            <a:avLst/>
          </a:prstGeom>
          <a:noFill/>
          <a:ln>
            <a:noFill/>
          </a:ln>
          <a:effectLst>
            <a:outerShdw blurRad="63500" dist="17961"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fontAlgn="auto" hangingPunct="0">
              <a:spcBef>
                <a:spcPts val="0"/>
              </a:spcBef>
              <a:spcAft>
                <a:spcPts val="0"/>
              </a:spcAft>
              <a:defRPr/>
            </a:pPr>
            <a:r>
              <a:rPr lang="en-US" sz="1400" dirty="0">
                <a:solidFill>
                  <a:srgbClr val="FFFFFF"/>
                </a:solidFill>
                <a:latin typeface="Arial" panose="020B0604020202020204" pitchFamily="34" charset="0"/>
                <a:ea typeface="ＭＳ Ｐゴシック" charset="0"/>
                <a:cs typeface="Arial" panose="020B0604020202020204" pitchFamily="34" charset="0"/>
              </a:rPr>
              <a:t>Surveying </a:t>
            </a:r>
            <a:br>
              <a:rPr lang="en-US" sz="1400" dirty="0">
                <a:solidFill>
                  <a:srgbClr val="FFFFFF"/>
                </a:solidFill>
                <a:latin typeface="Arial" panose="020B0604020202020204" pitchFamily="34" charset="0"/>
                <a:ea typeface="ＭＳ Ｐゴシック" charset="0"/>
                <a:cs typeface="Arial" panose="020B0604020202020204" pitchFamily="34" charset="0"/>
              </a:rPr>
            </a:br>
            <a:endParaRPr lang="en-US" sz="1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7" name="TextBox 16"/>
          <p:cNvSpPr txBox="1"/>
          <p:nvPr/>
        </p:nvSpPr>
        <p:spPr>
          <a:xfrm>
            <a:off x="459345" y="1809576"/>
            <a:ext cx="8257773" cy="1015663"/>
          </a:xfrm>
          <a:prstGeom prst="rect">
            <a:avLst/>
          </a:prstGeom>
          <a:noFill/>
        </p:spPr>
        <p:txBody>
          <a:bodyPr wrap="none" rtlCol="0">
            <a:spAutoFit/>
          </a:bodyPr>
          <a:lstStyle/>
          <a:p>
            <a:r>
              <a:rPr lang="en-US" sz="2000" dirty="0" smtClean="0"/>
              <a:t>The NSRS is a </a:t>
            </a:r>
            <a:r>
              <a:rPr lang="en-US" sz="2000" b="1" dirty="0" smtClean="0"/>
              <a:t>common</a:t>
            </a:r>
            <a:r>
              <a:rPr lang="en-US" sz="2000" dirty="0" smtClean="0"/>
              <a:t> </a:t>
            </a:r>
            <a:r>
              <a:rPr lang="en-US" sz="2000" dirty="0"/>
              <a:t>reference system for positioning geospatial data</a:t>
            </a:r>
          </a:p>
          <a:p>
            <a:endParaRPr lang="en-US" sz="2000" dirty="0" smtClean="0"/>
          </a:p>
          <a:p>
            <a:r>
              <a:rPr lang="en-US" sz="2000" dirty="0" smtClean="0"/>
              <a:t>Defining locations relative </a:t>
            </a:r>
            <a:r>
              <a:rPr lang="en-US" sz="2000" dirty="0"/>
              <a:t>to </a:t>
            </a:r>
            <a:r>
              <a:rPr lang="en-US" sz="2000" b="1" dirty="0"/>
              <a:t>geodetic control </a:t>
            </a:r>
            <a:r>
              <a:rPr lang="en-US" sz="2000" dirty="0"/>
              <a:t> =  </a:t>
            </a:r>
            <a:r>
              <a:rPr lang="en-US" sz="2000" dirty="0" smtClean="0"/>
              <a:t>absolute </a:t>
            </a:r>
            <a:r>
              <a:rPr lang="en-US" sz="2000" dirty="0"/>
              <a:t>positional accuracy</a:t>
            </a:r>
          </a:p>
        </p:txBody>
      </p:sp>
    </p:spTree>
    <p:extLst>
      <p:ext uri="{BB962C8B-B14F-4D97-AF65-F5344CB8AC3E}">
        <p14:creationId xmlns:p14="http://schemas.microsoft.com/office/powerpoint/2010/main" val="29591149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820738" y="557213"/>
            <a:ext cx="7632700" cy="914400"/>
          </a:xfrm>
        </p:spPr>
        <p:txBody>
          <a:bodyPr/>
          <a:lstStyle/>
          <a:p>
            <a:pPr eaLnBrk="1" hangingPunct="1"/>
            <a:r>
              <a:rPr lang="en-US" altLang="en-US" sz="3200" b="1" smtClean="0">
                <a:latin typeface="Arial Black" panose="020B0A04020102020204" pitchFamily="34" charset="0"/>
                <a:ea typeface="ＭＳ Ｐゴシック" panose="020B0600070205080204" pitchFamily="34" charset="-128"/>
                <a:cs typeface="Arial" panose="020B0604020202020204" pitchFamily="34" charset="0"/>
              </a:rPr>
              <a:t>NGS Regional Advisor Program</a:t>
            </a:r>
            <a:r>
              <a:rPr lang="en-US" altLang="en-US" sz="3200" b="1" smtClean="0">
                <a:latin typeface="Arial" panose="020B0604020202020204" pitchFamily="34" charset="0"/>
                <a:ea typeface="ＭＳ Ｐゴシック" panose="020B0600070205080204" pitchFamily="34" charset="-128"/>
                <a:cs typeface="Arial" panose="020B0604020202020204" pitchFamily="34" charset="0"/>
              </a:rPr>
              <a:t>	</a:t>
            </a:r>
          </a:p>
        </p:txBody>
      </p:sp>
      <p:pic>
        <p:nvPicPr>
          <p:cNvPr id="23556" name="Picture 2" descr="C:\Users\Nicole.Kinsman\Desktop\RAP_map.png"/>
          <p:cNvPicPr>
            <a:picLocks noChangeAspect="1" noChangeArrowheads="1"/>
          </p:cNvPicPr>
          <p:nvPr/>
        </p:nvPicPr>
        <p:blipFill>
          <a:blip r:embed="rId2">
            <a:extLst>
              <a:ext uri="{28A0092B-C50C-407E-A947-70E740481C1C}">
                <a14:useLocalDpi xmlns:a14="http://schemas.microsoft.com/office/drawing/2010/main" val="0"/>
              </a:ext>
            </a:extLst>
          </a:blip>
          <a:srcRect l="10352" t="-2" b="94580"/>
          <a:stretch>
            <a:fillRect/>
          </a:stretch>
        </p:blipFill>
        <p:spPr bwMode="auto">
          <a:xfrm>
            <a:off x="5278438" y="1487488"/>
            <a:ext cx="27590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65"/>
          <a:stretch/>
        </p:blipFill>
        <p:spPr>
          <a:xfrm>
            <a:off x="-17585" y="1"/>
            <a:ext cx="9161585" cy="6858000"/>
          </a:xfrm>
          <a:prstGeom prst="rect">
            <a:avLst/>
          </a:prstGeom>
        </p:spPr>
      </p:pic>
    </p:spTree>
    <p:extLst>
      <p:ext uri="{BB962C8B-B14F-4D97-AF65-F5344CB8AC3E}">
        <p14:creationId xmlns:p14="http://schemas.microsoft.com/office/powerpoint/2010/main" val="20498419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79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212846" y="0"/>
            <a:ext cx="8814179" cy="6858000"/>
          </a:xfrm>
          <a:prstGeom prst="rect">
            <a:avLst/>
          </a:prstGeom>
        </p:spPr>
      </p:pic>
    </p:spTree>
    <p:extLst>
      <p:ext uri="{BB962C8B-B14F-4D97-AF65-F5344CB8AC3E}">
        <p14:creationId xmlns:p14="http://schemas.microsoft.com/office/powerpoint/2010/main" val="4256232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016000" y="446088"/>
            <a:ext cx="7896225" cy="733425"/>
          </a:xfrm>
        </p:spPr>
        <p:txBody>
          <a:bodyPr/>
          <a:lstStyle/>
          <a:p>
            <a:pPr algn="l" eaLnBrk="1" hangingPunct="1"/>
            <a:r>
              <a:rPr lang="en-US" altLang="en-US" sz="3200" smtClean="0">
                <a:latin typeface="Arial Black" panose="020B0A04020102020204" pitchFamily="34" charset="0"/>
                <a:ea typeface="ＭＳ Ｐゴシック" panose="020B0600070205080204" pitchFamily="34" charset="-128"/>
                <a:cs typeface="Arial" panose="020B0604020202020204" pitchFamily="34" charset="0"/>
              </a:rPr>
              <a:t>NGS</a:t>
            </a:r>
            <a:r>
              <a:rPr lang="en-US" altLang="en-US" sz="3200" b="1" smtClean="0">
                <a:latin typeface="Arial Black" panose="020B0A04020102020204" pitchFamily="34" charset="0"/>
                <a:ea typeface="ＭＳ Ｐゴシック" panose="020B0600070205080204" pitchFamily="34" charset="-128"/>
                <a:cs typeface="Arial" panose="020B0604020202020204" pitchFamily="34" charset="0"/>
              </a:rPr>
              <a:t> Programs</a:t>
            </a:r>
          </a:p>
        </p:txBody>
      </p:sp>
      <p:sp>
        <p:nvSpPr>
          <p:cNvPr id="19459" name="TextBox 3"/>
          <p:cNvSpPr txBox="1">
            <a:spLocks noChangeArrowheads="1"/>
          </p:cNvSpPr>
          <p:nvPr/>
        </p:nvSpPr>
        <p:spPr bwMode="auto">
          <a:xfrm>
            <a:off x="1046163" y="1162050"/>
            <a:ext cx="5473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C00000"/>
                </a:solidFill>
                <a:latin typeface="Arial Black" panose="020B0A04020102020204" pitchFamily="34" charset="0"/>
                <a:cs typeface="Arial" panose="020B0604020202020204" pitchFamily="34" charset="0"/>
              </a:rPr>
              <a:t>Modernizing the NSRS</a:t>
            </a:r>
          </a:p>
        </p:txBody>
      </p:sp>
      <p:sp>
        <p:nvSpPr>
          <p:cNvPr id="19460" name="Rounded Rectangle 9"/>
          <p:cNvSpPr>
            <a:spLocks noChangeArrowheads="1"/>
          </p:cNvSpPr>
          <p:nvPr/>
        </p:nvSpPr>
        <p:spPr bwMode="auto">
          <a:xfrm>
            <a:off x="2873375" y="3584575"/>
            <a:ext cx="1304925" cy="1122363"/>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19461" name="Group 10"/>
          <p:cNvGrpSpPr>
            <a:grpSpLocks/>
          </p:cNvGrpSpPr>
          <p:nvPr/>
        </p:nvGrpSpPr>
        <p:grpSpPr bwMode="auto">
          <a:xfrm>
            <a:off x="2711450" y="4656138"/>
            <a:ext cx="1628775" cy="604837"/>
            <a:chOff x="1795045" y="1265285"/>
            <a:chExt cx="1628685"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795045"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OPUS</a:t>
              </a:r>
            </a:p>
          </p:txBody>
        </p:sp>
      </p:grpSp>
      <p:sp>
        <p:nvSpPr>
          <p:cNvPr id="19462" name="Rounded Rectangle 21"/>
          <p:cNvSpPr>
            <a:spLocks noChangeArrowheads="1"/>
          </p:cNvSpPr>
          <p:nvPr/>
        </p:nvSpPr>
        <p:spPr bwMode="auto">
          <a:xfrm>
            <a:off x="6881813" y="3584575"/>
            <a:ext cx="1463675" cy="1122363"/>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19463" name="Group 22"/>
          <p:cNvGrpSpPr>
            <a:grpSpLocks/>
          </p:cNvGrpSpPr>
          <p:nvPr/>
        </p:nvGrpSpPr>
        <p:grpSpPr bwMode="auto">
          <a:xfrm>
            <a:off x="6577013" y="4656138"/>
            <a:ext cx="2063750" cy="604837"/>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GPS Satellite Orbits</a:t>
              </a:r>
            </a:p>
          </p:txBody>
        </p:sp>
      </p:grpSp>
      <p:grpSp>
        <p:nvGrpSpPr>
          <p:cNvPr id="19464" name="Group 49"/>
          <p:cNvGrpSpPr>
            <a:grpSpLocks/>
          </p:cNvGrpSpPr>
          <p:nvPr/>
        </p:nvGrpSpPr>
        <p:grpSpPr bwMode="auto">
          <a:xfrm>
            <a:off x="762000" y="1574800"/>
            <a:ext cx="7572375" cy="1727200"/>
            <a:chOff x="762000" y="2209800"/>
            <a:chExt cx="7572299" cy="1726407"/>
          </a:xfrm>
        </p:grpSpPr>
        <p:sp>
          <p:nvSpPr>
            <p:cNvPr id="19492"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19493"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CORS</a:t>
                </a:r>
              </a:p>
            </p:txBody>
          </p:sp>
        </p:grpSp>
        <p:sp>
          <p:nvSpPr>
            <p:cNvPr id="19494"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19495"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GRAV-D</a:t>
                </a:r>
              </a:p>
            </p:txBody>
          </p:sp>
        </p:grpSp>
        <p:sp>
          <p:nvSpPr>
            <p:cNvPr id="19496"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19497" name="Group 18"/>
            <p:cNvGrpSpPr>
              <a:grpSpLocks/>
            </p:cNvGrpSpPr>
            <p:nvPr/>
          </p:nvGrpSpPr>
          <p:grpSpPr bwMode="auto">
            <a:xfrm>
              <a:off x="2206246" y="3331648"/>
              <a:ext cx="2273271" cy="604559"/>
              <a:chOff x="5041452" y="1264968"/>
              <a:chExt cx="2273271"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041817" y="1264968"/>
                <a:ext cx="2273277"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Height Modernization</a:t>
                </a:r>
              </a:p>
            </p:txBody>
          </p:sp>
        </p:grpSp>
        <p:sp>
          <p:nvSpPr>
            <p:cNvPr id="19498"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19499"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ECO</a:t>
                </a:r>
              </a:p>
            </p:txBody>
          </p:sp>
        </p:grpSp>
      </p:grpSp>
      <p:sp>
        <p:nvSpPr>
          <p:cNvPr id="19465" name="Rounded Rectangle 29"/>
          <p:cNvSpPr>
            <a:spLocks noChangeArrowheads="1"/>
          </p:cNvSpPr>
          <p:nvPr/>
        </p:nvSpPr>
        <p:spPr bwMode="auto">
          <a:xfrm>
            <a:off x="866775" y="3584575"/>
            <a:ext cx="1628775" cy="1122363"/>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19466" name="Group 30"/>
          <p:cNvGrpSpPr>
            <a:grpSpLocks/>
          </p:cNvGrpSpPr>
          <p:nvPr/>
        </p:nvGrpSpPr>
        <p:grpSpPr bwMode="auto">
          <a:xfrm>
            <a:off x="690563" y="4656138"/>
            <a:ext cx="1985962" cy="604837"/>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Airport Surveys</a:t>
              </a:r>
            </a:p>
          </p:txBody>
        </p:sp>
      </p:grpSp>
      <p:grpSp>
        <p:nvGrpSpPr>
          <p:cNvPr id="19467" name="Group 34"/>
          <p:cNvGrpSpPr>
            <a:grpSpLocks/>
          </p:cNvGrpSpPr>
          <p:nvPr/>
        </p:nvGrpSpPr>
        <p:grpSpPr bwMode="auto">
          <a:xfrm>
            <a:off x="4708525" y="4652963"/>
            <a:ext cx="1628775" cy="604837"/>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err="1">
                  <a:solidFill>
                    <a:prstClr val="black">
                      <a:hueOff val="0"/>
                      <a:satOff val="0"/>
                      <a:lumOff val="0"/>
                      <a:alphaOff val="0"/>
                    </a:prstClr>
                  </a:solidFill>
                  <a:latin typeface="Arial Black" panose="020B0A04020102020204" pitchFamily="34" charset="0"/>
                </a:rPr>
                <a:t>VDatum</a:t>
              </a:r>
              <a:endParaRPr lang="en-US" sz="1200" dirty="0">
                <a:solidFill>
                  <a:prstClr val="black">
                    <a:hueOff val="0"/>
                    <a:satOff val="0"/>
                    <a:lumOff val="0"/>
                    <a:alphaOff val="0"/>
                  </a:prstClr>
                </a:solidFill>
                <a:latin typeface="Arial Black" panose="020B0A04020102020204" pitchFamily="34" charset="0"/>
              </a:endParaRPr>
            </a:p>
          </p:txBody>
        </p:sp>
      </p:grpSp>
      <p:grpSp>
        <p:nvGrpSpPr>
          <p:cNvPr id="19468" name="Group 38"/>
          <p:cNvGrpSpPr>
            <a:grpSpLocks/>
          </p:cNvGrpSpPr>
          <p:nvPr/>
        </p:nvGrpSpPr>
        <p:grpSpPr bwMode="auto">
          <a:xfrm>
            <a:off x="3678987" y="6130925"/>
            <a:ext cx="1905000" cy="603250"/>
            <a:chOff x="4579295" y="5186957"/>
            <a:chExt cx="169654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5" y="5186957"/>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defTabSz="7112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 Program</a:t>
              </a:r>
            </a:p>
          </p:txBody>
        </p:sp>
      </p:grpSp>
      <p:sp>
        <p:nvSpPr>
          <p:cNvPr id="19469" name="Rounded Rectangle 41"/>
          <p:cNvSpPr>
            <a:spLocks noChangeArrowheads="1"/>
          </p:cNvSpPr>
          <p:nvPr/>
        </p:nvSpPr>
        <p:spPr bwMode="auto">
          <a:xfrm>
            <a:off x="5660187" y="5064125"/>
            <a:ext cx="1628775" cy="1122363"/>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19470" name="Group 42"/>
          <p:cNvGrpSpPr>
            <a:grpSpLocks/>
          </p:cNvGrpSpPr>
          <p:nvPr/>
        </p:nvGrpSpPr>
        <p:grpSpPr bwMode="auto">
          <a:xfrm>
            <a:off x="5507787" y="6130925"/>
            <a:ext cx="1981200" cy="603250"/>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defTabSz="7112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Emergency Response Imagery</a:t>
              </a:r>
            </a:p>
          </p:txBody>
        </p:sp>
      </p:grpSp>
      <p:sp>
        <p:nvSpPr>
          <p:cNvPr id="19471" name="Rounded Rectangle 45"/>
          <p:cNvSpPr>
            <a:spLocks noChangeArrowheads="1"/>
          </p:cNvSpPr>
          <p:nvPr/>
        </p:nvSpPr>
        <p:spPr bwMode="auto">
          <a:xfrm>
            <a:off x="1850187" y="5092700"/>
            <a:ext cx="1628775" cy="1122363"/>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19472" name="Group 46"/>
          <p:cNvGrpSpPr>
            <a:grpSpLocks/>
          </p:cNvGrpSpPr>
          <p:nvPr/>
        </p:nvGrpSpPr>
        <p:grpSpPr bwMode="auto">
          <a:xfrm>
            <a:off x="1621587" y="6159500"/>
            <a:ext cx="2057400" cy="604838"/>
            <a:chOff x="3422" y="3154561"/>
            <a:chExt cx="1628685" cy="604242"/>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Coastal Mapping</a:t>
              </a:r>
            </a:p>
          </p:txBody>
        </p:sp>
      </p:grpSp>
      <p:grpSp>
        <p:nvGrpSpPr>
          <p:cNvPr id="19473" name="Group 3"/>
          <p:cNvGrpSpPr>
            <a:grpSpLocks/>
          </p:cNvGrpSpPr>
          <p:nvPr/>
        </p:nvGrpSpPr>
        <p:grpSpPr bwMode="auto">
          <a:xfrm>
            <a:off x="4572000" y="3584575"/>
            <a:ext cx="1957388" cy="1114425"/>
            <a:chOff x="4296092" y="3733800"/>
            <a:chExt cx="1957388" cy="1114425"/>
          </a:xfrm>
        </p:grpSpPr>
        <p:sp>
          <p:nvSpPr>
            <p:cNvPr id="19478" name="Rounded Rectangle 33"/>
            <p:cNvSpPr>
              <a:spLocks noChangeArrowheads="1"/>
            </p:cNvSpPr>
            <p:nvPr/>
          </p:nvSpPr>
          <p:spPr bwMode="auto">
            <a:xfrm>
              <a:off x="4296092" y="3733800"/>
              <a:ext cx="1957388" cy="1114425"/>
            </a:xfrm>
            <a:prstGeom prst="roundRect">
              <a:avLst>
                <a:gd name="adj" fmla="val 16667"/>
              </a:avLst>
            </a:prstGeom>
            <a:blipFill dpi="0" rotWithShape="0">
              <a:blip r:embed="rId12"/>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grpSp>
          <p:nvGrpSpPr>
            <p:cNvPr id="19479" name="Group 2"/>
            <p:cNvGrpSpPr>
              <a:grpSpLocks/>
            </p:cNvGrpSpPr>
            <p:nvPr/>
          </p:nvGrpSpPr>
          <p:grpSpPr bwMode="auto">
            <a:xfrm>
              <a:off x="4386500" y="3771900"/>
              <a:ext cx="1785699" cy="1008014"/>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9481" name="Picture 50" descr="Map of US showing current VDatum availabilit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grpSp>
        <p:nvGrpSpPr>
          <p:cNvPr id="19474" name="Group 4"/>
          <p:cNvGrpSpPr>
            <a:grpSpLocks/>
          </p:cNvGrpSpPr>
          <p:nvPr/>
        </p:nvGrpSpPr>
        <p:grpSpPr bwMode="auto">
          <a:xfrm>
            <a:off x="3755187" y="5064125"/>
            <a:ext cx="1628775" cy="1122363"/>
            <a:chOff x="3429000" y="5213350"/>
            <a:chExt cx="1628775" cy="1122363"/>
          </a:xfrm>
        </p:grpSpPr>
        <p:sp>
          <p:nvSpPr>
            <p:cNvPr id="19476" name="Rounded Rectangle 37"/>
            <p:cNvSpPr>
              <a:spLocks noChangeArrowheads="1"/>
            </p:cNvSpPr>
            <p:nvPr/>
          </p:nvSpPr>
          <p:spPr bwMode="auto">
            <a:xfrm>
              <a:off x="3429000" y="5213350"/>
              <a:ext cx="1628775" cy="1122363"/>
            </a:xfrm>
            <a:prstGeom prst="roundRect">
              <a:avLst>
                <a:gd name="adj" fmla="val 16667"/>
              </a:avLst>
            </a:prstGeom>
            <a:blipFill dpi="0" rotWithShape="0">
              <a:blip r:embed="rId1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pic>
          <p:nvPicPr>
            <p:cNvPr id="19477"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05200" y="5257800"/>
              <a:ext cx="1476375" cy="1017587"/>
            </a:xfrm>
            <a:prstGeom prst="rect">
              <a:avLst/>
            </a:prstGeom>
            <a:noFill/>
            <a:ln w="222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9475" name="TextBox 3"/>
          <p:cNvSpPr txBox="1">
            <a:spLocks noChangeArrowheads="1"/>
          </p:cNvSpPr>
          <p:nvPr/>
        </p:nvSpPr>
        <p:spPr bwMode="auto">
          <a:xfrm>
            <a:off x="1035050" y="3182938"/>
            <a:ext cx="5473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C00000"/>
                </a:solidFill>
                <a:latin typeface="Arial Black" panose="020B0A04020102020204" pitchFamily="34" charset="0"/>
                <a:cs typeface="Arial" panose="020B0604020202020204" pitchFamily="34" charset="0"/>
              </a:rPr>
              <a:t>NGS Products and Services</a:t>
            </a:r>
          </a:p>
        </p:txBody>
      </p:sp>
    </p:spTree>
    <p:extLst>
      <p:ext uri="{BB962C8B-B14F-4D97-AF65-F5344CB8AC3E}">
        <p14:creationId xmlns:p14="http://schemas.microsoft.com/office/powerpoint/2010/main" val="613349459"/>
      </p:ext>
    </p:extLst>
  </p:cSld>
  <p:clrMapOvr>
    <a:masterClrMapping/>
  </p:clrMapOv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NGSPowerPointTemplate</Template>
  <TotalTime>6429</TotalTime>
  <Words>2057</Words>
  <Application>Microsoft Office PowerPoint</Application>
  <PresentationFormat>On-screen Show (4:3)</PresentationFormat>
  <Paragraphs>468</Paragraphs>
  <Slides>59</Slides>
  <Notes>8</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59</vt:i4>
      </vt:variant>
    </vt:vector>
  </HeadingPairs>
  <TitlesOfParts>
    <vt:vector size="79" baseType="lpstr">
      <vt:lpstr>ＭＳ Ｐゴシック</vt:lpstr>
      <vt:lpstr>ＭＳ Ｐゴシック</vt:lpstr>
      <vt:lpstr>Arial</vt:lpstr>
      <vt:lpstr>Arial Black</vt:lpstr>
      <vt:lpstr>Bradley Hand ITC</vt:lpstr>
      <vt:lpstr>Calibri</vt:lpstr>
      <vt:lpstr>Franklin Gothic Heavy</vt:lpstr>
      <vt:lpstr>Gill Sans MT</vt:lpstr>
      <vt:lpstr>Noto Sans Symbols</vt:lpstr>
      <vt:lpstr>Rokkitt</vt:lpstr>
      <vt:lpstr>Times New Roman</vt:lpstr>
      <vt:lpstr>Times New Roman</vt:lpstr>
      <vt:lpstr>Tw Cen MT</vt:lpstr>
      <vt:lpstr>Tw Cen MT Condensed</vt:lpstr>
      <vt:lpstr>Verdana</vt:lpstr>
      <vt:lpstr>Vijaya</vt:lpstr>
      <vt:lpstr>Wingdings</vt:lpstr>
      <vt:lpstr>Wingdings 3</vt:lpstr>
      <vt:lpstr>Office Theme</vt:lpstr>
      <vt:lpstr>Integral</vt:lpstr>
      <vt:lpstr>PowerPoint Presentation</vt:lpstr>
      <vt:lpstr>Overview of Topics</vt:lpstr>
      <vt:lpstr>NATIONAL GEODETIC SURVEY (NGS)</vt:lpstr>
      <vt:lpstr>PowerPoint Presentation</vt:lpstr>
      <vt:lpstr>PowerPoint Presentation</vt:lpstr>
      <vt:lpstr>PowerPoint Presentation</vt:lpstr>
      <vt:lpstr>NGS Regional Advisor Program </vt:lpstr>
      <vt:lpstr>PowerPoint Presentation</vt:lpstr>
      <vt:lpstr>NGS Programs</vt:lpstr>
      <vt:lpstr>PowerPoint Presentation</vt:lpstr>
      <vt:lpstr>PowerPoint Presentation</vt:lpstr>
      <vt:lpstr>TERMS, DEFINITIONS and common reference frames</vt:lpstr>
      <vt:lpstr>GPS vs. GNSS (space, control, and user segments)</vt:lpstr>
      <vt:lpstr>PowerPoint Presentation</vt:lpstr>
      <vt:lpstr>PowerPoint Presentation</vt:lpstr>
      <vt:lpstr>Datums &amp; Reference Frames</vt:lpstr>
      <vt:lpstr>The Practicality of Datums</vt:lpstr>
      <vt:lpstr>Common Reference Systems</vt:lpstr>
      <vt:lpstr>Reference Ellipsoids</vt:lpstr>
      <vt:lpstr>Migrating Ellipsoids</vt:lpstr>
      <vt:lpstr>GNSS:  What TYPE OF POSITIONAL DATA?</vt:lpstr>
      <vt:lpstr>PowerPoint Presentation</vt:lpstr>
      <vt:lpstr>‘Societally-Relevant’ Elevations</vt:lpstr>
      <vt:lpstr>PowerPoint Presentation</vt:lpstr>
      <vt:lpstr>Evolution of the Gravimetric Geoid</vt:lpstr>
      <vt:lpstr>NSRS Modernization</vt:lpstr>
      <vt:lpstr>DOCUMENTATION OF DATUMS (metadata)</vt:lpstr>
      <vt:lpstr>Use Complete Nomenclature</vt:lpstr>
      <vt:lpstr>Use Complete Nomenclature</vt:lpstr>
      <vt:lpstr>Relationship between the MANY ‘flavors’ of nad83 and  GNSS-derived NAVD88 HEIGHTS</vt:lpstr>
      <vt:lpstr>Use Complete Nomenclature</vt:lpstr>
      <vt:lpstr>Use Complete Nomenclature</vt:lpstr>
      <vt:lpstr>Guiding Principals:</vt:lpstr>
      <vt:lpstr>TRANSFORMATIONS</vt:lpstr>
      <vt:lpstr>PowerPoint Presentation</vt:lpstr>
      <vt:lpstr>PowerPoint Presentation</vt:lpstr>
      <vt:lpstr>Vertical Datum Transformations</vt:lpstr>
      <vt:lpstr>PowerPoint Presentation</vt:lpstr>
      <vt:lpstr>“Rosetta” Benchmarks</vt:lpstr>
      <vt:lpstr>HTDP</vt:lpstr>
      <vt:lpstr>USEFUL TOOLS</vt:lpstr>
      <vt:lpstr>NGS Tools: OPUS</vt:lpstr>
      <vt:lpstr>PowerPoint Presentation</vt:lpstr>
      <vt:lpstr>PowerPoint Presentation</vt:lpstr>
      <vt:lpstr>OPUS Shared DB - Maps</vt:lpstr>
      <vt:lpstr>CORS Maps</vt:lpstr>
      <vt:lpstr>PowerPoint Presentation</vt:lpstr>
      <vt:lpstr>Space Weather</vt:lpstr>
      <vt:lpstr>RINEX Cheats</vt:lpstr>
      <vt:lpstr>Practical Guidance for Alaska</vt:lpstr>
      <vt:lpstr>PowerPoint Presentation</vt:lpstr>
      <vt:lpstr>OPUS Static vs. Rapid Static</vt:lpstr>
      <vt:lpstr>OPUS AVAILIBILITY DELAYS</vt:lpstr>
      <vt:lpstr>PowerPoint Presentation</vt:lpstr>
      <vt:lpstr>PowerPoint Presentation</vt:lpstr>
      <vt:lpstr>SOME GENERAL ‘MSL’ ADVICE FOR ALASKA</vt:lpstr>
      <vt:lpstr>Educational Videos</vt:lpstr>
      <vt:lpstr>NGS Monthly Webinar Series</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Kinsman</dc:creator>
  <cp:lastModifiedBy>Nic Kinsman</cp:lastModifiedBy>
  <cp:revision>104</cp:revision>
  <dcterms:created xsi:type="dcterms:W3CDTF">2017-02-21T01:56:46Z</dcterms:created>
  <dcterms:modified xsi:type="dcterms:W3CDTF">2017-08-02T23:00:48Z</dcterms:modified>
</cp:coreProperties>
</file>